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0" r:id="rId1"/>
    <p:sldMasterId id="2147483702" r:id="rId2"/>
    <p:sldMasterId id="2147483726" r:id="rId3"/>
  </p:sldMasterIdLst>
  <p:sldIdLst>
    <p:sldId id="277" r:id="rId4"/>
    <p:sldId id="257" r:id="rId5"/>
    <p:sldId id="269" r:id="rId6"/>
    <p:sldId id="270" r:id="rId7"/>
    <p:sldId id="280" r:id="rId8"/>
    <p:sldId id="279" r:id="rId9"/>
    <p:sldId id="281" r:id="rId10"/>
    <p:sldId id="282" r:id="rId11"/>
    <p:sldId id="283" r:id="rId12"/>
    <p:sldId id="284" r:id="rId13"/>
    <p:sldId id="285" r:id="rId14"/>
    <p:sldId id="286" r:id="rId15"/>
    <p:sldId id="289" r:id="rId16"/>
    <p:sldId id="268" r:id="rId17"/>
    <p:sldId id="287" r:id="rId18"/>
    <p:sldId id="290" r:id="rId19"/>
    <p:sldId id="288" r:id="rId20"/>
    <p:sldId id="26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5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2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50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30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661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498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98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350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88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20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885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18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752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76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69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07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430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049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035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443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94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3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501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593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61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434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3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59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25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0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892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41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35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92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26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30A2A-AF24-4BF8-8D54-3EF3417F08E8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AB3FF-C0B4-4161-9F59-E07B9C7EB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72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1635" y="1432301"/>
            <a:ext cx="7132320" cy="1497875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orbel" panose="020B0503020204020204" pitchFamily="34" charset="0"/>
              </a:rPr>
              <a:t>Multifunctional platform and mobile application for plant disease detection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3634" y="3746337"/>
            <a:ext cx="7210698" cy="787082"/>
          </a:xfrm>
        </p:spPr>
        <p:txBody>
          <a:bodyPr>
            <a:normAutofit/>
          </a:bodyPr>
          <a:lstStyle/>
          <a:p>
            <a:pPr algn="just"/>
            <a:r>
              <a:rPr lang="en-US" sz="1600" b="1" dirty="0">
                <a:latin typeface="Corbel" panose="020B0503020204020204" pitchFamily="34" charset="0"/>
              </a:rPr>
              <a:t>Alexander </a:t>
            </a:r>
            <a:r>
              <a:rPr lang="en-US" sz="1600" b="1" dirty="0" smtClean="0">
                <a:latin typeface="Corbel" panose="020B0503020204020204" pitchFamily="34" charset="0"/>
              </a:rPr>
              <a:t>Uzhinskiy</a:t>
            </a:r>
            <a:r>
              <a:rPr lang="en-US" sz="1600" dirty="0" smtClean="0">
                <a:latin typeface="Corbel" panose="020B0503020204020204" pitchFamily="34" charset="0"/>
              </a:rPr>
              <a:t>, Pavel </a:t>
            </a:r>
            <a:r>
              <a:rPr lang="en-US" sz="1600" dirty="0" err="1" smtClean="0">
                <a:latin typeface="Corbel" panose="020B0503020204020204" pitchFamily="34" charset="0"/>
              </a:rPr>
              <a:t>Goncharov</a:t>
            </a:r>
            <a:r>
              <a:rPr lang="en-US" sz="1600" dirty="0" smtClean="0">
                <a:latin typeface="Corbel" panose="020B0503020204020204" pitchFamily="34" charset="0"/>
              </a:rPr>
              <a:t>, Gennady </a:t>
            </a:r>
            <a:r>
              <a:rPr lang="en-US" sz="1600" dirty="0" err="1" smtClean="0">
                <a:latin typeface="Corbel" panose="020B0503020204020204" pitchFamily="34" charset="0"/>
              </a:rPr>
              <a:t>Ososkov</a:t>
            </a:r>
            <a:r>
              <a:rPr lang="en-US" sz="1600" dirty="0" smtClean="0">
                <a:latin typeface="Corbel" panose="020B0503020204020204" pitchFamily="34" charset="0"/>
              </a:rPr>
              <a:t>, Andrey </a:t>
            </a:r>
            <a:r>
              <a:rPr lang="en-US" sz="1600" dirty="0" err="1" smtClean="0">
                <a:latin typeface="Corbel" panose="020B0503020204020204" pitchFamily="34" charset="0"/>
              </a:rPr>
              <a:t>Nechaevskiy</a:t>
            </a:r>
            <a:endParaRPr lang="en-US" sz="1600" baseline="30000" dirty="0">
              <a:latin typeface="Corbel" panose="020B0503020204020204" pitchFamily="34" charset="0"/>
            </a:endParaRPr>
          </a:p>
          <a:p>
            <a:pPr algn="just"/>
            <a:endParaRPr lang="ru-RU" sz="1600" dirty="0">
              <a:latin typeface="Corbel" panose="020B05030202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3519" y="6136663"/>
            <a:ext cx="6111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orbel" panose="020B0503020204020204" pitchFamily="34" charset="0"/>
              </a:rPr>
              <a:t>Symposium on Nuclear Electronics and Computing - NEC'2019</a:t>
            </a:r>
          </a:p>
          <a:p>
            <a:pPr algn="ctr"/>
            <a:r>
              <a:rPr lang="en-US" sz="1400" dirty="0">
                <a:latin typeface="Corbel" panose="020B0503020204020204" pitchFamily="34" charset="0"/>
              </a:rPr>
              <a:t>30 09 2019 -  4 10 2019, Montenegro, </a:t>
            </a:r>
            <a:r>
              <a:rPr lang="en-US" sz="1400" dirty="0" err="1">
                <a:latin typeface="Corbel" panose="020B0503020204020204" pitchFamily="34" charset="0"/>
              </a:rPr>
              <a:t>Budva</a:t>
            </a:r>
            <a:r>
              <a:rPr lang="en-US" sz="1400" dirty="0">
                <a:latin typeface="Corbel" panose="020B0503020204020204" pitchFamily="34" charset="0"/>
              </a:rPr>
              <a:t>, </a:t>
            </a:r>
            <a:r>
              <a:rPr lang="en-US" sz="1400" dirty="0" err="1">
                <a:latin typeface="Corbel" panose="020B0503020204020204" pitchFamily="34" charset="0"/>
              </a:rPr>
              <a:t>Becici</a:t>
            </a:r>
            <a:endParaRPr lang="en-US" sz="1400" dirty="0">
              <a:latin typeface="Corbel" panose="020B05030202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6983" y="5510830"/>
            <a:ext cx="8212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rbel" panose="020B0503020204020204" pitchFamily="34" charset="0"/>
              </a:rPr>
              <a:t>The reported study was funded by RFBR according to the research project № 18-07-00829</a:t>
            </a:r>
            <a:endParaRPr lang="ru-RU" sz="1600" dirty="0">
              <a:latin typeface="Corbel" panose="020B05030202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42161" y="4149595"/>
            <a:ext cx="394498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en-US" sz="1400" dirty="0" smtClean="0">
                <a:latin typeface="Corbel" panose="020B0503020204020204" pitchFamily="34" charset="0"/>
              </a:rPr>
              <a:t>Joint </a:t>
            </a:r>
            <a:r>
              <a:rPr lang="en-US" sz="1400" dirty="0">
                <a:latin typeface="Corbel" panose="020B0503020204020204" pitchFamily="34" charset="0"/>
              </a:rPr>
              <a:t>Institute for Nuclear </a:t>
            </a:r>
            <a:r>
              <a:rPr lang="en-US" sz="1400" dirty="0" smtClean="0">
                <a:latin typeface="Corbel" panose="020B0503020204020204" pitchFamily="34" charset="0"/>
              </a:rPr>
              <a:t>Research</a:t>
            </a:r>
            <a:endParaRPr lang="ru-RU" sz="1400" dirty="0" smtClean="0">
              <a:latin typeface="Corbel" panose="020B0503020204020204" pitchFamily="34" charset="0"/>
            </a:endParaRPr>
          </a:p>
          <a:p>
            <a:r>
              <a:rPr lang="en-US" sz="1400" dirty="0" smtClean="0">
                <a:latin typeface="Corbel" panose="020B0503020204020204" pitchFamily="34" charset="0"/>
              </a:rPr>
              <a:t>auzhinskiy@jinr.ru</a:t>
            </a:r>
            <a:endParaRPr lang="en-US" sz="1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2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2" y="0"/>
            <a:ext cx="6978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PDDP What is behind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5645" y="6405126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rbel" panose="020B0503020204020204" pitchFamily="34" charset="0"/>
              </a:rPr>
              <a:t>10</a:t>
            </a:r>
            <a:endParaRPr lang="ru-RU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0" y="0"/>
            <a:ext cx="9144000" cy="91556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Siamese network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9CAA67B8-D3AF-4BDE-B28C-D50486AA95D9}"/>
              </a:ext>
            </a:extLst>
          </p:cNvPr>
          <p:cNvSpPr/>
          <p:nvPr/>
        </p:nvSpPr>
        <p:spPr>
          <a:xfrm>
            <a:off x="4367612" y="1053835"/>
            <a:ext cx="46085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Siamese</a:t>
            </a:r>
            <a:r>
              <a:rPr lang="ru-RU" b="1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network</a:t>
            </a:r>
            <a:r>
              <a:rPr lang="ru-RU" b="1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consists</a:t>
            </a:r>
            <a:r>
              <a:rPr lang="ru-RU" b="1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ru-RU" b="1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twin</a:t>
            </a:r>
            <a:r>
              <a:rPr lang="ru-RU" b="1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networks</a:t>
            </a:r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joined</a:t>
            </a:r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</a:t>
            </a:r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>
              <a:latin typeface="Corbel" panose="020B0503020204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similarity</a:t>
            </a:r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layer</a:t>
            </a:r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energy</a:t>
            </a:r>
            <a:r>
              <a:rPr lang="en-US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function</a:t>
            </a:r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</a:t>
            </a:r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latin typeface="Corbel" panose="020B0503020204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>
              <a:latin typeface="Corbel" panose="020B0503020204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Weights of twins are tied (the same)</a:t>
            </a:r>
            <a:r>
              <a:rPr lang="en-US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thus the result is invariant   and in addition guarantees that very similar    images cannot be in very different locations in features   space.</a:t>
            </a:r>
          </a:p>
          <a:p>
            <a:pPr algn="just"/>
            <a:endParaRPr lang="en-US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latin typeface="Corbel" panose="020B0503020204020204" pitchFamily="34" charset="0"/>
                <a:cs typeface="Arial" panose="020B0604020202020204" pitchFamily="34" charset="0"/>
              </a:rPr>
              <a:t>The similarity layer determines some distance </a:t>
            </a:r>
          </a:p>
          <a:p>
            <a:pPr algn="just"/>
            <a:r>
              <a:rPr lang="en-US" b="1" dirty="0">
                <a:latin typeface="Corbel" panose="020B0503020204020204" pitchFamily="34" charset="0"/>
                <a:cs typeface="Arial" panose="020B0604020202020204" pitchFamily="34" charset="0"/>
              </a:rPr>
              <a:t>metric </a:t>
            </a:r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between so-called embeddings, i.e. high-level </a:t>
            </a:r>
          </a:p>
          <a:p>
            <a:pPr algn="just"/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features representations of input pair of images.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FB8FEEB9-F51E-45CB-9791-63CDE3DF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" y="1715589"/>
            <a:ext cx="4205299" cy="35604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EAA479B-8C7E-40C7-8A47-24455193DF8E}"/>
              </a:ext>
            </a:extLst>
          </p:cNvPr>
          <p:cNvSpPr/>
          <p:nvPr/>
        </p:nvSpPr>
        <p:spPr>
          <a:xfrm>
            <a:off x="215996" y="5716418"/>
            <a:ext cx="8760128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Training on pairs is more beneficial since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it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produces </a:t>
            </a:r>
            <a:r>
              <a:rPr lang="en-US" dirty="0" err="1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quadratically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more possible pairs of images to train the model on, making it hard to overfit. </a:t>
            </a:r>
            <a:endParaRPr lang="ru-RU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67582ECC-AF4C-4D7C-A6A0-8CA69E3EB0EE}"/>
              </a:ext>
            </a:extLst>
          </p:cNvPr>
          <p:cNvSpPr/>
          <p:nvPr/>
        </p:nvSpPr>
        <p:spPr>
          <a:xfrm>
            <a:off x="121534" y="576722"/>
            <a:ext cx="8947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only way to train a deep neural network on a small data is one-shot learning, in particular                 Siamese networks</a:t>
            </a:r>
            <a:endParaRPr lang="ru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2" y="0"/>
            <a:ext cx="6978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PDDP What is behind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5645" y="6405126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rbel" panose="020B0503020204020204" pitchFamily="34" charset="0"/>
              </a:rPr>
              <a:t>11</a:t>
            </a:r>
            <a:endParaRPr lang="ru-RU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22217" y="181782"/>
            <a:ext cx="9144000" cy="91556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Siamese network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Flowchart: Terminator 20">
            <a:extLst>
              <a:ext uri="{FF2B5EF4-FFF2-40B4-BE49-F238E27FC236}">
                <a16:creationId xmlns:a16="http://schemas.microsoft.com/office/drawing/2014/main" xmlns="" id="{AB69A60B-8B5F-44F9-A14A-688EDFA4B4E2}"/>
              </a:ext>
            </a:extLst>
          </p:cNvPr>
          <p:cNvSpPr/>
          <p:nvPr/>
        </p:nvSpPr>
        <p:spPr>
          <a:xfrm>
            <a:off x="3864948" y="1337622"/>
            <a:ext cx="1463035" cy="476071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/>
              <a:t>Embeddings</a:t>
            </a:r>
            <a:endParaRPr lang="ru-RU" sz="1600" dirty="0"/>
          </a:p>
        </p:txBody>
      </p:sp>
      <p:pic>
        <p:nvPicPr>
          <p:cNvPr id="16" name="Picture 4" descr="File:KnnClassification.svg">
            <a:extLst>
              <a:ext uri="{FF2B5EF4-FFF2-40B4-BE49-F238E27FC236}">
                <a16:creationId xmlns:a16="http://schemas.microsoft.com/office/drawing/2014/main" xmlns="" id="{A3FF92E1-6EC8-4CAF-BEDD-0502302A0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435" y="1590746"/>
            <a:ext cx="2351833" cy="21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00ECAFED-F50A-41E1-819D-7C9BA3A3E2B5}"/>
              </a:ext>
            </a:extLst>
          </p:cNvPr>
          <p:cNvSpPr/>
          <p:nvPr/>
        </p:nvSpPr>
        <p:spPr>
          <a:xfrm>
            <a:off x="609262" y="581123"/>
            <a:ext cx="2348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Step 1: Train the </a:t>
            </a:r>
          </a:p>
          <a:p>
            <a:r>
              <a:rPr lang="en-US" dirty="0" err="1">
                <a:latin typeface="Corbel" panose="020B0503020204020204" pitchFamily="34" charset="0"/>
                <a:cs typeface="Arial" panose="020B0604020202020204" pitchFamily="34" charset="0"/>
              </a:rPr>
              <a:t>siamese</a:t>
            </a:r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 network</a:t>
            </a:r>
            <a:endParaRPr lang="ru-RU" dirty="0">
              <a:latin typeface="Corbel" panose="020B0503020204020204" pitchFamily="34" charset="0"/>
            </a:endParaRPr>
          </a:p>
        </p:txBody>
      </p:sp>
      <p:pic>
        <p:nvPicPr>
          <p:cNvPr id="18" name="Picture 6" descr="ÐÐ°ÑÑÐ¸Ð½ÐºÐ¸ Ð¿Ð¾ Ð·Ð°Ð¿ÑÐ¾ÑÑ train siamese network">
            <a:extLst>
              <a:ext uri="{FF2B5EF4-FFF2-40B4-BE49-F238E27FC236}">
                <a16:creationId xmlns:a16="http://schemas.microsoft.com/office/drawing/2014/main" xmlns="" id="{85BE89DC-EA57-42E5-ACDE-F10218691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85"/>
          <a:stretch/>
        </p:blipFill>
        <p:spPr bwMode="auto">
          <a:xfrm>
            <a:off x="49823" y="1421073"/>
            <a:ext cx="2948583" cy="229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5">
            <a:extLst>
              <a:ext uri="{FF2B5EF4-FFF2-40B4-BE49-F238E27FC236}">
                <a16:creationId xmlns:a16="http://schemas.microsoft.com/office/drawing/2014/main" xmlns="" id="{FB6D316C-F77F-4F32-A718-B8EFE09E1FC1}"/>
              </a:ext>
            </a:extLst>
          </p:cNvPr>
          <p:cNvSpPr/>
          <p:nvPr/>
        </p:nvSpPr>
        <p:spPr>
          <a:xfrm>
            <a:off x="3059832" y="2467991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xmlns="" id="{DE52A7C2-AAB2-4351-AD76-0A8E831F04DC}"/>
              </a:ext>
            </a:extLst>
          </p:cNvPr>
          <p:cNvSpPr/>
          <p:nvPr/>
        </p:nvSpPr>
        <p:spPr>
          <a:xfrm>
            <a:off x="3297164" y="574945"/>
            <a:ext cx="2621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Step 2: Use one of twins</a:t>
            </a:r>
          </a:p>
          <a:p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 to get high-level features</a:t>
            </a:r>
            <a:endParaRPr lang="ru-RU" dirty="0">
              <a:latin typeface="Corbel" panose="020B0503020204020204" pitchFamily="34" charset="0"/>
            </a:endParaRPr>
          </a:p>
        </p:txBody>
      </p:sp>
      <p:pic>
        <p:nvPicPr>
          <p:cNvPr id="21" name="Picture 6" descr="ÐÐ°ÑÑÐ¸Ð½ÐºÐ¸ Ð¿Ð¾ Ð·Ð°Ð¿ÑÐ¾ÑÑ train siamese network">
            <a:extLst>
              <a:ext uri="{FF2B5EF4-FFF2-40B4-BE49-F238E27FC236}">
                <a16:creationId xmlns:a16="http://schemas.microsoft.com/office/drawing/2014/main" xmlns="" id="{46BA58C2-4DCD-44D7-BB0A-5A7DB967C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t="42937" r="41960" b="35090"/>
          <a:stretch/>
        </p:blipFill>
        <p:spPr bwMode="auto">
          <a:xfrm>
            <a:off x="4103948" y="2359979"/>
            <a:ext cx="1008112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xmlns="" id="{99B9E07A-179A-49C1-A52C-BA85977FC628}"/>
              </a:ext>
            </a:extLst>
          </p:cNvPr>
          <p:cNvSpPr/>
          <p:nvPr/>
        </p:nvSpPr>
        <p:spPr>
          <a:xfrm>
            <a:off x="6448625" y="590722"/>
            <a:ext cx="2620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Step 3: Train and evaluate</a:t>
            </a:r>
          </a:p>
          <a:p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KNN with 1 neighbor</a:t>
            </a:r>
            <a:endParaRPr lang="ru-RU" dirty="0">
              <a:latin typeface="Corbel" panose="020B0503020204020204" pitchFamily="34" charset="0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9C373F86-5AB9-434C-9229-D00C01E0D86B}"/>
              </a:ext>
            </a:extLst>
          </p:cNvPr>
          <p:cNvSpPr/>
          <p:nvPr/>
        </p:nvSpPr>
        <p:spPr>
          <a:xfrm>
            <a:off x="3635896" y="3096726"/>
            <a:ext cx="1152128" cy="384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</a:t>
            </a:r>
            <a:endParaRPr lang="ru-RU" dirty="0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xmlns="" id="{03D0F41F-D432-41E6-96B7-1E125D2887F4}"/>
              </a:ext>
            </a:extLst>
          </p:cNvPr>
          <p:cNvSpPr/>
          <p:nvPr/>
        </p:nvSpPr>
        <p:spPr>
          <a:xfrm>
            <a:off x="4807766" y="3096726"/>
            <a:ext cx="772346" cy="3840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Test</a:t>
            </a:r>
            <a:endParaRPr lang="ru-RU" dirty="0"/>
          </a:p>
        </p:txBody>
      </p:sp>
      <p:sp>
        <p:nvSpPr>
          <p:cNvPr id="25" name="Arrow: Right 25">
            <a:extLst>
              <a:ext uri="{FF2B5EF4-FFF2-40B4-BE49-F238E27FC236}">
                <a16:creationId xmlns:a16="http://schemas.microsoft.com/office/drawing/2014/main" xmlns="" id="{7891DC01-3762-43AC-8F97-8C2F1AE2C840}"/>
              </a:ext>
            </a:extLst>
          </p:cNvPr>
          <p:cNvSpPr/>
          <p:nvPr/>
        </p:nvSpPr>
        <p:spPr>
          <a:xfrm rot="16200000">
            <a:off x="4429867" y="2885959"/>
            <a:ext cx="301861" cy="1440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xmlns="" id="{358E348C-0136-4262-BE1C-8C83872C6EA7}"/>
              </a:ext>
            </a:extLst>
          </p:cNvPr>
          <p:cNvSpPr/>
          <p:nvPr/>
        </p:nvSpPr>
        <p:spPr>
          <a:xfrm>
            <a:off x="3635896" y="1728574"/>
            <a:ext cx="1152128" cy="384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</a:t>
            </a:r>
            <a:endParaRPr lang="ru-RU" dirty="0"/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xmlns="" id="{237EF046-F8EB-427F-A134-F972F221D625}"/>
              </a:ext>
            </a:extLst>
          </p:cNvPr>
          <p:cNvSpPr/>
          <p:nvPr/>
        </p:nvSpPr>
        <p:spPr>
          <a:xfrm>
            <a:off x="4807766" y="1728574"/>
            <a:ext cx="772346" cy="3840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Test</a:t>
            </a:r>
            <a:endParaRPr lang="ru-RU" dirty="0"/>
          </a:p>
        </p:txBody>
      </p:sp>
      <p:sp>
        <p:nvSpPr>
          <p:cNvPr id="28" name="Arrow: Right 24">
            <a:extLst>
              <a:ext uri="{FF2B5EF4-FFF2-40B4-BE49-F238E27FC236}">
                <a16:creationId xmlns:a16="http://schemas.microsoft.com/office/drawing/2014/main" xmlns="" id="{29552788-D1B6-4A5F-B4F5-83BBB8AD0F34}"/>
              </a:ext>
            </a:extLst>
          </p:cNvPr>
          <p:cNvSpPr/>
          <p:nvPr/>
        </p:nvSpPr>
        <p:spPr>
          <a:xfrm rot="16200000">
            <a:off x="4429866" y="2177693"/>
            <a:ext cx="301861" cy="1440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Arrow: Right 31">
            <a:extLst>
              <a:ext uri="{FF2B5EF4-FFF2-40B4-BE49-F238E27FC236}">
                <a16:creationId xmlns:a16="http://schemas.microsoft.com/office/drawing/2014/main" xmlns="" id="{0069F37F-A92B-408F-8D90-D05A9703C7B2}"/>
              </a:ext>
            </a:extLst>
          </p:cNvPr>
          <p:cNvSpPr/>
          <p:nvPr/>
        </p:nvSpPr>
        <p:spPr>
          <a:xfrm>
            <a:off x="5809854" y="2467991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xmlns="" id="{9700252F-937E-4508-94D3-3C40CBE5CCA4}"/>
              </a:ext>
            </a:extLst>
          </p:cNvPr>
          <p:cNvSpPr txBox="1">
            <a:spLocks/>
          </p:cNvSpPr>
          <p:nvPr/>
        </p:nvSpPr>
        <p:spPr>
          <a:xfrm>
            <a:off x="-191367" y="3793126"/>
            <a:ext cx="8786728" cy="599795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ko-KR" sz="1600" dirty="0">
                <a:solidFill>
                  <a:schemeClr val="tx1"/>
                </a:solidFill>
                <a:latin typeface="Corbel" panose="020B0503020204020204" pitchFamily="34" charset="0"/>
                <a:cs typeface="Arial" pitchFamily="34" charset="0"/>
              </a:rPr>
              <a:t>Instead of using classical KNN we formulate the problem of finding nearest neighbors as matrix multiplication of the two l2-normalized matrices of train and validation features.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2687" y="4331624"/>
            <a:ext cx="863028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Corbel" panose="020B0503020204020204" pitchFamily="34" charset="0"/>
                <a:cs typeface="Arial" pitchFamily="34" charset="0"/>
              </a:rPr>
              <a:t>It works good on 5 </a:t>
            </a:r>
            <a:r>
              <a:rPr lang="en-US" altLang="ko-KR" sz="1600" dirty="0">
                <a:latin typeface="Corbel" panose="020B0503020204020204" pitchFamily="34" charset="0"/>
              </a:rPr>
              <a:t>classes. </a:t>
            </a:r>
            <a:r>
              <a:rPr lang="en-US" sz="1600" b="1" dirty="0">
                <a:latin typeface="Corbel" panose="020B0503020204020204" pitchFamily="34" charset="0"/>
              </a:rPr>
              <a:t>A</a:t>
            </a:r>
            <a:r>
              <a:rPr lang="ru-RU" sz="1600" b="1" dirty="0" err="1">
                <a:latin typeface="Corbel" panose="020B0503020204020204" pitchFamily="34" charset="0"/>
              </a:rPr>
              <a:t>ccuracy</a:t>
            </a:r>
            <a:r>
              <a:rPr lang="ru-RU" sz="1600" b="1" dirty="0">
                <a:latin typeface="Corbel" panose="020B0503020204020204" pitchFamily="34" charset="0"/>
              </a:rPr>
              <a:t> </a:t>
            </a:r>
            <a:r>
              <a:rPr lang="ru-RU" sz="1600" b="1" dirty="0" err="1">
                <a:latin typeface="Corbel" panose="020B0503020204020204" pitchFamily="34" charset="0"/>
              </a:rPr>
              <a:t>equals</a:t>
            </a:r>
            <a:r>
              <a:rPr lang="ru-RU" sz="1600" b="1" dirty="0">
                <a:latin typeface="Corbel" panose="020B0503020204020204" pitchFamily="34" charset="0"/>
              </a:rPr>
              <a:t> </a:t>
            </a:r>
            <a:r>
              <a:rPr lang="ru-RU" sz="1600" b="1" dirty="0" err="1">
                <a:latin typeface="Corbel" panose="020B0503020204020204" pitchFamily="34" charset="0"/>
              </a:rPr>
              <a:t>to</a:t>
            </a:r>
            <a:r>
              <a:rPr lang="ru-RU" sz="1600" b="1" dirty="0">
                <a:latin typeface="Corbel" panose="020B0503020204020204" pitchFamily="34" charset="0"/>
              </a:rPr>
              <a:t> </a:t>
            </a:r>
            <a:r>
              <a:rPr lang="ru-RU" sz="1600" b="1" dirty="0" smtClean="0">
                <a:latin typeface="Corbel" panose="020B0503020204020204" pitchFamily="34" charset="0"/>
              </a:rPr>
              <a:t>9</a:t>
            </a:r>
            <a:r>
              <a:rPr lang="en-US" sz="1600" b="1" dirty="0">
                <a:latin typeface="Corbel" panose="020B0503020204020204" pitchFamily="34" charset="0"/>
              </a:rPr>
              <a:t>6</a:t>
            </a:r>
            <a:r>
              <a:rPr lang="ru-RU" sz="1600" b="1" dirty="0" smtClean="0">
                <a:latin typeface="Corbel" panose="020B0503020204020204" pitchFamily="34" charset="0"/>
              </a:rPr>
              <a:t>%.</a:t>
            </a:r>
            <a:endParaRPr lang="en-US" sz="1600" b="1" dirty="0">
              <a:latin typeface="Corbel" panose="020B0503020204020204" pitchFamily="34" charset="0"/>
            </a:endParaRPr>
          </a:p>
          <a:p>
            <a:r>
              <a:rPr lang="en-US" sz="1600" dirty="0">
                <a:latin typeface="Corbel" panose="020B0503020204020204" pitchFamily="34" charset="0"/>
              </a:rPr>
              <a:t>But on 15 classes model reached only </a:t>
            </a:r>
            <a:r>
              <a:rPr lang="en-US" sz="1600" b="1" dirty="0" smtClean="0">
                <a:latin typeface="Corbel" panose="020B0503020204020204" pitchFamily="34" charset="0"/>
              </a:rPr>
              <a:t>86% </a:t>
            </a:r>
            <a:r>
              <a:rPr lang="en-US" sz="1600" b="1" dirty="0">
                <a:latin typeface="Corbel" panose="020B0503020204020204" pitchFamily="34" charset="0"/>
              </a:rPr>
              <a:t>accuracy </a:t>
            </a:r>
            <a:r>
              <a:rPr lang="en-US" sz="1600" dirty="0">
                <a:latin typeface="Corbel" panose="020B0503020204020204" pitchFamily="34" charset="0"/>
              </a:rPr>
              <a:t>being trained for 150 epochs</a:t>
            </a:r>
            <a:r>
              <a:rPr lang="en-US" sz="1600" dirty="0" smtClean="0">
                <a:latin typeface="Corbel" panose="020B0503020204020204" pitchFamily="34" charset="0"/>
              </a:rPr>
              <a:t>!</a:t>
            </a:r>
          </a:p>
          <a:p>
            <a:endParaRPr lang="en-US" sz="1600" dirty="0">
              <a:latin typeface="Corbel" panose="020B0503020204020204" pitchFamily="34" charset="0"/>
            </a:endParaRPr>
          </a:p>
          <a:p>
            <a:pPr algn="just"/>
            <a:r>
              <a:rPr lang="ru-RU" sz="1600" dirty="0" err="1">
                <a:latin typeface="Corbel" panose="020B0503020204020204" pitchFamily="34" charset="0"/>
              </a:rPr>
              <a:t>Probably</a:t>
            </a:r>
            <a:r>
              <a:rPr lang="ru-RU" sz="1600" dirty="0">
                <a:latin typeface="Corbel" panose="020B0503020204020204" pitchFamily="34" charset="0"/>
              </a:rPr>
              <a:t>, </a:t>
            </a:r>
            <a:r>
              <a:rPr lang="ru-RU" sz="1600" dirty="0" err="1">
                <a:latin typeface="Corbel" panose="020B0503020204020204" pitchFamily="34" charset="0"/>
              </a:rPr>
              <a:t>such</a:t>
            </a:r>
            <a:r>
              <a:rPr lang="ru-RU" sz="1600" dirty="0">
                <a:latin typeface="Corbel" panose="020B0503020204020204" pitchFamily="34" charset="0"/>
              </a:rPr>
              <a:t> a </a:t>
            </a:r>
            <a:r>
              <a:rPr lang="en-US" sz="1600" dirty="0" smtClean="0">
                <a:latin typeface="Corbel" panose="020B0503020204020204" pitchFamily="34" charset="0"/>
              </a:rPr>
              <a:t>decrease in</a:t>
            </a:r>
            <a:r>
              <a:rPr lang="ru-RU" sz="1600" dirty="0" smtClean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accuracy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value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may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be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caused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by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using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b="1" dirty="0">
                <a:latin typeface="Corbel" panose="020B0503020204020204" pitchFamily="34" charset="0"/>
              </a:rPr>
              <a:t>KNN </a:t>
            </a:r>
            <a:r>
              <a:rPr lang="ru-RU" sz="1600" b="1" dirty="0" err="1">
                <a:latin typeface="Corbel" panose="020B0503020204020204" pitchFamily="34" charset="0"/>
              </a:rPr>
              <a:t>as</a:t>
            </a:r>
            <a:r>
              <a:rPr lang="ru-RU" sz="1600" b="1" dirty="0">
                <a:latin typeface="Corbel" panose="020B0503020204020204" pitchFamily="34" charset="0"/>
              </a:rPr>
              <a:t> a </a:t>
            </a:r>
            <a:r>
              <a:rPr lang="ru-RU" sz="1600" b="1" dirty="0" err="1">
                <a:latin typeface="Corbel" panose="020B0503020204020204" pitchFamily="34" charset="0"/>
              </a:rPr>
              <a:t>classifier</a:t>
            </a:r>
            <a:r>
              <a:rPr lang="ru-RU" sz="1600" dirty="0">
                <a:latin typeface="Corbel" panose="020B0503020204020204" pitchFamily="34" charset="0"/>
              </a:rPr>
              <a:t>. </a:t>
            </a:r>
            <a:r>
              <a:rPr lang="ru-RU" sz="1600" dirty="0" err="1">
                <a:latin typeface="Corbel" panose="020B0503020204020204" pitchFamily="34" charset="0"/>
              </a:rPr>
              <a:t>It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is</a:t>
            </a:r>
            <a:r>
              <a:rPr lang="ru-RU" sz="1600" dirty="0">
                <a:latin typeface="Corbel" panose="020B0503020204020204" pitchFamily="34" charset="0"/>
              </a:rPr>
              <a:t> a </a:t>
            </a:r>
            <a:r>
              <a:rPr lang="ru-RU" sz="1600" dirty="0" err="1" smtClean="0">
                <a:latin typeface="Corbel" panose="020B0503020204020204" pitchFamily="34" charset="0"/>
              </a:rPr>
              <a:t>well-known</a:t>
            </a:r>
            <a:r>
              <a:rPr lang="ru-RU" sz="1600" dirty="0" smtClean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fact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that</a:t>
            </a:r>
            <a:r>
              <a:rPr lang="ru-RU" sz="1600" dirty="0">
                <a:latin typeface="Corbel" panose="020B0503020204020204" pitchFamily="34" charset="0"/>
              </a:rPr>
              <a:t> KNN </a:t>
            </a:r>
            <a:r>
              <a:rPr lang="ru-RU" sz="1600" dirty="0" err="1">
                <a:latin typeface="Corbel" panose="020B0503020204020204" pitchFamily="34" charset="0"/>
              </a:rPr>
              <a:t>suffers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from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hubs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when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working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with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high-dimensional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 smtClean="0">
                <a:latin typeface="Corbel" panose="020B0503020204020204" pitchFamily="34" charset="0"/>
              </a:rPr>
              <a:t>data</a:t>
            </a:r>
            <a:r>
              <a:rPr lang="ru-RU" sz="1600" dirty="0" smtClean="0">
                <a:latin typeface="Corbel" panose="020B0503020204020204" pitchFamily="34" charset="0"/>
              </a:rPr>
              <a:t>. </a:t>
            </a:r>
            <a:r>
              <a:rPr lang="ru-RU" sz="1600" dirty="0">
                <a:latin typeface="Corbel" panose="020B0503020204020204" pitchFamily="34" charset="0"/>
              </a:rPr>
              <a:t>A </a:t>
            </a:r>
            <a:r>
              <a:rPr lang="ru-RU" sz="1600" dirty="0" err="1">
                <a:latin typeface="Corbel" panose="020B0503020204020204" pitchFamily="34" charset="0"/>
              </a:rPr>
              <a:t>hub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is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smtClean="0">
                <a:latin typeface="Corbel" panose="020B0503020204020204" pitchFamily="34" charset="0"/>
              </a:rPr>
              <a:t>a</a:t>
            </a:r>
            <a:r>
              <a:rPr lang="en-US" sz="1600" dirty="0" smtClean="0">
                <a:latin typeface="Corbel" panose="020B0503020204020204" pitchFamily="34" charset="0"/>
              </a:rPr>
              <a:t> </a:t>
            </a:r>
            <a:r>
              <a:rPr lang="ru-RU" sz="1600" dirty="0" err="1" smtClean="0">
                <a:latin typeface="Corbel" panose="020B0503020204020204" pitchFamily="34" charset="0"/>
              </a:rPr>
              <a:t>node</a:t>
            </a:r>
            <a:r>
              <a:rPr lang="ru-RU" sz="1600" dirty="0" smtClean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which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tends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to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have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much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more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in-going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edges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than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the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other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nodes</a:t>
            </a:r>
            <a:r>
              <a:rPr lang="ru-RU" sz="1600" dirty="0">
                <a:latin typeface="Corbel" panose="020B0503020204020204" pitchFamily="34" charset="0"/>
              </a:rPr>
              <a:t>. </a:t>
            </a:r>
            <a:r>
              <a:rPr lang="ru-RU" sz="1600" dirty="0" err="1">
                <a:latin typeface="Corbel" panose="020B0503020204020204" pitchFamily="34" charset="0"/>
              </a:rPr>
              <a:t>To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deal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with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hubs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one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 smtClean="0">
                <a:latin typeface="Corbel" panose="020B0503020204020204" pitchFamily="34" charset="0"/>
              </a:rPr>
              <a:t>can</a:t>
            </a:r>
            <a:r>
              <a:rPr lang="en-US" sz="1600" dirty="0" smtClean="0">
                <a:latin typeface="Corbel" panose="020B0503020204020204" pitchFamily="34" charset="0"/>
              </a:rPr>
              <a:t> </a:t>
            </a:r>
            <a:r>
              <a:rPr lang="ru-RU" sz="1600" dirty="0" err="1" smtClean="0">
                <a:latin typeface="Corbel" panose="020B0503020204020204" pitchFamily="34" charset="0"/>
              </a:rPr>
              <a:t>reweight</a:t>
            </a:r>
            <a:r>
              <a:rPr lang="ru-RU" sz="1600" dirty="0" smtClean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all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distances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using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special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scaling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parameters</a:t>
            </a:r>
            <a:r>
              <a:rPr lang="ru-RU" sz="1600" dirty="0">
                <a:latin typeface="Corbel" panose="020B0503020204020204" pitchFamily="34" charset="0"/>
              </a:rPr>
              <a:t>, </a:t>
            </a:r>
            <a:r>
              <a:rPr lang="ru-RU" sz="1600" dirty="0" err="1">
                <a:latin typeface="Corbel" panose="020B0503020204020204" pitchFamily="34" charset="0"/>
              </a:rPr>
              <a:t>or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simply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b="1" dirty="0" err="1">
                <a:latin typeface="Corbel" panose="020B0503020204020204" pitchFamily="34" charset="0"/>
              </a:rPr>
              <a:t>replace</a:t>
            </a:r>
            <a:r>
              <a:rPr lang="ru-RU" sz="1600" b="1" dirty="0">
                <a:latin typeface="Corbel" panose="020B0503020204020204" pitchFamily="34" charset="0"/>
              </a:rPr>
              <a:t> KNN </a:t>
            </a:r>
            <a:r>
              <a:rPr lang="ru-RU" sz="1600" dirty="0" err="1">
                <a:latin typeface="Corbel" panose="020B0503020204020204" pitchFamily="34" charset="0"/>
              </a:rPr>
              <a:t>with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another</a:t>
            </a:r>
            <a:r>
              <a:rPr lang="ru-RU" sz="1600" dirty="0">
                <a:latin typeface="Corbel" panose="020B0503020204020204" pitchFamily="34" charset="0"/>
              </a:rPr>
              <a:t> </a:t>
            </a:r>
            <a:r>
              <a:rPr lang="ru-RU" sz="1600" dirty="0" err="1">
                <a:latin typeface="Corbel" panose="020B0503020204020204" pitchFamily="34" charset="0"/>
              </a:rPr>
              <a:t>classifier</a:t>
            </a:r>
            <a:endParaRPr lang="ru-RU" sz="1600" dirty="0">
              <a:latin typeface="Corbel" panose="020B0503020204020204" pitchFamily="34" charset="0"/>
            </a:endParaRPr>
          </a:p>
          <a:p>
            <a:endParaRPr lang="en-US" sz="1600" dirty="0" smtClean="0">
              <a:latin typeface="Corbel" panose="020B0503020204020204" pitchFamily="34" charset="0"/>
            </a:endParaRPr>
          </a:p>
          <a:p>
            <a:endParaRPr lang="en-US" sz="1600" dirty="0">
              <a:latin typeface="Corbel" panose="020B0503020204020204" pitchFamily="34" charset="0"/>
            </a:endParaRPr>
          </a:p>
          <a:p>
            <a:endParaRPr lang="ru-RU" sz="1600" dirty="0">
              <a:latin typeface="Corbel" panose="020B0503020204020204" pitchFamily="34" charset="0"/>
            </a:endParaRPr>
          </a:p>
          <a:p>
            <a:endParaRPr lang="ru-RU" sz="1600" dirty="0">
              <a:latin typeface="Corbel" panose="020B0503020204020204" pitchFamily="34" charset="0"/>
            </a:endParaRPr>
          </a:p>
          <a:p>
            <a:r>
              <a:rPr lang="en-US" altLang="ko-KR" sz="1600" dirty="0" smtClean="0">
                <a:latin typeface="Corbel" panose="020B0503020204020204" pitchFamily="34" charset="0"/>
                <a:cs typeface="Arial" pitchFamily="34" charset="0"/>
              </a:rPr>
              <a:t> </a:t>
            </a:r>
            <a:endParaRPr lang="ru-RU" sz="1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6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2" y="0"/>
            <a:ext cx="6978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PDDP What is behind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5645" y="6405126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rbel" panose="020B0503020204020204" pitchFamily="34" charset="0"/>
              </a:rPr>
              <a:t>12</a:t>
            </a:r>
            <a:endParaRPr lang="ru-RU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0" y="0"/>
            <a:ext cx="9144000" cy="91556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Siamese network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9841" y="523220"/>
            <a:ext cx="89841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Corbel" panose="020B0503020204020204" pitchFamily="34" charset="0"/>
              </a:rPr>
              <a:t>To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improve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the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test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classification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accuracy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we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made</a:t>
            </a:r>
            <a:r>
              <a:rPr lang="ru-RU" dirty="0">
                <a:latin typeface="Corbel" panose="020B0503020204020204" pitchFamily="34" charset="0"/>
              </a:rPr>
              <a:t> a </a:t>
            </a:r>
            <a:r>
              <a:rPr lang="ru-RU" dirty="0" err="1">
                <a:latin typeface="Corbel" panose="020B0503020204020204" pitchFamily="34" charset="0"/>
              </a:rPr>
              <a:t>special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comparative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study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of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different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types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 smtClean="0">
                <a:latin typeface="Corbel" panose="020B0503020204020204" pitchFamily="34" charset="0"/>
              </a:rPr>
              <a:t>of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ru-RU" dirty="0" err="1" smtClean="0">
                <a:latin typeface="Corbel" panose="020B0503020204020204" pitchFamily="34" charset="0"/>
              </a:rPr>
              <a:t>estimators</a:t>
            </a:r>
            <a:r>
              <a:rPr lang="ru-RU" dirty="0" smtClean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including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logistic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regression</a:t>
            </a:r>
            <a:r>
              <a:rPr lang="ru-RU" dirty="0">
                <a:latin typeface="Corbel" panose="020B0503020204020204" pitchFamily="34" charset="0"/>
              </a:rPr>
              <a:t>, </a:t>
            </a:r>
            <a:r>
              <a:rPr lang="ru-RU" dirty="0" err="1">
                <a:latin typeface="Corbel" panose="020B0503020204020204" pitchFamily="34" charset="0"/>
              </a:rPr>
              <a:t>support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vector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machines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with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cosine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similarity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as</a:t>
            </a:r>
            <a:r>
              <a:rPr lang="ru-RU" dirty="0">
                <a:latin typeface="Corbel" panose="020B0503020204020204" pitchFamily="34" charset="0"/>
              </a:rPr>
              <a:t> a </a:t>
            </a:r>
            <a:r>
              <a:rPr lang="ru-RU" dirty="0" err="1" smtClean="0">
                <a:latin typeface="Corbel" panose="020B0503020204020204" pitchFamily="34" charset="0"/>
              </a:rPr>
              <a:t>kernel</a:t>
            </a:r>
            <a:r>
              <a:rPr lang="ru-RU" dirty="0" smtClean="0">
                <a:latin typeface="Corbel" panose="020B0503020204020204" pitchFamily="34" charset="0"/>
              </a:rPr>
              <a:t>,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ru-RU" dirty="0" err="1" smtClean="0">
                <a:latin typeface="Corbel" panose="020B0503020204020204" pitchFamily="34" charset="0"/>
              </a:rPr>
              <a:t>decision</a:t>
            </a:r>
            <a:r>
              <a:rPr lang="ru-RU" dirty="0" smtClean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tree</a:t>
            </a:r>
            <a:r>
              <a:rPr lang="ru-RU" dirty="0">
                <a:latin typeface="Corbel" panose="020B0503020204020204" pitchFamily="34" charset="0"/>
              </a:rPr>
              <a:t>, </a:t>
            </a:r>
            <a:r>
              <a:rPr lang="ru-RU" dirty="0" err="1">
                <a:latin typeface="Corbel" panose="020B0503020204020204" pitchFamily="34" charset="0"/>
              </a:rPr>
              <a:t>random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forest</a:t>
            </a:r>
            <a:r>
              <a:rPr lang="ru-RU" dirty="0">
                <a:latin typeface="Corbel" panose="020B0503020204020204" pitchFamily="34" charset="0"/>
              </a:rPr>
              <a:t>, </a:t>
            </a:r>
            <a:r>
              <a:rPr lang="ru-RU" dirty="0" err="1">
                <a:latin typeface="Corbel" panose="020B0503020204020204" pitchFamily="34" charset="0"/>
              </a:rPr>
              <a:t>gradient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boosting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and</a:t>
            </a:r>
            <a:r>
              <a:rPr lang="ru-RU" dirty="0">
                <a:latin typeface="Corbel" panose="020B0503020204020204" pitchFamily="34" charset="0"/>
              </a:rPr>
              <a:t> a </a:t>
            </a:r>
            <a:r>
              <a:rPr lang="ru-RU" dirty="0" err="1">
                <a:latin typeface="Corbel" panose="020B0503020204020204" pitchFamily="34" charset="0"/>
              </a:rPr>
              <a:t>simple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perceptron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with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one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input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and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one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 smtClean="0">
                <a:latin typeface="Corbel" panose="020B0503020204020204" pitchFamily="34" charset="0"/>
              </a:rPr>
              <a:t>output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ru-RU" dirty="0" err="1" smtClean="0">
                <a:latin typeface="Corbel" panose="020B0503020204020204" pitchFamily="34" charset="0"/>
              </a:rPr>
              <a:t>layer</a:t>
            </a:r>
            <a:r>
              <a:rPr lang="ru-RU" dirty="0" smtClean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ending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with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softmax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activation</a:t>
            </a:r>
            <a:r>
              <a:rPr lang="ru-RU" dirty="0" smtClean="0">
                <a:latin typeface="Corbel" panose="020B0503020204020204" pitchFamily="34" charset="0"/>
              </a:rPr>
              <a:t>.</a:t>
            </a:r>
            <a:endParaRPr lang="ru-RU" dirty="0">
              <a:latin typeface="Corbel" panose="020B0503020204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079702"/>
              </p:ext>
            </p:extLst>
          </p:nvPr>
        </p:nvGraphicFramePr>
        <p:xfrm>
          <a:off x="261262" y="1723549"/>
          <a:ext cx="7274186" cy="2804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3" imgW="13231440" imgH="5117400" progId="">
                  <p:embed/>
                </p:oleObj>
              </mc:Choice>
              <mc:Fallback>
                <p:oleObj r:id="rId3" imgW="13231440" imgH="5117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262" y="1723549"/>
                        <a:ext cx="7274186" cy="2804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29"/>
          <p:cNvSpPr/>
          <p:nvPr/>
        </p:nvSpPr>
        <p:spPr>
          <a:xfrm>
            <a:off x="7411724" y="2917207"/>
            <a:ext cx="1376409" cy="7477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Corbel" panose="020B0503020204020204" pitchFamily="34" charset="0"/>
              </a:rPr>
              <a:t>Predicted</a:t>
            </a:r>
          </a:p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Corbel" panose="020B0503020204020204" pitchFamily="34" charset="0"/>
              </a:rPr>
              <a:t>class</a:t>
            </a:r>
            <a:endParaRPr lang="en-US" sz="2000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9841" y="4527720"/>
            <a:ext cx="88448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Corbel" panose="020B0503020204020204" pitchFamily="34" charset="0"/>
              </a:rPr>
              <a:t>The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single-layer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perceptron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being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trained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for</a:t>
            </a:r>
            <a:r>
              <a:rPr lang="ru-RU" dirty="0">
                <a:latin typeface="Corbel" panose="020B0503020204020204" pitchFamily="34" charset="0"/>
              </a:rPr>
              <a:t> 100 </a:t>
            </a:r>
            <a:r>
              <a:rPr lang="ru-RU" dirty="0" err="1">
                <a:latin typeface="Corbel" panose="020B0503020204020204" pitchFamily="34" charset="0"/>
              </a:rPr>
              <a:t>epochs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with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Adam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optimizer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allows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us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to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obtain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the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classification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accuracy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equals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to</a:t>
            </a:r>
            <a:r>
              <a:rPr lang="ru-RU" dirty="0">
                <a:latin typeface="Corbel" panose="020B0503020204020204" pitchFamily="34" charset="0"/>
              </a:rPr>
              <a:t> 95.71% </a:t>
            </a:r>
            <a:r>
              <a:rPr lang="ru-RU" dirty="0" err="1">
                <a:latin typeface="Corbel" panose="020B0503020204020204" pitchFamily="34" charset="0"/>
              </a:rPr>
              <a:t>on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the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test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subset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of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images</a:t>
            </a:r>
            <a:r>
              <a:rPr lang="ru-RU" dirty="0">
                <a:latin typeface="Corbel" panose="020B0503020204020204" pitchFamily="34" charset="0"/>
              </a:rPr>
              <a:t>. 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Consider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that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we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add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on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top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of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our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trained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feature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extraction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the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fully-connected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neural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network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layer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with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the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softmax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activation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and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train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the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whole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model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except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the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fact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that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the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weights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of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the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feature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extractor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are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frozen</a:t>
            </a:r>
            <a:r>
              <a:rPr lang="ru-RU" dirty="0">
                <a:latin typeface="Corbel" panose="020B0503020204020204" pitchFamily="34" charset="0"/>
              </a:rPr>
              <a:t>. </a:t>
            </a:r>
            <a:r>
              <a:rPr lang="ru-RU" dirty="0" err="1">
                <a:latin typeface="Corbel" panose="020B0503020204020204" pitchFamily="34" charset="0"/>
              </a:rPr>
              <a:t>It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is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very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similar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to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the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transfer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err="1">
                <a:latin typeface="Corbel" panose="020B0503020204020204" pitchFamily="34" charset="0"/>
              </a:rPr>
              <a:t>learning</a:t>
            </a:r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method,but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in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our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case</a:t>
            </a:r>
            <a:r>
              <a:rPr lang="ru-RU" dirty="0">
                <a:latin typeface="Corbel" panose="020B0503020204020204" pitchFamily="34" charset="0"/>
              </a:rPr>
              <a:t>, </a:t>
            </a:r>
            <a:r>
              <a:rPr lang="ru-RU" dirty="0" err="1">
                <a:latin typeface="Corbel" panose="020B0503020204020204" pitchFamily="34" charset="0"/>
              </a:rPr>
              <a:t>the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base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network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was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trained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directly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on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our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domain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data</a:t>
            </a:r>
            <a:r>
              <a:rPr lang="ru-RU" dirty="0">
                <a:latin typeface="Corbel" panose="020B05030202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178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93522" y="2394858"/>
            <a:ext cx="6978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rbel" panose="020B0503020204020204" pitchFamily="34" charset="0"/>
              </a:rPr>
              <a:t>Is there something like this already?</a:t>
            </a:r>
            <a:endParaRPr lang="ru-RU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3" y="0"/>
            <a:ext cx="4339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Sure, we are not the first</a:t>
            </a:r>
            <a:endParaRPr lang="ru-RU" sz="2800" dirty="0">
              <a:latin typeface="Corbel" panose="020B0503020204020204" pitchFamily="34" charset="0"/>
            </a:endParaRPr>
          </a:p>
        </p:txBody>
      </p:sp>
      <p:pic>
        <p:nvPicPr>
          <p:cNvPr id="4098" name="Picture 2" descr="Image result for plant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31" y="3204629"/>
            <a:ext cx="5033555" cy="299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377" y="571263"/>
            <a:ext cx="87782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rbel" panose="020B0503020204020204" pitchFamily="34" charset="0"/>
              </a:rPr>
              <a:t>There are a lots of researches where deep learning used to identify plant diseases. Some of researches reports about a great detection level over 90%.</a:t>
            </a:r>
          </a:p>
          <a:p>
            <a:r>
              <a:rPr lang="en-US" dirty="0" smtClean="0">
                <a:latin typeface="Corbel" panose="020B0503020204020204" pitchFamily="34" charset="0"/>
              </a:rPr>
              <a:t>But there is luck of real application or open databases to reproduce an experiments.  </a:t>
            </a:r>
          </a:p>
          <a:p>
            <a:endParaRPr lang="en-US" dirty="0" smtClean="0">
              <a:latin typeface="Corbel" panose="020B0503020204020204" pitchFamily="34" charset="0"/>
            </a:endParaRPr>
          </a:p>
          <a:p>
            <a:r>
              <a:rPr lang="en-US" dirty="0" smtClean="0">
                <a:latin typeface="Corbel" panose="020B0503020204020204" pitchFamily="34" charset="0"/>
              </a:rPr>
              <a:t>Probably</a:t>
            </a:r>
            <a:r>
              <a:rPr lang="en-US" dirty="0">
                <a:latin typeface="Corbel" panose="020B0503020204020204" pitchFamily="34" charset="0"/>
              </a:rPr>
              <a:t>, the most famous mobile application </a:t>
            </a:r>
            <a:r>
              <a:rPr lang="en-US" dirty="0" smtClean="0">
                <a:latin typeface="Corbel" panose="020B0503020204020204" pitchFamily="34" charset="0"/>
              </a:rPr>
              <a:t>for plants disease detection is </a:t>
            </a:r>
            <a:r>
              <a:rPr lang="en-US" dirty="0" err="1">
                <a:latin typeface="Corbel" panose="020B0503020204020204" pitchFamily="34" charset="0"/>
              </a:rPr>
              <a:t>Plantix</a:t>
            </a:r>
            <a:r>
              <a:rPr lang="en-US" dirty="0">
                <a:latin typeface="Corbel" panose="020B0503020204020204" pitchFamily="34" charset="0"/>
              </a:rPr>
              <a:t> (</a:t>
            </a:r>
            <a:r>
              <a:rPr lang="en-US" b="1" dirty="0">
                <a:latin typeface="Corbel" panose="020B0503020204020204" pitchFamily="34" charset="0"/>
              </a:rPr>
              <a:t>plantix.net</a:t>
            </a:r>
            <a:r>
              <a:rPr lang="en-US" dirty="0">
                <a:latin typeface="Corbel" panose="020B0503020204020204" pitchFamily="34" charset="0"/>
              </a:rPr>
              <a:t>). </a:t>
            </a:r>
            <a:r>
              <a:rPr lang="en-US" dirty="0" smtClean="0">
                <a:latin typeface="Corbel" panose="020B0503020204020204" pitchFamily="34" charset="0"/>
              </a:rPr>
              <a:t>Currently </a:t>
            </a:r>
            <a:r>
              <a:rPr lang="en-US" dirty="0" err="1">
                <a:latin typeface="Corbel" panose="020B0503020204020204" pitchFamily="34" charset="0"/>
              </a:rPr>
              <a:t>Plantix</a:t>
            </a:r>
            <a:r>
              <a:rPr lang="en-US" dirty="0">
                <a:latin typeface="Corbel" panose="020B0503020204020204" pitchFamily="34" charset="0"/>
              </a:rPr>
              <a:t> can detect more than 300 diseases</a:t>
            </a:r>
            <a:r>
              <a:rPr lang="en-US" dirty="0" smtClean="0">
                <a:latin typeface="Corbel" panose="020B0503020204020204" pitchFamily="34" charset="0"/>
              </a:rPr>
              <a:t>.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 smtClean="0">
                <a:latin typeface="Corbel" panose="020B0503020204020204" pitchFamily="34" charset="0"/>
              </a:rPr>
              <a:t>The </a:t>
            </a:r>
            <a:r>
              <a:rPr lang="en-US" dirty="0">
                <a:latin typeface="Corbel" panose="020B0503020204020204" pitchFamily="34" charset="0"/>
              </a:rPr>
              <a:t>quality of </a:t>
            </a:r>
            <a:r>
              <a:rPr lang="en-US" dirty="0" err="1">
                <a:latin typeface="Corbel" panose="020B0503020204020204" pitchFamily="34" charset="0"/>
              </a:rPr>
              <a:t>plantix</a:t>
            </a:r>
            <a:r>
              <a:rPr lang="en-US" dirty="0">
                <a:latin typeface="Corbel" panose="020B0503020204020204" pitchFamily="34" charset="0"/>
              </a:rPr>
              <a:t> detection is hard to measure, but we make a special study processing different types of images from our self-collected </a:t>
            </a:r>
            <a:r>
              <a:rPr lang="en-US" dirty="0" smtClean="0">
                <a:latin typeface="Corbel" panose="020B0503020204020204" pitchFamily="34" charset="0"/>
              </a:rPr>
              <a:t>database.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2377" y="3549430"/>
            <a:ext cx="37303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orbel" panose="020B0503020204020204" pitchFamily="34" charset="0"/>
              </a:rPr>
              <a:t>Plantix</a:t>
            </a:r>
            <a:r>
              <a:rPr lang="en-US" dirty="0" smtClean="0">
                <a:latin typeface="Corbel" panose="020B0503020204020204" pitchFamily="34" charset="0"/>
              </a:rPr>
              <a:t> models evolves a lot last </a:t>
            </a:r>
            <a:r>
              <a:rPr lang="en-US" b="1" dirty="0" smtClean="0">
                <a:latin typeface="Corbel" panose="020B0503020204020204" pitchFamily="34" charset="0"/>
              </a:rPr>
              <a:t>year</a:t>
            </a:r>
            <a:r>
              <a:rPr lang="en-US" dirty="0" smtClean="0">
                <a:latin typeface="Corbel" panose="020B0503020204020204" pitchFamily="34" charset="0"/>
              </a:rPr>
              <a:t>!</a:t>
            </a:r>
          </a:p>
          <a:p>
            <a:endParaRPr lang="en-US" dirty="0" smtClean="0">
              <a:latin typeface="Corbel" panose="020B0503020204020204" pitchFamily="34" charset="0"/>
            </a:endParaRPr>
          </a:p>
          <a:p>
            <a:r>
              <a:rPr lang="en-US" dirty="0" smtClean="0">
                <a:latin typeface="Corbel" panose="020B0503020204020204" pitchFamily="34" charset="0"/>
              </a:rPr>
              <a:t>A year ago the accuracy of the detection </a:t>
            </a:r>
            <a:r>
              <a:rPr lang="en-US" b="1" dirty="0" smtClean="0">
                <a:latin typeface="Corbel" panose="020B0503020204020204" pitchFamily="34" charset="0"/>
              </a:rPr>
              <a:t>was over 15</a:t>
            </a:r>
            <a:r>
              <a:rPr lang="ru-RU" b="1" dirty="0" smtClean="0">
                <a:latin typeface="Corbel" panose="020B0503020204020204" pitchFamily="34" charset="0"/>
              </a:rPr>
              <a:t>%</a:t>
            </a:r>
          </a:p>
          <a:p>
            <a:r>
              <a:rPr lang="en-US" dirty="0" smtClean="0">
                <a:latin typeface="Corbel" panose="020B0503020204020204" pitchFamily="34" charset="0"/>
              </a:rPr>
              <a:t>Now it’s </a:t>
            </a:r>
            <a:r>
              <a:rPr lang="en-US" b="1" dirty="0" smtClean="0">
                <a:latin typeface="Corbel" panose="020B0503020204020204" pitchFamily="34" charset="0"/>
              </a:rPr>
              <a:t>about 50%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 smtClean="0">
                <a:latin typeface="Corbel" panose="020B0503020204020204" pitchFamily="34" charset="0"/>
              </a:rPr>
              <a:t>Fortunately there is no information about their models.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75645" y="6405126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rbel" panose="020B0503020204020204" pitchFamily="34" charset="0"/>
              </a:rPr>
              <a:t>1</a:t>
            </a:r>
            <a:r>
              <a:rPr lang="ru-RU" dirty="0" smtClean="0">
                <a:latin typeface="Corbel" panose="020B0503020204020204" pitchFamily="34" charset="0"/>
              </a:rPr>
              <a:t>4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1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2" y="0"/>
            <a:ext cx="5872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Corbel" panose="020B0503020204020204" pitchFamily="34" charset="0"/>
              </a:rPr>
              <a:t>AutoML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75645" y="6405126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rbel" panose="020B0503020204020204" pitchFamily="34" charset="0"/>
              </a:rPr>
              <a:t>15 </a:t>
            </a:r>
            <a:endParaRPr lang="ru-RU" dirty="0"/>
          </a:p>
        </p:txBody>
      </p:sp>
      <p:pic>
        <p:nvPicPr>
          <p:cNvPr id="2050" name="Picture 2" descr="https://miro.medium.com/max/919/1*lMPBDUDldrjVJf6ZI3mZW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3" y="587056"/>
            <a:ext cx="7849109" cy="38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655" y="4910380"/>
            <a:ext cx="832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orbel" panose="020B0503020204020204" pitchFamily="34" charset="0"/>
              </a:rPr>
              <a:t>Automated machine learning</a:t>
            </a:r>
            <a:r>
              <a:rPr lang="en-US" dirty="0">
                <a:latin typeface="Corbel" panose="020B0503020204020204" pitchFamily="34" charset="0"/>
              </a:rPr>
              <a:t> (</a:t>
            </a:r>
            <a:r>
              <a:rPr lang="en-US" dirty="0" err="1">
                <a:latin typeface="Corbel" panose="020B0503020204020204" pitchFamily="34" charset="0"/>
              </a:rPr>
              <a:t>AutoML</a:t>
            </a:r>
            <a:r>
              <a:rPr lang="en-US" dirty="0">
                <a:latin typeface="Corbel" panose="020B0503020204020204" pitchFamily="34" charset="0"/>
              </a:rPr>
              <a:t>) </a:t>
            </a:r>
            <a:r>
              <a:rPr lang="en-US" dirty="0" smtClean="0">
                <a:latin typeface="Corbel" panose="020B0503020204020204" pitchFamily="34" charset="0"/>
              </a:rPr>
              <a:t>and </a:t>
            </a:r>
            <a:r>
              <a:rPr lang="en-US" b="1" dirty="0">
                <a:latin typeface="Corbel" panose="020B0503020204020204" pitchFamily="34" charset="0"/>
              </a:rPr>
              <a:t>Neural Architecture Search</a:t>
            </a:r>
            <a:r>
              <a:rPr lang="en-US" dirty="0">
                <a:latin typeface="Corbel" panose="020B0503020204020204" pitchFamily="34" charset="0"/>
              </a:rPr>
              <a:t> (NAS</a:t>
            </a:r>
            <a:r>
              <a:rPr lang="en-US" dirty="0" smtClean="0">
                <a:latin typeface="Corbel" panose="020B0503020204020204" pitchFamily="34" charset="0"/>
              </a:rPr>
              <a:t>) provides </a:t>
            </a:r>
            <a:r>
              <a:rPr lang="en-US" dirty="0">
                <a:latin typeface="Corbel" panose="020B0503020204020204" pitchFamily="34" charset="0"/>
              </a:rPr>
              <a:t>methods and processes to make Machine Learning available for </a:t>
            </a:r>
            <a:r>
              <a:rPr lang="en-US" b="1" dirty="0">
                <a:latin typeface="Corbel" panose="020B0503020204020204" pitchFamily="34" charset="0"/>
              </a:rPr>
              <a:t>non-Machine Learning experts</a:t>
            </a:r>
            <a:r>
              <a:rPr lang="en-US" dirty="0">
                <a:latin typeface="Corbel" panose="020B0503020204020204" pitchFamily="34" charset="0"/>
              </a:rPr>
              <a:t>, to </a:t>
            </a:r>
            <a:r>
              <a:rPr lang="en-US" b="1" dirty="0">
                <a:latin typeface="Corbel" panose="020B0503020204020204" pitchFamily="34" charset="0"/>
              </a:rPr>
              <a:t>improve efficiency</a:t>
            </a:r>
            <a:r>
              <a:rPr lang="en-US" dirty="0">
                <a:latin typeface="Corbel" panose="020B0503020204020204" pitchFamily="34" charset="0"/>
              </a:rPr>
              <a:t> of Machine Learning and to accelerate research on Machine Learning</a:t>
            </a:r>
            <a:endParaRPr lang="ru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4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2" y="0"/>
            <a:ext cx="5872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Test dataset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75645" y="6405126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rbel" panose="020B0503020204020204" pitchFamily="34" charset="0"/>
              </a:rPr>
              <a:t>16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47" y="644436"/>
            <a:ext cx="3822225" cy="3096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153885" y="3740605"/>
            <a:ext cx="2085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known </a:t>
            </a:r>
            <a:r>
              <a:rPr lang="en-US" dirty="0" smtClean="0">
                <a:latin typeface="Corbel" panose="020B0503020204020204" pitchFamily="34" charset="0"/>
              </a:rPr>
              <a:t>images (30)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803" y="644436"/>
            <a:ext cx="3867070" cy="3096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5164182" y="3740605"/>
            <a:ext cx="223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rbel" panose="020B0503020204020204" pitchFamily="34" charset="0"/>
              </a:rPr>
              <a:t>unknown images (30)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022" y="4195798"/>
            <a:ext cx="4737464" cy="2312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439885" y="6467442"/>
            <a:ext cx="229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rbel" panose="020B0503020204020204" pitchFamily="34" charset="0"/>
              </a:rPr>
              <a:t>not ill plants at all (20)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3" y="0"/>
            <a:ext cx="7205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Our model VS Auto ML (results)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75645" y="6405126"/>
            <a:ext cx="430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rbel" panose="020B0503020204020204" pitchFamily="34" charset="0"/>
              </a:rPr>
              <a:t>17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293770"/>
              </p:ext>
            </p:extLst>
          </p:nvPr>
        </p:nvGraphicFramePr>
        <p:xfrm>
          <a:off x="323580" y="926737"/>
          <a:ext cx="8254364" cy="323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47">
                  <a:extLst>
                    <a:ext uri="{9D8B030D-6E8A-4147-A177-3AD203B41FA5}">
                      <a16:colId xmlns:a16="http://schemas.microsoft.com/office/drawing/2014/main" xmlns="" val="1133040118"/>
                    </a:ext>
                  </a:extLst>
                </a:gridCol>
                <a:gridCol w="1770792">
                  <a:extLst>
                    <a:ext uri="{9D8B030D-6E8A-4147-A177-3AD203B41FA5}">
                      <a16:colId xmlns:a16="http://schemas.microsoft.com/office/drawing/2014/main" xmlns="" val="3117550571"/>
                    </a:ext>
                  </a:extLst>
                </a:gridCol>
                <a:gridCol w="1646295">
                  <a:extLst>
                    <a:ext uri="{9D8B030D-6E8A-4147-A177-3AD203B41FA5}">
                      <a16:colId xmlns:a16="http://schemas.microsoft.com/office/drawing/2014/main" xmlns="" val="27281903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xmlns="" val="1905239029"/>
                    </a:ext>
                  </a:extLst>
                </a:gridCol>
                <a:gridCol w="2020390">
                  <a:extLst>
                    <a:ext uri="{9D8B030D-6E8A-4147-A177-3AD203B41FA5}">
                      <a16:colId xmlns:a16="http://schemas.microsoft.com/office/drawing/2014/main" xmlns="" val="2916022035"/>
                    </a:ext>
                  </a:extLst>
                </a:gridCol>
              </a:tblGrid>
              <a:tr h="7023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2938881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Known</a:t>
                      </a:r>
                      <a:r>
                        <a:rPr lang="en-US" baseline="0" dirty="0" smtClean="0"/>
                        <a:t> (30)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27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29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28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29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142626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Unknown</a:t>
                      </a:r>
                      <a:r>
                        <a:rPr lang="en-US" baseline="0" dirty="0" smtClean="0"/>
                        <a:t> (30)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20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22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25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0094828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ill at all</a:t>
                      </a:r>
                      <a:r>
                        <a:rPr lang="en-US" baseline="0" dirty="0" smtClean="0"/>
                        <a:t> (20)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7242116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1" y="1110174"/>
            <a:ext cx="353916" cy="3539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3580" y="4360844"/>
            <a:ext cx="8540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orbel" panose="020B0503020204020204" pitchFamily="34" charset="0"/>
              </a:rPr>
              <a:t>We have compared our old and new model with some </a:t>
            </a:r>
            <a:r>
              <a:rPr lang="en-US" dirty="0" err="1">
                <a:latin typeface="Corbel" panose="020B0503020204020204" pitchFamily="34" charset="0"/>
              </a:rPr>
              <a:t>AutoML</a:t>
            </a:r>
            <a:r>
              <a:rPr lang="en-US" dirty="0">
                <a:latin typeface="Corbel" panose="020B0503020204020204" pitchFamily="34" charset="0"/>
              </a:rPr>
              <a:t> system. </a:t>
            </a:r>
            <a:endParaRPr lang="en-US" dirty="0" smtClean="0">
              <a:latin typeface="Corbel" panose="020B0503020204020204" pitchFamily="34" charset="0"/>
            </a:endParaRPr>
          </a:p>
          <a:p>
            <a:pPr algn="just"/>
            <a:r>
              <a:rPr lang="en-US" dirty="0" smtClean="0">
                <a:latin typeface="Corbel" panose="020B0503020204020204" pitchFamily="34" charset="0"/>
              </a:rPr>
              <a:t>In </a:t>
            </a:r>
            <a:r>
              <a:rPr lang="en-US" dirty="0">
                <a:latin typeface="Corbel" panose="020B0503020204020204" pitchFamily="34" charset="0"/>
              </a:rPr>
              <a:t>cells, there is a number of </a:t>
            </a:r>
            <a:r>
              <a:rPr lang="en-US" dirty="0" smtClean="0">
                <a:latin typeface="Corbel" panose="020B0503020204020204" pitchFamily="34" charset="0"/>
              </a:rPr>
              <a:t>correctly </a:t>
            </a:r>
            <a:r>
              <a:rPr lang="en-US" dirty="0">
                <a:latin typeface="Corbel" panose="020B0503020204020204" pitchFamily="34" charset="0"/>
              </a:rPr>
              <a:t>classified images</a:t>
            </a:r>
            <a:r>
              <a:rPr lang="en-US" dirty="0" smtClean="0">
                <a:latin typeface="Corbel" panose="020B0503020204020204" pitchFamily="34" charset="0"/>
              </a:rPr>
              <a:t>.</a:t>
            </a:r>
          </a:p>
          <a:p>
            <a:pPr algn="just"/>
            <a:r>
              <a:rPr lang="en-US" dirty="0" smtClean="0">
                <a:latin typeface="Corbel" panose="020B0503020204020204" pitchFamily="34" charset="0"/>
              </a:rPr>
              <a:t>At </a:t>
            </a:r>
            <a:r>
              <a:rPr lang="en-US" dirty="0">
                <a:latin typeface="Corbel" panose="020B0503020204020204" pitchFamily="34" charset="0"/>
              </a:rPr>
              <a:t>the last raw number of images that were detected as a plant with known disease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87000" y="1022034"/>
            <a:ext cx="990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Corbel" panose="020B0503020204020204" pitchFamily="34" charset="0"/>
              </a:rPr>
              <a:t>PDD</a:t>
            </a:r>
          </a:p>
          <a:p>
            <a:pPr algn="ctr"/>
            <a:r>
              <a:rPr lang="en-US" sz="1400" dirty="0" smtClean="0">
                <a:latin typeface="Corbel" panose="020B0503020204020204" pitchFamily="34" charset="0"/>
              </a:rPr>
              <a:t> Old model</a:t>
            </a:r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80" y="1127424"/>
            <a:ext cx="353916" cy="35391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635282" y="1042772"/>
            <a:ext cx="1071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Corbel" panose="020B0503020204020204" pitchFamily="34" charset="0"/>
              </a:rPr>
              <a:t>PDD</a:t>
            </a:r>
          </a:p>
          <a:p>
            <a:pPr algn="ctr"/>
            <a:r>
              <a:rPr lang="en-US" sz="1400" dirty="0" smtClean="0">
                <a:latin typeface="Corbel" panose="020B0503020204020204" pitchFamily="34" charset="0"/>
              </a:rPr>
              <a:t>New model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95" y="1108425"/>
            <a:ext cx="391913" cy="39191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350108" y="1025522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Corbel" panose="020B0503020204020204" pitchFamily="34" charset="0"/>
              </a:rPr>
              <a:t>Google</a:t>
            </a:r>
          </a:p>
          <a:p>
            <a:pPr algn="ctr"/>
            <a:r>
              <a:rPr lang="en-US" sz="1400" dirty="0" smtClean="0">
                <a:latin typeface="Corbel" panose="020B0503020204020204" pitchFamily="34" charset="0"/>
              </a:rPr>
              <a:t>Cloud Vision</a:t>
            </a:r>
            <a:endParaRPr lang="ru-RU" sz="1400" dirty="0"/>
          </a:p>
        </p:txBody>
      </p:sp>
      <p:pic>
        <p:nvPicPr>
          <p:cNvPr id="2052" name="Picture 4" descr="Image result for microsoft custom vi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90" y="1127424"/>
            <a:ext cx="336666" cy="33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059035" y="1042771"/>
            <a:ext cx="1241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Corbel" panose="020B0503020204020204" pitchFamily="34" charset="0"/>
              </a:rPr>
              <a:t>Microsoft</a:t>
            </a:r>
          </a:p>
          <a:p>
            <a:pPr algn="ctr"/>
            <a:r>
              <a:rPr lang="en-US" sz="1400" dirty="0" smtClean="0">
                <a:latin typeface="Corbel" panose="020B0503020204020204" pitchFamily="34" charset="0"/>
              </a:rPr>
              <a:t>Custom Vision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145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3" y="0"/>
            <a:ext cx="4427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Plans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9794" y="5749316"/>
            <a:ext cx="4427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Thank you for your attention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2676" y="1089277"/>
            <a:ext cx="73741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We </a:t>
            </a:r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are going </a:t>
            </a:r>
            <a:r>
              <a:rPr lang="en-US" sz="24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to:</a:t>
            </a:r>
          </a:p>
          <a:p>
            <a:r>
              <a:rPr lang="en-US" sz="24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	increase the images DB</a:t>
            </a:r>
          </a:p>
          <a:p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	</a:t>
            </a:r>
            <a:r>
              <a:rPr lang="en-US" sz="24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improve the mobile App and the Web-portal</a:t>
            </a:r>
          </a:p>
          <a:p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	t</a:t>
            </a:r>
            <a:r>
              <a:rPr lang="en-US" sz="24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une and improve our model</a:t>
            </a:r>
          </a:p>
          <a:p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	c</a:t>
            </a:r>
            <a:r>
              <a:rPr lang="en-US" sz="24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ompare our model with other </a:t>
            </a:r>
            <a:r>
              <a:rPr lang="en-US" sz="2400" dirty="0" err="1" smtClean="0">
                <a:latin typeface="Corbel" panose="020B0503020204020204" pitchFamily="34" charset="0"/>
                <a:ea typeface="Times New Roman" panose="02020603050405020304" pitchFamily="18" charset="0"/>
              </a:rPr>
              <a:t>AutoML</a:t>
            </a:r>
            <a:r>
              <a:rPr lang="en-US" sz="24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 solutions</a:t>
            </a:r>
          </a:p>
          <a:p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	</a:t>
            </a:r>
            <a:r>
              <a:rPr lang="en-US" sz="24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create model for classification by text-description</a:t>
            </a:r>
          </a:p>
          <a:p>
            <a:r>
              <a:rPr lang="en-US" sz="24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	localize the App and the </a:t>
            </a:r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portal </a:t>
            </a:r>
            <a:r>
              <a:rPr lang="en-US" sz="24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(Arabic)</a:t>
            </a:r>
          </a:p>
          <a:p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	</a:t>
            </a:r>
            <a:endParaRPr lang="en-US" sz="2400" dirty="0" smtClean="0">
              <a:latin typeface="Corbel" panose="020B0503020204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3" y="0"/>
            <a:ext cx="2019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Introduction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584" y="471079"/>
            <a:ext cx="503664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orbel" panose="020B0503020204020204" pitchFamily="34" charset="0"/>
              </a:rPr>
              <a:t>Crop losses are a major threat to the wellbeing of rural families, to the economy </a:t>
            </a:r>
            <a:r>
              <a:rPr lang="en-US" dirty="0" smtClean="0">
                <a:latin typeface="Corbel" panose="020B0503020204020204" pitchFamily="34" charset="0"/>
              </a:rPr>
              <a:t>and </a:t>
            </a:r>
            <a:r>
              <a:rPr lang="en-US" dirty="0">
                <a:latin typeface="Corbel" panose="020B0503020204020204" pitchFamily="34" charset="0"/>
              </a:rPr>
              <a:t>governments, and to food security worldwide </a:t>
            </a:r>
            <a:endParaRPr lang="ru-RU" dirty="0" smtClean="0">
              <a:latin typeface="Corbel" panose="020B0503020204020204" pitchFamily="34" charset="0"/>
            </a:endParaRPr>
          </a:p>
          <a:p>
            <a:pPr algn="just"/>
            <a:r>
              <a:rPr lang="en-US" dirty="0" err="1" smtClean="0">
                <a:latin typeface="Corbel" panose="020B0503020204020204" pitchFamily="34" charset="0"/>
              </a:rPr>
              <a:t>USAblight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(a national project on late blight on potato and tomato) says that (annual) global losses ‘</a:t>
            </a:r>
            <a:r>
              <a:rPr lang="en-US" b="1" dirty="0">
                <a:latin typeface="Corbel" panose="020B0503020204020204" pitchFamily="34" charset="0"/>
              </a:rPr>
              <a:t>exceed US$6.7 billion</a:t>
            </a:r>
            <a:r>
              <a:rPr lang="en-US" dirty="0" smtClean="0">
                <a:latin typeface="Corbel" panose="020B0503020204020204" pitchFamily="34" charset="0"/>
              </a:rPr>
              <a:t>’.</a:t>
            </a:r>
            <a:endParaRPr lang="ru-RU" dirty="0" smtClean="0">
              <a:latin typeface="Corbel" panose="020B0503020204020204" pitchFamily="34" charset="0"/>
            </a:endParaRPr>
          </a:p>
          <a:p>
            <a:endParaRPr lang="en-US" dirty="0" smtClean="0">
              <a:latin typeface="Corbel" panose="020B0503020204020204" pitchFamily="34" charset="0"/>
            </a:endParaRPr>
          </a:p>
          <a:p>
            <a:r>
              <a:rPr lang="en-US" dirty="0" smtClean="0">
                <a:latin typeface="Corbel" panose="020B0503020204020204" pitchFamily="34" charset="0"/>
              </a:rPr>
              <a:t>Globally</a:t>
            </a:r>
            <a:r>
              <a:rPr lang="en-US" dirty="0">
                <a:latin typeface="Corbel" panose="020B0503020204020204" pitchFamily="34" charset="0"/>
              </a:rPr>
              <a:t>, about </a:t>
            </a:r>
            <a:r>
              <a:rPr lang="en-US" b="1" dirty="0">
                <a:latin typeface="Corbel" panose="020B0503020204020204" pitchFamily="34" charset="0"/>
              </a:rPr>
              <a:t>16% of all crops are lost</a:t>
            </a:r>
            <a:r>
              <a:rPr lang="en-US" dirty="0">
                <a:latin typeface="Corbel" panose="020B0503020204020204" pitchFamily="34" charset="0"/>
              </a:rPr>
              <a:t> to plant diseases each year. </a:t>
            </a:r>
          </a:p>
          <a:p>
            <a:r>
              <a:rPr lang="en-US" sz="1100" dirty="0">
                <a:latin typeface="Corbel" panose="020B0503020204020204" pitchFamily="34" charset="0"/>
              </a:rPr>
              <a:t>Dr. </a:t>
            </a:r>
            <a:r>
              <a:rPr lang="ru-RU" sz="1100" dirty="0" err="1">
                <a:latin typeface="Corbel" panose="020B0503020204020204" pitchFamily="34" charset="0"/>
              </a:rPr>
              <a:t>Caitilyn</a:t>
            </a:r>
            <a:r>
              <a:rPr lang="ru-RU" sz="1100" dirty="0">
                <a:latin typeface="Corbel" panose="020B0503020204020204" pitchFamily="34" charset="0"/>
              </a:rPr>
              <a:t> </a:t>
            </a:r>
            <a:r>
              <a:rPr lang="ru-RU" sz="1100" dirty="0" err="1">
                <a:latin typeface="Corbel" panose="020B0503020204020204" pitchFamily="34" charset="0"/>
              </a:rPr>
              <a:t>Allen</a:t>
            </a:r>
            <a:r>
              <a:rPr lang="ru-RU" sz="1100" dirty="0">
                <a:latin typeface="Corbel" panose="020B0503020204020204" pitchFamily="34" charset="0"/>
              </a:rPr>
              <a:t> </a:t>
            </a:r>
            <a:r>
              <a:rPr lang="ru-RU" sz="1100" dirty="0" err="1">
                <a:latin typeface="Corbel" panose="020B0503020204020204" pitchFamily="34" charset="0"/>
              </a:rPr>
              <a:t>Department</a:t>
            </a:r>
            <a:r>
              <a:rPr lang="ru-RU" sz="1100" dirty="0">
                <a:latin typeface="Corbel" panose="020B0503020204020204" pitchFamily="34" charset="0"/>
              </a:rPr>
              <a:t> </a:t>
            </a:r>
            <a:r>
              <a:rPr lang="ru-RU" sz="1100" dirty="0" err="1">
                <a:latin typeface="Corbel" panose="020B0503020204020204" pitchFamily="34" charset="0"/>
              </a:rPr>
              <a:t>of</a:t>
            </a:r>
            <a:r>
              <a:rPr lang="ru-RU" sz="1100" dirty="0">
                <a:latin typeface="Corbel" panose="020B0503020204020204" pitchFamily="34" charset="0"/>
              </a:rPr>
              <a:t> </a:t>
            </a:r>
            <a:r>
              <a:rPr lang="ru-RU" sz="1100" dirty="0" err="1">
                <a:latin typeface="Corbel" panose="020B0503020204020204" pitchFamily="34" charset="0"/>
              </a:rPr>
              <a:t>Plant</a:t>
            </a:r>
            <a:r>
              <a:rPr lang="ru-RU" sz="1100" dirty="0">
                <a:latin typeface="Corbel" panose="020B0503020204020204" pitchFamily="34" charset="0"/>
              </a:rPr>
              <a:t> </a:t>
            </a:r>
            <a:r>
              <a:rPr lang="ru-RU" sz="1100" dirty="0" err="1">
                <a:latin typeface="Corbel" panose="020B0503020204020204" pitchFamily="34" charset="0"/>
              </a:rPr>
              <a:t>Pathology</a:t>
            </a:r>
            <a:r>
              <a:rPr lang="ru-RU" sz="1100" dirty="0">
                <a:latin typeface="Corbel" panose="020B0503020204020204" pitchFamily="34" charset="0"/>
              </a:rPr>
              <a:t>, </a:t>
            </a:r>
            <a:r>
              <a:rPr lang="ru-RU" sz="1100" dirty="0" err="1">
                <a:latin typeface="Corbel" panose="020B0503020204020204" pitchFamily="34" charset="0"/>
              </a:rPr>
              <a:t>University</a:t>
            </a:r>
            <a:r>
              <a:rPr lang="ru-RU" sz="1100" dirty="0">
                <a:latin typeface="Corbel" panose="020B0503020204020204" pitchFamily="34" charset="0"/>
              </a:rPr>
              <a:t> </a:t>
            </a:r>
            <a:r>
              <a:rPr lang="ru-RU" sz="1100" dirty="0" err="1">
                <a:latin typeface="Corbel" panose="020B0503020204020204" pitchFamily="34" charset="0"/>
              </a:rPr>
              <a:t>of</a:t>
            </a:r>
            <a:r>
              <a:rPr lang="ru-RU" sz="1100" dirty="0">
                <a:latin typeface="Corbel" panose="020B0503020204020204" pitchFamily="34" charset="0"/>
              </a:rPr>
              <a:t> </a:t>
            </a:r>
            <a:r>
              <a:rPr lang="ru-RU" sz="1100" dirty="0" err="1">
                <a:latin typeface="Corbel" panose="020B0503020204020204" pitchFamily="34" charset="0"/>
              </a:rPr>
              <a:t>Wisconsin</a:t>
            </a:r>
            <a:r>
              <a:rPr lang="ru-RU" sz="1100" dirty="0">
                <a:latin typeface="Corbel" panose="020B0503020204020204" pitchFamily="34" charset="0"/>
              </a:rPr>
              <a:t>–</a:t>
            </a:r>
            <a:r>
              <a:rPr lang="ru-RU" sz="1100" dirty="0" err="1">
                <a:latin typeface="Corbel" panose="020B0503020204020204" pitchFamily="34" charset="0"/>
              </a:rPr>
              <a:t>Madison</a:t>
            </a:r>
            <a:endParaRPr lang="ru-RU" sz="1100" dirty="0">
              <a:latin typeface="Corbel" panose="020B0503020204020204" pitchFamily="34" charset="0"/>
            </a:endParaRPr>
          </a:p>
          <a:p>
            <a:endParaRPr lang="ru-RU" sz="1600" dirty="0">
              <a:latin typeface="Corbel" panose="020B0503020204020204" pitchFamily="34" charset="0"/>
            </a:endParaRPr>
          </a:p>
          <a:p>
            <a:r>
              <a:rPr lang="en-US" sz="1600" dirty="0" smtClean="0">
                <a:latin typeface="Corbel" panose="020B0503020204020204" pitchFamily="34" charset="0"/>
              </a:rPr>
              <a:t> </a:t>
            </a:r>
            <a:endParaRPr lang="ru-RU" sz="1600" dirty="0">
              <a:latin typeface="Corbel" panose="020B0503020204020204" pitchFamily="34" charset="0"/>
            </a:endParaRPr>
          </a:p>
        </p:txBody>
      </p:sp>
      <p:pic>
        <p:nvPicPr>
          <p:cNvPr id="4100" name="Picture 4" descr="Image result for plant diseases glob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84" y="335640"/>
            <a:ext cx="3894529" cy="279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675645" y="6405126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rbel" panose="020B0503020204020204" pitchFamily="34" charset="0"/>
              </a:rPr>
              <a:t>2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endParaRPr lang="ru-RU" dirty="0"/>
          </a:p>
        </p:txBody>
      </p:sp>
      <p:pic>
        <p:nvPicPr>
          <p:cNvPr id="12" name="Picture 2" descr="Image result for magnifying glass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4" y="3548589"/>
            <a:ext cx="2777224" cy="277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05238" y="3362339"/>
            <a:ext cx="592018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orbel" panose="020B0503020204020204" pitchFamily="34" charset="0"/>
              </a:rPr>
              <a:t>Increasing number of smartphones and advances in deep learning field opens </a:t>
            </a:r>
            <a:r>
              <a:rPr lang="en-US" b="1" dirty="0">
                <a:latin typeface="Corbel" panose="020B0503020204020204" pitchFamily="34" charset="0"/>
              </a:rPr>
              <a:t>new opportunities </a:t>
            </a:r>
            <a:r>
              <a:rPr lang="en-US" dirty="0">
                <a:latin typeface="Corbel" panose="020B0503020204020204" pitchFamily="34" charset="0"/>
              </a:rPr>
              <a:t>in the crop diseases detection. </a:t>
            </a:r>
            <a:endParaRPr lang="ru-RU" dirty="0">
              <a:latin typeface="Corbel" panose="020B0503020204020204" pitchFamily="34" charset="0"/>
            </a:endParaRPr>
          </a:p>
          <a:p>
            <a:endParaRPr lang="ru-RU" dirty="0">
              <a:latin typeface="Corbel" panose="020B0503020204020204" pitchFamily="34" charset="0"/>
            </a:endParaRPr>
          </a:p>
          <a:p>
            <a:pPr algn="just"/>
            <a:r>
              <a:rPr lang="en-US" dirty="0">
                <a:latin typeface="Corbel" panose="020B0503020204020204" pitchFamily="34" charset="0"/>
              </a:rPr>
              <a:t>The aim of our research is to </a:t>
            </a:r>
            <a:r>
              <a:rPr lang="en-US" b="1" dirty="0">
                <a:latin typeface="Corbel" panose="020B0503020204020204" pitchFamily="34" charset="0"/>
              </a:rPr>
              <a:t>facilitate the detection </a:t>
            </a:r>
            <a:r>
              <a:rPr lang="en-US" dirty="0">
                <a:latin typeface="Corbel" panose="020B0503020204020204" pitchFamily="34" charset="0"/>
              </a:rPr>
              <a:t>and preventing diseases of agricultural plants by both </a:t>
            </a:r>
            <a:r>
              <a:rPr lang="en-US" b="1" dirty="0">
                <a:latin typeface="Corbel" panose="020B0503020204020204" pitchFamily="34" charset="0"/>
              </a:rPr>
              <a:t>deep learning and programming services</a:t>
            </a:r>
            <a:r>
              <a:rPr lang="en-US" dirty="0">
                <a:latin typeface="Corbel" panose="020B0503020204020204" pitchFamily="34" charset="0"/>
              </a:rPr>
              <a:t>. The idea is to develop multifunctional platform that will use modern organization and deep learning technologies to provide new level of service to farmer’s community</a:t>
            </a:r>
            <a:r>
              <a:rPr lang="en-US" sz="1600" dirty="0" smtClean="0">
                <a:latin typeface="Corbel" panose="020B0503020204020204" pitchFamily="34" charset="0"/>
              </a:rPr>
              <a:t>.</a:t>
            </a:r>
          </a:p>
          <a:p>
            <a:endParaRPr lang="en-US" sz="1600" dirty="0">
              <a:latin typeface="Corbel" panose="020B0503020204020204" pitchFamily="34" charset="0"/>
            </a:endParaRPr>
          </a:p>
          <a:p>
            <a:endParaRPr lang="en-US" sz="1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3" y="0"/>
            <a:ext cx="4339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PDDP Architecture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75645" y="6405126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rbel" panose="020B0503020204020204" pitchFamily="34" charset="0"/>
              </a:rPr>
              <a:t>3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00" y="710214"/>
            <a:ext cx="8326167" cy="41991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5258" y="4909351"/>
            <a:ext cx="87045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PDDP </a:t>
            </a:r>
            <a:r>
              <a:rPr lang="en-US" sz="1600" dirty="0">
                <a:solidFill>
                  <a:srgbClr val="000000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consists of a set of interconnected services and tools developed, deployed and hosted with the help of the JINR cloud infrastructure. Our web-portal </a:t>
            </a:r>
            <a:r>
              <a:rPr lang="ru-RU" sz="1600" dirty="0" smtClean="0">
                <a:solidFill>
                  <a:srgbClr val="000000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pdd.jinr.ru</a:t>
            </a:r>
            <a:r>
              <a:rPr lang="ru-RU" sz="1600" dirty="0" smtClean="0">
                <a:solidFill>
                  <a:srgbClr val="000000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)</a:t>
            </a:r>
            <a:r>
              <a:rPr lang="en-US" sz="1600" dirty="0" smtClean="0">
                <a:solidFill>
                  <a:srgbClr val="000000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was developed </a:t>
            </a:r>
            <a:r>
              <a:rPr lang="en-US" sz="1600" dirty="0">
                <a:latin typeface="Corbel" panose="020B0503020204020204" pitchFamily="34" charset="0"/>
                <a:ea typeface="Times New Roman" panose="02020603050405020304" pitchFamily="18" charset="0"/>
              </a:rPr>
              <a:t>with the Node.js </a:t>
            </a:r>
            <a:r>
              <a:rPr lang="en-US" sz="16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and PHP. </a:t>
            </a:r>
            <a:r>
              <a:rPr lang="en-US" sz="1600" dirty="0">
                <a:latin typeface="Corbel" panose="020B0503020204020204" pitchFamily="34" charset="0"/>
                <a:ea typeface="Times New Roman" panose="02020603050405020304" pitchFamily="18" charset="0"/>
              </a:rPr>
              <a:t>It provides not only a web-interface but also the API for third-party services. We have the </a:t>
            </a:r>
            <a:r>
              <a:rPr lang="en-US" sz="1600" dirty="0" err="1">
                <a:latin typeface="Corbel" panose="020B0503020204020204" pitchFamily="34" charset="0"/>
                <a:ea typeface="Times New Roman" panose="02020603050405020304" pitchFamily="18" charset="0"/>
              </a:rPr>
              <a:t>TensorFlow</a:t>
            </a:r>
            <a:r>
              <a:rPr lang="en-US" sz="1600" dirty="0">
                <a:latin typeface="Corbel" panose="020B0503020204020204" pitchFamily="34" charset="0"/>
                <a:ea typeface="Times New Roman" panose="02020603050405020304" pitchFamily="18" charset="0"/>
              </a:rPr>
              <a:t> model in the Docker realized as a </a:t>
            </a:r>
            <a:r>
              <a:rPr lang="en-US" sz="1600" dirty="0" err="1" smtClean="0">
                <a:latin typeface="Corbel" panose="020B0503020204020204" pitchFamily="34" charset="0"/>
                <a:ea typeface="Times New Roman" panose="02020603050405020304" pitchFamily="18" charset="0"/>
              </a:rPr>
              <a:t>Tensorflow</a:t>
            </a:r>
            <a:r>
              <a:rPr lang="en-US" sz="16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 serving. </a:t>
            </a:r>
            <a:r>
              <a:rPr lang="en-US" sz="1600" dirty="0">
                <a:latin typeface="Corbel" panose="020B0503020204020204" pitchFamily="34" charset="0"/>
                <a:ea typeface="Times New Roman" panose="02020603050405020304" pitchFamily="18" charset="0"/>
              </a:rPr>
              <a:t>The model can work at the virtual server, or at a GPU cluster. </a:t>
            </a:r>
            <a:endParaRPr lang="en-US" sz="1600" dirty="0" smtClean="0"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6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We have a mobile App for Android that was developed</a:t>
            </a:r>
            <a:r>
              <a:rPr lang="ru-RU" sz="16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using </a:t>
            </a:r>
            <a:r>
              <a:rPr lang="en-US" sz="1600" dirty="0">
                <a:latin typeface="Corbel" panose="020B0503020204020204" pitchFamily="34" charset="0"/>
                <a:ea typeface="Times New Roman" panose="02020603050405020304" pitchFamily="18" charset="0"/>
              </a:rPr>
              <a:t>the Apache </a:t>
            </a:r>
            <a:r>
              <a:rPr lang="en-US" sz="16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Cordova, so we could build it </a:t>
            </a:r>
            <a:r>
              <a:rPr lang="en-US" sz="1600" dirty="0">
                <a:latin typeface="Corbel" panose="020B0503020204020204" pitchFamily="34" charset="0"/>
                <a:ea typeface="Times New Roman" panose="02020603050405020304" pitchFamily="18" charset="0"/>
              </a:rPr>
              <a:t>for  iOS, and Windows</a:t>
            </a:r>
            <a:r>
              <a:rPr lang="en-US" sz="1600" dirty="0" smtClean="0">
                <a:latin typeface="Corbel" panose="020B0503020204020204" pitchFamily="34" charset="0"/>
                <a:ea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35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3" y="0"/>
            <a:ext cx="4339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PDDP abilities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019" y="5324169"/>
            <a:ext cx="5940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rbel" panose="020B0503020204020204" pitchFamily="34" charset="0"/>
              </a:rPr>
              <a:t>Supervisors can:</a:t>
            </a:r>
          </a:p>
          <a:p>
            <a:r>
              <a:rPr lang="en-US" dirty="0" smtClean="0">
                <a:latin typeface="Corbel" panose="020B0503020204020204" pitchFamily="34" charset="0"/>
              </a:rPr>
              <a:t>- add new images to the data base,</a:t>
            </a:r>
          </a:p>
          <a:p>
            <a:r>
              <a:rPr lang="en-US" dirty="0" smtClean="0">
                <a:latin typeface="Corbel" panose="020B0503020204020204" pitchFamily="34" charset="0"/>
              </a:rPr>
              <a:t>- initiate </a:t>
            </a:r>
            <a:r>
              <a:rPr lang="en-US" dirty="0">
                <a:latin typeface="Corbel" panose="020B0503020204020204" pitchFamily="34" charset="0"/>
              </a:rPr>
              <a:t>retraining of the </a:t>
            </a:r>
            <a:r>
              <a:rPr lang="en-US" dirty="0" smtClean="0">
                <a:latin typeface="Corbel" panose="020B0503020204020204" pitchFamily="34" charset="0"/>
              </a:rPr>
              <a:t>model,</a:t>
            </a:r>
          </a:p>
          <a:p>
            <a:r>
              <a:rPr lang="en-US" dirty="0" smtClean="0">
                <a:latin typeface="Corbel" panose="020B0503020204020204" pitchFamily="34" charset="0"/>
              </a:rPr>
              <a:t>- get different statistical metrics about portal users.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20" y="611357"/>
            <a:ext cx="1235096" cy="13989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33006" y="550398"/>
            <a:ext cx="74414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Users can:</a:t>
            </a:r>
          </a:p>
          <a:p>
            <a:r>
              <a:rPr lang="en-US" dirty="0">
                <a:latin typeface="Corbel" panose="020B0503020204020204" pitchFamily="34" charset="0"/>
              </a:rPr>
              <a:t> - send photos and text description of sick plants through </a:t>
            </a:r>
            <a:r>
              <a:rPr lang="en-US" dirty="0" smtClean="0">
                <a:latin typeface="Corbel" panose="020B0503020204020204" pitchFamily="34" charset="0"/>
              </a:rPr>
              <a:t>web-interface </a:t>
            </a:r>
            <a:r>
              <a:rPr lang="en-US" dirty="0">
                <a:latin typeface="Corbel" panose="020B0503020204020204" pitchFamily="34" charset="0"/>
              </a:rPr>
              <a:t>or mobile application and get the cause of the </a:t>
            </a:r>
            <a:r>
              <a:rPr lang="en-US" dirty="0" smtClean="0">
                <a:latin typeface="Corbel" panose="020B0503020204020204" pitchFamily="34" charset="0"/>
              </a:rPr>
              <a:t>illness,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 - browse through diseases description and galleries of ill </a:t>
            </a:r>
            <a:r>
              <a:rPr lang="en-US" dirty="0" smtClean="0">
                <a:latin typeface="Corbel" panose="020B0503020204020204" pitchFamily="34" charset="0"/>
              </a:rPr>
              <a:t>plants,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 - verify that requested disease was recognized right and treatment </a:t>
            </a:r>
            <a:r>
              <a:rPr lang="en-US" dirty="0" smtClean="0">
                <a:latin typeface="Corbel" panose="020B0503020204020204" pitchFamily="34" charset="0"/>
              </a:rPr>
              <a:t>helps.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91" y="2408940"/>
            <a:ext cx="2551612" cy="14525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2019" y="2107154"/>
            <a:ext cx="5826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Experts can:</a:t>
            </a:r>
          </a:p>
          <a:p>
            <a:r>
              <a:rPr lang="en-US" dirty="0">
                <a:latin typeface="Corbel" panose="020B0503020204020204" pitchFamily="34" charset="0"/>
              </a:rPr>
              <a:t>- browse user requests and </a:t>
            </a:r>
            <a:r>
              <a:rPr lang="en-US" dirty="0" smtClean="0">
                <a:latin typeface="Corbel" panose="020B0503020204020204" pitchFamily="34" charset="0"/>
              </a:rPr>
              <a:t>verify recognition,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- request addition of their image or image from the user complain to the </a:t>
            </a:r>
            <a:r>
              <a:rPr lang="en-US" dirty="0" smtClean="0">
                <a:latin typeface="Corbel" panose="020B0503020204020204" pitchFamily="34" charset="0"/>
              </a:rPr>
              <a:t>DB,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- request alter of the diseases </a:t>
            </a:r>
            <a:r>
              <a:rPr lang="en-US" dirty="0" smtClean="0">
                <a:latin typeface="Corbel" panose="020B0503020204020204" pitchFamily="34" charset="0"/>
              </a:rPr>
              <a:t>description, 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- request retraining of the model with new </a:t>
            </a:r>
            <a:r>
              <a:rPr lang="en-US" dirty="0" smtClean="0">
                <a:latin typeface="Corbel" panose="020B0503020204020204" pitchFamily="34" charset="0"/>
              </a:rPr>
              <a:t>images. 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50" y="3966819"/>
            <a:ext cx="1041056" cy="12338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7116" y="4122097"/>
            <a:ext cx="6750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Researchers can:</a:t>
            </a:r>
          </a:p>
          <a:p>
            <a:r>
              <a:rPr lang="en-US" dirty="0" smtClean="0">
                <a:latin typeface="Corbel" panose="020B0503020204020204" pitchFamily="34" charset="0"/>
              </a:rPr>
              <a:t>- download </a:t>
            </a:r>
            <a:r>
              <a:rPr lang="en-US" dirty="0">
                <a:latin typeface="Corbel" panose="020B0503020204020204" pitchFamily="34" charset="0"/>
              </a:rPr>
              <a:t>all or only part of the </a:t>
            </a:r>
            <a:r>
              <a:rPr lang="en-US" dirty="0" smtClean="0">
                <a:latin typeface="Corbel" panose="020B0503020204020204" pitchFamily="34" charset="0"/>
              </a:rPr>
              <a:t>base,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smtClean="0">
                <a:latin typeface="Corbel" panose="020B0503020204020204" pitchFamily="34" charset="0"/>
              </a:rPr>
              <a:t>- work </a:t>
            </a:r>
            <a:r>
              <a:rPr lang="en-US" dirty="0">
                <a:latin typeface="Corbel" panose="020B0503020204020204" pitchFamily="34" charset="0"/>
              </a:rPr>
              <a:t>with images data base through web-interface or API, </a:t>
            </a:r>
            <a:endParaRPr lang="en-US" dirty="0" smtClean="0">
              <a:latin typeface="Corbel" panose="020B05030202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97" y="5324169"/>
            <a:ext cx="1498639" cy="13701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675645" y="6405126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rbel" panose="020B0503020204020204" pitchFamily="34" charset="0"/>
              </a:rPr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1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2" y="0"/>
            <a:ext cx="6978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PDDP Why do we need the database?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5645" y="6405126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rbel" panose="020B0503020204020204" pitchFamily="34" charset="0"/>
              </a:rPr>
              <a:t>5</a:t>
            </a:r>
            <a:endParaRPr lang="ru-RU" dirty="0"/>
          </a:p>
        </p:txBody>
      </p:sp>
      <p:pic>
        <p:nvPicPr>
          <p:cNvPr id="7" name="Picture 2" descr="ÐÐ°ÑÑÐ¸Ð½ÐºÐ¸ Ð¿Ð¾ Ð·Ð°Ð¿ÑÐ¾ÑÑ transfer learning infographic">
            <a:extLst>
              <a:ext uri="{FF2B5EF4-FFF2-40B4-BE49-F238E27FC236}">
                <a16:creationId xmlns:a16="http://schemas.microsoft.com/office/drawing/2014/main" xmlns="" id="{CD1D779D-AFAA-4D25-B5C3-4D9AF0655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7236"/>
            <a:ext cx="507656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CED09408-7BC8-491D-BF6B-38A9E31A50A7}"/>
              </a:ext>
            </a:extLst>
          </p:cNvPr>
          <p:cNvSpPr/>
          <p:nvPr/>
        </p:nvSpPr>
        <p:spPr>
          <a:xfrm>
            <a:off x="246492" y="4117043"/>
            <a:ext cx="40588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Transfer learning was not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effective, but why?</a:t>
            </a:r>
            <a:endParaRPr lang="ru-RU" sz="1400" dirty="0"/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6755AE3E-BEBB-484B-B164-D5884B497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33" y="4117043"/>
            <a:ext cx="3974131" cy="252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84068" y="537313"/>
            <a:ext cx="409738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Steps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general</a:t>
            </a:r>
            <a:r>
              <a:rPr lang="ru-RU" sz="1600" dirty="0"/>
              <a:t> </a:t>
            </a:r>
            <a:r>
              <a:rPr lang="ru-RU" sz="1600" dirty="0" err="1"/>
              <a:t>approach</a:t>
            </a:r>
            <a:r>
              <a:rPr lang="ru-RU" sz="1600" dirty="0"/>
              <a:t>:</a:t>
            </a:r>
          </a:p>
          <a:p>
            <a:r>
              <a:rPr lang="en-US" sz="1600" dirty="0" smtClean="0"/>
              <a:t>1. </a:t>
            </a:r>
            <a:r>
              <a:rPr lang="ru-RU" sz="1600" dirty="0" err="1" smtClean="0"/>
              <a:t>take</a:t>
            </a:r>
            <a:r>
              <a:rPr lang="ru-RU" sz="1600" dirty="0" smtClean="0"/>
              <a:t> </a:t>
            </a:r>
            <a:r>
              <a:rPr lang="ru-RU" sz="1600" dirty="0"/>
              <a:t>a </a:t>
            </a:r>
            <a:r>
              <a:rPr lang="ru-RU" sz="1600" dirty="0" err="1"/>
              <a:t>deep</a:t>
            </a:r>
            <a:r>
              <a:rPr lang="ru-RU" sz="1600" dirty="0"/>
              <a:t> </a:t>
            </a:r>
            <a:r>
              <a:rPr lang="ru-RU" sz="1600" dirty="0" err="1"/>
              <a:t>network</a:t>
            </a:r>
            <a:r>
              <a:rPr lang="ru-RU" sz="1600" dirty="0"/>
              <a:t> </a:t>
            </a:r>
            <a:r>
              <a:rPr lang="ru-RU" sz="1600" dirty="0" err="1"/>
              <a:t>pretrained</a:t>
            </a:r>
            <a:r>
              <a:rPr lang="ru-RU" sz="1600" dirty="0"/>
              <a:t> </a:t>
            </a:r>
            <a:r>
              <a:rPr lang="ru-RU" sz="1600" dirty="0" err="1"/>
              <a:t>on</a:t>
            </a:r>
            <a:r>
              <a:rPr lang="ru-RU" sz="1600" dirty="0"/>
              <a:t> a </a:t>
            </a:r>
            <a:r>
              <a:rPr lang="ru-RU" sz="1600" dirty="0" err="1"/>
              <a:t>big</a:t>
            </a:r>
            <a:r>
              <a:rPr lang="ru-RU" sz="1600" dirty="0"/>
              <a:t>  </a:t>
            </a:r>
            <a:r>
              <a:rPr lang="ru-RU" sz="1600" dirty="0" err="1"/>
              <a:t>dataset</a:t>
            </a:r>
            <a:r>
              <a:rPr lang="ru-RU" sz="1600" dirty="0"/>
              <a:t>;</a:t>
            </a:r>
          </a:p>
          <a:p>
            <a:r>
              <a:rPr lang="en-US" sz="1600" dirty="0" smtClean="0"/>
              <a:t>2. </a:t>
            </a:r>
            <a:r>
              <a:rPr lang="ru-RU" sz="1600" dirty="0" err="1" smtClean="0"/>
              <a:t>fine-tune</a:t>
            </a:r>
            <a:r>
              <a:rPr lang="ru-RU" sz="1600" dirty="0" smtClean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chosen</a:t>
            </a:r>
            <a:r>
              <a:rPr lang="ru-RU" sz="1600" dirty="0"/>
              <a:t> </a:t>
            </a:r>
            <a:r>
              <a:rPr lang="ru-RU" sz="1600" dirty="0" err="1"/>
              <a:t>deep</a:t>
            </a:r>
            <a:r>
              <a:rPr lang="ru-RU" sz="1600" dirty="0"/>
              <a:t> </a:t>
            </a:r>
            <a:r>
              <a:rPr lang="ru-RU" sz="1600" dirty="0" err="1"/>
              <a:t>classifier</a:t>
            </a:r>
            <a:r>
              <a:rPr lang="ru-RU" sz="1600" dirty="0"/>
              <a:t> </a:t>
            </a:r>
            <a:r>
              <a:rPr lang="ru-RU" sz="1600" dirty="0" err="1"/>
              <a:t>on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huge</a:t>
            </a:r>
            <a:r>
              <a:rPr lang="ru-RU" sz="1600" dirty="0"/>
              <a:t> </a:t>
            </a:r>
            <a:r>
              <a:rPr lang="ru-RU" sz="1600" dirty="0" err="1"/>
              <a:t>images-database</a:t>
            </a:r>
            <a:r>
              <a:rPr lang="ru-RU" sz="1600" dirty="0"/>
              <a:t> (</a:t>
            </a:r>
            <a:r>
              <a:rPr lang="ru-RU" sz="1600" dirty="0" err="1"/>
              <a:t>PlantVillage</a:t>
            </a:r>
            <a:r>
              <a:rPr lang="ru-RU" sz="1600" dirty="0"/>
              <a:t>); </a:t>
            </a:r>
          </a:p>
          <a:p>
            <a:r>
              <a:rPr lang="en-US" sz="1600" dirty="0"/>
              <a:t>3</a:t>
            </a:r>
            <a:r>
              <a:rPr lang="en-US" sz="1600" dirty="0" smtClean="0"/>
              <a:t>. </a:t>
            </a:r>
            <a:r>
              <a:rPr lang="ru-RU" sz="1600" dirty="0" err="1" smtClean="0"/>
              <a:t>evaluate</a:t>
            </a:r>
            <a:r>
              <a:rPr lang="ru-RU" sz="1600" dirty="0" smtClean="0"/>
              <a:t> </a:t>
            </a:r>
            <a:r>
              <a:rPr lang="ru-RU" sz="1600" dirty="0" err="1"/>
              <a:t>it</a:t>
            </a:r>
            <a:r>
              <a:rPr lang="ru-RU" sz="1600" dirty="0"/>
              <a:t> </a:t>
            </a:r>
            <a:r>
              <a:rPr lang="ru-RU" sz="1600" dirty="0" err="1"/>
              <a:t>on</a:t>
            </a:r>
            <a:r>
              <a:rPr lang="ru-RU" sz="1600" dirty="0"/>
              <a:t> a </a:t>
            </a:r>
            <a:r>
              <a:rPr lang="ru-RU" sz="1600" dirty="0" err="1"/>
              <a:t>test</a:t>
            </a:r>
            <a:r>
              <a:rPr lang="ru-RU" sz="1600" dirty="0"/>
              <a:t> </a:t>
            </a:r>
            <a:r>
              <a:rPr lang="ru-RU" sz="1600" dirty="0" err="1"/>
              <a:t>subset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images</a:t>
            </a:r>
            <a:r>
              <a:rPr lang="ru-RU" sz="1600" dirty="0"/>
              <a:t>, </a:t>
            </a:r>
            <a:r>
              <a:rPr lang="ru-RU" sz="1600" dirty="0" err="1"/>
              <a:t>collected</a:t>
            </a:r>
            <a:r>
              <a:rPr lang="ru-RU" sz="1600" dirty="0"/>
              <a:t> </a:t>
            </a:r>
            <a:r>
              <a:rPr lang="ru-RU" sz="1600" dirty="0" err="1"/>
              <a:t>from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Internet</a:t>
            </a:r>
            <a:r>
              <a:rPr lang="ru-RU" sz="1600" dirty="0"/>
              <a:t>. </a:t>
            </a:r>
            <a:endParaRPr lang="en-US" sz="1600" dirty="0" smtClean="0"/>
          </a:p>
          <a:p>
            <a:r>
              <a:rPr lang="ru-RU" sz="1600" dirty="0" smtClean="0"/>
              <a:t>ResNet50 </a:t>
            </a:r>
            <a:r>
              <a:rPr lang="ru-RU" sz="1600" dirty="0" err="1"/>
              <a:t>architecture</a:t>
            </a:r>
            <a:r>
              <a:rPr lang="ru-RU" sz="1600" dirty="0"/>
              <a:t> </a:t>
            </a:r>
            <a:r>
              <a:rPr lang="ru-RU" sz="1600" dirty="0" err="1"/>
              <a:t>showed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best</a:t>
            </a:r>
            <a:r>
              <a:rPr lang="ru-RU" sz="1600" dirty="0"/>
              <a:t> </a:t>
            </a:r>
            <a:r>
              <a:rPr lang="ru-RU" sz="1600" dirty="0" err="1"/>
              <a:t>result</a:t>
            </a:r>
            <a:r>
              <a:rPr lang="ru-RU" sz="1600" dirty="0"/>
              <a:t>:</a:t>
            </a:r>
          </a:p>
          <a:p>
            <a:endParaRPr lang="ru-RU" sz="1600" dirty="0"/>
          </a:p>
          <a:p>
            <a:r>
              <a:rPr lang="ru-RU" sz="1600" dirty="0"/>
              <a:t>•</a:t>
            </a:r>
            <a:r>
              <a:rPr lang="ru-RU" sz="1600" dirty="0" err="1"/>
              <a:t>accuracy</a:t>
            </a:r>
            <a:r>
              <a:rPr lang="ru-RU" sz="1600" dirty="0"/>
              <a:t> </a:t>
            </a:r>
            <a:r>
              <a:rPr lang="ru-RU" sz="1600" dirty="0" err="1"/>
              <a:t>on</a:t>
            </a:r>
            <a:r>
              <a:rPr lang="ru-RU" sz="1600" dirty="0"/>
              <a:t> a </a:t>
            </a:r>
            <a:r>
              <a:rPr lang="ru-RU" sz="1600" dirty="0" err="1"/>
              <a:t>test</a:t>
            </a:r>
            <a:r>
              <a:rPr lang="ru-RU" sz="1600" dirty="0"/>
              <a:t> </a:t>
            </a:r>
            <a:r>
              <a:rPr lang="ru-RU" sz="1600" dirty="0" err="1"/>
              <a:t>subset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 smtClean="0"/>
              <a:t>PlantVilla</a:t>
            </a:r>
            <a:r>
              <a:rPr lang="en-US" sz="1600" dirty="0" smtClean="0"/>
              <a:t>g</a:t>
            </a:r>
            <a:r>
              <a:rPr lang="ru-RU" sz="1600" dirty="0" smtClean="0"/>
              <a:t>e </a:t>
            </a:r>
            <a:r>
              <a:rPr lang="ru-RU" sz="1600" dirty="0" err="1"/>
              <a:t>data</a:t>
            </a:r>
            <a:r>
              <a:rPr lang="ru-RU" sz="1600" dirty="0"/>
              <a:t> – 99.4%;</a:t>
            </a:r>
          </a:p>
          <a:p>
            <a:r>
              <a:rPr lang="ru-RU" sz="1600" dirty="0"/>
              <a:t>•</a:t>
            </a:r>
            <a:r>
              <a:rPr lang="ru-RU" sz="1600" dirty="0" err="1"/>
              <a:t>accuracy</a:t>
            </a:r>
            <a:r>
              <a:rPr lang="ru-RU" sz="1600" dirty="0"/>
              <a:t> </a:t>
            </a:r>
            <a:r>
              <a:rPr lang="ru-RU" sz="1600" dirty="0" err="1"/>
              <a:t>on</a:t>
            </a:r>
            <a:r>
              <a:rPr lang="ru-RU" sz="1600" dirty="0"/>
              <a:t> 30 </a:t>
            </a:r>
            <a:r>
              <a:rPr lang="ru-RU" sz="1600" dirty="0" err="1"/>
              <a:t>images</a:t>
            </a:r>
            <a:r>
              <a:rPr lang="ru-RU" sz="1600" dirty="0"/>
              <a:t> </a:t>
            </a:r>
            <a:r>
              <a:rPr lang="ru-RU" sz="1600" dirty="0" err="1"/>
              <a:t>collected</a:t>
            </a:r>
            <a:r>
              <a:rPr lang="ru-RU" sz="1600" dirty="0"/>
              <a:t> </a:t>
            </a:r>
            <a:r>
              <a:rPr lang="ru-RU" sz="1600" dirty="0" err="1"/>
              <a:t>from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Internet</a:t>
            </a:r>
            <a:r>
              <a:rPr lang="ru-RU" sz="1600" dirty="0"/>
              <a:t> – 48%.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0074" y="471943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/>
              <a:t>Attentively</a:t>
            </a:r>
            <a:r>
              <a:rPr lang="ru-RU" dirty="0"/>
              <a:t> </a:t>
            </a:r>
            <a:r>
              <a:rPr lang="ru-RU" dirty="0" err="1"/>
              <a:t>look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this</a:t>
            </a:r>
            <a:r>
              <a:rPr lang="ru-RU" dirty="0"/>
              <a:t> </a:t>
            </a:r>
            <a:r>
              <a:rPr lang="ru-RU" dirty="0" err="1"/>
              <a:t>picture</a:t>
            </a:r>
            <a:r>
              <a:rPr lang="ru-RU" dirty="0"/>
              <a:t>. </a:t>
            </a:r>
            <a:r>
              <a:rPr lang="ru-RU" dirty="0" err="1"/>
              <a:t>First</a:t>
            </a:r>
            <a:r>
              <a:rPr lang="ru-RU" dirty="0"/>
              <a:t> </a:t>
            </a:r>
            <a:r>
              <a:rPr lang="ru-RU" dirty="0" err="1"/>
              <a:t>row</a:t>
            </a:r>
            <a:r>
              <a:rPr lang="ru-RU" dirty="0"/>
              <a:t> – </a:t>
            </a:r>
            <a:r>
              <a:rPr lang="ru-RU" dirty="0" err="1"/>
              <a:t>PlantVillage</a:t>
            </a:r>
            <a:r>
              <a:rPr lang="ru-RU" dirty="0"/>
              <a:t>  </a:t>
            </a:r>
            <a:r>
              <a:rPr lang="ru-RU" dirty="0" err="1"/>
              <a:t>images</a:t>
            </a:r>
            <a:r>
              <a:rPr lang="ru-RU" dirty="0"/>
              <a:t>, </a:t>
            </a:r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row</a:t>
            </a:r>
            <a:r>
              <a:rPr lang="ru-RU" dirty="0"/>
              <a:t> – </a:t>
            </a:r>
            <a:r>
              <a:rPr lang="ru-RU" dirty="0" err="1"/>
              <a:t>real-life</a:t>
            </a:r>
            <a:r>
              <a:rPr lang="ru-RU" dirty="0"/>
              <a:t> </a:t>
            </a:r>
            <a:r>
              <a:rPr lang="ru-RU" dirty="0" err="1"/>
              <a:t>images</a:t>
            </a:r>
            <a:r>
              <a:rPr lang="ru-RU" dirty="0"/>
              <a:t> </a:t>
            </a:r>
            <a:r>
              <a:rPr lang="ru-RU" dirty="0" err="1"/>
              <a:t>from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Internet</a:t>
            </a:r>
            <a:r>
              <a:rPr lang="ru-RU" dirty="0"/>
              <a:t>. </a:t>
            </a:r>
          </a:p>
          <a:p>
            <a:pPr algn="ctr"/>
            <a:endParaRPr lang="ru-RU" dirty="0"/>
          </a:p>
          <a:p>
            <a:pPr algn="ctr"/>
            <a:r>
              <a:rPr lang="ru-RU" dirty="0" err="1"/>
              <a:t>Do</a:t>
            </a:r>
            <a:r>
              <a:rPr lang="ru-RU" dirty="0"/>
              <a:t> </a:t>
            </a:r>
            <a:r>
              <a:rPr lang="ru-RU" dirty="0" err="1"/>
              <a:t>you</a:t>
            </a:r>
            <a:r>
              <a:rPr lang="ru-RU" dirty="0"/>
              <a:t> </a:t>
            </a:r>
            <a:r>
              <a:rPr lang="ru-RU" dirty="0" err="1"/>
              <a:t>see</a:t>
            </a:r>
            <a:r>
              <a:rPr lang="ru-RU" dirty="0"/>
              <a:t> </a:t>
            </a:r>
            <a:r>
              <a:rPr lang="ru-RU" dirty="0" err="1"/>
              <a:t>anything</a:t>
            </a:r>
            <a:r>
              <a:rPr lang="ru-RU" dirty="0"/>
              <a:t> </a:t>
            </a:r>
            <a:r>
              <a:rPr lang="ru-RU" dirty="0" err="1"/>
              <a:t>strange</a:t>
            </a:r>
            <a:r>
              <a:rPr lang="ru-RU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145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3" y="0"/>
            <a:ext cx="8720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PDDP database (</a:t>
            </a:r>
            <a:r>
              <a:rPr lang="en-US" sz="2800" dirty="0"/>
              <a:t>http://</a:t>
            </a:r>
            <a:r>
              <a:rPr lang="en-US" sz="2800" dirty="0" smtClean="0"/>
              <a:t>pdd.jinr.ru/crops.php)</a:t>
            </a:r>
            <a:endParaRPr lang="ru-RU" sz="2800" dirty="0"/>
          </a:p>
          <a:p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5645" y="6405126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rbel" panose="020B0503020204020204" pitchFamily="34" charset="0"/>
              </a:rPr>
              <a:t>6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46" y="662621"/>
            <a:ext cx="3796935" cy="36805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37" y="662621"/>
            <a:ext cx="4056956" cy="368059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11350" y="4127757"/>
            <a:ext cx="87608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Corbel" panose="020B0503020204020204" pitchFamily="34" charset="0"/>
            </a:endParaRPr>
          </a:p>
          <a:p>
            <a:r>
              <a:rPr lang="ru-RU" dirty="0" err="1" smtClean="0">
                <a:latin typeface="Corbel" panose="020B0503020204020204" pitchFamily="34" charset="0"/>
              </a:rPr>
              <a:t>Grape</a:t>
            </a:r>
            <a:r>
              <a:rPr lang="ru-RU" dirty="0">
                <a:latin typeface="Corbel" panose="020B0503020204020204" pitchFamily="34" charset="0"/>
              </a:rPr>
              <a:t>:</a:t>
            </a:r>
          </a:p>
          <a:p>
            <a:r>
              <a:rPr lang="ru-RU" dirty="0" err="1" smtClean="0">
                <a:latin typeface="Corbel" panose="020B0503020204020204" pitchFamily="34" charset="0"/>
              </a:rPr>
              <a:t>Black</a:t>
            </a:r>
            <a:r>
              <a:rPr lang="ru-RU" dirty="0" smtClean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rot</a:t>
            </a:r>
            <a:r>
              <a:rPr lang="ru-RU" dirty="0">
                <a:latin typeface="Corbel" panose="020B0503020204020204" pitchFamily="34" charset="0"/>
              </a:rPr>
              <a:t> (31)  </a:t>
            </a:r>
            <a:r>
              <a:rPr lang="ru-RU" dirty="0" err="1">
                <a:latin typeface="Corbel" panose="020B0503020204020204" pitchFamily="34" charset="0"/>
              </a:rPr>
              <a:t>Esca</a:t>
            </a:r>
            <a:r>
              <a:rPr lang="ru-RU" dirty="0">
                <a:latin typeface="Corbel" panose="020B0503020204020204" pitchFamily="34" charset="0"/>
              </a:rPr>
              <a:t> (73)  </a:t>
            </a:r>
            <a:r>
              <a:rPr lang="ru-RU" dirty="0" err="1">
                <a:latin typeface="Corbel" panose="020B0503020204020204" pitchFamily="34" charset="0"/>
              </a:rPr>
              <a:t>Healthy</a:t>
            </a:r>
            <a:r>
              <a:rPr lang="ru-RU" dirty="0">
                <a:latin typeface="Corbel" panose="020B0503020204020204" pitchFamily="34" charset="0"/>
              </a:rPr>
              <a:t> (121)  </a:t>
            </a:r>
            <a:r>
              <a:rPr lang="ru-RU" dirty="0" err="1">
                <a:latin typeface="Corbel" panose="020B0503020204020204" pitchFamily="34" charset="0"/>
              </a:rPr>
              <a:t>Powdery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mildew</a:t>
            </a:r>
            <a:r>
              <a:rPr lang="ru-RU" dirty="0">
                <a:latin typeface="Corbel" panose="020B0503020204020204" pitchFamily="34" charset="0"/>
              </a:rPr>
              <a:t> (22)  </a:t>
            </a:r>
            <a:r>
              <a:rPr lang="ru-RU" dirty="0" err="1">
                <a:latin typeface="Corbel" panose="020B0503020204020204" pitchFamily="34" charset="0"/>
              </a:rPr>
              <a:t>Chlorosis</a:t>
            </a:r>
            <a:r>
              <a:rPr lang="ru-RU" dirty="0">
                <a:latin typeface="Corbel" panose="020B0503020204020204" pitchFamily="34" charset="0"/>
              </a:rPr>
              <a:t> (49)  </a:t>
            </a:r>
          </a:p>
          <a:p>
            <a:r>
              <a:rPr lang="ru-RU" dirty="0" err="1" smtClean="0">
                <a:latin typeface="Corbel" panose="020B0503020204020204" pitchFamily="34" charset="0"/>
              </a:rPr>
              <a:t>Wheat</a:t>
            </a:r>
            <a:r>
              <a:rPr lang="ru-RU" dirty="0" smtClean="0">
                <a:latin typeface="Corbel" panose="020B0503020204020204" pitchFamily="34" charset="0"/>
              </a:rPr>
              <a:t>:</a:t>
            </a:r>
            <a:endParaRPr lang="ru-RU" dirty="0">
              <a:latin typeface="Corbel" panose="020B0503020204020204" pitchFamily="34" charset="0"/>
            </a:endParaRPr>
          </a:p>
          <a:p>
            <a:r>
              <a:rPr lang="ru-RU" dirty="0" err="1">
                <a:latin typeface="Corbel" panose="020B0503020204020204" pitchFamily="34" charset="0"/>
              </a:rPr>
              <a:t>Black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chaff</a:t>
            </a:r>
            <a:r>
              <a:rPr lang="ru-RU" dirty="0">
                <a:latin typeface="Corbel" panose="020B0503020204020204" pitchFamily="34" charset="0"/>
              </a:rPr>
              <a:t> (30)  </a:t>
            </a:r>
            <a:r>
              <a:rPr lang="ru-RU" dirty="0" err="1">
                <a:latin typeface="Corbel" panose="020B0503020204020204" pitchFamily="34" charset="0"/>
              </a:rPr>
              <a:t>Brown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rust</a:t>
            </a:r>
            <a:r>
              <a:rPr lang="ru-RU" dirty="0">
                <a:latin typeface="Corbel" panose="020B0503020204020204" pitchFamily="34" charset="0"/>
              </a:rPr>
              <a:t> (31)  </a:t>
            </a:r>
            <a:r>
              <a:rPr lang="ru-RU" dirty="0" err="1">
                <a:latin typeface="Corbel" panose="020B0503020204020204" pitchFamily="34" charset="0"/>
              </a:rPr>
              <a:t>Healthy</a:t>
            </a:r>
            <a:r>
              <a:rPr lang="ru-RU" dirty="0">
                <a:latin typeface="Corbel" panose="020B0503020204020204" pitchFamily="34" charset="0"/>
              </a:rPr>
              <a:t> (30)  </a:t>
            </a:r>
            <a:r>
              <a:rPr lang="ru-RU" dirty="0" err="1">
                <a:latin typeface="Corbel" panose="020B0503020204020204" pitchFamily="34" charset="0"/>
              </a:rPr>
              <a:t>Powdery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mildew</a:t>
            </a:r>
            <a:r>
              <a:rPr lang="ru-RU" dirty="0">
                <a:latin typeface="Corbel" panose="020B0503020204020204" pitchFamily="34" charset="0"/>
              </a:rPr>
              <a:t> (30)  </a:t>
            </a:r>
            <a:r>
              <a:rPr lang="ru-RU" dirty="0" err="1">
                <a:latin typeface="Corbel" panose="020B0503020204020204" pitchFamily="34" charset="0"/>
              </a:rPr>
              <a:t>Yellow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rust</a:t>
            </a:r>
            <a:r>
              <a:rPr lang="ru-RU" dirty="0">
                <a:latin typeface="Corbel" panose="020B0503020204020204" pitchFamily="34" charset="0"/>
              </a:rPr>
              <a:t> (30)  </a:t>
            </a:r>
          </a:p>
          <a:p>
            <a:r>
              <a:rPr lang="ru-RU" dirty="0" err="1" smtClean="0">
                <a:latin typeface="Corbel" panose="020B0503020204020204" pitchFamily="34" charset="0"/>
              </a:rPr>
              <a:t>Corn</a:t>
            </a:r>
            <a:r>
              <a:rPr lang="ru-RU" dirty="0">
                <a:latin typeface="Corbel" panose="020B0503020204020204" pitchFamily="34" charset="0"/>
              </a:rPr>
              <a:t>:</a:t>
            </a:r>
          </a:p>
          <a:p>
            <a:r>
              <a:rPr lang="ru-RU" dirty="0" err="1" smtClean="0">
                <a:latin typeface="Corbel" panose="020B0503020204020204" pitchFamily="34" charset="0"/>
              </a:rPr>
              <a:t>Downy</a:t>
            </a:r>
            <a:r>
              <a:rPr lang="ru-RU" dirty="0" smtClean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mildew</a:t>
            </a:r>
            <a:r>
              <a:rPr lang="ru-RU" dirty="0">
                <a:latin typeface="Corbel" panose="020B0503020204020204" pitchFamily="34" charset="0"/>
              </a:rPr>
              <a:t> (33)  </a:t>
            </a:r>
            <a:r>
              <a:rPr lang="ru-RU" dirty="0" err="1">
                <a:latin typeface="Corbel" panose="020B0503020204020204" pitchFamily="34" charset="0"/>
              </a:rPr>
              <a:t>Eyespot</a:t>
            </a:r>
            <a:r>
              <a:rPr lang="ru-RU" dirty="0">
                <a:latin typeface="Corbel" panose="020B0503020204020204" pitchFamily="34" charset="0"/>
              </a:rPr>
              <a:t> (31)  </a:t>
            </a:r>
            <a:r>
              <a:rPr lang="ru-RU" dirty="0" err="1">
                <a:latin typeface="Corbel" panose="020B0503020204020204" pitchFamily="34" charset="0"/>
              </a:rPr>
              <a:t>Healthy</a:t>
            </a:r>
            <a:r>
              <a:rPr lang="ru-RU" dirty="0">
                <a:latin typeface="Corbel" panose="020B0503020204020204" pitchFamily="34" charset="0"/>
              </a:rPr>
              <a:t> (34)  </a:t>
            </a:r>
            <a:r>
              <a:rPr lang="ru-RU" dirty="0" err="1">
                <a:latin typeface="Corbel" panose="020B0503020204020204" pitchFamily="34" charset="0"/>
              </a:rPr>
              <a:t>Northern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leaf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blight</a:t>
            </a:r>
            <a:r>
              <a:rPr lang="ru-RU" dirty="0">
                <a:latin typeface="Corbel" panose="020B0503020204020204" pitchFamily="34" charset="0"/>
              </a:rPr>
              <a:t> (34)  </a:t>
            </a:r>
            <a:r>
              <a:rPr lang="ru-RU" dirty="0" err="1">
                <a:latin typeface="Corbel" panose="020B0503020204020204" pitchFamily="34" charset="0"/>
              </a:rPr>
              <a:t>Southern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rust</a:t>
            </a:r>
            <a:r>
              <a:rPr lang="ru-RU" dirty="0">
                <a:latin typeface="Corbel" panose="020B0503020204020204" pitchFamily="34" charset="0"/>
              </a:rPr>
              <a:t> (</a:t>
            </a:r>
            <a:r>
              <a:rPr lang="ru-RU" dirty="0" smtClean="0">
                <a:latin typeface="Corbel" panose="020B0503020204020204" pitchFamily="34" charset="0"/>
              </a:rPr>
              <a:t>3</a:t>
            </a:r>
            <a:r>
              <a:rPr lang="en-US" dirty="0" smtClean="0">
                <a:latin typeface="Corbel" panose="020B0503020204020204" pitchFamily="34" charset="0"/>
              </a:rPr>
              <a:t>2)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 smtClean="0">
                <a:latin typeface="Corbel" panose="020B0503020204020204" pitchFamily="34" charset="0"/>
              </a:rPr>
              <a:t>TOTAL: 611</a:t>
            </a:r>
            <a:endParaRPr lang="ru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2" y="0"/>
            <a:ext cx="6978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PDDP mobile App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5645" y="6405126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rbel" panose="020B0503020204020204" pitchFamily="34" charset="0"/>
              </a:rPr>
              <a:t>7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1393040"/>
            <a:ext cx="1885267" cy="3351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205" y="53359"/>
            <a:ext cx="2903032" cy="1301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78524" y="704109"/>
            <a:ext cx="5821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Google play: </a:t>
            </a:r>
            <a:r>
              <a:rPr lang="en-US" dirty="0" smtClean="0">
                <a:latin typeface="Corbel" panose="020B0503020204020204" pitchFamily="34" charset="0"/>
              </a:rPr>
              <a:t>“</a:t>
            </a:r>
            <a:r>
              <a:rPr lang="en-US" dirty="0" err="1" smtClean="0">
                <a:latin typeface="Corbel" panose="020B0503020204020204" pitchFamily="34" charset="0"/>
              </a:rPr>
              <a:t>Pddapp</a:t>
            </a:r>
            <a:r>
              <a:rPr lang="en-US" dirty="0" smtClean="0">
                <a:latin typeface="Corbel" panose="020B0503020204020204" pitchFamily="34" charset="0"/>
              </a:rPr>
              <a:t>”. </a:t>
            </a:r>
            <a:r>
              <a:rPr lang="en-US" dirty="0">
                <a:latin typeface="Corbel" panose="020B0503020204020204" pitchFamily="34" charset="0"/>
              </a:rPr>
              <a:t>* Only android version is available</a:t>
            </a:r>
            <a:endParaRPr lang="ru-RU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393041"/>
            <a:ext cx="1905404" cy="33873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20" y="1393042"/>
            <a:ext cx="1910443" cy="33963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59" y="1393041"/>
            <a:ext cx="1910444" cy="33963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48193" y="4834824"/>
            <a:ext cx="89654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user has the opportunity to photo a diseased plant and get a prediction for the disease and treatment suggestions. It is possible to download images in the absence of the ability to take a photo. The application requires access to the Internet to work. </a:t>
            </a:r>
          </a:p>
          <a:p>
            <a:endParaRPr lang="en-US" dirty="0"/>
          </a:p>
          <a:p>
            <a:r>
              <a:rPr lang="en-US" dirty="0"/>
              <a:t>We can </a:t>
            </a:r>
            <a:r>
              <a:rPr lang="en-US" dirty="0" smtClean="0"/>
              <a:t>run</a:t>
            </a:r>
            <a:r>
              <a:rPr lang="ru-RU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model on the mobile device </a:t>
            </a:r>
            <a:r>
              <a:rPr lang="en-US" dirty="0" smtClean="0"/>
              <a:t>directly (we have tried it) </a:t>
            </a:r>
            <a:r>
              <a:rPr lang="en-US" dirty="0"/>
              <a:t>but we will wait till images and </a:t>
            </a:r>
            <a:r>
              <a:rPr lang="en-US" dirty="0" smtClean="0"/>
              <a:t>disease </a:t>
            </a:r>
            <a:r>
              <a:rPr lang="en-US" dirty="0"/>
              <a:t>description data </a:t>
            </a:r>
            <a:r>
              <a:rPr lang="en-US" dirty="0" smtClean="0"/>
              <a:t>settles </a:t>
            </a:r>
            <a:r>
              <a:rPr lang="en-US" dirty="0"/>
              <a:t>down.</a:t>
            </a:r>
          </a:p>
        </p:txBody>
      </p:sp>
    </p:spTree>
    <p:extLst>
      <p:ext uri="{BB962C8B-B14F-4D97-AF65-F5344CB8AC3E}">
        <p14:creationId xmlns:p14="http://schemas.microsoft.com/office/powerpoint/2010/main" val="72468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2" y="0"/>
            <a:ext cx="6978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PDDP web-portal (pdd.jinr.ru) public part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5645" y="6405126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rbel" panose="020B0503020204020204" pitchFamily="34" charset="0"/>
              </a:rPr>
              <a:t>8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65" y="696686"/>
            <a:ext cx="5128249" cy="5267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080" y="2124890"/>
            <a:ext cx="4776566" cy="26299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58614" y="4737461"/>
            <a:ext cx="1779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Detection results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18580" y="5952826"/>
            <a:ext cx="1153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dd.jinr.ru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7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582" y="0"/>
            <a:ext cx="6978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PDDP web-portal private part</a:t>
            </a:r>
            <a:endParaRPr lang="ru-RU" sz="2800" dirty="0">
              <a:latin typeface="Corbel" panose="020B05030202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5645" y="6405126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rbel" panose="020B0503020204020204" pitchFamily="34" charset="0"/>
              </a:rPr>
              <a:t>9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069" y="456873"/>
            <a:ext cx="5906319" cy="2224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11" y="2520286"/>
            <a:ext cx="6024797" cy="2143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068" y="4037641"/>
            <a:ext cx="5906319" cy="23674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11643" y="2651587"/>
            <a:ext cx="15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User interface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1586" y="4664274"/>
            <a:ext cx="1675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Expert interface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40606" y="6405126"/>
            <a:ext cx="2361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Administrator interface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67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TM02900743[[fn=Природа]]</Template>
  <TotalTime>13975</TotalTime>
  <Words>1483</Words>
  <Application>Microsoft Office PowerPoint</Application>
  <PresentationFormat>Экран (4:3)</PresentationFormat>
  <Paragraphs>202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HDOfficeLightV0</vt:lpstr>
      <vt:lpstr>1_HDOfficeLightV0</vt:lpstr>
      <vt:lpstr>Тема Office</vt:lpstr>
      <vt:lpstr>Multifunctional platform and mobile application for plant disease detection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Combining satellite imagery and machine learning to predict atmospheric heavy metal contamination</dc:title>
  <dc:creator>Uzhinskiy A.</dc:creator>
  <cp:lastModifiedBy>Gena</cp:lastModifiedBy>
  <cp:revision>106</cp:revision>
  <dcterms:created xsi:type="dcterms:W3CDTF">2018-07-30T11:35:01Z</dcterms:created>
  <dcterms:modified xsi:type="dcterms:W3CDTF">2019-09-25T14:08:44Z</dcterms:modified>
</cp:coreProperties>
</file>