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36"/>
  </p:notesMasterIdLst>
  <p:sldIdLst>
    <p:sldId id="257" r:id="rId3"/>
    <p:sldId id="520" r:id="rId4"/>
    <p:sldId id="521" r:id="rId5"/>
    <p:sldId id="522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512" r:id="rId15"/>
    <p:sldId id="513" r:id="rId16"/>
    <p:sldId id="258" r:id="rId17"/>
    <p:sldId id="259" r:id="rId18"/>
    <p:sldId id="672" r:id="rId19"/>
    <p:sldId id="284" r:id="rId20"/>
    <p:sldId id="673" r:id="rId21"/>
    <p:sldId id="674" r:id="rId22"/>
    <p:sldId id="270" r:id="rId23"/>
    <p:sldId id="675" r:id="rId24"/>
    <p:sldId id="676" r:id="rId25"/>
    <p:sldId id="679" r:id="rId26"/>
    <p:sldId id="272" r:id="rId27"/>
    <p:sldId id="273" r:id="rId28"/>
    <p:sldId id="677" r:id="rId29"/>
    <p:sldId id="678" r:id="rId30"/>
    <p:sldId id="680" r:id="rId31"/>
    <p:sldId id="276" r:id="rId32"/>
    <p:sldId id="274" r:id="rId33"/>
    <p:sldId id="275" r:id="rId34"/>
    <p:sldId id="32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Ososkov" initials="GO" lastIdx="1" clrIdx="0">
    <p:extLst>
      <p:ext uri="{19B8F6BF-5375-455C-9EA6-DF929625EA0E}">
        <p15:presenceInfo xmlns:p15="http://schemas.microsoft.com/office/powerpoint/2012/main" userId="b1bc61d3c79abc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6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0936B-8DD2-4861-A770-848989B911A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A34D1-B525-4388-9E78-F97415FF3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3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7" indent="0" algn="ctr">
              <a:buNone/>
              <a:defRPr/>
            </a:lvl2pPr>
            <a:lvl3pPr marL="914295" indent="0" algn="ctr">
              <a:buNone/>
              <a:defRPr/>
            </a:lvl3pPr>
            <a:lvl4pPr marL="1371443" indent="0" algn="ctr">
              <a:buNone/>
              <a:defRPr/>
            </a:lvl4pPr>
            <a:lvl5pPr marL="1828590" indent="0" algn="ctr">
              <a:buNone/>
              <a:defRPr/>
            </a:lvl5pPr>
            <a:lvl6pPr marL="2285737" indent="0" algn="ctr">
              <a:buNone/>
              <a:defRPr/>
            </a:lvl6pPr>
            <a:lvl7pPr marL="2742885" indent="0" algn="ctr">
              <a:buNone/>
              <a:defRPr/>
            </a:lvl7pPr>
            <a:lvl8pPr marL="3200032" indent="0" algn="ctr">
              <a:buNone/>
              <a:defRPr/>
            </a:lvl8pPr>
            <a:lvl9pPr marL="36571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AA78C-A6C5-4D40-845E-0F0FB39A25F0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23CF5-1C90-44F5-9CF1-21FDE4D8293E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0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58D72-E4B4-433B-8302-367B31E102D9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8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9DEF9-E4E9-45F0-809C-484635AA01B3}" type="datetime1">
              <a:rPr lang="ru-RU" smtClean="0">
                <a:solidFill>
                  <a:srgbClr val="000000"/>
                </a:solidFill>
              </a:rPr>
              <a:t>29.03.2023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9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8C90A-3387-4C96-AC29-02F91203E943}" type="datetime1">
              <a:rPr lang="ru-RU" smtClean="0">
                <a:solidFill>
                  <a:srgbClr val="000000"/>
                </a:solidFill>
              </a:rPr>
              <a:t>29.03.2023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4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7" indent="0" algn="ctr">
              <a:buNone/>
              <a:defRPr/>
            </a:lvl2pPr>
            <a:lvl3pPr marL="914295" indent="0" algn="ctr">
              <a:buNone/>
              <a:defRPr/>
            </a:lvl3pPr>
            <a:lvl4pPr marL="1371443" indent="0" algn="ctr">
              <a:buNone/>
              <a:defRPr/>
            </a:lvl4pPr>
            <a:lvl5pPr marL="1828590" indent="0" algn="ctr">
              <a:buNone/>
              <a:defRPr/>
            </a:lvl5pPr>
            <a:lvl6pPr marL="2285737" indent="0" algn="ctr">
              <a:buNone/>
              <a:defRPr/>
            </a:lvl6pPr>
            <a:lvl7pPr marL="2742885" indent="0" algn="ctr">
              <a:buNone/>
              <a:defRPr/>
            </a:lvl7pPr>
            <a:lvl8pPr marL="3200032" indent="0" algn="ctr">
              <a:buNone/>
              <a:defRPr/>
            </a:lvl8pPr>
            <a:lvl9pPr marL="36571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07CC3-2B0A-4A95-9471-EA747D86875E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07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1CE77-A99E-43DA-827E-61FB0569140A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72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3" indent="0">
              <a:buNone/>
              <a:defRPr sz="1400"/>
            </a:lvl4pPr>
            <a:lvl5pPr marL="1828590" indent="0">
              <a:buNone/>
              <a:defRPr sz="1400"/>
            </a:lvl5pPr>
            <a:lvl6pPr marL="2285737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F9FDE-73EF-4C4C-9DFA-EAABAB0577B3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94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1A1BB-1EA9-41F3-ACCA-EF94A839B10F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794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46AB-0015-44AD-BF0A-1AD28DB09C57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24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07B08-B70F-4DC2-BB8A-5E80AD210F8A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94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34F3B-A7A3-40BF-A47C-FE0D50868649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8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86BFD-4530-4782-B763-9A6DCB9F2E29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38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E3191-40D3-4D4B-8D52-2B1C8237EAB6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15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7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A676A-8AFD-4A9A-A19F-01206FCEC515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03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9FE9F-1581-4BEC-B020-C264131E23D2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22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55CD7-5740-4B9E-B310-B368FAF0A9C8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86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Г.А. Машинное обучение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42330-BF05-4FB0-AB5F-D67C3CDC86A7}" type="datetime1">
              <a:rPr lang="ru-RU" smtClean="0">
                <a:solidFill>
                  <a:srgbClr val="000000"/>
                </a:solidFill>
              </a:rPr>
              <a:t>29.03.2023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6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829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3" indent="0">
              <a:buNone/>
              <a:defRPr sz="1400"/>
            </a:lvl4pPr>
            <a:lvl5pPr marL="1828590" indent="0">
              <a:buNone/>
              <a:defRPr sz="1400"/>
            </a:lvl5pPr>
            <a:lvl6pPr marL="2285737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0DB5F-A427-482C-A45A-BC7144D382EB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31BFD-53EF-499C-9DEF-14CE09FF478C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83DE9-D1A4-458E-BA86-135776AE2A0F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69AFA-F3E6-4C4D-B344-251AA92928B0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CE760-9C68-44A1-9CAF-EF60CD029951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E5DB1-E8CA-4B9C-B0B6-D4CC44D66C2B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7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BA9E7-428E-4974-82FA-E7AD877854C8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6450B-070C-4DD3-8F2C-2DF20F155363}" type="datetime1">
              <a:rPr lang="ru-RU" altLang="ru-RU" smtClean="0">
                <a:solidFill>
                  <a:srgbClr val="000000"/>
                </a:solidFill>
              </a:rPr>
              <a:t>29.03.2023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59C84-8BC1-402B-81A1-4A841C1395F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4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9" indent="-22857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6" indent="-22857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AF83F280-0AD4-4F4C-ADB0-177F2F72839D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DB59C84-8BC1-402B-81A1-4A841C139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0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9" indent="-22857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6" indent="-22857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soskov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file:///D:\neuron\&#1089;&#1077;&#1084;&#1080;&#1085;&#1072;&#1088;%20&#1074;%20&#1051;&#1060;&#1042;&#1069;%20&#1084;&#1072;&#1081;2011\Animated_glider_emblem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kit-learn.org/stable/modules/cross_validation.html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ytorch.org/tutorials/beginner/transfer_learning_tutorial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doi.org/10.3390/atmos1204045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neurohive.io/ru/vidy-nejrosetej/resnet-34-50-101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3824064" cy="47625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040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FF"/>
                </a:solidFill>
              </a:rPr>
              <a:t>Лекция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FF"/>
                </a:solidFill>
              </a:rPr>
              <a:t>Изучение нейросетей в ОИЯИ.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FF"/>
                </a:solidFill>
              </a:rPr>
              <a:t>Нейросети </a:t>
            </a:r>
            <a:r>
              <a:rPr lang="ru-RU" sz="2800" b="1" dirty="0" err="1">
                <a:solidFill>
                  <a:srgbClr val="0000FF"/>
                </a:solidFill>
              </a:rPr>
              <a:t>Хопфилда</a:t>
            </a:r>
            <a:r>
              <a:rPr lang="ru-RU" sz="2800" b="1" dirty="0">
                <a:solidFill>
                  <a:srgbClr val="0000FF"/>
                </a:solidFill>
              </a:rPr>
              <a:t>, клеточные автоматы.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FF"/>
                </a:solidFill>
              </a:rPr>
              <a:t>Использование глубокого обучения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FF"/>
                </a:solidFill>
              </a:rPr>
              <a:t>для прогнозирования загрязнения атмосферы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9817" y="1124745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520" y="570746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0000FF"/>
                </a:solidFill>
              </a:rPr>
              <a:t>Машинное обучение </a:t>
            </a:r>
            <a:br>
              <a:rPr lang="ru-RU" altLang="ru-RU" sz="4400" b="1" dirty="0">
                <a:solidFill>
                  <a:srgbClr val="0000FF"/>
                </a:solidFill>
              </a:rPr>
            </a:br>
            <a:r>
              <a:rPr lang="ru-RU" sz="3200" b="1" dirty="0">
                <a:solidFill>
                  <a:srgbClr val="1A0AEC"/>
                </a:solidFill>
              </a:rPr>
              <a:t>и интеллектуальный анализ данных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A1DEC-FBD4-D2F0-A2B6-2E7589DEFB7C}"/>
              </a:ext>
            </a:extLst>
          </p:cNvPr>
          <p:cNvSpPr txBox="1"/>
          <p:nvPr/>
        </p:nvSpPr>
        <p:spPr>
          <a:xfrm>
            <a:off x="1415480" y="5002731"/>
            <a:ext cx="9577064" cy="68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kumimoji="0" lang="en-GB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ososkov@gmail.com</a:t>
            </a:r>
            <a:endParaRPr kumimoji="0" lang="en-GB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https://gososkov.ru/u/UNI-DUBNA/Machine%20Learning/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H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59" y="1568621"/>
            <a:ext cx="5131807" cy="23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556657" y="146003"/>
            <a:ext cx="9078686" cy="13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ru-RU" sz="2400" b="1" dirty="0">
                <a:solidFill>
                  <a:srgbClr val="0000FF"/>
                </a:solidFill>
                <a:latin typeface="Arial" charset="0"/>
              </a:rPr>
              <a:t>1</a:t>
            </a:r>
            <a:r>
              <a:rPr lang="ru-RU" altLang="ru-RU" sz="2400" b="1" dirty="0">
                <a:solidFill>
                  <a:srgbClr val="0000FF"/>
                </a:solidFill>
                <a:latin typeface="Arial" charset="0"/>
              </a:rPr>
              <a:t>-2</a:t>
            </a:r>
            <a:r>
              <a:rPr lang="en-US" altLang="ru-RU" sz="24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ru-RU" altLang="ru-RU" sz="2400" b="1" dirty="0">
                <a:solidFill>
                  <a:srgbClr val="0000FF"/>
                </a:solidFill>
                <a:latin typeface="Arial" charset="0"/>
              </a:rPr>
              <a:t>Число шаблонов и начальные значения параметров</a:t>
            </a:r>
            <a:endParaRPr lang="en-US" altLang="ru-RU" sz="2400" b="1" dirty="0">
              <a:solidFill>
                <a:srgbClr val="0000FF"/>
              </a:solidFill>
              <a:latin typeface="Arial" charset="0"/>
            </a:endParaRPr>
          </a:p>
          <a:p>
            <a:pPr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Для нахождения шаблонов (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templates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) и грубых значений их параметров применяется </a:t>
            </a:r>
            <a:r>
              <a:rPr lang="ru-RU" altLang="ru-RU" b="1" dirty="0">
                <a:solidFill>
                  <a:srgbClr val="D53807"/>
                </a:solidFill>
                <a:latin typeface="Arial" charset="0"/>
              </a:rPr>
              <a:t>преобразование </a:t>
            </a:r>
            <a:r>
              <a:rPr lang="ru-RU" altLang="ru-RU" b="1" dirty="0" err="1">
                <a:solidFill>
                  <a:srgbClr val="D53807"/>
                </a:solidFill>
                <a:latin typeface="Arial" charset="0"/>
              </a:rPr>
              <a:t>Хафа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гистограммирование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в пространстве  параметров с последующим поиском максимума гистограммы</a:t>
            </a:r>
          </a:p>
        </p:txBody>
      </p:sp>
      <p:pic>
        <p:nvPicPr>
          <p:cNvPr id="163846" name="Picture 6" descr="VS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36" y="3227677"/>
            <a:ext cx="3476465" cy="27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265642" y="1763641"/>
            <a:ext cx="3369701" cy="102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Соответствие точка - линия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800" b="1" dirty="0">
              <a:solidFill>
                <a:srgbClr val="000000"/>
              </a:solidFill>
              <a:latin typeface="Arial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x=x0+tx z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x0=x-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tx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z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704009" y="3914776"/>
            <a:ext cx="5371706" cy="21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Метод поворотных гистограмм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– это частный случай преобразования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Хафа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для распознавания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прямых линий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и при правильной программной реализации он работает на несколько порядков быстрее.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Аналогичный быстрый алгоритм разработан и для </a:t>
            </a:r>
            <a:r>
              <a:rPr lang="ru-RU" altLang="ru-RU" b="1" dirty="0">
                <a:solidFill>
                  <a:srgbClr val="FF3300"/>
                </a:solidFill>
                <a:latin typeface="Arial" charset="0"/>
              </a:rPr>
              <a:t>распознавания окружностей.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CAE5987-8B86-4B76-B468-813D8F710A6E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943872" y="6304636"/>
            <a:ext cx="2544012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ACE4DF-7304-30A5-E7C5-637A6F7C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52" y="1205187"/>
            <a:ext cx="6483017" cy="766421"/>
          </a:xfrm>
          <a:prstGeom prst="rect">
            <a:avLst/>
          </a:prstGeom>
        </p:spPr>
      </p:pic>
      <p:pic>
        <p:nvPicPr>
          <p:cNvPr id="151560" name="Picture 8" descr="elast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20" y="5185279"/>
            <a:ext cx="3425772" cy="9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670956" y="1852922"/>
            <a:ext cx="8907236" cy="42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Здесь 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π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 вектор параметров винтовой линии,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бинарный нейрон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, определяющий принадлежность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i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-й точки к </a:t>
            </a:r>
            <a:r>
              <a:rPr lang="ru-RU" altLang="ru-RU" b="1" i="1" dirty="0">
                <a:solidFill>
                  <a:srgbClr val="C00000"/>
                </a:solidFill>
                <a:latin typeface="Arial" charset="0"/>
              </a:rPr>
              <a:t>a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му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шаблону трека,  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= 1, </a:t>
            </a:r>
            <a:r>
              <a:rPr lang="en-US" altLang="ru-RU" b="1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я точка принадлежит </a:t>
            </a:r>
            <a:r>
              <a:rPr lang="ru-RU" altLang="ru-RU" b="1" i="1" dirty="0">
                <a:solidFill>
                  <a:srgbClr val="C00000"/>
                </a:solidFill>
                <a:latin typeface="Arial" charset="0"/>
              </a:rPr>
              <a:t>a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му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треку,  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ru-RU" altLang="ru-RU" b="1" i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= 0,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 противном случае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ru-RU" altLang="ru-RU" b="1" i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(π,x)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 квадрат расстояния от точки до трека.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Минимизация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  <a:latin typeface="Times New Roman" pitchFamily="18" charset="0"/>
              </a:rPr>
              <a:t>E(</a:t>
            </a:r>
            <a:r>
              <a:rPr lang="en-US" altLang="ru-RU" b="1" i="1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Times New Roman" pitchFamily="18" charset="0"/>
              </a:rPr>
              <a:t>ia</a:t>
            </a:r>
            <a:r>
              <a:rPr lang="en-US" altLang="ru-RU" b="1" i="1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altLang="ru-RU" b="1" i="1" dirty="0">
                <a:solidFill>
                  <a:srgbClr val="000000"/>
                </a:solidFill>
                <a:latin typeface="Times New Roman" pitchFamily="18" charset="0"/>
              </a:rPr>
              <a:t>π</a:t>
            </a:r>
            <a:r>
              <a:rPr lang="en-US" altLang="ru-RU" b="1" i="1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ведется при условии, что каждая точка может принадлежать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только одному треку или ни одному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(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Σ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ia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= 0).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 последнем случае функционал штрафуется на величину λ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Минимизация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идет по обычной схеме сетей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Хопфилда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: сеть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термализуется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с последовательностью температур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Т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&gt;T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k-1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&gt;...&gt;T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применяется теория среднего поля. Метод наискорейшего спуска дает итеративную процедуру подгонки параметров винтовой линии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где         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                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- факторы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Поттса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β=1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/T.</a:t>
            </a:r>
            <a:endParaRPr lang="ru-RU" altLang="ru-RU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552575" y="8799"/>
            <a:ext cx="9143999" cy="13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00FF"/>
                </a:solidFill>
                <a:latin typeface="Arial" charset="0"/>
              </a:rPr>
              <a:t>3-4</a:t>
            </a:r>
            <a:r>
              <a:rPr lang="en-US" altLang="ru-RU" sz="28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ru-RU" altLang="ru-RU" sz="2800" b="1" dirty="0">
                <a:solidFill>
                  <a:srgbClr val="0000FF"/>
                </a:solidFill>
                <a:latin typeface="Arial" charset="0"/>
              </a:rPr>
              <a:t>Введение нейронов, определяющих принадлежность к треку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600" b="1" dirty="0">
              <a:solidFill>
                <a:srgbClr val="D53807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D53807"/>
                </a:solidFill>
                <a:latin typeface="Arial" charset="0"/>
              </a:rPr>
              <a:t>Пример: пространственный трек в магнитном поле – винтовая линия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151559" name="Picture 7" descr="elast2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37" y="5854668"/>
            <a:ext cx="3158151" cy="6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57B7152-09B8-4B03-BCFE-0DFEBD29E3B6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39351" y="6530958"/>
            <a:ext cx="2598018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396D9-03C8-16D1-0AD8-5A4BBB5CC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476" y="1443365"/>
            <a:ext cx="439049" cy="4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1704298" y="218170"/>
            <a:ext cx="8783404" cy="3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2" tIns="34286" rIns="68572" bIns="34286"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>
                <a:solidFill>
                  <a:srgbClr val="0000FF"/>
                </a:solidFill>
              </a:rPr>
              <a:t>Эластичные </a:t>
            </a:r>
            <a:r>
              <a:rPr lang="ru-RU" altLang="ru-RU" sz="3200" b="1" dirty="0" err="1">
                <a:solidFill>
                  <a:srgbClr val="0000FF"/>
                </a:solidFill>
              </a:rPr>
              <a:t>нейросети</a:t>
            </a:r>
            <a:r>
              <a:rPr lang="ru-RU" altLang="ru-RU" sz="3200" b="1" dirty="0">
                <a:solidFill>
                  <a:srgbClr val="0000FF"/>
                </a:solidFill>
              </a:rPr>
              <a:t> </a:t>
            </a:r>
            <a:r>
              <a:rPr lang="en-US" altLang="ru-RU" sz="3200" b="1" dirty="0">
                <a:solidFill>
                  <a:srgbClr val="0000FF"/>
                </a:solidFill>
              </a:rPr>
              <a:t>(</a:t>
            </a:r>
            <a:r>
              <a:rPr lang="ru-RU" altLang="ru-RU" sz="3200" b="1" dirty="0">
                <a:solidFill>
                  <a:srgbClr val="0000FF"/>
                </a:solidFill>
              </a:rPr>
              <a:t>продолжение</a:t>
            </a:r>
            <a:r>
              <a:rPr lang="en-US" altLang="ru-RU" sz="3200" b="1" dirty="0">
                <a:solidFill>
                  <a:srgbClr val="0000FF"/>
                </a:solidFill>
              </a:rPr>
              <a:t>)</a:t>
            </a:r>
            <a:endParaRPr lang="ru-RU" altLang="ru-RU" sz="3200" b="1" dirty="0">
              <a:solidFill>
                <a:srgbClr val="0000FF"/>
              </a:solidFill>
            </a:endParaRPr>
          </a:p>
        </p:txBody>
      </p:sp>
      <p:pic>
        <p:nvPicPr>
          <p:cNvPr id="262150" name="Picture 6" descr="REAL1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6" y="714319"/>
            <a:ext cx="2855684" cy="27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1" name="Picture 7" descr="FIGOUT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4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2" y="804353"/>
            <a:ext cx="2652762" cy="26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30" y="4108003"/>
            <a:ext cx="5142193" cy="21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454400" y="785951"/>
            <a:ext cx="5394075" cy="185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Применение эластичных ИНС для поиска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черенковских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колец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и распознавания треков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8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Arial" charset="0"/>
              </a:rPr>
              <a:t>Ограничение на одновременный поиск - не более 13 объектов</a:t>
            </a:r>
            <a:endParaRPr lang="en-US" alt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54" name="AutoShape 10"/>
          <p:cNvSpPr>
            <a:spLocks noChangeArrowheads="1"/>
          </p:cNvSpPr>
          <p:nvPr/>
        </p:nvSpPr>
        <p:spPr bwMode="auto">
          <a:xfrm>
            <a:off x="7273939" y="2464393"/>
            <a:ext cx="1296590" cy="161925"/>
          </a:xfrm>
          <a:prstGeom prst="rightArrow">
            <a:avLst>
              <a:gd name="adj1" fmla="val 50000"/>
              <a:gd name="adj2" fmla="val 20018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55" name="AutoShape 11"/>
          <p:cNvSpPr>
            <a:spLocks noChangeArrowheads="1"/>
          </p:cNvSpPr>
          <p:nvPr/>
        </p:nvSpPr>
        <p:spPr bwMode="auto">
          <a:xfrm>
            <a:off x="4459748" y="1415558"/>
            <a:ext cx="1163241" cy="161925"/>
          </a:xfrm>
          <a:prstGeom prst="leftArrow">
            <a:avLst>
              <a:gd name="adj1" fmla="val 50000"/>
              <a:gd name="adj2" fmla="val 1795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407368" y="4419845"/>
            <a:ext cx="6148357" cy="14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Треки в дрейфовой камере в магнитном поле с ее лево-право неопределенностью. Потребовалось вводить </a:t>
            </a:r>
            <a:r>
              <a:rPr lang="en-US" altLang="ru-RU" b="1" dirty="0">
                <a:solidFill>
                  <a:srgbClr val="D53807"/>
                </a:solidFill>
                <a:latin typeface="Arial" charset="0"/>
              </a:rPr>
              <a:t>2D </a:t>
            </a:r>
            <a:r>
              <a:rPr lang="ru-RU" altLang="ru-RU" b="1" dirty="0">
                <a:solidFill>
                  <a:srgbClr val="D53807"/>
                </a:solidFill>
                <a:latin typeface="Arial" charset="0"/>
              </a:rPr>
              <a:t>нейроны</a:t>
            </a:r>
            <a:r>
              <a:rPr lang="en-US" altLang="ru-RU" b="1" dirty="0">
                <a:solidFill>
                  <a:srgbClr val="D53807"/>
                </a:solidFill>
                <a:latin typeface="Arial" charset="0"/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=(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i="1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i="1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baseline="30000" dirty="0">
                <a:solidFill>
                  <a:srgbClr val="000000"/>
                </a:solidFill>
                <a:latin typeface="Arial" charset="0"/>
              </a:rPr>
              <a:t>—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,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чтобы указать к какому именно треку следует приписать данную точку</a:t>
            </a:r>
            <a:endParaRPr lang="en-US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2207568" y="3532909"/>
            <a:ext cx="7578955" cy="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D53807"/>
                </a:solidFill>
                <a:latin typeface="Arial" charset="0"/>
              </a:rPr>
              <a:t>Решение: находить объекты по одному, удаляя точки уже найденных о</a:t>
            </a:r>
            <a:r>
              <a:rPr lang="ru-RU" altLang="ru-RU" sz="2000" b="1" dirty="0" err="1">
                <a:solidFill>
                  <a:srgbClr val="D53807"/>
                </a:solidFill>
                <a:latin typeface="Arial" charset="0"/>
              </a:rPr>
              <a:t>бъектов</a:t>
            </a:r>
            <a:r>
              <a:rPr lang="ru-RU" altLang="ru-RU" sz="2000" b="1" dirty="0">
                <a:solidFill>
                  <a:srgbClr val="D53807"/>
                </a:solidFill>
                <a:latin typeface="Arial" charset="0"/>
              </a:rPr>
              <a:t> при последующем распознавании</a:t>
            </a:r>
            <a:endParaRPr lang="en-US" altLang="ru-RU" sz="2000" b="1" dirty="0">
              <a:solidFill>
                <a:srgbClr val="D53807"/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4372233-B3DC-4244-A12C-C31192D126DF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37289" y="6442214"/>
            <a:ext cx="2706030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1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744718" y="78452"/>
            <a:ext cx="8836572" cy="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b="1" dirty="0">
                <a:solidFill>
                  <a:srgbClr val="0000FF"/>
                </a:solidFill>
                <a:latin typeface="Arial" charset="0"/>
              </a:rPr>
              <a:t>Клеточные автоматы (КА)</a:t>
            </a:r>
          </a:p>
        </p:txBody>
      </p:sp>
      <p:pic>
        <p:nvPicPr>
          <p:cNvPr id="304135" name="Picture 7" descr="Animated_glider_emblem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3" y="2248437"/>
            <a:ext cx="1373445" cy="13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106245" y="973404"/>
            <a:ext cx="12144672" cy="11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 anchor="ctr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КА – это дискретная динамическая система, образованная </a:t>
            </a:r>
            <a:r>
              <a:rPr lang="en-GB" altLang="ru-RU" b="1" dirty="0" err="1">
                <a:solidFill>
                  <a:srgbClr val="000000"/>
                </a:solidFill>
                <a:latin typeface="Arial" charset="0"/>
              </a:rPr>
              <a:t>регулярн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ой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ru-RU" b="1" dirty="0" err="1">
                <a:solidFill>
                  <a:srgbClr val="000000"/>
                </a:solidFill>
                <a:latin typeface="Arial" charset="0"/>
              </a:rPr>
              <a:t>решетк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ой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ru-RU" b="1" dirty="0" err="1">
                <a:solidFill>
                  <a:srgbClr val="000000"/>
                </a:solidFill>
                <a:latin typeface="Arial" charset="0"/>
              </a:rPr>
              <a:t>ячеек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altLang="ru-RU" b="1" dirty="0" err="1">
                <a:solidFill>
                  <a:srgbClr val="000000"/>
                </a:solidFill>
                <a:latin typeface="Arial" charset="0"/>
              </a:rPr>
              <a:t>каждая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и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меет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нескольких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состояний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например</a:t>
            </a:r>
            <a:r>
              <a:rPr lang="en-GB" altLang="ru-RU" b="1" dirty="0">
                <a:solidFill>
                  <a:srgbClr val="000000"/>
                </a:solidFill>
                <a:latin typeface="Arial" charset="0"/>
              </a:rPr>
              <a:t> 1 и 0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. Для каждой ячейки определены ее </a:t>
            </a:r>
            <a:r>
              <a:rPr lang="ru-RU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соседи и правила перехода из одного состояния в другое.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Правила</a:t>
            </a: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локальны,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т.е. зависят только от соседей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Изменения значений всех клеток происходят </a:t>
            </a:r>
            <a:r>
              <a:rPr lang="ru-RU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одновременно.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Дж.Конвей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предложил правила КА для игры </a:t>
            </a:r>
            <a:r>
              <a:rPr lang="ru-RU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«Жизнь»:</a:t>
            </a:r>
            <a:endParaRPr lang="en-GB" alt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1775929" y="2211978"/>
            <a:ext cx="9901191" cy="17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990033"/>
                </a:solidFill>
                <a:latin typeface="Arial" charset="0"/>
              </a:rPr>
              <a:t>если клетка имеет двух "живых" соседей, она остается в прежнем состоянии. Если клетка имеет трех "живых" соседей, она переходит в "живое" состояние. В остальных случаях клетка "умирает".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" b="1" dirty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Применение подобных правил к зашумленным данным измерений для организации «вымирания» изолированных шумовых точек оказалось весьма эффективным способом</a:t>
            </a: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212491" y="4004768"/>
            <a:ext cx="11932181" cy="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Еще более полезным оказалось применение КА для </a:t>
            </a:r>
            <a:r>
              <a:rPr lang="ru-RU" alt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реконструкции треков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. В качестве клеток берут сегменты (</a:t>
            </a:r>
            <a:r>
              <a:rPr lang="en-US" altLang="ru-RU" b="1" dirty="0" err="1">
                <a:solidFill>
                  <a:srgbClr val="000000"/>
                </a:solidFill>
                <a:latin typeface="Arial" charset="0"/>
              </a:rPr>
              <a:t>tracklets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, соединяющие экспериментальные отсчеты  на соседних координатных плоскостях. Клетка =1, если на данном этапе сегмент считается частью трека, и 0, если отрезок </a:t>
            </a:r>
          </a:p>
        </p:txBody>
      </p:sp>
      <p:pic>
        <p:nvPicPr>
          <p:cNvPr id="3041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2" y="4877349"/>
            <a:ext cx="2669881" cy="16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2882373" y="4864913"/>
            <a:ext cx="9165809" cy="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соединяет точки, не лежащие на одном треке. Соседство устанавливается по совпадению конечной и начальной точек сегментов и их близости по направлению (по малости угла между ними).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47528" y="6444266"/>
            <a:ext cx="1600200" cy="211931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B6F3026-088D-40FC-95AA-C22F80B8F4C6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87888" y="6483350"/>
            <a:ext cx="2547968" cy="172846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1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2277486" y="3204011"/>
          <a:ext cx="1570718" cy="174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33333" imgH="2190476" progId="">
                  <p:embed/>
                </p:oleObj>
              </mc:Choice>
              <mc:Fallback>
                <p:oleObj r:id="rId2" imgW="1733333" imgH="2190476" progId="">
                  <p:embed/>
                  <p:pic>
                    <p:nvPicPr>
                      <p:cNvPr id="303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486" y="3204011"/>
                        <a:ext cx="1570718" cy="1740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3964861" y="3386622"/>
          <a:ext cx="1360215" cy="17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95793" imgH="3115110" progId="">
                  <p:embed/>
                </p:oleObj>
              </mc:Choice>
              <mc:Fallback>
                <p:oleObj r:id="rId4" imgW="2095793" imgH="3115110" progId="">
                  <p:embed/>
                  <p:pic>
                    <p:nvPicPr>
                      <p:cNvPr id="303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861" y="3386622"/>
                        <a:ext cx="1360215" cy="17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5597085" y="3219490"/>
          <a:ext cx="1723051" cy="184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876190" imgH="3086531" progId="">
                  <p:embed/>
                </p:oleObj>
              </mc:Choice>
              <mc:Fallback>
                <p:oleObj r:id="rId6" imgW="2876190" imgH="3086531" progId="">
                  <p:embed/>
                  <p:pic>
                    <p:nvPicPr>
                      <p:cNvPr id="303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085" y="3219490"/>
                        <a:ext cx="1723051" cy="1848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19336" y="82545"/>
            <a:ext cx="12072664" cy="5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000" b="1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ru-RU" sz="3000" b="1" dirty="0">
                <a:solidFill>
                  <a:srgbClr val="0000FF"/>
                </a:solidFill>
                <a:latin typeface="Arial" charset="0"/>
              </a:rPr>
              <a:t>D </a:t>
            </a:r>
            <a:r>
              <a:rPr lang="ru-RU" altLang="ru-RU" sz="3000" b="1" dirty="0">
                <a:solidFill>
                  <a:srgbClr val="0000FF"/>
                </a:solidFill>
                <a:latin typeface="Arial" charset="0"/>
              </a:rPr>
              <a:t>клеточный автомат для генерации случайных векторов</a:t>
            </a:r>
          </a:p>
        </p:txBody>
      </p:sp>
      <p:sp>
        <p:nvSpPr>
          <p:cNvPr id="303112" name="Freeform 8"/>
          <p:cNvSpPr>
            <a:spLocks/>
          </p:cNvSpPr>
          <p:nvPr/>
        </p:nvSpPr>
        <p:spPr bwMode="auto">
          <a:xfrm>
            <a:off x="8952360" y="1136432"/>
            <a:ext cx="367853" cy="4020760"/>
          </a:xfrm>
          <a:custGeom>
            <a:avLst/>
            <a:gdLst>
              <a:gd name="T0" fmla="*/ 182 w 273"/>
              <a:gd name="T1" fmla="*/ 91 h 2473"/>
              <a:gd name="T2" fmla="*/ 91 w 273"/>
              <a:gd name="T3" fmla="*/ 182 h 2473"/>
              <a:gd name="T4" fmla="*/ 91 w 273"/>
              <a:gd name="T5" fmla="*/ 1180 h 2473"/>
              <a:gd name="T6" fmla="*/ 0 w 273"/>
              <a:gd name="T7" fmla="*/ 1316 h 2473"/>
              <a:gd name="T8" fmla="*/ 91 w 273"/>
              <a:gd name="T9" fmla="*/ 1361 h 2473"/>
              <a:gd name="T10" fmla="*/ 137 w 273"/>
              <a:gd name="T11" fmla="*/ 2314 h 2473"/>
              <a:gd name="T12" fmla="*/ 182 w 273"/>
              <a:gd name="T13" fmla="*/ 2314 h 2473"/>
              <a:gd name="T14" fmla="*/ 227 w 273"/>
              <a:gd name="T15" fmla="*/ 2359 h 2473"/>
              <a:gd name="T16" fmla="*/ 273 w 273"/>
              <a:gd name="T17" fmla="*/ 2314 h 2473"/>
              <a:gd name="T18" fmla="*/ 227 w 273"/>
              <a:gd name="T19" fmla="*/ 2359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473">
                <a:moveTo>
                  <a:pt x="182" y="91"/>
                </a:moveTo>
                <a:cubicBezTo>
                  <a:pt x="144" y="45"/>
                  <a:pt x="106" y="0"/>
                  <a:pt x="91" y="182"/>
                </a:cubicBezTo>
                <a:cubicBezTo>
                  <a:pt x="76" y="364"/>
                  <a:pt x="106" y="991"/>
                  <a:pt x="91" y="1180"/>
                </a:cubicBezTo>
                <a:cubicBezTo>
                  <a:pt x="76" y="1369"/>
                  <a:pt x="0" y="1286"/>
                  <a:pt x="0" y="1316"/>
                </a:cubicBezTo>
                <a:cubicBezTo>
                  <a:pt x="0" y="1346"/>
                  <a:pt x="68" y="1195"/>
                  <a:pt x="91" y="1361"/>
                </a:cubicBezTo>
                <a:cubicBezTo>
                  <a:pt x="114" y="1527"/>
                  <a:pt x="122" y="2155"/>
                  <a:pt x="137" y="2314"/>
                </a:cubicBezTo>
                <a:cubicBezTo>
                  <a:pt x="152" y="2473"/>
                  <a:pt x="167" y="2307"/>
                  <a:pt x="182" y="2314"/>
                </a:cubicBezTo>
                <a:cubicBezTo>
                  <a:pt x="197" y="2321"/>
                  <a:pt x="212" y="2359"/>
                  <a:pt x="227" y="2359"/>
                </a:cubicBezTo>
                <a:cubicBezTo>
                  <a:pt x="242" y="2359"/>
                  <a:pt x="273" y="2314"/>
                  <a:pt x="273" y="2314"/>
                </a:cubicBezTo>
                <a:cubicBezTo>
                  <a:pt x="273" y="2314"/>
                  <a:pt x="250" y="2336"/>
                  <a:pt x="227" y="2359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2" tIns="34286" rIns="68572" bIns="34286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V="1">
            <a:off x="9320213" y="1124354"/>
            <a:ext cx="2493193" cy="3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2" tIns="34286" rIns="68572" bIns="34286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03684" y="665908"/>
            <a:ext cx="11784632" cy="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На решетке 32*100 строится 2</a:t>
            </a:r>
            <a:r>
              <a:rPr lang="en-US" altLang="ru-RU" sz="2000" b="1" dirty="0">
                <a:solidFill>
                  <a:srgbClr val="000000"/>
                </a:solidFill>
                <a:latin typeface="Arial" charset="0"/>
              </a:rPr>
              <a:t>D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клеточный автомат, каждая ячейка которого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определяется по своим соседям по формуле:</a:t>
            </a:r>
            <a:endParaRPr lang="ru-RU" altLang="ru-RU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8445673" y="3069453"/>
            <a:ext cx="460687" cy="30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>
                <a:solidFill>
                  <a:srgbClr val="FF3300"/>
                </a:solidFill>
                <a:latin typeface="Arial" charset="0"/>
              </a:rPr>
              <a:t>100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2909888" y="2888457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160703" y="2727715"/>
            <a:ext cx="8768657" cy="3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Решетка сворачивается в тор для выполнения граничных условий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83850" y="5157192"/>
            <a:ext cx="12143636" cy="13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Ячейки вначале случайно засеваются нулями и единицами.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Потом на каждую эволюцию КА по формуле (1) получаем 100 32-значных случайных числа, образующих 100-мерный случайный вектор с равномерным распределением.   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</a:rPr>
              <a:t>Использовалось для вычислений по КХД</a:t>
            </a: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5370959" y="2230364"/>
            <a:ext cx="501624" cy="30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>
                <a:solidFill>
                  <a:srgbClr val="000000"/>
                </a:solidFill>
                <a:latin typeface="Arial" charset="0"/>
              </a:rPr>
              <a:t>(1)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2621283" y="1518855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03120" name="Object 16"/>
          <p:cNvGraphicFramePr>
            <a:graphicFrameLocks noChangeAspect="1"/>
          </p:cNvGraphicFramePr>
          <p:nvPr/>
        </p:nvGraphicFramePr>
        <p:xfrm>
          <a:off x="9384580" y="1224321"/>
          <a:ext cx="2493193" cy="382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200000" imgH="5582429" progId="Unknown">
                  <p:embed/>
                </p:oleObj>
              </mc:Choice>
              <mc:Fallback>
                <p:oleObj r:id="rId8" imgW="4200000" imgH="5582429" progId="Unknown">
                  <p:embed/>
                  <p:pic>
                    <p:nvPicPr>
                      <p:cNvPr id="303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4580" y="1224321"/>
                        <a:ext cx="2493193" cy="3825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1199" y="6391809"/>
            <a:ext cx="2133600" cy="24480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8594AC-09A3-484C-AAB7-07993E656604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15880" y="6574208"/>
            <a:ext cx="2599135" cy="248495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60801" y="6416395"/>
            <a:ext cx="346841" cy="208076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05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2815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01" y="1310623"/>
            <a:ext cx="2805655" cy="124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367321-145E-95D1-7E84-A5FA60F7A4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043" y="1366735"/>
            <a:ext cx="4833575" cy="11649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659829-2BD0-6705-F44E-E56D40213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8397" y="821893"/>
            <a:ext cx="402371" cy="3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64552" y="6292386"/>
            <a:ext cx="1055031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292"/>
            <a:ext cx="12192000" cy="38164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2016 году на начальном этапе работы с глубокими нейросетями в Лаборатории информационных технологий ОИЯИ был разработан программный комплекс для задачи распознавания образов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реализующий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три типа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Автоэнкодер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реализация нелинейного анализа главных компонент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предназначенная для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значительного сжатия входных данных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два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NN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 специальной оптимизацией их структур и параметров для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классификации изображений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Персептрон с одним скрытым слоем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Deep Neural Network (DNN)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инициализацией по взвешенным весам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Было проведено исследование для сравнения эффективности этих классификаторов путем тестирования их на двух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известных наборах данных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MNIST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набор рукописных цифр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70,000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изображений рукописных цифр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FERET face database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(40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чел.,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фото для каждого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2592" y="2"/>
            <a:ext cx="8928992" cy="584765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Изучение глубоких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нейросетей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ОИЯИ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8" y="4338388"/>
            <a:ext cx="4727003" cy="19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8" y="3789040"/>
            <a:ext cx="4369350" cy="25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762" y="6256928"/>
            <a:ext cx="2861659" cy="27698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MNIST handwritten database sample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7" y="6375566"/>
            <a:ext cx="2319844" cy="27698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FERET face database sample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380" y="4338388"/>
            <a:ext cx="5225116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877995" y="6480585"/>
            <a:ext cx="3529431" cy="34395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Ососков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Г. А.   Машинное обучение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5902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32656"/>
            <a:ext cx="4392488" cy="33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42754" y="112219"/>
            <a:ext cx="9144000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1-й этап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сжатие данных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автоэнкодером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1665342"/>
            <a:ext cx="7056784" cy="170815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нашем исследовании мы значительно изменили схему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Крамера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чтобы повысить ее эффективность и ускорить время обучения, решая проблему сходимости.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Мы используем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автоэнкодер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качестве отдельной программы по следующим причинам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95728"/>
            <a:ext cx="12000656" cy="224675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285717" marR="0" lvl="0" indent="-285717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он дает нам тот же набор сжатых данных, что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и входной вектор для трех нейронных сетей, которые сравниваются далее как классификаторы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17" marR="0" lvl="0" indent="-285717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AE, реализованный в виде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автоассоциативной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NN, требует оптимизации его структуры, настройки параметров активации, выбора  надлежащей нормализации входных данных и получения быстрой сходимости процесса обучения.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</a:p>
          <a:p>
            <a:pPr marL="285717" marR="0" lvl="0" indent="-28571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 обеспечивает высокоэффективное сжатие данных и его применение в виде отдельной программы особенно важно в эпоху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4655840" y="6505874"/>
            <a:ext cx="3752056" cy="35212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Ососков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Г. А.   Машинное обучение                             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2988" y="3533773"/>
            <a:ext cx="313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Схема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автоэнкодера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М.Крамера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74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982076" y="6455112"/>
            <a:ext cx="1663824" cy="27917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48" y="51883"/>
            <a:ext cx="11761076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Улучшение эффективности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автоэнкодера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63" y="671687"/>
            <a:ext cx="11939752" cy="449352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Важно отметить достигнутый уровень применяемых моделей ГAE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Усовершенствование схемы Крамера состояло в следующем: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861" marR="0" lvl="2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замена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sigmoidal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activations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Leaky Rectified Linear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LReLU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activation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тщательно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подобранным параметром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отличным для каждого набора данных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861" marR="0" lvl="2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специальная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нормализация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входных данных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MinMax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); 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(3)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применение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связанных весов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(4)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стохастический градиентный спуск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(SGD)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оптимизацией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 Идея связанных весов подразумевает, что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весовые матрицы кодирования и декодирования транспонированы друг для друга, что приводит к меньшему числу параметров для оптимизации и хранения, а следовательно, к более быстрому обучению сети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Чтобы определить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количество нейронов в скрытых слоях 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AE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вычислялась зависимость функции потерь ГAE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для разных чисел нейронов в слое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bottle-neck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и обоих слоях кодировки-декодировки с учетом минимально возможного времени тренировки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итоге, размеры 5 слоев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AE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были выбраны как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(m, 256,64,256, m)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где m - длина входного вектора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Этот подбор параметров был сделан методом кросс-валидации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105"/>
          <a:stretch/>
        </p:blipFill>
        <p:spPr bwMode="auto">
          <a:xfrm>
            <a:off x="7176119" y="5138687"/>
            <a:ext cx="4855597" cy="1059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158" y="5241976"/>
            <a:ext cx="6871819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После сжатия изображения до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64 основных признаков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bottle-neck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слое, ГAE восстанавливает их в выходном слое, как показано для данных MNIST с активацией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LReLU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4191" y="6165305"/>
            <a:ext cx="3456245" cy="276989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Исходные сверху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восстановленные снизу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61499A-2F6C-4DB6-BD4C-38C56F754E37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29.03.2023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648200" y="6442303"/>
            <a:ext cx="3634958" cy="27917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116684"/>
            <a:ext cx="1827190" cy="7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2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919536" y="6525345"/>
            <a:ext cx="2133600" cy="196131"/>
          </a:xfrm>
        </p:spPr>
        <p:txBody>
          <a:bodyPr/>
          <a:lstStyle/>
          <a:p>
            <a:fld id="{E5136A90-385F-4D66-8BF4-B199A08F6B13}" type="datetime1">
              <a:rPr lang="ru-RU" altLang="ru-RU" smtClean="0">
                <a:solidFill>
                  <a:srgbClr val="000000"/>
                </a:solidFill>
              </a:rPr>
              <a:pPr/>
              <a:t>29.03.2023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525344"/>
            <a:ext cx="4112096" cy="196131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6360" y="6525345"/>
            <a:ext cx="1018456" cy="196131"/>
          </a:xfrm>
        </p:spPr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1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Кросс-валидация – метод оптимизации параметров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4" y="548680"/>
            <a:ext cx="1188132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ru-RU" dirty="0"/>
              <a:t>Кросс-валидация (</a:t>
            </a:r>
            <a:r>
              <a:rPr lang="ru-RU" b="1" dirty="0"/>
              <a:t>С</a:t>
            </a:r>
            <a:r>
              <a:rPr lang="en-US" dirty="0"/>
              <a:t>ross-</a:t>
            </a:r>
            <a:r>
              <a:rPr lang="en-US" b="1" dirty="0"/>
              <a:t>V</a:t>
            </a:r>
            <a:r>
              <a:rPr lang="en-US" dirty="0"/>
              <a:t>alidation </a:t>
            </a:r>
            <a:r>
              <a:rPr lang="ru-RU" dirty="0"/>
              <a:t>- </a:t>
            </a:r>
            <a:r>
              <a:rPr lang="ru-RU" b="1" dirty="0"/>
              <a:t>CV</a:t>
            </a:r>
            <a:r>
              <a:rPr lang="ru-RU" dirty="0"/>
              <a:t>) или </a:t>
            </a:r>
            <a:r>
              <a:rPr lang="ru-RU" b="1" dirty="0"/>
              <a:t>перекрестная проверка </a:t>
            </a:r>
            <a:r>
              <a:rPr lang="ru-RU" dirty="0"/>
              <a:t>является наиболее употребимой стратегией оптимального выбора алгоритма или его параметров. </a:t>
            </a:r>
          </a:p>
          <a:p>
            <a:pPr indent="263525"/>
            <a:r>
              <a:rPr lang="ru-RU" b="1" dirty="0"/>
              <a:t>Основная идея CV состоит в том, чтобы разделить данные, на две или несколько групп, для оценки риска каждого алгоритма: часть данных (обучающая) используется для обучения каждого алгоритм, а оставшаяся часть (проверочная) используется для оценки риска алгоритма. </a:t>
            </a:r>
          </a:p>
          <a:p>
            <a:pPr indent="263525"/>
            <a:r>
              <a:rPr lang="ru-RU" dirty="0"/>
              <a:t>Затем CV выбирает алгоритм с наименьшим оценочным риском или наибольшей эффективностью. Чтобы уменьшить разброс результатов, циклы кросс-</a:t>
            </a:r>
            <a:r>
              <a:rPr lang="ru-RU" dirty="0" err="1"/>
              <a:t>валидации</a:t>
            </a:r>
            <a:r>
              <a:rPr lang="ru-RU" dirty="0"/>
              <a:t> проводятся на разных разбиениях, а потом результаты </a:t>
            </a:r>
            <a:r>
              <a:rPr lang="ru-RU" dirty="0" err="1"/>
              <a:t>валидации</a:t>
            </a:r>
            <a:r>
              <a:rPr lang="ru-RU" dirty="0"/>
              <a:t> усредняются по всем циклам.</a:t>
            </a:r>
          </a:p>
          <a:p>
            <a:pPr fontAlgn="base"/>
            <a:r>
              <a:rPr lang="ru-RU" sz="2000" b="1" u="sng" dirty="0">
                <a:solidFill>
                  <a:srgbClr val="0000FF"/>
                </a:solidFill>
              </a:rPr>
              <a:t>Виды кросс-валидации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700" b="1" u="sng" dirty="0"/>
              <a:t>по K блокам </a:t>
            </a:r>
            <a:r>
              <a:rPr lang="ru-RU" sz="1700" b="1" dirty="0"/>
              <a:t>(</a:t>
            </a:r>
            <a:r>
              <a:rPr lang="ru-RU" sz="1700" b="1" dirty="0">
                <a:solidFill>
                  <a:srgbClr val="C00000"/>
                </a:solidFill>
              </a:rPr>
              <a:t>K-</a:t>
            </a:r>
            <a:r>
              <a:rPr lang="ru-RU" sz="1700" b="1" dirty="0" err="1">
                <a:solidFill>
                  <a:srgbClr val="C00000"/>
                </a:solidFill>
              </a:rPr>
              <a:t>fold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 err="1">
                <a:solidFill>
                  <a:srgbClr val="C00000"/>
                </a:solidFill>
              </a:rPr>
              <a:t>cross-validation</a:t>
            </a:r>
            <a:r>
              <a:rPr lang="ru-RU" sz="1700" b="1" dirty="0"/>
              <a:t>), </a:t>
            </a:r>
            <a:r>
              <a:rPr lang="ru-RU" sz="1700" dirty="0"/>
              <a:t>когда исходный набор данных разбивается на K непересекающихся, одинаковых по размеру блоков. </a:t>
            </a:r>
            <a:r>
              <a:rPr lang="ru-RU" sz="1700" b="1" dirty="0"/>
              <a:t>Из K блоков один оставляется для тестирования модели, а остающиеся K-1 блока используются как тренировочный набор. </a:t>
            </a:r>
            <a:r>
              <a:rPr lang="ru-RU" sz="1700" dirty="0"/>
              <a:t>Процесс повторяется K раз, и каждый из блоков используется один раз как тестовый набор. Полученные K результатов усредняются и дают одну оценку.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700" b="1" u="sng" dirty="0"/>
              <a:t>Случайная выборка </a:t>
            </a:r>
            <a:r>
              <a:rPr lang="ru-RU" sz="1700" b="1" dirty="0"/>
              <a:t>(</a:t>
            </a:r>
            <a:r>
              <a:rPr lang="ru-RU" sz="1700" b="1" dirty="0" err="1">
                <a:solidFill>
                  <a:srgbClr val="C00000"/>
                </a:solidFill>
              </a:rPr>
              <a:t>random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 err="1">
                <a:solidFill>
                  <a:srgbClr val="C00000"/>
                </a:solidFill>
              </a:rPr>
              <a:t>subsampling</a:t>
            </a:r>
            <a:r>
              <a:rPr lang="ru-RU" sz="1700" b="1" dirty="0"/>
              <a:t>) </a:t>
            </a:r>
            <a:r>
              <a:rPr lang="ru-RU" sz="1700" dirty="0"/>
              <a:t>набор данных </a:t>
            </a:r>
            <a:r>
              <a:rPr lang="ru-RU" sz="1700" b="1" dirty="0">
                <a:solidFill>
                  <a:srgbClr val="C00000"/>
                </a:solidFill>
              </a:rPr>
              <a:t>случайным образом разбивают на тренировочный и тестовый наборы.</a:t>
            </a:r>
            <a:r>
              <a:rPr lang="ru-RU" sz="1700" dirty="0"/>
              <a:t> Для каждого такого разбиения, модель подгоняется под тренировочные данные, а точность предсказания оценивается на тестовом наборе. Результаты затем усредняются по всем разбиениям. </a:t>
            </a:r>
            <a:r>
              <a:rPr lang="ru-RU" sz="1700" b="1" dirty="0">
                <a:solidFill>
                  <a:srgbClr val="C00000"/>
                </a:solidFill>
              </a:rPr>
              <a:t>Недостатки</a:t>
            </a:r>
            <a:r>
              <a:rPr lang="ru-RU" sz="1700" dirty="0"/>
              <a:t>:  из-за случайности тестовые наборы могут либо перекрываться, либо часть наблюдений могут не попасть в тест, кроме того, результаты при повторном анализе будут различные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700" b="1" u="sng" dirty="0"/>
              <a:t>Поэлементная кросс-</a:t>
            </a:r>
            <a:r>
              <a:rPr lang="ru-RU" sz="1700" b="1" u="sng" dirty="0" err="1"/>
              <a:t>валидация</a:t>
            </a:r>
            <a:r>
              <a:rPr lang="ru-RU" sz="1700" b="1" u="sng" dirty="0"/>
              <a:t> </a:t>
            </a:r>
            <a:r>
              <a:rPr lang="ru-RU" sz="1700" b="1" dirty="0"/>
              <a:t>(</a:t>
            </a:r>
            <a:r>
              <a:rPr lang="en-GB" sz="1700" b="1" dirty="0"/>
              <a:t>Leave-one-out, LOO)</a:t>
            </a:r>
            <a:r>
              <a:rPr lang="ru-RU" sz="1700" b="1" dirty="0"/>
              <a:t>, </a:t>
            </a:r>
            <a:r>
              <a:rPr lang="ru-RU" sz="1700" dirty="0"/>
              <a:t>это то же самое, что K-блочная кросс-валидация, но при K равно числу наблюдений в исходном наборе данных.</a:t>
            </a:r>
          </a:p>
          <a:p>
            <a:pPr fontAlgn="base"/>
            <a:endParaRPr lang="ru-RU" sz="800" dirty="0"/>
          </a:p>
          <a:p>
            <a:r>
              <a:rPr lang="ru-RU" b="1" u="sng" dirty="0"/>
              <a:t>Программа </a:t>
            </a:r>
            <a:r>
              <a:rPr lang="en-US" b="1" u="sng" dirty="0"/>
              <a:t>CV</a:t>
            </a:r>
            <a:r>
              <a:rPr lang="ru-RU" b="1" u="sng" dirty="0"/>
              <a:t> есть в библиотеке </a:t>
            </a:r>
            <a:r>
              <a:rPr lang="en-US" b="1" u="sng" dirty="0"/>
              <a:t>scikit-learn</a:t>
            </a:r>
            <a:r>
              <a:rPr lang="ru-RU" dirty="0"/>
              <a:t>: 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https://scikit-learn.org/stable/modules/cross_validation.html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pPr fontAlgn="base"/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4197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477" y="0"/>
            <a:ext cx="11183006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Оптимизация глубоких классификаторов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540" y="527928"/>
            <a:ext cx="12065460" cy="2585313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Мы использовали метод обратного распространения ошибки с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оптимизацией Адама (SGD)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минимизации функции потерь в нашей работе с персептроном и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DNN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Количество скрытых слоев и оптимальная комбинация скрытых нейронов на слой в наших глубоких классификаторах выбиралась с помощью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решетчатой процедуры поиска с кросс-валидацией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 учетом зависимости эффективности NN от этих параметров нейросети и времени обучения.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итоге мы пришли 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2-м скрытым слоям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DNN с оптимальным числом скрытых нейронов на 1-м и 2-м слоях равным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соответственно. Изображения 2-х наборов данных, преобразованных в 64-мерные собственные векторы, были классифицированы тремя нашими классификаторами со следующими результатами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037617" y="3083985"/>
          <a:ext cx="5044378" cy="1612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Perceptron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Deep Neural Network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MNIST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0.7977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0.9285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FERET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0.875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1.0000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39" y="5010776"/>
            <a:ext cx="6987382" cy="13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735" y="5012302"/>
            <a:ext cx="4697904" cy="120031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Примеры неправильных ответов 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N, подчеркивающие  сложность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класси-фикации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рукописных цифр (сложно и для человека).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05" y="3083985"/>
            <a:ext cx="6793997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Методы глубокого обучения дают 100% эффективность классификации на базе данных лиц и эффективность 92-98% для набора данных с рукописными цифрами. Хотя человеку не сложно различать разные лица, DBN может распознавать образы лучше чем это может делать человек (даже для случая распознавания цифр).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872" y="2683886"/>
            <a:ext cx="3495743" cy="4000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Результаты тестирования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D1EB7E-BD30-49A1-B821-1C05E12A6135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29.03.2023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4655840" y="6429816"/>
            <a:ext cx="3536032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5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6356" y="804305"/>
            <a:ext cx="6532878" cy="367903"/>
          </a:xfrm>
        </p:spPr>
        <p:txBody>
          <a:bodyPr/>
          <a:lstStyle/>
          <a:p>
            <a:r>
              <a:rPr lang="ru-RU" altLang="ru-RU" sz="3000" b="1" dirty="0">
                <a:solidFill>
                  <a:srgbClr val="0000FF"/>
                </a:solidFill>
              </a:rPr>
              <a:t>Нейронная сеть </a:t>
            </a:r>
            <a:r>
              <a:rPr lang="ru-RU" altLang="ru-RU" sz="3000" b="1" dirty="0" err="1">
                <a:solidFill>
                  <a:srgbClr val="0000FF"/>
                </a:solidFill>
              </a:rPr>
              <a:t>Хопфилда</a:t>
            </a:r>
            <a:r>
              <a:rPr lang="ru-RU" altLang="ru-RU" sz="3000" b="1" dirty="0">
                <a:solidFill>
                  <a:srgbClr val="0000FF"/>
                </a:solidFill>
              </a:rPr>
              <a:t> (ХНС)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3597" y="1236895"/>
            <a:ext cx="6758396" cy="15464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/>
              <a:t>    </a:t>
            </a:r>
            <a:r>
              <a:rPr lang="ru-RU" altLang="ru-RU" sz="1800" b="1" dirty="0"/>
              <a:t>Это </a:t>
            </a:r>
            <a:r>
              <a:rPr lang="ru-RU" altLang="ru-RU" sz="1800" b="1" dirty="0" err="1">
                <a:solidFill>
                  <a:srgbClr val="0000FF"/>
                </a:solidFill>
              </a:rPr>
              <a:t>полносвязная</a:t>
            </a:r>
            <a:r>
              <a:rPr lang="ru-RU" altLang="ru-RU" sz="1800" b="1" dirty="0"/>
              <a:t> сеть из </a:t>
            </a:r>
            <a:r>
              <a:rPr lang="ru-RU" altLang="ru-RU" sz="1800" b="1" dirty="0">
                <a:solidFill>
                  <a:srgbClr val="0000FF"/>
                </a:solidFill>
              </a:rPr>
              <a:t>бинарных</a:t>
            </a:r>
            <a:r>
              <a:rPr lang="ru-RU" altLang="ru-RU" sz="1800" b="1" dirty="0"/>
              <a:t> нейронов </a:t>
            </a:r>
            <a:r>
              <a:rPr lang="ru-RU" altLang="ru-RU" sz="1800" b="1" i="1" dirty="0"/>
              <a:t>s</a:t>
            </a:r>
            <a:r>
              <a:rPr lang="en-US" altLang="ru-RU" sz="1800" b="1" i="1" baseline="-25000" dirty="0" err="1"/>
              <a:t>i</a:t>
            </a:r>
            <a:r>
              <a:rPr lang="en-US" altLang="ru-RU" sz="1800" b="1" dirty="0"/>
              <a:t> c </a:t>
            </a:r>
            <a:r>
              <a:rPr lang="ru-RU" altLang="ru-RU" sz="1800" b="1" dirty="0">
                <a:solidFill>
                  <a:srgbClr val="0000FF"/>
                </a:solidFill>
              </a:rPr>
              <a:t>симметричной весовой матрицей </a:t>
            </a:r>
            <a:r>
              <a:rPr lang="ru-RU" altLang="ru-RU" sz="18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1800" b="1" i="1" baseline="-25000" dirty="0" err="1">
                <a:solidFill>
                  <a:srgbClr val="0000FF"/>
                </a:solidFill>
              </a:rPr>
              <a:t>ij</a:t>
            </a:r>
            <a:r>
              <a:rPr lang="ru-RU" altLang="ru-RU" sz="1800" b="1" i="1" baseline="-25000" dirty="0">
                <a:solidFill>
                  <a:srgbClr val="0000FF"/>
                </a:solidFill>
              </a:rPr>
              <a:t> </a:t>
            </a:r>
            <a:r>
              <a:rPr lang="ru-RU" altLang="ru-RU" sz="1800" b="1" i="1" dirty="0">
                <a:solidFill>
                  <a:srgbClr val="0000FF"/>
                </a:solidFill>
              </a:rPr>
              <a:t>= </a:t>
            </a:r>
            <a:r>
              <a:rPr lang="ru-RU" altLang="ru-RU" sz="18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1800" b="1" i="1" baseline="-25000" dirty="0" err="1">
                <a:solidFill>
                  <a:srgbClr val="0000FF"/>
                </a:solidFill>
              </a:rPr>
              <a:t>ji</a:t>
            </a:r>
            <a:r>
              <a:rPr lang="ru-RU" altLang="ru-RU" sz="1800" b="1" i="1" baseline="-25000" dirty="0">
                <a:solidFill>
                  <a:srgbClr val="0000FF"/>
                </a:solidFill>
              </a:rPr>
              <a:t> </a:t>
            </a:r>
            <a:r>
              <a:rPr lang="ru-RU" altLang="ru-RU" sz="1800" b="1" i="1" dirty="0">
                <a:solidFill>
                  <a:srgbClr val="0000FF"/>
                </a:solidFill>
              </a:rPr>
              <a:t>, </a:t>
            </a:r>
            <a:r>
              <a:rPr lang="ru-RU" altLang="ru-RU" sz="18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18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ru-RU" sz="18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ru-RU" sz="1800" b="1" i="1" dirty="0">
                <a:solidFill>
                  <a:srgbClr val="0000FF"/>
                </a:solidFill>
              </a:rPr>
              <a:t> </a:t>
            </a:r>
            <a:r>
              <a:rPr lang="ru-RU" altLang="ru-RU" sz="1800" b="1" i="1" dirty="0">
                <a:solidFill>
                  <a:srgbClr val="0000FF"/>
                </a:solidFill>
              </a:rPr>
              <a:t>= 0</a:t>
            </a:r>
            <a:r>
              <a:rPr lang="ru-RU" altLang="ru-RU" sz="1800" b="1" dirty="0"/>
              <a:t>. Эволюция ХНС приводит ее в некоторое состояние устойчивого равновесия.  Функционал   энергии сети – это билинейная функция Ляпунова</a:t>
            </a:r>
            <a:endParaRPr lang="en-US" altLang="ru-RU" sz="1800" b="1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ru-RU" sz="2000" b="1" i="1" dirty="0"/>
              <a:t>E(s) = - ½ </a:t>
            </a:r>
            <a:r>
              <a:rPr lang="en-US" altLang="ru-RU" sz="2000" b="1" i="1" dirty="0" err="1"/>
              <a:t>Σ</a:t>
            </a:r>
            <a:r>
              <a:rPr lang="en-US" altLang="ru-RU" sz="2000" b="1" i="1" baseline="-25000" dirty="0" err="1"/>
              <a:t>ij</a:t>
            </a:r>
            <a:r>
              <a:rPr lang="en-US" altLang="ru-RU" sz="2000" b="1" i="1" baseline="-25000" dirty="0"/>
              <a:t> </a:t>
            </a:r>
            <a:r>
              <a:rPr lang="en-US" altLang="ru-RU" sz="2000" b="1" i="1" dirty="0" err="1"/>
              <a:t>s</a:t>
            </a:r>
            <a:r>
              <a:rPr lang="en-US" altLang="ru-RU" sz="2000" b="1" i="1" baseline="-25000" dirty="0" err="1"/>
              <a:t>i</a:t>
            </a:r>
            <a:r>
              <a:rPr lang="en-US" altLang="ru-RU" sz="2000" b="1" i="1" dirty="0"/>
              <a:t> </a:t>
            </a:r>
            <a:r>
              <a:rPr lang="en-US" altLang="ru-RU" sz="2000" b="1" i="1" dirty="0" err="1"/>
              <a:t>w</a:t>
            </a:r>
            <a:r>
              <a:rPr lang="en-US" altLang="ru-RU" sz="2000" b="1" i="1" baseline="-25000" dirty="0" err="1"/>
              <a:t>ij</a:t>
            </a:r>
            <a:r>
              <a:rPr lang="en-US" altLang="ru-RU" sz="2000" b="1" i="1" dirty="0"/>
              <a:t> </a:t>
            </a:r>
            <a:r>
              <a:rPr lang="en-US" altLang="ru-RU" sz="2000" b="1" i="1" dirty="0" err="1"/>
              <a:t>s</a:t>
            </a:r>
            <a:r>
              <a:rPr lang="en-US" altLang="ru-RU" sz="2000" b="1" i="1" baseline="-25000" dirty="0" err="1"/>
              <a:t>j</a:t>
            </a:r>
            <a:r>
              <a:rPr lang="en-US" altLang="ru-RU" sz="2000" b="1" i="1" dirty="0"/>
              <a:t>.</a:t>
            </a:r>
            <a:r>
              <a:rPr lang="ru-RU" altLang="ru-RU" sz="2000" b="1" dirty="0">
                <a:solidFill>
                  <a:srgbClr val="D53807"/>
                </a:solidFill>
              </a:rPr>
              <a:t>    </a:t>
            </a:r>
            <a:endParaRPr lang="ru-RU" altLang="ru-RU" sz="2000" b="1" dirty="0">
              <a:solidFill>
                <a:srgbClr val="0000FF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595213" y="2869024"/>
            <a:ext cx="9001574" cy="345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D53807"/>
                </a:solidFill>
                <a:latin typeface="Arial" charset="0"/>
              </a:rPr>
              <a:t>Теорема </a:t>
            </a:r>
            <a:r>
              <a:rPr lang="ru-RU" altLang="ru-RU" b="1" dirty="0" err="1">
                <a:solidFill>
                  <a:srgbClr val="D53807"/>
                </a:solidFill>
                <a:latin typeface="Arial" charset="0"/>
              </a:rPr>
              <a:t>Хопфилда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: в результате эволюции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убывает в локальные минимумы, соответствующие точкам стабильности сети.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  Для нахождения глобального минимума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сеть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термализуется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 В соответствии с теорией среднего поля состояния нейронов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= &lt;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&gt;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усредняются по температуре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Т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. Эволюция сети определяется уравнением динамики среднего поля:</a:t>
            </a:r>
            <a:endParaRPr lang="en-US" altLang="ru-RU" b="1" i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                 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=1/2(1+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tanh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(-∂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/∂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1/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) =1/2(1+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tanh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)), 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где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ru-RU" b="1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= &lt;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Σ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ij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b="1" i="1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ru-RU" b="1" i="1" baseline="-25000" dirty="0" err="1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&gt;</a:t>
            </a:r>
            <a:r>
              <a:rPr lang="en-US" altLang="ru-RU" b="1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– локальное среднее поле нейрона.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   Значения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, переставшие быть целочисленными, определяют уровень активности нейрона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т.е. в случае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 &gt; </a:t>
            </a:r>
            <a:r>
              <a:rPr lang="ru-RU" altLang="ru-RU" b="1" i="1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ru-RU" altLang="ru-RU" b="1" i="1" baseline="-25000" dirty="0" err="1">
                <a:solidFill>
                  <a:srgbClr val="000000"/>
                </a:solidFill>
                <a:latin typeface="Arial" charset="0"/>
              </a:rPr>
              <a:t>min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нейрон считается активным.  Температура убывает по схеме 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«имитационного отжига»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altLang="ru-RU" b="1" dirty="0">
                <a:solidFill>
                  <a:srgbClr val="0000FF"/>
                </a:solidFill>
                <a:latin typeface="Arial" charset="0"/>
              </a:rPr>
              <a:t>simulated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ru-RU" b="1" dirty="0">
                <a:solidFill>
                  <a:srgbClr val="0000FF"/>
                </a:solidFill>
                <a:latin typeface="Arial" charset="0"/>
              </a:rPr>
              <a:t>annealing).</a:t>
            </a:r>
            <a:endParaRPr lang="ru-RU" altLang="ru-RU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2667000" y="2783300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2667000" y="2869025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1655118" y="648399"/>
          <a:ext cx="2286840" cy="219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67319" imgH="2371429" progId="Unknown">
                  <p:embed/>
                </p:oleObj>
              </mc:Choice>
              <mc:Fallback>
                <p:oleObj r:id="rId2" imgW="2467319" imgH="2371429" progId="Unknown">
                  <p:embed/>
                  <p:pic>
                    <p:nvPicPr>
                      <p:cNvPr id="1249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118" y="648399"/>
                        <a:ext cx="2286840" cy="2194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E37E4BB-0FE6-48FD-A4D4-D781E9A85D3A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31904" y="6409533"/>
            <a:ext cx="2706030" cy="357188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D13492E-593C-44B2-A8F0-51CE709223F9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3AEBE-9DD2-543E-CE42-C07BCB5DDDBE}"/>
              </a:ext>
            </a:extLst>
          </p:cNvPr>
          <p:cNvSpPr txBox="1"/>
          <p:nvPr/>
        </p:nvSpPr>
        <p:spPr>
          <a:xfrm>
            <a:off x="1643819" y="63624"/>
            <a:ext cx="9024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latin typeface="Arial"/>
              </a:rPr>
              <a:t>Применение нейросетей в ОИЯИ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92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613" y="56831"/>
            <a:ext cx="11971283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Применение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автоэнкодеров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шумоподавления</a:t>
            </a:r>
          </a:p>
        </p:txBody>
      </p:sp>
      <p:pic>
        <p:nvPicPr>
          <p:cNvPr id="6" name="Рисунок 5" descr="C:\Users\Pc_Home\AppData\Local\Microsoft\Windows\INetCache\Content.Word\autoencoder_sche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60577"/>
            <a:ext cx="5149916" cy="17543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5104" y="580052"/>
            <a:ext cx="11807372" cy="6463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Процедура шумоподавления принимает на вход зашумленные данные, и выводит эти данные без шума, сохраняя их информативность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591" r="9074"/>
          <a:stretch/>
        </p:blipFill>
        <p:spPr bwMode="auto">
          <a:xfrm>
            <a:off x="6779172" y="908270"/>
            <a:ext cx="5307724" cy="2520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974" y="3367518"/>
            <a:ext cx="431975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 изображений с разным уровнем шума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940851" y="3719579"/>
          <a:ext cx="5160578" cy="2595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FERET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MNIST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Шум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 (%)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DNN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Perc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DNN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0.9166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0.9867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0.9587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0.9182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0.9083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0.9867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0.8779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0.9000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0.9750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0.7832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0.8750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0.9583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5272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0.6443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0.8500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0.9667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2496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0.5202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0.8000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0.9583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1011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0.3973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30626" y="2950060"/>
            <a:ext cx="6663559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Оба классификатора были обучены на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незашумленных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изображениях.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Шумоподавляющий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автоэнкодер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(DAEN) обучен на изображениях с 20% шума. Затем классификаторы тестируются на 6 наборах данных с несколькими уровнями шума в диапазоне от 0% до 50%, предварительно сжатыми DAEN.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07436"/>
            <a:ext cx="6400801" cy="147731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Как показано в таблице результатов, эффективность распознавания остается приемлемой вплоть до 30% уровня зашумления данных.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Эффективность глубокого классификатора заметно выше, чем для персептрона с одним скрытым слоем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7146" y="6184753"/>
            <a:ext cx="3507989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Эффективность классификации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1320E-7FF9-4365-B0E7-33359363F18E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29.03.2023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4648200" y="6442303"/>
            <a:ext cx="4040088" cy="27917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8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525344"/>
            <a:ext cx="3968080" cy="196131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7200" y="6453336"/>
            <a:ext cx="2133600" cy="268139"/>
          </a:xfrm>
        </p:spPr>
        <p:txBody>
          <a:bodyPr/>
          <a:lstStyle/>
          <a:p>
            <a:fld id="{5A78442F-AA51-453E-A45D-AEAE194BB88B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7" y="818380"/>
            <a:ext cx="5668576" cy="20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1037577"/>
              </p:ext>
            </p:extLst>
          </p:nvPr>
        </p:nvGraphicFramePr>
        <p:xfrm>
          <a:off x="6672064" y="2818135"/>
          <a:ext cx="538323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866667" imgH="495369" progId="">
                  <p:embed/>
                </p:oleObj>
              </mc:Choice>
              <mc:Fallback>
                <p:oleObj r:id="rId3" imgW="9866667" imgH="49536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2818135"/>
                        <a:ext cx="5383233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0" y="1569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</a:rPr>
              <a:t>Напоминание:</a:t>
            </a:r>
            <a:r>
              <a:rPr lang="ru-RU" altLang="ru-RU" sz="2800" b="1" dirty="0">
                <a:solidFill>
                  <a:srgbClr val="0000FF"/>
                </a:solidFill>
              </a:rPr>
              <a:t> </a:t>
            </a:r>
            <a:r>
              <a:rPr lang="ru-RU" altLang="ru-RU" sz="2600" b="1" dirty="0">
                <a:solidFill>
                  <a:srgbClr val="0000FF"/>
                </a:solidFill>
              </a:rPr>
              <a:t>Радиобиология, генетика протеинов</a:t>
            </a:r>
            <a:endParaRPr lang="en-US" altLang="ru-RU" sz="26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76" y="680185"/>
            <a:ext cx="60429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Каждая из образующихся </a:t>
            </a:r>
            <a:r>
              <a:rPr lang="ru-RU" altLang="ru-RU" b="1" dirty="0" err="1">
                <a:solidFill>
                  <a:srgbClr val="D53807"/>
                </a:solidFill>
              </a:rPr>
              <a:t>электрофореграмм</a:t>
            </a:r>
            <a:r>
              <a:rPr lang="ru-RU" altLang="ru-RU" b="1" dirty="0">
                <a:solidFill>
                  <a:srgbClr val="D53807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после ее оцифровки дает </a:t>
            </a:r>
            <a:r>
              <a:rPr lang="ru-RU" altLang="ru-RU" b="1" dirty="0" err="1">
                <a:solidFill>
                  <a:srgbClr val="000000"/>
                </a:solidFill>
              </a:rPr>
              <a:t>денситографический</a:t>
            </a:r>
            <a:r>
              <a:rPr lang="ru-RU" altLang="ru-RU" b="1" dirty="0">
                <a:solidFill>
                  <a:srgbClr val="000000"/>
                </a:solidFill>
              </a:rPr>
              <a:t> спектр, состоящий из 4 тыс. пикселей.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 Полученная обучающая выборка для 50 сортов состояла из </a:t>
            </a:r>
            <a:r>
              <a:rPr lang="ru-RU" b="1" dirty="0">
                <a:solidFill>
                  <a:srgbClr val="000000"/>
                </a:solidFill>
              </a:rPr>
              <a:t>3225</a:t>
            </a:r>
            <a:r>
              <a:rPr lang="en-US" altLang="ru-RU" b="1" dirty="0">
                <a:solidFill>
                  <a:srgbClr val="000000"/>
                </a:solidFill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</a:rPr>
              <a:t>денситограмм</a:t>
            </a:r>
            <a:r>
              <a:rPr lang="ru-RU" altLang="ru-RU" b="1" dirty="0">
                <a:solidFill>
                  <a:srgbClr val="000000"/>
                </a:solidFill>
              </a:rPr>
              <a:t>, предварительно размеченных экспертами по сортам.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2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u="sng" dirty="0">
                <a:solidFill>
                  <a:srgbClr val="FF0000"/>
                </a:solidFill>
              </a:rPr>
              <a:t>Проклятье размерности</a:t>
            </a:r>
            <a:endParaRPr lang="en-US" altLang="ru-RU" sz="2200" b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FF"/>
                </a:solidFill>
              </a:rPr>
              <a:t>вход</a:t>
            </a:r>
            <a:r>
              <a:rPr lang="en-US" altLang="ru-RU" b="1" dirty="0">
                <a:solidFill>
                  <a:srgbClr val="000000"/>
                </a:solidFill>
              </a:rPr>
              <a:t>: 4000 </a:t>
            </a:r>
            <a:r>
              <a:rPr lang="ru-RU" altLang="ru-RU" b="1" dirty="0">
                <a:solidFill>
                  <a:srgbClr val="000000"/>
                </a:solidFill>
              </a:rPr>
              <a:t>отсчетов</a:t>
            </a:r>
            <a:endParaRPr lang="en-US" alt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FF"/>
                </a:solidFill>
              </a:rPr>
              <a:t>выход</a:t>
            </a:r>
            <a:r>
              <a:rPr lang="en-US" altLang="ru-RU" b="1" dirty="0">
                <a:solidFill>
                  <a:srgbClr val="000000"/>
                </a:solidFill>
              </a:rPr>
              <a:t>: 50 </a:t>
            </a:r>
            <a:r>
              <a:rPr lang="ru-RU" altLang="ru-RU" b="1" dirty="0">
                <a:solidFill>
                  <a:srgbClr val="000000"/>
                </a:solidFill>
              </a:rPr>
              <a:t>сортов</a:t>
            </a:r>
            <a:endParaRPr lang="en-US" altLang="ru-RU" b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168" y="3674675"/>
            <a:ext cx="11940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Т.е. </a:t>
            </a:r>
            <a:r>
              <a:rPr lang="ru-RU" altLang="ru-RU" b="1" dirty="0">
                <a:solidFill>
                  <a:srgbClr val="FF0000"/>
                </a:solidFill>
              </a:rPr>
              <a:t>миллионы весов </a:t>
            </a:r>
            <a:r>
              <a:rPr lang="ru-RU" altLang="ru-RU" b="1" dirty="0">
                <a:solidFill>
                  <a:srgbClr val="000000"/>
                </a:solidFill>
              </a:rPr>
              <a:t>или уравнений для решения методом обратного распространения ошибки</a:t>
            </a:r>
            <a:r>
              <a:rPr lang="en-US" altLang="ru-RU" b="1" dirty="0">
                <a:solidFill>
                  <a:srgbClr val="000000"/>
                </a:solidFill>
              </a:rPr>
              <a:t>!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FF"/>
                </a:solidFill>
              </a:rPr>
              <a:t>Применялись различные методы сокращения размерности:</a:t>
            </a:r>
            <a:endParaRPr lang="en-US" altLang="ru-RU" sz="800" b="1" dirty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b="1" dirty="0">
                <a:solidFill>
                  <a:srgbClr val="000000"/>
                </a:solidFill>
              </a:rPr>
              <a:t>Огрубление данных с 4000 на 200 зон</a:t>
            </a:r>
            <a:r>
              <a:rPr lang="en-US" altLang="ru-RU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</a:rPr>
              <a:t>2. </a:t>
            </a:r>
            <a:r>
              <a:rPr lang="ru-RU" altLang="ru-RU" b="1" dirty="0">
                <a:solidFill>
                  <a:srgbClr val="000000"/>
                </a:solidFill>
              </a:rPr>
              <a:t>Фурье и </a:t>
            </a:r>
            <a:r>
              <a:rPr lang="ru-RU" altLang="ru-RU" b="1" dirty="0" err="1">
                <a:solidFill>
                  <a:srgbClr val="000000"/>
                </a:solidFill>
              </a:rPr>
              <a:t>вейвлет</a:t>
            </a:r>
            <a:r>
              <a:rPr lang="ru-RU" altLang="ru-RU" b="1" dirty="0">
                <a:solidFill>
                  <a:srgbClr val="000000"/>
                </a:solidFill>
              </a:rPr>
              <a:t> анализ</a:t>
            </a:r>
            <a:endParaRPr lang="en-US" alt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</a:rPr>
              <a:t>3. </a:t>
            </a:r>
            <a:r>
              <a:rPr lang="ru-RU" altLang="ru-RU" b="1" dirty="0">
                <a:solidFill>
                  <a:srgbClr val="000000"/>
                </a:solidFill>
              </a:rPr>
              <a:t>Выделение главных компонент</a:t>
            </a:r>
            <a:endParaRPr lang="en-US" alt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</a:rPr>
              <a:t>4.  </a:t>
            </a:r>
            <a:r>
              <a:rPr lang="ru-RU" altLang="ru-RU" b="1" dirty="0">
                <a:solidFill>
                  <a:srgbClr val="000000"/>
                </a:solidFill>
              </a:rPr>
              <a:t>Ранжирование пиков по их амплитудам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 bwMode="auto">
          <a:xfrm>
            <a:off x="3080238" y="3068960"/>
            <a:ext cx="282316" cy="432048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460" y="3184055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00FF"/>
                </a:solidFill>
              </a:rPr>
              <a:t>Размерность ИНС </a:t>
            </a:r>
            <a:r>
              <a:rPr lang="en-US" altLang="ru-RU" b="1" dirty="0">
                <a:solidFill>
                  <a:srgbClr val="0000FF"/>
                </a:solidFill>
              </a:rPr>
              <a:t>D</a:t>
            </a:r>
            <a:r>
              <a:rPr lang="en-US" altLang="ru-RU" b="1" dirty="0">
                <a:solidFill>
                  <a:srgbClr val="000000"/>
                </a:solidFill>
              </a:rPr>
              <a:t>=4000*256+256*50&gt;</a:t>
            </a:r>
            <a:r>
              <a:rPr lang="en-US" altLang="ru-RU" b="1" dirty="0">
                <a:solidFill>
                  <a:srgbClr val="FF0000"/>
                </a:solidFill>
              </a:rPr>
              <a:t>10</a:t>
            </a:r>
            <a:r>
              <a:rPr lang="en-US" altLang="ru-RU" b="1" baseline="30000" dirty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158461"/>
            <a:ext cx="3470390" cy="19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03913" y="4289793"/>
            <a:ext cx="3298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</a:rPr>
              <a:t>сокращения входа на 2 порядка, но нейронная сеть показывала недопустимо низкую эффективность классификации уже для 10-15 сортов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1248A-B829-07D7-5F21-6E89DF7BED03}"/>
              </a:ext>
            </a:extLst>
          </p:cNvPr>
          <p:cNvSpPr txBox="1"/>
          <p:nvPr/>
        </p:nvSpPr>
        <p:spPr>
          <a:xfrm>
            <a:off x="105330" y="5883463"/>
            <a:ext cx="12183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решения этой задачи требовался новый тип нейронной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сети,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более глубокий и позволяющий принимать на вход двумерные трехмерные объекты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0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944" y="41684"/>
            <a:ext cx="9067552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CNN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задаче классификации белков твердой пшеницы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6" y="441793"/>
            <a:ext cx="11925519" cy="163120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CNN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все попытки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нейроклассификации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 10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сортов были безуспешны.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решения задачи классификации 50 сортов пшеницы, представленных в виде 3225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денситограмм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мы предложили использовать двухэтапный алгоритм, основанный на сжатии данных с помощью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автоэнкодера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на первом шаге, а затем на втором этапе, применяя DNN либо СNN для классификации.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14" y="2059570"/>
            <a:ext cx="12044855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Чтобы сделать оптимальный выбор NN, мы разработали две версии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автоэнкодеров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классификаторов, чтобы сравнить их эффективность и затраты процессорного времени.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780" y="5899840"/>
            <a:ext cx="11150439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Блок-схема  разработанного ПО для сравнительного анализа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DNN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CNN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классификаторов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E27F74A-1054-4CA1-BB53-564B8A1A8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4000" contrast="56000"/>
          </a:blip>
          <a:stretch>
            <a:fillRect/>
          </a:stretch>
        </p:blipFill>
        <p:spPr>
          <a:xfrm>
            <a:off x="1767213" y="2944430"/>
            <a:ext cx="9815187" cy="299461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EFA48-3AD5-417E-B982-D276E4394988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29.03.2023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453337"/>
            <a:ext cx="3752056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3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F4D6-8A19-4A0A-A697-B601357C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0"/>
            <a:ext cx="12076386" cy="692696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0000FF"/>
                </a:solidFill>
              </a:rPr>
              <a:t>Сверточный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b="1" dirty="0" err="1">
                <a:solidFill>
                  <a:srgbClr val="0000FF"/>
                </a:solidFill>
              </a:rPr>
              <a:t>автоэнкодер</a:t>
            </a:r>
            <a:r>
              <a:rPr lang="ru-RU" sz="3200" b="1" dirty="0">
                <a:solidFill>
                  <a:srgbClr val="0000FF"/>
                </a:solidFill>
              </a:rPr>
              <a:t> и результаты классификации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298000"/>
                    </a14:imgEffect>
                    <a14:imgEffect>
                      <a14:brightnessContrast bright="-1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38" y="618072"/>
            <a:ext cx="6602862" cy="27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352" y="525166"/>
            <a:ext cx="5107501" cy="258531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После применения усовершенствований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AE 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связанные веса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стохастический градиентный спуск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(SGD) с оптимизацией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Adam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общее количество параметров CAE составило 315 (что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5 порядков меньше, чем для DNN AE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что дало значительный прирост в скорости обучения сети и существенную экономию памяти для хранения AE.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453337"/>
            <a:ext cx="2844800" cy="2681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5DD7E-6660-4AC3-8B57-41A588389653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29.03.2023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655840" y="6453338"/>
            <a:ext cx="3680048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FE1600-0CD8-21BB-A605-1DA085896529}"/>
              </a:ext>
            </a:extLst>
          </p:cNvPr>
          <p:cNvGraphicFramePr>
            <a:graphicFrameLocks noGrp="1"/>
          </p:cNvGraphicFramePr>
          <p:nvPr/>
        </p:nvGraphicFramePr>
        <p:xfrm>
          <a:off x="301907" y="3637650"/>
          <a:ext cx="5023946" cy="18492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07536">
                  <a:extLst>
                    <a:ext uri="{9D8B030D-6E8A-4147-A177-3AD203B41FA5}">
                      <a16:colId xmlns:a16="http://schemas.microsoft.com/office/drawing/2014/main" val="883235533"/>
                    </a:ext>
                  </a:extLst>
                </a:gridCol>
                <a:gridCol w="887120">
                  <a:extLst>
                    <a:ext uri="{9D8B030D-6E8A-4147-A177-3AD203B41FA5}">
                      <a16:colId xmlns:a16="http://schemas.microsoft.com/office/drawing/2014/main" val="857801167"/>
                    </a:ext>
                  </a:extLst>
                </a:gridCol>
                <a:gridCol w="829290">
                  <a:extLst>
                    <a:ext uri="{9D8B030D-6E8A-4147-A177-3AD203B41FA5}">
                      <a16:colId xmlns:a16="http://schemas.microsoft.com/office/drawing/2014/main" val="1176378353"/>
                    </a:ext>
                  </a:extLst>
                </a:gridCol>
              </a:tblGrid>
              <a:tr h="36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Параметр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CNN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DNN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09044985"/>
                  </a:ext>
                </a:extLst>
              </a:tr>
              <a:tr h="369851">
                <a:tc>
                  <a:txBody>
                    <a:bodyPr/>
                    <a:lstStyle/>
                    <a:p>
                      <a:r>
                        <a:rPr lang="ru-RU" sz="1800" dirty="0"/>
                        <a:t>Размер модели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(</a:t>
                      </a:r>
                      <a:r>
                        <a:rPr lang="en-US" sz="1800" dirty="0"/>
                        <a:t>MB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66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71702327"/>
                  </a:ext>
                </a:extLst>
              </a:tr>
              <a:tr h="369851"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эпох обучения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150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400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450200350"/>
                  </a:ext>
                </a:extLst>
              </a:tr>
              <a:tr h="369851">
                <a:tc>
                  <a:txBody>
                    <a:bodyPr/>
                    <a:lstStyle/>
                    <a:p>
                      <a:r>
                        <a:rPr lang="ru-RU" sz="1800" dirty="0"/>
                        <a:t>Время одной эпохи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(с)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0.2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662611588"/>
                  </a:ext>
                </a:extLst>
              </a:tr>
              <a:tr h="369851">
                <a:tc>
                  <a:txBody>
                    <a:bodyPr/>
                    <a:lstStyle/>
                    <a:p>
                      <a:r>
                        <a:rPr lang="ru-RU" sz="1800" dirty="0"/>
                        <a:t>Время обучения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(с)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69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84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051881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8F6DBD-7C4E-7A61-2FD9-FB8D7D6AF868}"/>
              </a:ext>
            </a:extLst>
          </p:cNvPr>
          <p:cNvSpPr txBox="1"/>
          <p:nvPr/>
        </p:nvSpPr>
        <p:spPr>
          <a:xfrm>
            <a:off x="218352" y="2981417"/>
            <a:ext cx="4375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Сравнительные результаты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нейроклассификации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протеинов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153B9-A5C7-3671-E557-1A901956BB40}"/>
              </a:ext>
            </a:extLst>
          </p:cNvPr>
          <p:cNvSpPr txBox="1"/>
          <p:nvPr/>
        </p:nvSpPr>
        <p:spPr>
          <a:xfrm rot="16200000">
            <a:off x="5115701" y="4173516"/>
            <a:ext cx="1704620" cy="276999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Эффективность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%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A2EE2B-1D1C-370B-B2F8-E1DA287E0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20000"/>
                    </a14:imgEffect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4" y="3449982"/>
            <a:ext cx="5893414" cy="19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C110D0-D835-F95E-6D65-6797E2272728}"/>
              </a:ext>
            </a:extLst>
          </p:cNvPr>
          <p:cNvSpPr txBox="1"/>
          <p:nvPr/>
        </p:nvSpPr>
        <p:spPr>
          <a:xfrm>
            <a:off x="6021747" y="5293386"/>
            <a:ext cx="5847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Зависимость эффективности классификации от кол-ва сортов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69165-686B-C50B-53C9-998C081D618D}"/>
              </a:ext>
            </a:extLst>
          </p:cNvPr>
          <p:cNvSpPr txBox="1"/>
          <p:nvPr/>
        </p:nvSpPr>
        <p:spPr>
          <a:xfrm>
            <a:off x="0" y="5665537"/>
            <a:ext cx="12192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Преимущества CNN  по сравнению с DNN показывают превосходство глубокого подхода в решении проблемы классификации белка: при одинаковой эффективности CNN использует в 22 меньше памяти, и меньшее время обучения. 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9813C-5828-F8F7-A765-E59F4832024A}"/>
              </a:ext>
            </a:extLst>
          </p:cNvPr>
          <p:cNvSpPr txBox="1"/>
          <p:nvPr/>
        </p:nvSpPr>
        <p:spPr>
          <a:xfrm>
            <a:off x="9723253" y="3585886"/>
            <a:ext cx="2732690" cy="3231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Эфф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CNN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Эфф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DNN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1FBE7-6D2A-FD73-6198-E019A10D73B5}"/>
              </a:ext>
            </a:extLst>
          </p:cNvPr>
          <p:cNvSpPr txBox="1"/>
          <p:nvPr/>
        </p:nvSpPr>
        <p:spPr>
          <a:xfrm>
            <a:off x="10351859" y="4837755"/>
            <a:ext cx="1734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Количество сортов</a:t>
            </a:r>
          </a:p>
        </p:txBody>
      </p:sp>
    </p:spTree>
    <p:extLst>
      <p:ext uri="{BB962C8B-B14F-4D97-AF65-F5344CB8AC3E}">
        <p14:creationId xmlns:p14="http://schemas.microsoft.com/office/powerpoint/2010/main" val="263286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39DCA-6990-AAA1-2AAF-D39DA6D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85" y="26472"/>
            <a:ext cx="10972800" cy="803054"/>
          </a:xfrm>
        </p:spPr>
        <p:txBody>
          <a:bodyPr/>
          <a:lstStyle/>
          <a:p>
            <a:r>
              <a:rPr lang="ru-RU" b="1" dirty="0" err="1">
                <a:solidFill>
                  <a:srgbClr val="0000FF"/>
                </a:solidFill>
              </a:rPr>
              <a:t>Автоэнкодер</a:t>
            </a:r>
            <a:r>
              <a:rPr lang="ru-RU" b="1" dirty="0">
                <a:solidFill>
                  <a:srgbClr val="0000FF"/>
                </a:solidFill>
              </a:rPr>
              <a:t>, как детектор аномалий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F1915-A50D-747F-0FC9-BA4BC919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6"/>
            <a:ext cx="11953328" cy="602877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Детектирование аномалий — важная, сложная и интересная задача.</a:t>
            </a:r>
          </a:p>
          <a:p>
            <a:pPr marL="0" indent="0">
              <a:buNone/>
            </a:pPr>
            <a:r>
              <a:rPr lang="ru-RU" sz="1800" dirty="0"/>
              <a:t> Аномалия — это отклонение в стандартном поведении какого-то процесса, их правильно детектирование может предотвратить серьезную </a:t>
            </a:r>
            <a:r>
              <a:rPr lang="ru-RU" sz="1800" dirty="0" err="1"/>
              <a:t>разладку</a:t>
            </a:r>
            <a:r>
              <a:rPr lang="ru-RU" sz="1800" dirty="0"/>
              <a:t> процесса и возможную катастрофу. Алгоритмы машинного поиска аномалий позволяют автоматизировать утомительный процесс слежения за появлением какой-то </a:t>
            </a:r>
            <a:r>
              <a:rPr lang="ru-RU" sz="1800" dirty="0" err="1"/>
              <a:t>разладки</a:t>
            </a:r>
            <a:r>
              <a:rPr lang="ru-RU" sz="1800" dirty="0"/>
              <a:t>-аномалии.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FF"/>
                </a:solidFill>
              </a:rPr>
              <a:t>Типы аномалий. </a:t>
            </a:r>
          </a:p>
          <a:p>
            <a:pPr marL="342900" indent="-342900">
              <a:buAutoNum type="arabicPeriod"/>
            </a:pPr>
            <a:r>
              <a:rPr lang="ru-RU" sz="1800" b="1" u="sng" dirty="0"/>
              <a:t>Точечные аномалии </a:t>
            </a:r>
            <a:r>
              <a:rPr lang="ru-RU" sz="1800" dirty="0"/>
              <a:t>– выбросы, </a:t>
            </a:r>
          </a:p>
          <a:p>
            <a:pPr marL="0" indent="0">
              <a:buNone/>
            </a:pPr>
            <a:r>
              <a:rPr lang="ru-RU" sz="1800" dirty="0"/>
              <a:t>их можно обнаружить,  поставив порог на такие выбросы,</a:t>
            </a:r>
          </a:p>
          <a:p>
            <a:pPr marL="342900" indent="-342900">
              <a:buAutoNum type="arabicPeriod" startAt="2"/>
            </a:pPr>
            <a:endParaRPr lang="ru-RU" sz="1800" b="1" dirty="0"/>
          </a:p>
          <a:p>
            <a:pPr marL="342900" indent="-342900">
              <a:buAutoNum type="arabicPeriod" startAt="2"/>
            </a:pPr>
            <a:r>
              <a:rPr lang="ru-RU" sz="1800" b="1" dirty="0"/>
              <a:t>Групповые аномалии</a:t>
            </a:r>
            <a:endParaRPr lang="ru-RU" sz="1800" b="1" u="sng" dirty="0"/>
          </a:p>
          <a:p>
            <a:pPr marL="0" indent="0">
              <a:buNone/>
            </a:pPr>
            <a:r>
              <a:rPr lang="ru-RU" sz="1800" b="1" dirty="0"/>
              <a:t>   </a:t>
            </a:r>
            <a:r>
              <a:rPr lang="ru-RU" sz="1800" dirty="0"/>
              <a:t>требуют особых подходов.  </a:t>
            </a:r>
          </a:p>
          <a:p>
            <a:pPr marL="342900" indent="-342900">
              <a:buAutoNum type="arabicPeriod" startAt="2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5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Подробный пример применения АЭ для поиска аномалий можно найти на сайте </a:t>
            </a:r>
            <a:r>
              <a:rPr lang="ru-RU" sz="1600" dirty="0">
                <a:solidFill>
                  <a:srgbClr val="0000FF"/>
                </a:solidFill>
              </a:rPr>
              <a:t>https://habr.com/ru/post/491552/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2BF94-8098-659A-9BB1-62E9E4CA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CE77-A99E-43DA-827E-61FB0569140A}" type="datetime1">
              <a:rPr lang="ru-RU" altLang="ru-RU" smtClean="0"/>
              <a:t>29.03.2023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1F700-60B1-9382-703C-8D211740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EB285-86B3-01D6-27E9-62FB2C0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492E-593C-44B2-A8F0-51CE709223F9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6A31B3-0526-55EA-C41F-683D180D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55" y="1795517"/>
            <a:ext cx="1811862" cy="13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0FC540-7010-355E-DE25-1594FF3A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23" y="3429001"/>
            <a:ext cx="3770276" cy="2009958"/>
          </a:xfrm>
          <a:prstGeom prst="rect">
            <a:avLst/>
          </a:prstGeom>
        </p:spPr>
      </p:pic>
      <p:sp>
        <p:nvSpPr>
          <p:cNvPr id="10" name="Стрелка вправо 8">
            <a:extLst>
              <a:ext uri="{FF2B5EF4-FFF2-40B4-BE49-F238E27FC236}">
                <a16:creationId xmlns:a16="http://schemas.microsoft.com/office/drawing/2014/main" id="{338DC6DD-2545-20CA-BB6D-CC5013ED2EB9}"/>
              </a:ext>
            </a:extLst>
          </p:cNvPr>
          <p:cNvSpPr/>
          <p:nvPr/>
        </p:nvSpPr>
        <p:spPr>
          <a:xfrm>
            <a:off x="4170496" y="2720008"/>
            <a:ext cx="2218432" cy="1667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816B7-C325-5470-9816-CCD03A879E1D}"/>
              </a:ext>
            </a:extLst>
          </p:cNvPr>
          <p:cNvSpPr txBox="1"/>
          <p:nvPr/>
        </p:nvSpPr>
        <p:spPr>
          <a:xfrm>
            <a:off x="3691524" y="5408198"/>
            <a:ext cx="3466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C00000"/>
                </a:solidFill>
                <a:effectLst/>
                <a:latin typeface="-apple-system"/>
              </a:rPr>
              <a:t>Групповая аномалия, изменение частоты</a:t>
            </a:r>
            <a:r>
              <a:rPr lang="ru-RU" b="0" i="0" dirty="0">
                <a:solidFill>
                  <a:srgbClr val="909090"/>
                </a:solidFill>
                <a:effectLst/>
                <a:latin typeface="-apple-system"/>
              </a:rPr>
              <a:t>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3911F-E453-3840-EC1A-B66F126B5D0C}"/>
              </a:ext>
            </a:extLst>
          </p:cNvPr>
          <p:cNvSpPr txBox="1"/>
          <p:nvPr/>
        </p:nvSpPr>
        <p:spPr>
          <a:xfrm>
            <a:off x="7287242" y="3296166"/>
            <a:ext cx="5001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dirty="0"/>
              <a:t>Очень мощный инструмент для детектирования аномалий - </a:t>
            </a:r>
            <a:r>
              <a:rPr lang="ru-RU" sz="1800" dirty="0" err="1"/>
              <a:t>автоэнкодеры</a:t>
            </a:r>
            <a:r>
              <a:rPr lang="ru-RU" sz="1800" dirty="0"/>
              <a:t>. . Если взять для обучения </a:t>
            </a:r>
            <a:r>
              <a:rPr lang="ru-RU" sz="1800" dirty="0" err="1"/>
              <a:t>датасет</a:t>
            </a:r>
            <a:r>
              <a:rPr lang="ru-RU" sz="1800" dirty="0"/>
              <a:t> только из обычных объектов, то на аномальном  объекте модель не сможет его правильно восстановить. что можно увидеть по слишком большом значении ошибки АЭ.</a:t>
            </a:r>
          </a:p>
        </p:txBody>
      </p:sp>
    </p:spTree>
    <p:extLst>
      <p:ext uri="{BB962C8B-B14F-4D97-AF65-F5344CB8AC3E}">
        <p14:creationId xmlns:p14="http://schemas.microsoft.com/office/powerpoint/2010/main" val="375927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C1FE2-9006-4584-8E13-4F433D1F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34"/>
            <a:ext cx="12192000" cy="91134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Прогнозирования загрязнения атмосферы тяжелыми металлами </a:t>
            </a:r>
            <a:b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космических снимков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25873-D8F5-4228-8805-C6B73989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" y="937007"/>
            <a:ext cx="8589849" cy="17551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Загрязнение воздуха является главной проблемой для экологической безопасности во всем мире. Согласно исследованиям Всемирной организации здравоохранения </a:t>
            </a:r>
            <a:r>
              <a:rPr lang="ru-RU" sz="1800" b="1" u="sng" dirty="0"/>
              <a:t>92% населения мира проживает в местах, где загрязнение воздуха превышает безопасные пределы</a:t>
            </a:r>
            <a:r>
              <a:rPr lang="ru-RU" sz="1800" dirty="0"/>
              <a:t>. Загрязнение воздуха является четвертой по величине угрозой для здоровья человека после высокого кровяного давления, пищевых рисков и курения.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1CCFC-A6D6-4A74-9800-059B016A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3832" y="6489701"/>
            <a:ext cx="3896072" cy="280119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9C114-F9F0-45BF-9980-FCCF6B5A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4088" y="6448426"/>
            <a:ext cx="442392" cy="280119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25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blog.nwf.org/wildlifepromise/files/2011/03/Air-Pollution.jpg">
            <a:extLst>
              <a:ext uri="{FF2B5EF4-FFF2-40B4-BE49-F238E27FC236}">
                <a16:creationId xmlns:a16="http://schemas.microsoft.com/office/drawing/2014/main" id="{7611D60C-B0F1-4368-ABD1-653E4CF1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764704"/>
            <a:ext cx="3387868" cy="20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5175A8-8391-4969-B9B0-2AFDA6254010}"/>
              </a:ext>
            </a:extLst>
          </p:cNvPr>
          <p:cNvSpPr txBox="1"/>
          <p:nvPr/>
        </p:nvSpPr>
        <p:spPr>
          <a:xfrm>
            <a:off x="187852" y="2768030"/>
            <a:ext cx="11816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Исследование атмосферных выпадений тяжелых металлов, азота, стойких органических соединений (СОЗ) и радионуклидов основано на </a:t>
            </a:r>
            <a:r>
              <a:rPr lang="ru-RU" dirty="0">
                <a:solidFill>
                  <a:srgbClr val="C00000"/>
                </a:solidFill>
              </a:rPr>
              <a:t>нейтронном активационном анализе </a:t>
            </a:r>
            <a:r>
              <a:rPr lang="ru-RU" dirty="0"/>
              <a:t>данных из двух источников: </a:t>
            </a:r>
            <a:r>
              <a:rPr lang="ru-RU" b="1" dirty="0">
                <a:solidFill>
                  <a:srgbClr val="C00000"/>
                </a:solidFill>
              </a:rPr>
              <a:t>естественно растущих мхов </a:t>
            </a:r>
            <a:r>
              <a:rPr lang="ru-RU" dirty="0"/>
              <a:t>(проводятся каждые 5 лет) и </a:t>
            </a:r>
            <a:r>
              <a:rPr lang="ru-RU" b="1" dirty="0">
                <a:solidFill>
                  <a:srgbClr val="C00000"/>
                </a:solidFill>
              </a:rPr>
              <a:t>станций с воздушными фильтрами. </a:t>
            </a:r>
          </a:p>
          <a:p>
            <a:r>
              <a:rPr lang="ru-RU" dirty="0"/>
              <a:t>Существует </a:t>
            </a:r>
            <a:r>
              <a:rPr lang="ru-RU" b="1" dirty="0">
                <a:solidFill>
                  <a:srgbClr val="C00000"/>
                </a:solidFill>
              </a:rPr>
              <a:t>международная программа UNECE ICP </a:t>
            </a:r>
            <a:r>
              <a:rPr lang="ru-RU" b="1" dirty="0" err="1">
                <a:solidFill>
                  <a:srgbClr val="C00000"/>
                </a:solidFill>
              </a:rPr>
              <a:t>Vegetation</a:t>
            </a:r>
            <a:r>
              <a:rPr lang="ru-RU" b="1" dirty="0">
                <a:solidFill>
                  <a:srgbClr val="C00000"/>
                </a:solidFill>
              </a:rPr>
              <a:t>, реализуемая в 39 странах Европы и некоторых отдельных регионах Азии</a:t>
            </a:r>
            <a:r>
              <a:rPr lang="ru-RU" dirty="0"/>
              <a:t>. Волонтеры собирают мхи на тысячах участков по всей Европе и Азии и отправляют в ЛНФ ОИЯИ для определения загрязняющих веществ  </a:t>
            </a:r>
            <a:r>
              <a:rPr lang="ru-RU" b="1" dirty="0">
                <a:solidFill>
                  <a:srgbClr val="C00000"/>
                </a:solidFill>
              </a:rPr>
              <a:t>методами  нейтронно-активационного анализа (Н-АА)</a:t>
            </a:r>
            <a:r>
              <a:rPr lang="ru-RU" dirty="0"/>
              <a:t>. </a:t>
            </a:r>
          </a:p>
          <a:p>
            <a:r>
              <a:rPr lang="ru-RU" dirty="0"/>
              <a:t>Целью этой программы является определение основных загрязненных территорий, создание региональных карт и дальнейшее развитие понимания трансграничного загрязнения воздуха на большие расстояния.</a:t>
            </a:r>
          </a:p>
          <a:p>
            <a:r>
              <a:rPr lang="ru-RU" dirty="0"/>
              <a:t>Аналогичное исследование загрязнений воздуха на базе анализа воздушных фильтров  проводится чешскими учеными, работающими в ОИЯИ, в рамках проекта "Air </a:t>
            </a:r>
            <a:r>
              <a:rPr lang="ru-RU" dirty="0" err="1"/>
              <a:t>Tritia</a:t>
            </a:r>
            <a:r>
              <a:rPr lang="ru-RU" dirty="0"/>
              <a:t>"-Воздух Тритии - области, объединяющей граничащие районы трех  государств: Чехии, Польши и Словакии.</a:t>
            </a:r>
          </a:p>
        </p:txBody>
      </p:sp>
    </p:spTree>
    <p:extLst>
      <p:ext uri="{BB962C8B-B14F-4D97-AF65-F5344CB8AC3E}">
        <p14:creationId xmlns:p14="http://schemas.microsoft.com/office/powerpoint/2010/main" val="2716936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23F54-7B7C-4447-BF1D-FD52A07F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0"/>
            <a:ext cx="12072664" cy="646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900" b="1" dirty="0">
                <a:solidFill>
                  <a:srgbClr val="0000FF"/>
                </a:solidFill>
              </a:rPr>
              <a:t>Облачная платформа  для управления данными по сбору мхов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33F8F-546A-4E4F-BCDF-A47F918C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574265"/>
            <a:ext cx="12072664" cy="156889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 2014 года ЛНФ ОИЯИ отвечает за ту часть проекта, которая связана с биомониторингом мхов. Начиная с 2016 в  ЛИТ ОИЯИ совместно с ЛНФ был разработан </a:t>
            </a:r>
            <a:r>
              <a:rPr lang="ru-RU" sz="1800" b="1" dirty="0">
                <a:solidFill>
                  <a:srgbClr val="C00000"/>
                </a:solidFill>
              </a:rPr>
              <a:t>специальный портал  </a:t>
            </a:r>
            <a:r>
              <a:rPr lang="ru-RU" sz="1800" dirty="0"/>
              <a:t>(</a:t>
            </a:r>
            <a:r>
              <a:rPr lang="ru-RU" sz="1800" b="1" dirty="0">
                <a:solidFill>
                  <a:srgbClr val="0000FF"/>
                </a:solidFill>
              </a:rPr>
              <a:t>http://moss.jinr.ru</a:t>
            </a:r>
            <a:r>
              <a:rPr lang="ru-RU" sz="1800" dirty="0"/>
              <a:t>), </a:t>
            </a:r>
            <a:r>
              <a:rPr lang="ru-RU" sz="1800" b="1" dirty="0">
                <a:solidFill>
                  <a:srgbClr val="C00000"/>
                </a:solidFill>
              </a:rPr>
              <a:t>реализующий </a:t>
            </a:r>
            <a:r>
              <a:rPr lang="en-US" sz="1800" b="1" dirty="0">
                <a:solidFill>
                  <a:srgbClr val="C00000"/>
                </a:solidFill>
              </a:rPr>
              <a:t>Data Management System (DMS) - </a:t>
            </a:r>
            <a:r>
              <a:rPr lang="ru-RU" sz="1800" b="1" dirty="0">
                <a:solidFill>
                  <a:srgbClr val="C00000"/>
                </a:solidFill>
              </a:rPr>
              <a:t>интеллектуальную облачную платформу  для управления данными </a:t>
            </a:r>
            <a:r>
              <a:rPr lang="ru-RU" sz="1800" dirty="0"/>
              <a:t>UNECE ICP </a:t>
            </a:r>
            <a:r>
              <a:rPr lang="ru-RU" sz="1800" dirty="0" err="1"/>
              <a:t>Vegetation</a:t>
            </a:r>
            <a:r>
              <a:rPr lang="ru-RU" sz="1800" dirty="0"/>
              <a:t> Data по сбору мхов. </a:t>
            </a:r>
          </a:p>
          <a:p>
            <a:pPr marL="0" indent="0">
              <a:buNone/>
            </a:pPr>
            <a:r>
              <a:rPr lang="ru-RU" sz="1800" dirty="0"/>
              <a:t>Эта облачная платформа позволяет облегчить IT-аспекты всех этапов биологического мониторинга: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C50BB-93CE-4E7C-962D-A437C11A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5840" y="6476106"/>
            <a:ext cx="3824064" cy="242194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024BD-395A-4E58-909F-E6D733AB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3600" y="6536878"/>
            <a:ext cx="514400" cy="242194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BCF8B4-0B3D-4B16-9BD5-EF0CF87A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2000315"/>
            <a:ext cx="6528048" cy="3323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38233-0998-4C90-B912-53B1697BA73C}"/>
              </a:ext>
            </a:extLst>
          </p:cNvPr>
          <p:cNvSpPr txBox="1"/>
          <p:nvPr/>
        </p:nvSpPr>
        <p:spPr>
          <a:xfrm>
            <a:off x="7176120" y="5323791"/>
            <a:ext cx="437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Схема архитектуры портала </a:t>
            </a:r>
            <a:r>
              <a:rPr lang="ru-RU" sz="1600" b="1" dirty="0">
                <a:solidFill>
                  <a:srgbClr val="0000FF"/>
                </a:solidFill>
              </a:rPr>
              <a:t>moss.jinr.ru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01B3F-2998-BE7D-6ACD-6A03FCDAEAA1}"/>
              </a:ext>
            </a:extLst>
          </p:cNvPr>
          <p:cNvSpPr txBox="1"/>
          <p:nvPr/>
        </p:nvSpPr>
        <p:spPr>
          <a:xfrm>
            <a:off x="68788" y="2000314"/>
            <a:ext cx="58111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оптимизация пространственного распределения выборки;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выполнение  многоуровневого</a:t>
            </a:r>
            <a:r>
              <a:rPr lang="en-US" dirty="0"/>
              <a:t> </a:t>
            </a:r>
            <a:r>
              <a:rPr lang="ru-RU" dirty="0"/>
              <a:t>интеллектуального статистического и </a:t>
            </a:r>
            <a:r>
              <a:rPr lang="ru-RU" dirty="0" err="1"/>
              <a:t>геостатистического</a:t>
            </a:r>
            <a:r>
              <a:rPr lang="ru-RU" dirty="0"/>
              <a:t> анализа с помощью передовых математических методов;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создание карт загрязнения конкретной территории и прогноза состояния окружающей среды на долгосрочную перспективу, создание атласов, отчетов и др.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900E2-EC1C-8132-9975-47A67CFAE7A6}"/>
              </a:ext>
            </a:extLst>
          </p:cNvPr>
          <p:cNvSpPr txBox="1"/>
          <p:nvPr/>
        </p:nvSpPr>
        <p:spPr>
          <a:xfrm>
            <a:off x="30478" y="4530171"/>
            <a:ext cx="6713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Создание карт загрязнения и прогнозирование означает, что данные, измеренные в точках сбора мхов, надо распространить на окружающую территорию и оценить процесс распространения загрязнения.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917FC-19D4-0432-FD50-CA229AADD74E}"/>
              </a:ext>
            </a:extLst>
          </p:cNvPr>
          <p:cNvSpPr txBox="1"/>
          <p:nvPr/>
        </p:nvSpPr>
        <p:spPr>
          <a:xfrm>
            <a:off x="119336" y="5754954"/>
            <a:ext cx="1207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Для этого используется информация, полученная с помощью космических фотографий, снятых в 14 спектральных диапазонах, не только цветовых, но и инфракрасных, ультрафиолетовых и радиационных</a:t>
            </a:r>
          </a:p>
        </p:txBody>
      </p:sp>
    </p:spTree>
    <p:extLst>
      <p:ext uri="{BB962C8B-B14F-4D97-AF65-F5344CB8AC3E}">
        <p14:creationId xmlns:p14="http://schemas.microsoft.com/office/powerpoint/2010/main" val="358513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7E531-9DF1-82CE-FCCB-8B2CBCBB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88408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Данные </a:t>
            </a:r>
            <a:r>
              <a:rPr lang="ru-RU" b="1" dirty="0" err="1">
                <a:solidFill>
                  <a:srgbClr val="0000FF"/>
                </a:solidFill>
              </a:rPr>
              <a:t>космоснимков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D3A1D5-6BC6-7C4C-9EFB-D268A644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73405"/>
            <a:ext cx="3860800" cy="34807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BBF574-8191-4B6C-0C50-835C6F87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73405"/>
            <a:ext cx="576064" cy="348070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27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620-AAD5-E098-FB79-F80E94E5114F}"/>
              </a:ext>
            </a:extLst>
          </p:cNvPr>
          <p:cNvSpPr txBox="1"/>
          <p:nvPr/>
        </p:nvSpPr>
        <p:spPr>
          <a:xfrm>
            <a:off x="6600056" y="4120949"/>
            <a:ext cx="5544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На </a:t>
            </a:r>
            <a:r>
              <a:rPr lang="ru-RU" sz="1600" b="1" u="sng" dirty="0">
                <a:solidFill>
                  <a:srgbClr val="FF0000"/>
                </a:solidFill>
              </a:rPr>
              <a:t>снимке в области инфракрасного излучения </a:t>
            </a:r>
            <a:r>
              <a:rPr lang="ru-RU" sz="1600" b="1" dirty="0"/>
              <a:t>дымы  прозрачны, разогретые территории выявляются по  красному цвету, что используется для обнаружения очагов пожара при отсутствии открытого огня в тлеющих торфяниках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E132B-7713-EEAF-3154-CCDA087E9163}"/>
              </a:ext>
            </a:extLst>
          </p:cNvPr>
          <p:cNvSpPr txBox="1"/>
          <p:nvPr/>
        </p:nvSpPr>
        <p:spPr>
          <a:xfrm>
            <a:off x="119337" y="729721"/>
            <a:ext cx="118407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бесплатные программы спутниковой спектроскопии, как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LandSat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MODIS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мы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использовали платформу </a:t>
            </a:r>
            <a:r>
              <a:rPr lang="ru-RU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ru-RU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Engine (GEE)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развитыми механизмами поиска,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обработки и анализа спутниковых данных.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используем GEE для автоматического расчета индексов. </a:t>
            </a:r>
          </a:p>
          <a:p>
            <a:r>
              <a:rPr lang="ru-RU" sz="20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Индексы для сегментации, обучения </a:t>
            </a:r>
            <a:r>
              <a:rPr lang="ru-RU" sz="2000" b="1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нейромодели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прогнозирования.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включает название спутниковой программы, размер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анализируемой области, идентификатор спектрального канала,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котором сделано изображение, и математическую функцию,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примененную к цифровой матрице полученного изображения 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как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сумма, медиана и боле сложные индексы,</a:t>
            </a:r>
          </a:p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учитывающие соотношения спектров в различных диапазонах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4ADB87-C331-5ED9-4F57-271C997C9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6" y="4165454"/>
            <a:ext cx="5864124" cy="14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C83D76-BD62-2EDE-7FDB-72F6A3073491}"/>
              </a:ext>
            </a:extLst>
          </p:cNvPr>
          <p:cNvSpPr txBox="1"/>
          <p:nvPr/>
        </p:nvSpPr>
        <p:spPr>
          <a:xfrm>
            <a:off x="-12266" y="5562680"/>
            <a:ext cx="1173730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FF"/>
                </a:solidFill>
              </a:rPr>
              <a:t>Применения индексов при обработке </a:t>
            </a:r>
            <a:r>
              <a:rPr lang="ru-RU" sz="2000" b="1" u="sng" dirty="0" err="1">
                <a:solidFill>
                  <a:srgbClr val="0000FF"/>
                </a:solidFill>
              </a:rPr>
              <a:t>космоснимков</a:t>
            </a:r>
            <a:r>
              <a:rPr lang="ru-RU" sz="2000" b="1" u="sng" dirty="0">
                <a:solidFill>
                  <a:srgbClr val="0000FF"/>
                </a:solidFill>
              </a:rPr>
              <a:t>:</a:t>
            </a:r>
          </a:p>
          <a:p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/>
              <a:t>обновление карт, сельское и лесное хозяйства,  мониторинги лесных и торфяных пожаров, ледово-снежной обстановки, наводнений, экологических катастроф и других, опасных природных явлений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6F8334-0C54-9F24-5630-94214A8C6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saturation sat="197000"/>
                    </a14:imgEffect>
                    <a14:imgEffect>
                      <a14:brightnessContrast bright="-14000" contras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124744"/>
            <a:ext cx="5688633" cy="290955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A1C01-B27D-B8E2-1132-E68C49FDC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264161" y="3634287"/>
            <a:ext cx="1292714" cy="2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F0B0D-7FB4-AEA2-3505-64E8263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0"/>
            <a:ext cx="8726760" cy="54868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Проблемы малой выборки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E29D77-39F4-05E5-B6CF-054884C9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F2E70-BCD4-3A13-A83E-AF14D66B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D3D25-5625-5DC9-07D0-10D0F55B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9" y="11873"/>
            <a:ext cx="3110943" cy="2992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7E33C-09E1-B472-4462-E9496C150D3C}"/>
              </a:ext>
            </a:extLst>
          </p:cNvPr>
          <p:cNvSpPr txBox="1"/>
          <p:nvPr/>
        </p:nvSpPr>
        <p:spPr>
          <a:xfrm>
            <a:off x="32729" y="3016739"/>
            <a:ext cx="3264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реальные измерения </a:t>
            </a:r>
            <a:r>
              <a:rPr lang="en-US" sz="1400" b="1" dirty="0">
                <a:solidFill>
                  <a:srgbClr val="0000FF"/>
                </a:solidFill>
              </a:rPr>
              <a:t>Mn</a:t>
            </a:r>
            <a:r>
              <a:rPr lang="ru-RU" sz="1400" b="1" dirty="0">
                <a:solidFill>
                  <a:srgbClr val="0000FF"/>
                </a:solidFill>
              </a:rPr>
              <a:t> в Сербии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591C-331B-B3E0-6144-9028F6A3CB46}"/>
              </a:ext>
            </a:extLst>
          </p:cNvPr>
          <p:cNvSpPr txBox="1"/>
          <p:nvPr/>
        </p:nvSpPr>
        <p:spPr>
          <a:xfrm>
            <a:off x="3297682" y="492527"/>
            <a:ext cx="8861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Некоторые из тяжелых металлов (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Co,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Fe, K,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Ni, Pb, </a:t>
            </a:r>
            <a:r>
              <a:rPr lang="ru-RU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Sr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V, Zn) </a:t>
            </a:r>
            <a:r>
              <a:rPr lang="ru-RU" sz="1600" b="1" dirty="0">
                <a:cs typeface="Times New Roman" panose="02020603050405020304" pitchFamily="18" charset="0"/>
              </a:rPr>
              <a:t>были обнаружены методом Н-АА во мхах, собранных в ряде мест в Сербии.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Потом из всех индексов в местах мест сбора мхов выбрали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индексы, имеющие достаточно высокую корреляционную  связь с тяжелыми металлами и для каждого изучаемого металла  вычисляют индексы в тех узлах на карте, где нам надо предсказать какое там будет загрязнение этим металлом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Эти индексы служат входами для глубокой нейронной сети, которая после обучения на известных точках выдает значения уровня загрязнения в точках, подлежащих предсказанию. </a:t>
            </a:r>
            <a:r>
              <a:rPr lang="ru-RU" sz="1600" b="1" dirty="0"/>
              <a:t>Проблема здесь в том, что точек сбора мхов мало, вдобавок в некоторых местах </a:t>
            </a:r>
            <a:r>
              <a:rPr lang="ru-RU" sz="1600" b="1" dirty="0">
                <a:cs typeface="Times New Roman" panose="02020603050405020304" pitchFamily="18" charset="0"/>
              </a:rPr>
              <a:t>Н-АА не нашел металла, который изучается, т.е. выборка получается недостаточно большой для надежного обучения нейросети и к тому несбалансированной по некоторым металлам, которых найдено много меньше других. </a:t>
            </a:r>
          </a:p>
          <a:p>
            <a:endParaRPr lang="ru-RU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47A4C-F9FE-0FAE-6FD9-99FA7B5F1A92}"/>
              </a:ext>
            </a:extLst>
          </p:cNvPr>
          <p:cNvSpPr txBox="1"/>
          <p:nvPr/>
        </p:nvSpPr>
        <p:spPr>
          <a:xfrm>
            <a:off x="130979" y="3429000"/>
            <a:ext cx="11964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Таким образом мы встретились с тремя проблемами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1. </a:t>
            </a:r>
            <a:r>
              <a:rPr lang="ru-RU" b="1" dirty="0"/>
              <a:t>Выборка оказалась слишком малой для получения достаточной точности после обучения.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2. Выборка была сильно </a:t>
            </a:r>
            <a:r>
              <a:rPr lang="ru-RU" b="1" dirty="0" err="1">
                <a:cs typeface="Times New Roman" panose="02020603050405020304" pitchFamily="18" charset="0"/>
              </a:rPr>
              <a:t>несбалансирована</a:t>
            </a:r>
            <a:r>
              <a:rPr lang="ru-RU" b="1" dirty="0"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классы меньшинства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содержали 4, 16 и 5 элементов, а классы большинства - 147, 117, 133 </a:t>
            </a:r>
            <a:endParaRPr lang="ru-RU" b="1" dirty="0">
              <a:cs typeface="Times New Roman" panose="02020603050405020304" pitchFamily="18" charset="0"/>
            </a:endParaRPr>
          </a:p>
          <a:p>
            <a:r>
              <a:rPr lang="ru-RU" sz="1800" b="1" dirty="0"/>
              <a:t> </a:t>
            </a:r>
            <a:r>
              <a:rPr lang="ru-RU" b="1" dirty="0"/>
              <a:t>3. При любой попытке увеличить каким-то образом обучающую выборку приходилось </a:t>
            </a:r>
            <a:r>
              <a:rPr lang="ru-RU" sz="1800" b="1" dirty="0"/>
              <a:t>каждый раз заново переучивать </a:t>
            </a:r>
            <a:r>
              <a:rPr lang="ru-RU" sz="1800" b="1" dirty="0" err="1"/>
              <a:t>нейроклассификатор</a:t>
            </a:r>
            <a:r>
              <a:rPr lang="ru-RU" sz="1800" b="1" dirty="0"/>
              <a:t>. </a:t>
            </a:r>
          </a:p>
          <a:p>
            <a:endParaRPr lang="ru-RU" sz="400" b="1" dirty="0">
              <a:cs typeface="Times New Roman" panose="02020603050405020304" pitchFamily="18" charset="0"/>
            </a:endParaRPr>
          </a:p>
          <a:p>
            <a:r>
              <a:rPr lang="ru-RU" sz="1600" b="1" dirty="0">
                <a:cs typeface="Times New Roman" panose="02020603050405020304" pitchFamily="18" charset="0"/>
              </a:rPr>
              <a:t>В решении проблем малости выборки и затрат на переучивание нейросети при ее увеличении нам помогли два подхода,  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Transfer Learning – 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перенос обучения,  2. О</a:t>
            </a:r>
            <a:r>
              <a:rPr 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ne-shot learning</a:t>
            </a: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C00000"/>
                </a:solidFill>
              </a:rPr>
              <a:t>обучение с одного раза.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Проблема балансировки выборки потребовала применения специального метода, называемого 3. </a:t>
            </a:r>
            <a:r>
              <a:rPr lang="ru-RU" sz="1600" b="1" dirty="0" err="1">
                <a:solidFill>
                  <a:srgbClr val="C00000"/>
                </a:solidFill>
              </a:rPr>
              <a:t>Oversampling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7227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7F2AB-2370-9B16-AFEF-AA28D739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29"/>
            <a:ext cx="12192000" cy="708406"/>
          </a:xfrm>
        </p:spPr>
        <p:txBody>
          <a:bodyPr/>
          <a:lstStyle/>
          <a:p>
            <a:r>
              <a:rPr lang="ru-RU" sz="3600" b="1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Алгоритм SMOTE для б</a:t>
            </a:r>
            <a:r>
              <a:rPr lang="ru-RU" sz="3600" b="1" dirty="0">
                <a:solidFill>
                  <a:srgbClr val="0033CC"/>
                </a:solidFill>
              </a:rPr>
              <a:t>алансирования выборки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7E0CB-4F3A-ED4E-C72E-519D89CD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758002"/>
            <a:ext cx="11953328" cy="5487224"/>
          </a:xfrm>
        </p:spPr>
        <p:txBody>
          <a:bodyPr/>
          <a:lstStyle/>
          <a:p>
            <a:pPr marL="0" indent="452438">
              <a:buNone/>
            </a:pPr>
            <a:r>
              <a:rPr lang="ru-RU" sz="1800" dirty="0"/>
              <a:t>При решении  задачи, классы в которой были крайне несбалансированны, одним из способов является </a:t>
            </a:r>
            <a:r>
              <a:rPr lang="ru-RU" sz="1800" b="1" dirty="0">
                <a:solidFill>
                  <a:srgbClr val="C00000"/>
                </a:solidFill>
              </a:rPr>
              <a:t>сокращение числа примеров мажоритарного класса. </a:t>
            </a:r>
            <a:r>
              <a:rPr lang="ru-RU" sz="1800" dirty="0"/>
              <a:t>Однако, при этом мы </a:t>
            </a:r>
            <a:r>
              <a:rPr lang="ru-RU" sz="1800" b="1" dirty="0">
                <a:solidFill>
                  <a:srgbClr val="C00000"/>
                </a:solidFill>
              </a:rPr>
              <a:t>теряем данные</a:t>
            </a:r>
            <a:r>
              <a:rPr lang="ru-RU" sz="1800" dirty="0"/>
              <a:t>, которые могли бы быть использованы для обучения модели и повышения ее точности . </a:t>
            </a:r>
          </a:p>
          <a:p>
            <a:pPr marL="0" indent="452438">
              <a:buNone/>
            </a:pPr>
            <a:r>
              <a:rPr lang="ru-RU" sz="1800" dirty="0"/>
              <a:t>Есть </a:t>
            </a:r>
            <a:r>
              <a:rPr lang="ru-RU" sz="1800" b="1" dirty="0">
                <a:solidFill>
                  <a:srgbClr val="C00000"/>
                </a:solidFill>
              </a:rPr>
              <a:t>другой способ, называемый </a:t>
            </a:r>
            <a:r>
              <a:rPr lang="ru-RU" sz="1800" b="1" dirty="0" err="1">
                <a:solidFill>
                  <a:srgbClr val="C00000"/>
                </a:solidFill>
              </a:rPr>
              <a:t>Oversampling</a:t>
            </a:r>
            <a:r>
              <a:rPr lang="ru-RU" sz="1800" dirty="0"/>
              <a:t>, для улучшения метрик модели, </a:t>
            </a:r>
            <a:r>
              <a:rPr lang="ru-RU" sz="1800" b="1" dirty="0">
                <a:solidFill>
                  <a:srgbClr val="C00000"/>
                </a:solidFill>
              </a:rPr>
              <a:t>не уменьшая размер выборки.</a:t>
            </a:r>
            <a:r>
              <a:rPr lang="ru-RU" sz="1800" dirty="0"/>
              <a:t> Этот способ реализован в алгоритме </a:t>
            </a:r>
            <a:r>
              <a:rPr lang="ru-RU" sz="1800" b="1" dirty="0">
                <a:solidFill>
                  <a:srgbClr val="C00000"/>
                </a:solidFill>
              </a:rPr>
              <a:t>SMOTE (</a:t>
            </a:r>
            <a:r>
              <a:rPr lang="ru-RU" sz="1800" b="1" dirty="0" err="1">
                <a:solidFill>
                  <a:srgbClr val="C00000"/>
                </a:solidFill>
              </a:rPr>
              <a:t>Synthetic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minority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over-sampling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technique</a:t>
            </a:r>
            <a:r>
              <a:rPr lang="ru-RU" sz="1800" b="1" dirty="0">
                <a:solidFill>
                  <a:srgbClr val="C00000"/>
                </a:solidFill>
              </a:rPr>
              <a:t>), </a:t>
            </a:r>
            <a:r>
              <a:rPr lang="ru-RU" sz="1800" dirty="0"/>
              <a:t>который </a:t>
            </a:r>
            <a:r>
              <a:rPr lang="ru-RU" sz="1800" b="1" dirty="0">
                <a:solidFill>
                  <a:srgbClr val="C00000"/>
                </a:solidFill>
              </a:rPr>
              <a:t>генерирует определенное количество похожих примеров класса с меньшим количеством данных, но при этом не дублирует данные в этом классе. </a:t>
            </a:r>
          </a:p>
          <a:p>
            <a:pPr marL="0" indent="452438">
              <a:buNone/>
            </a:pPr>
            <a:r>
              <a:rPr lang="ru-RU" sz="1800" b="1" dirty="0"/>
              <a:t>Алгоритм SMOTE работает следующим образом: (см. </a:t>
            </a:r>
            <a:r>
              <a:rPr lang="en-US" sz="1800" b="1" dirty="0"/>
              <a:t>https://nuancesprog.ru/p/15938/</a:t>
            </a:r>
            <a:r>
              <a:rPr lang="ru-RU" sz="1800" b="1" dirty="0"/>
              <a:t>)</a:t>
            </a:r>
          </a:p>
          <a:p>
            <a:pPr marL="0" indent="452438">
              <a:buNone/>
            </a:pPr>
            <a:r>
              <a:rPr lang="ru-RU" sz="1800" b="1" dirty="0"/>
              <a:t>1. находит разность между данным образцом и его ближайшим соседом.</a:t>
            </a:r>
          </a:p>
          <a:p>
            <a:pPr marL="0" indent="452438">
              <a:buNone/>
            </a:pPr>
            <a:r>
              <a:rPr lang="ru-RU" sz="1800" b="1" dirty="0"/>
              <a:t>2. умножает эту разность на случайное число в интервале от 0 до 1.</a:t>
            </a:r>
          </a:p>
          <a:p>
            <a:pPr marL="0" indent="452438">
              <a:buNone/>
            </a:pPr>
            <a:r>
              <a:rPr lang="ru-RU" sz="1800" b="1" dirty="0"/>
              <a:t>3. полученное значение добавляется к данному образцу для формирования нового </a:t>
            </a:r>
          </a:p>
          <a:p>
            <a:pPr marL="0" indent="452438">
              <a:buNone/>
            </a:pPr>
            <a:r>
              <a:rPr lang="ru-RU" sz="1800" b="1" dirty="0"/>
              <a:t>синтезированного образца, сохраняя его класс  в пространстве признаков.</a:t>
            </a:r>
          </a:p>
          <a:p>
            <a:pPr marL="0" indent="452438">
              <a:buNone/>
            </a:pPr>
            <a:r>
              <a:rPr lang="ru-RU" sz="1800" b="1" dirty="0"/>
              <a:t>4. Подобные действия продолжаются со следующим ближайшим соседом, </a:t>
            </a:r>
          </a:p>
          <a:p>
            <a:pPr marL="0" indent="452438">
              <a:buNone/>
            </a:pPr>
            <a:r>
              <a:rPr lang="ru-RU" sz="1800" b="1" dirty="0"/>
              <a:t>до заданного пользователем количества образцов.</a:t>
            </a:r>
          </a:p>
          <a:p>
            <a:pPr marL="0" indent="452438">
              <a:buNone/>
            </a:pPr>
            <a:endParaRPr lang="ru-RU" sz="600" b="1" dirty="0"/>
          </a:p>
          <a:p>
            <a:pPr marL="0" indent="452438">
              <a:buNone/>
            </a:pPr>
            <a:r>
              <a:rPr lang="ru-RU" sz="1800" b="1" dirty="0"/>
              <a:t>В задаче с тяжелыми металлами балансирование выборки, выполненное с помощью </a:t>
            </a:r>
            <a:r>
              <a:rPr lang="ru-RU" sz="1800" b="1" dirty="0" err="1"/>
              <a:t>помощью</a:t>
            </a:r>
            <a:r>
              <a:rPr lang="ru-RU" sz="1800" b="1" dirty="0"/>
              <a:t> алгоритма SMOTE), реализованного в библиотечной программе </a:t>
            </a:r>
            <a:r>
              <a:rPr lang="ru-RU" sz="1800" b="1" dirty="0" err="1"/>
              <a:t>imblearn</a:t>
            </a:r>
            <a:r>
              <a:rPr lang="ru-RU" sz="1800" b="1" dirty="0"/>
              <a:t> Python </a:t>
            </a:r>
            <a:r>
              <a:rPr lang="ru-RU" sz="1800" b="1" dirty="0" err="1"/>
              <a:t>package</a:t>
            </a:r>
            <a:r>
              <a:rPr lang="ru-RU" sz="1800" b="1" dirty="0"/>
              <a:t>, позволило уравнять размеры классов, увеличив при этом  набор обучающих более чем в 2,5 раза.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AD80F8-52D1-468C-D544-5F8DA776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54545"/>
            <a:ext cx="3860800" cy="266929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EC6C02-7FDA-4DAD-5ACB-6854210F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454545"/>
            <a:ext cx="445840" cy="266930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SEGME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132" y="1102716"/>
            <a:ext cx="2158603" cy="16394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49801"/>
            <a:ext cx="9025759" cy="370943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Распознавание треков. Метод сегментов</a:t>
            </a:r>
            <a:r>
              <a:rPr lang="ru-RU" altLang="ru-RU" sz="21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261" y="827335"/>
            <a:ext cx="6826470" cy="2734815"/>
          </a:xfrm>
        </p:spPr>
        <p:txBody>
          <a:bodyPr/>
          <a:lstStyle/>
          <a:p>
            <a:pPr marL="134541" indent="-134541">
              <a:lnSpc>
                <a:spcPct val="90000"/>
              </a:lnSpc>
              <a:buNone/>
              <a:tabLst>
                <a:tab pos="63104" algn="l"/>
              </a:tabLst>
            </a:pPr>
            <a:r>
              <a:rPr lang="en-US" altLang="ru-RU" sz="1800" b="1" dirty="0"/>
              <a:t>     </a:t>
            </a:r>
            <a:r>
              <a:rPr lang="ru-RU" altLang="ru-RU" sz="1800" b="1" dirty="0"/>
              <a:t>Имеется множество N экспериментальных точек на плоскости (или в пространстве).</a:t>
            </a:r>
            <a:r>
              <a:rPr lang="en-US" altLang="ru-RU" sz="1800" b="1" dirty="0"/>
              <a:t> </a:t>
            </a:r>
            <a:r>
              <a:rPr lang="ru-RU" altLang="ru-RU" sz="1800" b="1" dirty="0"/>
              <a:t>Требуется выбрать (распознать) среди них те, по которым проходит некоторое число непрерывных </a:t>
            </a:r>
            <a:r>
              <a:rPr lang="ru-RU" altLang="ru-RU" sz="1800" b="1" u="sng" dirty="0">
                <a:solidFill>
                  <a:srgbClr val="C00000"/>
                </a:solidFill>
              </a:rPr>
              <a:t>гладких кривых </a:t>
            </a:r>
            <a:r>
              <a:rPr lang="ru-RU" altLang="ru-RU" sz="1800" b="1" dirty="0"/>
              <a:t>(треков).</a:t>
            </a:r>
            <a:endParaRPr lang="en-US" altLang="ru-RU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ru-RU" sz="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 dirty="0"/>
              <a:t>Энергетический функционал  (Денби и </a:t>
            </a:r>
            <a:r>
              <a:rPr lang="ru-RU" altLang="ru-RU" sz="1800" b="1" dirty="0" err="1"/>
              <a:t>Петерсон</a:t>
            </a:r>
            <a:r>
              <a:rPr lang="ru-RU" altLang="ru-RU" sz="1800" b="1" dirty="0"/>
              <a:t>, 1988) состоит из двух частей:</a:t>
            </a:r>
            <a:endParaRPr lang="en-US" altLang="ru-RU" sz="18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 i="1" dirty="0"/>
              <a:t>               </a:t>
            </a:r>
            <a:r>
              <a:rPr lang="en-US" altLang="ru-RU" sz="1800" b="1" i="1" dirty="0"/>
              <a:t>E = </a:t>
            </a:r>
            <a:r>
              <a:rPr lang="en-US" altLang="ru-RU" sz="1800" b="1" i="1" dirty="0" err="1"/>
              <a:t>E</a:t>
            </a:r>
            <a:r>
              <a:rPr lang="en-US" altLang="ru-RU" sz="1800" b="1" i="1" baseline="-25000" dirty="0" err="1"/>
              <a:t>cost</a:t>
            </a:r>
            <a:r>
              <a:rPr lang="en-US" altLang="ru-RU" sz="1800" b="1" i="1" dirty="0"/>
              <a:t> + </a:t>
            </a:r>
            <a:r>
              <a:rPr lang="en-US" altLang="ru-RU" sz="1800" b="1" i="1" dirty="0" err="1"/>
              <a:t>E</a:t>
            </a:r>
            <a:r>
              <a:rPr lang="en-US" altLang="ru-RU" sz="1800" b="1" i="1" baseline="-25000" dirty="0" err="1"/>
              <a:t>constraint</a:t>
            </a:r>
            <a:r>
              <a:rPr lang="en-US" altLang="ru-RU" sz="1800" b="1" i="1" dirty="0"/>
              <a:t> ,</a:t>
            </a:r>
            <a:endParaRPr lang="ru-RU" altLang="ru-RU" sz="1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b="1" dirty="0"/>
              <a:t>где первый член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8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5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500" b="1" dirty="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849179" y="2742208"/>
            <a:ext cx="3962608" cy="6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>
                <a:solidFill>
                  <a:srgbClr val="0000FF"/>
                </a:solidFill>
                <a:latin typeface="Arial" charset="0"/>
              </a:rPr>
              <a:t>Вводится нейрон </a:t>
            </a:r>
            <a:r>
              <a:rPr lang="en-US" altLang="ru-RU" sz="1500" b="1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ru-RU" altLang="ru-RU" sz="1500" b="1" baseline="-25000" dirty="0">
                <a:solidFill>
                  <a:srgbClr val="0000FF"/>
                </a:solidFill>
                <a:latin typeface="Arial" charset="0"/>
              </a:rPr>
              <a:t>i j</a:t>
            </a:r>
            <a:r>
              <a:rPr lang="ru-RU" altLang="ru-RU" sz="1500" b="1" dirty="0">
                <a:solidFill>
                  <a:srgbClr val="0000FF"/>
                </a:solidFill>
                <a:latin typeface="Arial" charset="0"/>
              </a:rPr>
              <a:t>  как направленный сегмент, соединяющий точки  </a:t>
            </a:r>
            <a:r>
              <a:rPr lang="en-US" altLang="ru-RU" sz="1500" b="1" dirty="0" err="1">
                <a:solidFill>
                  <a:srgbClr val="0000FF"/>
                </a:solidFill>
                <a:latin typeface="Arial" charset="0"/>
              </a:rPr>
              <a:t>i</a:t>
            </a:r>
            <a:r>
              <a:rPr lang="ru-RU" altLang="ru-RU" sz="15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altLang="ru-RU" sz="1500" b="1" dirty="0">
                <a:solidFill>
                  <a:srgbClr val="0000FF"/>
                </a:solidFill>
                <a:latin typeface="Arial" charset="0"/>
              </a:rPr>
              <a:t>j </a:t>
            </a:r>
            <a:r>
              <a:rPr lang="ru-RU" altLang="ru-RU" sz="15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6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5175" name="Picture 7" descr="fo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283" y="3500241"/>
            <a:ext cx="4452748" cy="941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604382" y="4500873"/>
            <a:ext cx="8702566" cy="11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/>
              <a:t>поощряет связи нейронов принадлежащих одному и тому же треку,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/>
              <a:t>т.е. короткие смежные сегменты с малым углом между ними.</a:t>
            </a:r>
            <a:r>
              <a:rPr lang="ru-RU" altLang="ru-RU" dirty="0"/>
              <a:t> </a:t>
            </a:r>
            <a:endParaRPr lang="ru-RU" altLang="ru-RU" b="1" i="1" dirty="0">
              <a:solidFill>
                <a:srgbClr val="000000"/>
              </a:solidFill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b="1" i="1" dirty="0" err="1">
                <a:solidFill>
                  <a:srgbClr val="000000"/>
                </a:solidFill>
              </a:rPr>
              <a:t>E</a:t>
            </a:r>
            <a:r>
              <a:rPr lang="en-US" altLang="ru-RU" b="1" i="1" baseline="-25000" dirty="0" err="1">
                <a:solidFill>
                  <a:srgbClr val="000000"/>
                </a:solidFill>
              </a:rPr>
              <a:t>constraint</a:t>
            </a:r>
            <a:r>
              <a:rPr lang="en-US" altLang="ru-RU" b="1" i="1" baseline="-25000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  запрещает как межтрековые связи (бифуркации),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</a:rPr>
              <a:t>так и чрезмерный рост числа самих треков.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791744" y="3450306"/>
            <a:ext cx="1584177" cy="9669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8544273" y="3767637"/>
            <a:ext cx="36754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175342" y="3141529"/>
            <a:ext cx="463893" cy="300074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500" b="1" i="1" dirty="0" err="1">
                <a:solidFill>
                  <a:srgbClr val="0000FF"/>
                </a:solidFill>
                <a:latin typeface="Arial" charset="0"/>
              </a:rPr>
              <a:t>w</a:t>
            </a:r>
            <a:r>
              <a:rPr lang="en-US" altLang="ru-RU" sz="1500" b="1" i="1" baseline="-25000" dirty="0" err="1">
                <a:solidFill>
                  <a:srgbClr val="0000FF"/>
                </a:solidFill>
                <a:latin typeface="Arial" charset="0"/>
              </a:rPr>
              <a:t>ijkl</a:t>
            </a:r>
            <a:endParaRPr lang="ru-RU" sz="15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6D39EF7-6299-4116-93B6-ED8C49739C93}" type="datetime1">
              <a:rPr 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60496" y="6419455"/>
            <a:ext cx="2868048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250E39-18FE-45A2-A9F7-DB9C62EA7E6B}" type="slidenum">
              <a:rPr 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27236-4A3F-37B3-63C3-75A8E891891E}"/>
              </a:ext>
            </a:extLst>
          </p:cNvPr>
          <p:cNvSpPr txBox="1"/>
          <p:nvPr/>
        </p:nvSpPr>
        <p:spPr>
          <a:xfrm>
            <a:off x="4655841" y="3152237"/>
            <a:ext cx="2193339" cy="30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00FF"/>
                </a:solidFill>
              </a:rPr>
              <a:t>весовая функция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880610D-5FE2-00A2-1FDA-2935654C3618}"/>
              </a:ext>
            </a:extLst>
          </p:cNvPr>
          <p:cNvCxnSpPr/>
          <p:nvPr/>
        </p:nvCxnSpPr>
        <p:spPr bwMode="auto">
          <a:xfrm flipH="1" flipV="1">
            <a:off x="5050096" y="3483666"/>
            <a:ext cx="1733318" cy="1173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68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552DE-A10F-466F-8019-9FBC200B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2998"/>
            <a:ext cx="10548664" cy="607690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rgbClr val="0000FF"/>
                </a:solidFill>
              </a:rPr>
              <a:t>Метод переноса обучения </a:t>
            </a:r>
            <a:r>
              <a:rPr 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Transfer learning</a:t>
            </a:r>
            <a:endParaRPr lang="ru-RU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36551-E38C-4334-B64C-5784C847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5577"/>
            <a:ext cx="12072664" cy="560972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нейросетевые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модели были обучаемы и при малой обучающей выборке применяют </a:t>
            </a: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трансферное обучение,</a:t>
            </a:r>
            <a:r>
              <a:rPr lang="ru-RU" sz="1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где модель, которая была уже обучена на большом наборе данных изображений </a:t>
            </a:r>
            <a:r>
              <a:rPr lang="ru-RU" sz="1800" dirty="0">
                <a:solidFill>
                  <a:srgbClr val="6C6C6D"/>
                </a:solidFill>
              </a:rPr>
              <a:t>(например, </a:t>
            </a:r>
            <a:r>
              <a:rPr lang="ru-RU" sz="1800" dirty="0" err="1">
                <a:solidFill>
                  <a:srgbClr val="0000FF"/>
                </a:solidFill>
              </a:rPr>
              <a:t>ImageNet</a:t>
            </a:r>
            <a:r>
              <a:rPr lang="ru-RU" sz="1800" dirty="0">
                <a:solidFill>
                  <a:srgbClr val="6C6C6D"/>
                </a:solidFill>
              </a:rPr>
              <a:t>, который содержит 1,2 миллиона изображений с 1000 категориями)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переобучается затем на меньшей, целевой выборке новых классов, обеспечивая быстрый доступ к обучающим моделям распознавания изображений, благодаря </a:t>
            </a:r>
            <a:r>
              <a:rPr lang="ru-RU" sz="1800" dirty="0">
                <a:ea typeface="Calibri" panose="020F0502020204030204" pitchFamily="34" charset="0"/>
              </a:rPr>
              <a:t>более низким вычислительным требованиям.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a typeface="Calibri" panose="020F0502020204030204" pitchFamily="34" charset="0"/>
              </a:rPr>
              <a:t>Этот второй этап выглядит так: мы </a:t>
            </a: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</a:rPr>
              <a:t>зафиксируем веса для всей сети, кроме последнего </a:t>
            </a:r>
            <a:r>
              <a:rPr lang="ru-RU" sz="1800" b="1" dirty="0" err="1">
                <a:solidFill>
                  <a:srgbClr val="C00000"/>
                </a:solidFill>
                <a:ea typeface="Calibri" panose="020F0502020204030204" pitchFamily="34" charset="0"/>
              </a:rPr>
              <a:t>полносвязанного</a:t>
            </a:r>
            <a:r>
              <a:rPr lang="ru-RU" sz="1800" b="1" dirty="0">
                <a:solidFill>
                  <a:srgbClr val="C00000"/>
                </a:solidFill>
                <a:ea typeface="Calibri" panose="020F0502020204030204" pitchFamily="34" charset="0"/>
              </a:rPr>
              <a:t> слоя</a:t>
            </a:r>
            <a:r>
              <a:rPr lang="ru-RU" sz="1800" dirty="0">
                <a:ea typeface="Calibri" panose="020F0502020204030204" pitchFamily="34" charset="0"/>
              </a:rPr>
              <a:t>. который заменяется новым со случайными весами, и только этот слой обучается на нашей целевой выборке.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Коды </a:t>
            </a:r>
            <a:r>
              <a:rPr lang="en-US" sz="1800" b="1" dirty="0" err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pytorch</a:t>
            </a:r>
            <a:r>
              <a:rPr lang="en-US" sz="18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для </a:t>
            </a:r>
            <a:r>
              <a:rPr lang="en-US" sz="1800" b="1" dirty="0">
                <a:solidFill>
                  <a:srgbClr val="C00000"/>
                </a:solidFill>
              </a:rPr>
              <a:t>transfer learning</a:t>
            </a:r>
            <a:r>
              <a:rPr lang="ru-RU" sz="1800" b="1" dirty="0">
                <a:solidFill>
                  <a:srgbClr val="C00000"/>
                </a:solidFill>
              </a:rPr>
              <a:t> даны в подробном </a:t>
            </a:r>
            <a:r>
              <a:rPr lang="ru-RU" sz="1800" b="1" dirty="0" err="1">
                <a:solidFill>
                  <a:srgbClr val="C00000"/>
                </a:solidFill>
              </a:rPr>
              <a:t>туториале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https://pytorch.org/tutorials/beginner/transfer_learning_tutorial.html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</a:rPr>
              <a:t>Там, в частности описано, как заморозить всю сеть, кроме последнего слоя, </a:t>
            </a:r>
            <a:r>
              <a:rPr lang="ru-RU" sz="1800" b="1" dirty="0" err="1">
                <a:solidFill>
                  <a:srgbClr val="C00000"/>
                </a:solidFill>
              </a:rPr>
              <a:t>т.е</a:t>
            </a:r>
            <a:r>
              <a:rPr lang="ru-RU" sz="1800" b="1" dirty="0">
                <a:solidFill>
                  <a:srgbClr val="C00000"/>
                </a:solidFill>
              </a:rPr>
              <a:t> установить замораживание параметров так, чтобы градиенты не вычислялись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Обучением «</a:t>
            </a:r>
            <a:r>
              <a:rPr lang="ru-RU" sz="2400" b="1" dirty="0">
                <a:solidFill>
                  <a:srgbClr val="0000FF"/>
                </a:solidFill>
              </a:rPr>
              <a:t>с одного раза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one-shot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В ситуации, когда данных для обучения мало, а </a:t>
            </a:r>
            <a:r>
              <a:rPr lang="ru-RU" sz="1800" dirty="0" err="1"/>
              <a:t>датасет</a:t>
            </a:r>
            <a:r>
              <a:rPr lang="ru-RU" sz="1800" dirty="0"/>
              <a:t> растет, приходится каждый раз переучивать </a:t>
            </a:r>
            <a:r>
              <a:rPr lang="ru-RU" sz="1800" dirty="0" err="1"/>
              <a:t>нейроклассификатор</a:t>
            </a:r>
            <a:r>
              <a:rPr lang="ru-RU" sz="1800" dirty="0"/>
              <a:t>. Решением  может быть обучение сети не распознавать каждое изображение, а </a:t>
            </a:r>
            <a:r>
              <a:rPr lang="ru-RU" sz="1800" b="1" dirty="0">
                <a:solidFill>
                  <a:srgbClr val="0000FF"/>
                </a:solidFill>
              </a:rPr>
              <a:t>находить сходство между двумя изображениями</a:t>
            </a:r>
            <a:r>
              <a:rPr lang="ru-RU" sz="1800" dirty="0"/>
              <a:t>, - нового и того, которое уже есть в </a:t>
            </a:r>
            <a:r>
              <a:rPr lang="ru-RU" sz="1800" dirty="0" err="1"/>
              <a:t>датасете</a:t>
            </a:r>
            <a:r>
              <a:rPr lang="ru-RU" sz="1800" dirty="0"/>
              <a:t>. В таком случае нам будет </a:t>
            </a:r>
            <a:r>
              <a:rPr lang="ru-RU" sz="1800" b="1" dirty="0">
                <a:solidFill>
                  <a:srgbClr val="0000FF"/>
                </a:solidFill>
              </a:rPr>
              <a:t>достаточно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0000FF"/>
                </a:solidFill>
              </a:rPr>
              <a:t>попарно сравнить </a:t>
            </a:r>
            <a:r>
              <a:rPr lang="ru-RU" sz="1800" dirty="0"/>
              <a:t>с помощью нашей сети новое изображение с изображениями </a:t>
            </a:r>
            <a:r>
              <a:rPr lang="ru-RU" sz="1800" dirty="0" err="1"/>
              <a:t>датасета</a:t>
            </a:r>
            <a:r>
              <a:rPr lang="ru-RU" sz="1800" dirty="0"/>
              <a:t>, и в случае сходства отнести новое изображение к соответствующему классу.  Здесь. требуется только один пример обучения для каждого класса, отсюда и название, - </a:t>
            </a:r>
            <a:r>
              <a:rPr lang="ru-RU" sz="1800" b="1" dirty="0">
                <a:solidFill>
                  <a:srgbClr val="0000FF"/>
                </a:solidFill>
              </a:rPr>
              <a:t>обучение с одного раза</a:t>
            </a:r>
            <a:r>
              <a:rPr lang="ru-RU" sz="1800" dirty="0"/>
              <a:t>. Такое решение дают </a:t>
            </a:r>
            <a:r>
              <a:rPr lang="ru-RU" sz="1800" b="1" dirty="0">
                <a:solidFill>
                  <a:srgbClr val="C00000"/>
                </a:solidFill>
              </a:rPr>
              <a:t>сиамские нейронные сети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EB48C-04E5-4987-935C-71816B7A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4112096" cy="476250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CF9D1-DE95-4F17-9FBE-F8A7A964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16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464DA-C979-4AB3-9A95-B79DB3A0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2"/>
            <a:ext cx="12144672" cy="640500"/>
          </a:xfrm>
        </p:spPr>
        <p:txBody>
          <a:bodyPr/>
          <a:lstStyle/>
          <a:p>
            <a:r>
              <a:rPr lang="ru-RU" sz="3000" b="1" dirty="0">
                <a:solidFill>
                  <a:srgbClr val="0000FF"/>
                </a:solidFill>
              </a:rPr>
              <a:t>Моделирование и предсказание атмосферных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ru-RU" sz="3000" b="1" dirty="0">
                <a:solidFill>
                  <a:srgbClr val="0000FF"/>
                </a:solidFill>
              </a:rPr>
              <a:t>загрязнений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7EFCB-3F0A-4303-9EDC-619B8163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608070"/>
            <a:ext cx="3672408" cy="246371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Корреляция между загрязнением и информацией со спутниковых снимков</a:t>
            </a:r>
            <a:r>
              <a:rPr lang="en-US" sz="1600" b="1" dirty="0"/>
              <a:t> </a:t>
            </a:r>
            <a:r>
              <a:rPr lang="ru-RU" sz="1600" b="1" dirty="0"/>
              <a:t>была использована программой глубокого обучения с сиамской нейросетью для прогнозирования атмосферного загрязнения такие тяжелые металлы, как </a:t>
            </a:r>
            <a:r>
              <a:rPr lang="ru-RU" sz="1600" b="1" dirty="0" err="1"/>
              <a:t>Sb</a:t>
            </a:r>
            <a:r>
              <a:rPr lang="ru-RU" sz="1600" b="1" dirty="0"/>
              <a:t> (сурьма) в Норвегии и </a:t>
            </a:r>
            <a:r>
              <a:rPr lang="en-US" sz="1600" b="1" dirty="0"/>
              <a:t>Mn</a:t>
            </a:r>
            <a:r>
              <a:rPr lang="ru-RU" sz="1600" b="1" dirty="0"/>
              <a:t> в Сербии</a:t>
            </a:r>
            <a:r>
              <a:rPr lang="ru-RU" sz="1800" dirty="0"/>
              <a:t>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46646-FD44-46B2-8DE8-BAD6B88E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1478" y="6478101"/>
            <a:ext cx="4112096" cy="291287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4EDEC-57A8-4890-BB7F-1D7E0F08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86928"/>
            <a:ext cx="442392" cy="276999"/>
          </a:xfrm>
        </p:spPr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31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41EBA-F5C3-4B18-9A78-2B2002568123}"/>
              </a:ext>
            </a:extLst>
          </p:cNvPr>
          <p:cNvSpPr txBox="1"/>
          <p:nvPr/>
        </p:nvSpPr>
        <p:spPr>
          <a:xfrm>
            <a:off x="4743708" y="5165610"/>
            <a:ext cx="5849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Слева реальные измерения </a:t>
            </a:r>
            <a:r>
              <a:rPr lang="en-US" sz="1200" b="1" dirty="0"/>
              <a:t>Mn</a:t>
            </a:r>
            <a:r>
              <a:rPr lang="ru-RU" sz="1200" b="1" dirty="0"/>
              <a:t> в Сербии,  справа - предсказание модели.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05B2E-5314-4432-B3AF-F535ECD0087F}"/>
              </a:ext>
            </a:extLst>
          </p:cNvPr>
          <p:cNvSpPr txBox="1"/>
          <p:nvPr/>
        </p:nvSpPr>
        <p:spPr>
          <a:xfrm>
            <a:off x="-3245" y="3071784"/>
            <a:ext cx="3619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Модель позволяет: оценивать загрязнение, в том числе  на приграничных территориях, автоматизировать процесс экологического контроля (получать уведомление, когда уровень загрязнения выше критического).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2DE32-F197-45DE-9951-A83838402BEB}"/>
              </a:ext>
            </a:extLst>
          </p:cNvPr>
          <p:cNvSpPr txBox="1"/>
          <p:nvPr/>
        </p:nvSpPr>
        <p:spPr>
          <a:xfrm>
            <a:off x="21803" y="5386654"/>
            <a:ext cx="12141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Чешские ученые в рамках проекта в рамках проекта «Air </a:t>
            </a:r>
            <a:r>
              <a:rPr lang="ru-RU" sz="1700" dirty="0" err="1"/>
              <a:t>Tritia</a:t>
            </a:r>
            <a:r>
              <a:rPr lang="ru-RU" sz="1700" dirty="0"/>
              <a:t>» на основе </a:t>
            </a:r>
            <a:r>
              <a:rPr lang="ru-RU" sz="1700" b="1" dirty="0">
                <a:solidFill>
                  <a:srgbClr val="FF0000"/>
                </a:solidFill>
              </a:rPr>
              <a:t>анализа данных воздушных фильтров </a:t>
            </a:r>
            <a:r>
              <a:rPr lang="ru-RU" sz="1700" dirty="0"/>
              <a:t>разработали </a:t>
            </a:r>
            <a:r>
              <a:rPr lang="ru-RU" sz="1700" dirty="0" err="1"/>
              <a:t>нейросетевую</a:t>
            </a:r>
            <a:r>
              <a:rPr lang="ru-RU" sz="1700" dirty="0"/>
              <a:t> модель оценки качества воздуха. Эта модель обеспечивают стабильный мониторинг концентрации загрязняющих воздух веществ на исследуемой территории и временном интервале и подтверждает сравнимость результатов для мха и воздушных фильтров </a:t>
            </a:r>
            <a:r>
              <a:rPr lang="ru-RU" sz="1400" b="1" dirty="0"/>
              <a:t>(см. </a:t>
            </a:r>
            <a:r>
              <a:rPr lang="ru-RU" sz="1400" b="1" dirty="0" err="1"/>
              <a:t>Atmosphere</a:t>
            </a:r>
            <a:r>
              <a:rPr lang="ru-RU" sz="1400" b="1" dirty="0"/>
              <a:t> 2021, 12, 452. </a:t>
            </a:r>
            <a:r>
              <a:rPr lang="ru-RU" sz="14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https://doi.org/10.3390/atmos12040452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/>
              <a:t>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DBC3A-4C87-69C6-E27E-56A41CE8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96" y="601545"/>
            <a:ext cx="8568732" cy="45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A8DF7B-6E23-4A7B-A968-ABE5F98C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" y="465962"/>
            <a:ext cx="9020503" cy="58677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Мобильное приложение (только </a:t>
            </a:r>
            <a:r>
              <a:rPr lang="ru-RU" sz="1800" dirty="0" err="1"/>
              <a:t>android</a:t>
            </a:r>
            <a:r>
              <a:rPr lang="ru-RU" sz="1800" dirty="0"/>
              <a:t>), интегрировано с DMS, так что фото собранных мхов и вся информация о местах их сбора импортируется в DMS.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1AB34-0B09-4432-B59C-5FB288F5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556772"/>
            <a:ext cx="3581470" cy="244831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AB072-FA77-4B93-BF96-AC2C74F0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492E-593C-44B2-A8F0-51CE709223F9}" type="slidenum">
              <a:rPr lang="ru-RU" altLang="ru-RU" smtClean="0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D7FB055-60D5-40AD-8CC4-39E2F60EF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7568" y="4199"/>
            <a:ext cx="6992299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altLang="ru-RU" sz="3600" b="1" dirty="0">
                <a:solidFill>
                  <a:srgbClr val="0000FF"/>
                </a:solidFill>
              </a:rPr>
              <a:t>DMS. Мобильное приложение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D1385-33DD-4B51-892C-16A6827C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8000" contrast="58000"/>
          </a:blip>
          <a:stretch>
            <a:fillRect/>
          </a:stretch>
        </p:blipFill>
        <p:spPr>
          <a:xfrm>
            <a:off x="9139840" y="53732"/>
            <a:ext cx="3018295" cy="52164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7DE095-E5E9-4439-9B5B-F1AECF67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923"/>
            <a:ext cx="2711623" cy="4800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EDD8E-E56D-4031-84C6-B130CDEB2DDC}"/>
              </a:ext>
            </a:extLst>
          </p:cNvPr>
          <p:cNvSpPr txBox="1"/>
          <p:nvPr/>
        </p:nvSpPr>
        <p:spPr>
          <a:xfrm>
            <a:off x="2711623" y="1090092"/>
            <a:ext cx="6932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Google play: “ICP moss”. 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dirty="0"/>
              <a:t>Функции приложения:</a:t>
            </a:r>
          </a:p>
          <a:p>
            <a:r>
              <a:rPr lang="ru-RU" dirty="0"/>
              <a:t>- управление местом сбора проб (страной / регионом)</a:t>
            </a:r>
          </a:p>
          <a:p>
            <a:r>
              <a:rPr lang="ru-RU" dirty="0"/>
              <a:t>(автоматически устанавливает долготу и широту места)</a:t>
            </a:r>
          </a:p>
          <a:p>
            <a:r>
              <a:rPr lang="ru-RU" dirty="0"/>
              <a:t>- Контроль  правильности входных данных (позволяет делать фото образцов мха и отбор проб места).</a:t>
            </a:r>
          </a:p>
          <a:p>
            <a:r>
              <a:rPr lang="ru-RU" b="1" dirty="0"/>
              <a:t>Сборщик мхов может получить рекомендацию на карте, где ему искать следующую точку сбора, а также послать фото мха, чтобы уточнить, правильный ли сорт он выбрал. </a:t>
            </a:r>
          </a:p>
          <a:p>
            <a:endParaRPr lang="ru-RU" b="1" dirty="0"/>
          </a:p>
          <a:p>
            <a:r>
              <a:rPr lang="ru-RU" b="1" dirty="0">
                <a:solidFill>
                  <a:srgbClr val="0000FF"/>
                </a:solidFill>
              </a:rPr>
              <a:t>Из-за малого размера обучающей выборки обучение нейронной сети в мобильном приложении, выполняющей классификацию мхов, встретилось со  значительными трудностями. Один из методов, использованных для преодоления этих трудностей, был популярный </a:t>
            </a:r>
            <a:r>
              <a:rPr lang="ru-RU" b="1" u="sng" dirty="0">
                <a:solidFill>
                  <a:srgbClr val="0000FF"/>
                </a:solidFill>
              </a:rPr>
              <a:t>метод </a:t>
            </a:r>
            <a:r>
              <a:rPr lang="en-US" b="1" u="sng" dirty="0">
                <a:solidFill>
                  <a:srgbClr val="0000FF"/>
                </a:solidFill>
              </a:rPr>
              <a:t>Transfer Learning –</a:t>
            </a:r>
            <a:r>
              <a:rPr lang="ru-RU" b="1" u="sng" dirty="0">
                <a:solidFill>
                  <a:srgbClr val="0000FF"/>
                </a:solidFill>
              </a:rPr>
              <a:t> Переноса обучения.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4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0062837" y="6408015"/>
            <a:ext cx="395064" cy="262956"/>
          </a:xfrm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33</a:t>
            </a:fld>
            <a:endParaRPr lang="en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77037"/>
            <a:ext cx="12144671" cy="6876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Transfer learning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для </a:t>
            </a: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 </a:t>
            </a: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ICP moss</a:t>
            </a: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классификации мхов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544" y="1053176"/>
            <a:ext cx="5184576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cs typeface="Arial" pitchFamily="34" charset="0"/>
              </a:rPr>
              <a:t>Характеристики модели</a:t>
            </a:r>
            <a:r>
              <a:rPr lang="en-US" sz="2000" b="1" dirty="0">
                <a:cs typeface="Arial" pitchFamily="34" charset="0"/>
              </a:rPr>
              <a:t> c </a:t>
            </a:r>
            <a:r>
              <a:rPr lang="en-US" sz="2000" b="1" dirty="0" err="1">
                <a:cs typeface="Arial" pitchFamily="34" charset="0"/>
              </a:rPr>
              <a:t>Tranfer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learining</a:t>
            </a:r>
            <a:r>
              <a:rPr lang="en-US" sz="2000" b="1" dirty="0">
                <a:cs typeface="Arial" pitchFamily="34" charset="0"/>
              </a:rPr>
              <a:t>:</a:t>
            </a:r>
          </a:p>
          <a:p>
            <a:r>
              <a:rPr lang="ru-RU" sz="2000" b="1" dirty="0" err="1"/>
              <a:t>Предобученная</a:t>
            </a:r>
            <a:r>
              <a:rPr lang="ru-RU" sz="2000" b="1" dirty="0"/>
              <a:t> модель</a:t>
            </a:r>
            <a:r>
              <a:rPr lang="ru-RU" sz="2000" b="1" dirty="0">
                <a:cs typeface="Arial" pitchFamily="34" charset="0"/>
              </a:rPr>
              <a:t> –</a:t>
            </a:r>
            <a:r>
              <a:rPr lang="en-US" sz="2000" b="1" dirty="0">
                <a:cs typeface="Arial" pitchFamily="34" charset="0"/>
              </a:rPr>
              <a:t>ResNet50</a:t>
            </a:r>
            <a:r>
              <a:rPr lang="ru-RU" sz="2000" b="1" dirty="0">
                <a:cs typeface="Arial" pitchFamily="34" charset="0"/>
              </a:rPr>
              <a:t> (набор данных </a:t>
            </a:r>
            <a:r>
              <a:rPr lang="en-US" sz="2000" b="1" dirty="0">
                <a:cs typeface="Arial" pitchFamily="34" charset="0"/>
              </a:rPr>
              <a:t>ImageNet)</a:t>
            </a:r>
            <a:r>
              <a:rPr lang="ru-RU" sz="2000" b="1" dirty="0">
                <a:cs typeface="Arial" pitchFamily="34" charset="0"/>
              </a:rPr>
              <a:t> Целевой набор данных – 5 классов мхов 599 изображений</a:t>
            </a:r>
          </a:p>
          <a:p>
            <a:r>
              <a:rPr lang="ru-RU" sz="2000" b="1" dirty="0">
                <a:cs typeface="Arial" pitchFamily="34" charset="0"/>
              </a:rPr>
              <a:t>Оптимизатор – </a:t>
            </a:r>
            <a:r>
              <a:rPr lang="en-US" sz="2000" b="1" dirty="0">
                <a:cs typeface="Arial" pitchFamily="34" charset="0"/>
              </a:rPr>
              <a:t>SGD(</a:t>
            </a:r>
            <a:r>
              <a:rPr lang="en-US" sz="2000" b="1" dirty="0" err="1">
                <a:cs typeface="Arial" pitchFamily="34" charset="0"/>
              </a:rPr>
              <a:t>lr</a:t>
            </a:r>
            <a:r>
              <a:rPr lang="en-US" sz="2000" b="1" dirty="0">
                <a:cs typeface="Arial" pitchFamily="34" charset="0"/>
              </a:rPr>
              <a:t>=0.001,</a:t>
            </a:r>
            <a:r>
              <a:rPr lang="en-US" sz="2000" b="1" dirty="0"/>
              <a:t>  momentum=0.9</a:t>
            </a:r>
            <a:r>
              <a:rPr lang="en-US" sz="2000" b="1" dirty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  <a:p>
            <a:r>
              <a:rPr lang="ru-RU" sz="2000" b="1" dirty="0">
                <a:cs typeface="Arial" pitchFamily="34" charset="0"/>
              </a:rPr>
              <a:t>Функция потерь –</a:t>
            </a:r>
            <a:r>
              <a:rPr lang="en-US" sz="2000" b="1" dirty="0"/>
              <a:t> </a:t>
            </a:r>
            <a:r>
              <a:rPr lang="ru-RU" sz="2000" b="1" dirty="0"/>
              <a:t> </a:t>
            </a:r>
            <a:r>
              <a:rPr lang="en-US" sz="2000" b="1" dirty="0" err="1"/>
              <a:t>CrossEntropyLoss</a:t>
            </a:r>
            <a:endParaRPr lang="ru-RU" sz="2000" b="1" dirty="0">
              <a:cs typeface="Arial" pitchFamily="34" charset="0"/>
            </a:endParaRPr>
          </a:p>
          <a:p>
            <a:r>
              <a:rPr lang="ru-RU" sz="2000" b="1" dirty="0">
                <a:cs typeface="Arial" pitchFamily="34" charset="0"/>
              </a:rPr>
              <a:t>Размер </a:t>
            </a:r>
            <a:r>
              <a:rPr lang="ru-RU" sz="2000" b="1" dirty="0" err="1">
                <a:cs typeface="Arial" pitchFamily="34" charset="0"/>
              </a:rPr>
              <a:t>батча</a:t>
            </a:r>
            <a:r>
              <a:rPr lang="ru-RU" sz="2000" b="1" dirty="0">
                <a:cs typeface="Arial" pitchFamily="34" charset="0"/>
              </a:rPr>
              <a:t> – </a:t>
            </a:r>
            <a:r>
              <a:rPr lang="en-US" sz="2000" b="1" dirty="0">
                <a:cs typeface="Arial" pitchFamily="34" charset="0"/>
              </a:rPr>
              <a:t>16</a:t>
            </a:r>
            <a:r>
              <a:rPr lang="ru-RU" sz="2000" b="1" dirty="0">
                <a:cs typeface="Arial" pitchFamily="34" charset="0"/>
              </a:rPr>
              <a:t> изображений</a:t>
            </a:r>
          </a:p>
          <a:p>
            <a:r>
              <a:rPr lang="ru-RU" sz="2000" b="1" dirty="0">
                <a:cs typeface="Arial" pitchFamily="34" charset="0"/>
              </a:rPr>
              <a:t>Количество эпох – </a:t>
            </a:r>
            <a:r>
              <a:rPr lang="en-US" sz="2000" b="1" dirty="0">
                <a:cs typeface="Arial" pitchFamily="34" charset="0"/>
              </a:rPr>
              <a:t>30</a:t>
            </a:r>
          </a:p>
          <a:p>
            <a:r>
              <a:rPr lang="ru-RU" sz="2000" b="1" dirty="0">
                <a:cs typeface="Arial" pitchFamily="34" charset="0"/>
              </a:rPr>
              <a:t>Эффективность классификации после применения переноса обучения</a:t>
            </a:r>
            <a:r>
              <a:rPr lang="en-US" sz="2000" b="1" dirty="0">
                <a:cs typeface="Arial" pitchFamily="34" charset="0"/>
              </a:rPr>
              <a:t>: 77%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8280" y="5321341"/>
            <a:ext cx="44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ko-KR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Подробнее об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ImageNet: </a:t>
            </a:r>
            <a:r>
              <a:rPr lang="en-US" altLang="ko-KR" sz="1600" u="sng" dirty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http://image-net.org</a:t>
            </a:r>
            <a:r>
              <a:rPr lang="ru-RU" altLang="ko-KR" u="sng" dirty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 </a:t>
            </a:r>
            <a:endParaRPr lang="ru-RU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04882" y="1088440"/>
            <a:ext cx="5302550" cy="37517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Характеристики модели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NN: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Количество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сверточных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слоев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5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Набор данных 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PDD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Оптимизатор 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SGD(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=0.001,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momentum=0.9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Функция потерь –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CrossEntropyLoss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Размер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батча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изображений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Количество эпох 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Эффективность классификации до применения переноса обучения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61%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CDB7F2-5BA8-4BD4-9611-48AC3A2C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97" y="6477717"/>
            <a:ext cx="3752056" cy="262956"/>
          </a:xfrm>
        </p:spPr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</a:rPr>
              <a:t>Ососков</a:t>
            </a:r>
            <a:r>
              <a:rPr lang="ru-RU" altLang="ru-RU" dirty="0">
                <a:solidFill>
                  <a:srgbClr val="000000"/>
                </a:solidFill>
              </a:rPr>
              <a:t> Г. А.   Машинное обучение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4B8C0-41BD-4CDA-BF11-47CB296E3F7B}"/>
              </a:ext>
            </a:extLst>
          </p:cNvPr>
          <p:cNvSpPr txBox="1"/>
          <p:nvPr/>
        </p:nvSpPr>
        <p:spPr>
          <a:xfrm>
            <a:off x="1609473" y="5925926"/>
            <a:ext cx="888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-apple-system"/>
              </a:rPr>
              <a:t>Как устроена </a:t>
            </a:r>
            <a:r>
              <a:rPr lang="en-US" dirty="0" err="1">
                <a:solidFill>
                  <a:srgbClr val="111111"/>
                </a:solidFill>
                <a:latin typeface="-apple-system"/>
              </a:rPr>
              <a:t>ResNet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en-US" dirty="0">
                <a:solidFill>
                  <a:srgbClr val="0000FF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https://neurohive.io/ru/vidy-nejrosetej/resnet-34-50-101/</a:t>
            </a:r>
            <a:r>
              <a:rPr lang="ru-RU" dirty="0">
                <a:solidFill>
                  <a:srgbClr val="0000FF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0000FF"/>
                </a:solidFill>
                <a:latin typeface="-apple-system"/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5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885" y="38804"/>
            <a:ext cx="8850086" cy="1099102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Пример применения ХНС </a:t>
            </a:r>
            <a:br>
              <a:rPr lang="ru-RU" altLang="ru-RU" sz="3200" b="1" dirty="0">
                <a:solidFill>
                  <a:srgbClr val="0000FF"/>
                </a:solidFill>
              </a:rPr>
            </a:br>
            <a:r>
              <a:rPr lang="ru-RU" altLang="ru-RU" sz="2600" b="1" dirty="0">
                <a:solidFill>
                  <a:srgbClr val="0000FF"/>
                </a:solidFill>
              </a:rPr>
              <a:t>для распознавания событий с короткоживущими частицами</a:t>
            </a:r>
          </a:p>
        </p:txBody>
      </p:sp>
      <p:pic>
        <p:nvPicPr>
          <p:cNvPr id="132100" name="Picture 4" descr="startn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088" y="1925904"/>
            <a:ext cx="3371910" cy="2769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02" name="Picture 6" descr="fi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334" y="1820500"/>
            <a:ext cx="2438400" cy="2370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649652" y="1239276"/>
            <a:ext cx="9013372" cy="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Эксперимент </a:t>
            </a:r>
            <a:r>
              <a:rPr lang="en-US" altLang="ru-RU" sz="2000" b="1" dirty="0">
                <a:solidFill>
                  <a:srgbClr val="C00000"/>
                </a:solidFill>
                <a:latin typeface="Arial" charset="0"/>
              </a:rPr>
              <a:t>EXCHARM - </a:t>
            </a: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проблема: разрешить бифуркации,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charset="0"/>
              </a:rPr>
              <a:t>но не допустить массовых ветвлений треков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524001" y="5030107"/>
            <a:ext cx="9057139" cy="11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Эффективность 99% за счет гибридного алгоритма, комбинирующего применение быстрого традиционного алгоритма для 92% событий и </a:t>
            </a:r>
            <a:r>
              <a:rPr lang="ru-RU" altLang="ru-RU" b="1" dirty="0" err="1">
                <a:solidFill>
                  <a:srgbClr val="0000FF"/>
                </a:solidFill>
                <a:latin typeface="Arial" charset="0"/>
              </a:rPr>
              <a:t>нейропрограмму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 для тех 8%, которые не прошли сшивку треков в пространстве.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3762347"/>
            <a:ext cx="4645496" cy="1177237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D53807"/>
                </a:solidFill>
                <a:latin typeface="Arial" charset="0"/>
              </a:rPr>
              <a:t>Заметим</a:t>
            </a:r>
            <a:r>
              <a:rPr lang="fr-FR" altLang="ru-RU" b="1" dirty="0">
                <a:solidFill>
                  <a:srgbClr val="D53807"/>
                </a:solidFill>
                <a:latin typeface="Arial" charset="0"/>
              </a:rPr>
              <a:t>:</a:t>
            </a:r>
            <a:r>
              <a:rPr lang="fr-FR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появление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единственной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D53807"/>
                </a:solidFill>
                <a:latin typeface="Arial" charset="0"/>
              </a:rPr>
              <a:t>шумовой</a:t>
            </a:r>
            <a:r>
              <a:rPr lang="fr-FR" altLang="ru-RU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точки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привело бы к появлению </a:t>
            </a:r>
            <a:r>
              <a:rPr lang="fr-FR" altLang="ru-RU" b="1" dirty="0">
                <a:solidFill>
                  <a:srgbClr val="000000"/>
                </a:solidFill>
                <a:latin typeface="Arial" charset="0"/>
              </a:rPr>
              <a:t>~80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дополнительных мешающих нейронов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D332E5F-9425-4933-9370-2C617C0164A0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5485" y="6506666"/>
            <a:ext cx="2814042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BD9BABC-D026-4351-9880-753067DD057D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7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8" name="Picture 10" descr="ro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511" y="586055"/>
            <a:ext cx="2785683" cy="25076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109357"/>
            <a:ext cx="9086850" cy="876866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Роторные сети </a:t>
            </a:r>
            <a:r>
              <a:rPr lang="ru-RU" altLang="ru-RU" sz="3200" b="1" dirty="0" err="1">
                <a:solidFill>
                  <a:srgbClr val="0000FF"/>
                </a:solidFill>
              </a:rPr>
              <a:t>Хопфилда</a:t>
            </a:r>
            <a:r>
              <a:rPr lang="ru-RU" altLang="ru-RU" sz="3200" b="1" dirty="0">
                <a:solidFill>
                  <a:srgbClr val="0000FF"/>
                </a:solidFill>
              </a:rPr>
              <a:t>. </a:t>
            </a:r>
            <a:br>
              <a:rPr lang="ru-RU" altLang="ru-RU" sz="3200" b="1" dirty="0">
                <a:solidFill>
                  <a:srgbClr val="0000FF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Идея </a:t>
            </a:r>
            <a:r>
              <a:rPr lang="ru-RU" altLang="ru-RU" sz="2800" b="1" dirty="0" err="1">
                <a:solidFill>
                  <a:srgbClr val="0000FF"/>
                </a:solidFill>
              </a:rPr>
              <a:t>К.Петерсона</a:t>
            </a:r>
            <a:r>
              <a:rPr lang="ru-RU" altLang="ru-RU" sz="2800" b="1" dirty="0">
                <a:solidFill>
                  <a:srgbClr val="0000FF"/>
                </a:solidFill>
              </a:rPr>
              <a:t> (1990).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667000" y="718755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667000" y="1261681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667000" y="718755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3048000" y="2186888"/>
          <a:ext cx="6319156" cy="95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40100" imgH="723900" progId="Unknown">
                  <p:embed/>
                </p:oleObj>
              </mc:Choice>
              <mc:Fallback>
                <p:oleObj r:id="rId3" imgW="3340100" imgH="723900" progId="Unknown">
                  <p:embed/>
                  <p:pic>
                    <p:nvPicPr>
                      <p:cNvPr id="140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86888"/>
                        <a:ext cx="6319156" cy="955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667000" y="1261681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0300" name="Picture 12" descr="roto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1788" y="3993403"/>
            <a:ext cx="5423803" cy="25731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2063552" y="3337045"/>
            <a:ext cx="8266972" cy="3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00FF"/>
                </a:solidFill>
                <a:latin typeface="Arial" charset="0"/>
              </a:rPr>
              <a:t>сближает роторы по направлению              выстраивает роторы вдоль трека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4692254" y="1646637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5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609588" y="1090922"/>
            <a:ext cx="6029837" cy="9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Нейрон – это ротор, т.е. единичный вектор,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Выходящий  из </a:t>
            </a:r>
            <a:r>
              <a:rPr lang="en-US" altLang="ru-RU" b="1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й точки, измеренной на треке.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FF"/>
                </a:solidFill>
                <a:latin typeface="Arial" charset="0"/>
              </a:rPr>
              <a:t>Двухчленная энергетическая функция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3603154" y="3038684"/>
            <a:ext cx="1469489" cy="3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  <a:latin typeface="Arial" charset="0"/>
              </a:rPr>
              <a:t>первый член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7774100" y="3112616"/>
            <a:ext cx="1593057" cy="3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  <a:latin typeface="Arial" charset="0"/>
              </a:rPr>
              <a:t>второй член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3738860" y="3692127"/>
            <a:ext cx="190678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>
                <a:solidFill>
                  <a:srgbClr val="000000"/>
                </a:solidFill>
                <a:latin typeface="Arial" charset="0"/>
              </a:rPr>
              <a:t>Исходное состояние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6539172" y="3656190"/>
            <a:ext cx="1913969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>
                <a:solidFill>
                  <a:srgbClr val="000000"/>
                </a:solidFill>
                <a:latin typeface="Arial" charset="0"/>
              </a:rPr>
              <a:t>Результат эволюции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CC2E26F-893E-4BE9-B826-49F6BD8E663F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64637" y="6483351"/>
            <a:ext cx="2759869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BD9BABC-D026-4351-9880-753067DD057D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2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roto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296" y="1233405"/>
            <a:ext cx="3672905" cy="2812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913" y="136525"/>
            <a:ext cx="9001087" cy="830868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Наше развитие этой идеи для треков  </a:t>
            </a:r>
            <a:br>
              <a:rPr lang="ru-RU" altLang="ru-RU" sz="3200" b="1" dirty="0">
                <a:solidFill>
                  <a:srgbClr val="0000FF"/>
                </a:solidFill>
              </a:rPr>
            </a:br>
            <a:r>
              <a:rPr lang="ru-RU" altLang="ru-RU" sz="3200" b="1" dirty="0">
                <a:solidFill>
                  <a:srgbClr val="0000FF"/>
                </a:solidFill>
              </a:rPr>
              <a:t>в магнитном поле </a:t>
            </a:r>
            <a:r>
              <a:rPr lang="en-US" altLang="ru-RU" sz="3200" b="1" dirty="0">
                <a:solidFill>
                  <a:srgbClr val="0000FF"/>
                </a:solidFill>
              </a:rPr>
              <a:t>(</a:t>
            </a:r>
            <a:r>
              <a:rPr lang="ru-RU" altLang="ru-RU" sz="3200" b="1" dirty="0">
                <a:solidFill>
                  <a:srgbClr val="0000FF"/>
                </a:solidFill>
              </a:rPr>
              <a:t>эксперимент </a:t>
            </a:r>
            <a:r>
              <a:rPr lang="en-US" altLang="ru-RU" sz="3200" b="1" dirty="0">
                <a:solidFill>
                  <a:srgbClr val="0000FF"/>
                </a:solidFill>
              </a:rPr>
              <a:t>ARES)</a:t>
            </a:r>
            <a:endParaRPr lang="ru-RU" altLang="ru-RU" sz="3200" b="1" dirty="0">
              <a:solidFill>
                <a:srgbClr val="0000FF"/>
              </a:solidFill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2667000" y="3098816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6149580" y="3213498"/>
          <a:ext cx="3593644" cy="85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4300" imgH="508000" progId="Equation.2">
                  <p:embed/>
                </p:oleObj>
              </mc:Choice>
              <mc:Fallback>
                <p:oleObj r:id="rId3" imgW="1384300" imgH="508000" progId="Equation.2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580" y="3213498"/>
                        <a:ext cx="3593644" cy="85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2667000" y="3019043"/>
            <a:ext cx="138548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4972570" y="1312652"/>
          <a:ext cx="4920279" cy="128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16300" imgH="723900" progId="Equation.2">
                  <p:embed/>
                </p:oleObj>
              </mc:Choice>
              <mc:Fallback>
                <p:oleObj r:id="rId5" imgW="3416300" imgH="723900" progId="Equation.2">
                  <p:embed/>
                  <p:pic>
                    <p:nvPicPr>
                      <p:cNvPr id="143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570" y="1312652"/>
                        <a:ext cx="4920279" cy="1285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471961" y="2672795"/>
            <a:ext cx="4065007" cy="6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Простая энергетическая функция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без ограничивающих членов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540769" y="4101075"/>
            <a:ext cx="8784771" cy="20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 кольцевом детекторе 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ARES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достигнута эффективность распознавания – 98% за счет следующих дополнительных усилий: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00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Префильтрации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с помощью клеточного автомата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Удачной процедуры начальной установки роторов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Введения весовых множителей к синаптическим весам для   «отталкивания» от соседних треков</a:t>
            </a:r>
            <a:r>
              <a:rPr lang="en-US" altLang="ru-RU" b="1" dirty="0">
                <a:solidFill>
                  <a:srgbClr val="000000"/>
                </a:solidFill>
                <a:latin typeface="Arial" charset="0"/>
              </a:rPr>
              <a:t>          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600" b="1" dirty="0">
                <a:solidFill>
                  <a:srgbClr val="0000FF"/>
                </a:solidFill>
                <a:latin typeface="Arial" charset="0"/>
              </a:rPr>
              <a:t>S. </a:t>
            </a:r>
            <a:r>
              <a:rPr lang="en-US" altLang="ru-RU" sz="1600" b="1" dirty="0" err="1">
                <a:solidFill>
                  <a:srgbClr val="0000FF"/>
                </a:solidFill>
                <a:latin typeface="Arial" charset="0"/>
              </a:rPr>
              <a:t>Baginyan</a:t>
            </a:r>
            <a:r>
              <a:rPr lang="en-US" altLang="ru-RU" sz="1600" b="1" dirty="0">
                <a:solidFill>
                  <a:srgbClr val="0000FF"/>
                </a:solidFill>
                <a:latin typeface="Arial" charset="0"/>
              </a:rPr>
              <a:t>,  G. Ososkov, </a:t>
            </a:r>
            <a:r>
              <a:rPr lang="en-US" altLang="ru-RU" sz="1600" b="1" dirty="0" err="1">
                <a:solidFill>
                  <a:srgbClr val="0000FF"/>
                </a:solidFill>
                <a:latin typeface="Arial" charset="0"/>
              </a:rPr>
              <a:t>ey</a:t>
            </a:r>
            <a:r>
              <a:rPr lang="en-US" altLang="ru-RU" sz="1600" b="1" dirty="0">
                <a:solidFill>
                  <a:srgbClr val="0000FF"/>
                </a:solidFill>
                <a:latin typeface="Arial" charset="0"/>
              </a:rPr>
              <a:t> all, Computer Physics Communications 79 (1994)</a:t>
            </a:r>
            <a:endParaRPr lang="ru-RU" altLang="ru-RU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E674B3A-A89B-4D65-B507-D283FE1D7319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15881" y="6457185"/>
            <a:ext cx="2824163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D13492E-593C-44B2-A8F0-51CE709223F9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514727"/>
          </a:xfrm>
        </p:spPr>
        <p:txBody>
          <a:bodyPr/>
          <a:lstStyle/>
          <a:p>
            <a:pPr algn="l"/>
            <a:r>
              <a:rPr lang="ru-RU" altLang="ru-RU" sz="3200" b="1" dirty="0">
                <a:solidFill>
                  <a:srgbClr val="0000FF"/>
                </a:solidFill>
              </a:rPr>
              <a:t>Пример применения модифицированных роторных нейронов. Обработка </a:t>
            </a:r>
            <a:r>
              <a:rPr lang="ru-RU" altLang="ru-RU" sz="3200" b="1" dirty="0" err="1">
                <a:solidFill>
                  <a:srgbClr val="0000FF"/>
                </a:solidFill>
              </a:rPr>
              <a:t>ионограмм</a:t>
            </a:r>
            <a:r>
              <a:rPr lang="ru-RU" altLang="ru-RU" sz="3200" b="1" dirty="0">
                <a:solidFill>
                  <a:srgbClr val="0000FF"/>
                </a:solidFill>
              </a:rPr>
              <a:t>.</a:t>
            </a:r>
            <a:r>
              <a:rPr lang="ru-RU" altLang="ru-RU" sz="3200" b="1" dirty="0"/>
              <a:t> </a:t>
            </a:r>
            <a:r>
              <a:rPr lang="en-US" altLang="ru-RU" sz="3200" b="1" dirty="0">
                <a:solidFill>
                  <a:srgbClr val="0000FF"/>
                </a:solidFill>
              </a:rPr>
              <a:t>                                     </a:t>
            </a:r>
            <a:br>
              <a:rPr lang="ru-RU" altLang="ru-RU" sz="2100" b="1" dirty="0"/>
            </a:br>
            <a:br>
              <a:rPr lang="ru-RU" altLang="ru-RU" sz="1600" b="1" dirty="0">
                <a:solidFill>
                  <a:srgbClr val="0000FF"/>
                </a:solidFill>
              </a:rPr>
            </a:br>
            <a:r>
              <a:rPr lang="en-US" altLang="ru-RU" sz="1600" b="1" dirty="0">
                <a:solidFill>
                  <a:srgbClr val="0000FF"/>
                </a:solidFill>
              </a:rPr>
              <a:t>I. Galkin, G. Ososkov, et al., Radio Sci. 31 (5), 1119–1128 (1996).</a:t>
            </a:r>
            <a:endParaRPr lang="ru-RU" altLang="ru-RU" sz="1600" b="1" dirty="0">
              <a:solidFill>
                <a:srgbClr val="0000FF"/>
              </a:solidFill>
            </a:endParaRPr>
          </a:p>
        </p:txBody>
      </p:sp>
      <p:pic>
        <p:nvPicPr>
          <p:cNvPr id="145412" name="Picture 4" descr="ion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66096"/>
            <a:ext cx="5004048" cy="40826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4" name="Picture 6" descr="iono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0394" y="1631808"/>
            <a:ext cx="3707607" cy="27554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6" name="Picture 8" descr="iono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7803" y="4473392"/>
            <a:ext cx="2402681" cy="19442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1703512" y="1621804"/>
            <a:ext cx="5184576" cy="3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err="1">
                <a:solidFill>
                  <a:srgbClr val="0000FF"/>
                </a:solidFill>
                <a:latin typeface="Arial" charset="0"/>
              </a:rPr>
              <a:t>Ионограмма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 вертикального зондирования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677446" y="6002855"/>
            <a:ext cx="2052638" cy="4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350" b="1" dirty="0">
                <a:solidFill>
                  <a:srgbClr val="0000FF"/>
                </a:solidFill>
                <a:latin typeface="Arial" charset="0"/>
              </a:rPr>
              <a:t>3D </a:t>
            </a:r>
            <a:r>
              <a:rPr lang="ru-RU" altLang="ru-RU" sz="1350" b="1" dirty="0">
                <a:solidFill>
                  <a:srgbClr val="0000FF"/>
                </a:solidFill>
                <a:latin typeface="Arial" charset="0"/>
              </a:rPr>
              <a:t>изображение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>
                <a:solidFill>
                  <a:srgbClr val="0000FF"/>
                </a:solidFill>
                <a:latin typeface="Arial" charset="0"/>
              </a:rPr>
              <a:t>той же </a:t>
            </a:r>
            <a:r>
              <a:rPr lang="ru-RU" altLang="ru-RU" sz="1350" b="1" dirty="0" err="1">
                <a:solidFill>
                  <a:srgbClr val="0000FF"/>
                </a:solidFill>
                <a:latin typeface="Arial" charset="0"/>
              </a:rPr>
              <a:t>ионограммы</a:t>
            </a:r>
            <a:endParaRPr lang="ru-RU" altLang="ru-RU" sz="135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302AD07-3A53-49DB-A492-B670FCF2A7DF}" type="datetime1">
              <a:rPr 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511824" y="6469232"/>
            <a:ext cx="2616398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250E39-18FE-45A2-A9F7-DB9C62EA7E6B}" type="slidenum">
              <a:rPr 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iono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8" y="715510"/>
            <a:ext cx="3542111" cy="15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5" descr="iono2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36" y="2835134"/>
            <a:ext cx="3568624" cy="15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ion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saturation sat="384000"/>
                    </a14:imgEffect>
                    <a14:imgEffect>
                      <a14:brightnessContrast bright="-2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2" y="4444396"/>
            <a:ext cx="4037271" cy="15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775520" y="82275"/>
            <a:ext cx="8568952" cy="56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>
                <a:solidFill>
                  <a:srgbClr val="0000FF"/>
                </a:solidFill>
                <a:latin typeface="Arial" charset="0"/>
              </a:rPr>
              <a:t>Этапы обработки </a:t>
            </a:r>
            <a:r>
              <a:rPr lang="ru-RU" altLang="ru-RU" sz="3200" b="1" dirty="0" err="1">
                <a:solidFill>
                  <a:srgbClr val="0000FF"/>
                </a:solidFill>
                <a:latin typeface="Arial" charset="0"/>
              </a:rPr>
              <a:t>ионограммы</a:t>
            </a:r>
            <a:r>
              <a:rPr lang="ru-RU" altLang="ru-RU" sz="3200" b="1" dirty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5434057" y="1202463"/>
            <a:ext cx="5220072" cy="6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Клеточный автомат убрал вертикальные помехи и заполнил пропущенные отсчеты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807969" y="2572975"/>
            <a:ext cx="4846161" cy="17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Инициализация роторов путем углового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</a:rPr>
              <a:t>гистограммирования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в </a:t>
            </a:r>
            <a:r>
              <a:rPr lang="ru-RU" altLang="ru-RU" b="1" dirty="0">
                <a:solidFill>
                  <a:srgbClr val="0000FF"/>
                </a:solidFill>
                <a:latin typeface="Arial" charset="0"/>
              </a:rPr>
              <a:t>скользящем окне переменного размера в зависимости от изменения кривизны трека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позволила сократить эволюцию сети до 3-5 итераций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6528699" y="5467029"/>
            <a:ext cx="3404698" cy="3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2" tIns="34286" rIns="68572" bIns="34286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Результат распознавания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2EE7101-DE49-4798-B34C-CECDA0CAAB2D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08316" y="6483351"/>
            <a:ext cx="2544365" cy="264095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78442F-AA51-453E-A45D-AEAE194BB88B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0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473" y="41173"/>
            <a:ext cx="9037865" cy="1090714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00FF"/>
                </a:solidFill>
              </a:rPr>
              <a:t>Эластичные нейронные сети </a:t>
            </a:r>
            <a:br>
              <a:rPr lang="ru-RU" altLang="ru-RU" sz="3600" b="1" dirty="0">
                <a:solidFill>
                  <a:srgbClr val="0000FF"/>
                </a:solidFill>
              </a:rPr>
            </a:br>
            <a:r>
              <a:rPr lang="ru-RU" altLang="ru-RU" sz="3600" b="1" dirty="0" err="1">
                <a:solidFill>
                  <a:srgbClr val="0000FF"/>
                </a:solidFill>
              </a:rPr>
              <a:t>Хопфилдова</a:t>
            </a:r>
            <a:r>
              <a:rPr lang="ru-RU" altLang="ru-RU" sz="3600" b="1" dirty="0">
                <a:solidFill>
                  <a:srgbClr val="0000FF"/>
                </a:solidFill>
              </a:rPr>
              <a:t> типа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136" y="1383451"/>
            <a:ext cx="9037865" cy="4624388"/>
          </a:xfrm>
        </p:spPr>
        <p:txBody>
          <a:bodyPr/>
          <a:lstStyle/>
          <a:p>
            <a:pPr marL="285718" indent="-285718"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Недостатки применения </a:t>
            </a:r>
            <a:r>
              <a:rPr lang="ru-RU" altLang="ru-RU" sz="1800" b="1" dirty="0" err="1">
                <a:solidFill>
                  <a:srgbClr val="FF0000"/>
                </a:solidFill>
              </a:rPr>
              <a:t>нейросетей</a:t>
            </a:r>
            <a:r>
              <a:rPr lang="ru-RU" altLang="ru-RU" sz="1800" b="1" dirty="0">
                <a:solidFill>
                  <a:srgbClr val="FF0000"/>
                </a:solidFill>
              </a:rPr>
              <a:t>:</a:t>
            </a:r>
          </a:p>
          <a:p>
            <a:pPr marL="136907" indent="-136907"/>
            <a:r>
              <a:rPr lang="ru-RU" altLang="ru-RU" sz="1800" b="1" dirty="0">
                <a:solidFill>
                  <a:srgbClr val="663300"/>
                </a:solidFill>
              </a:rPr>
              <a:t>Слишком медленная сходимость из-за излишнего числа степеней свободы</a:t>
            </a:r>
          </a:p>
          <a:p>
            <a:pPr marL="136907" indent="-136907"/>
            <a:r>
              <a:rPr lang="ru-RU" altLang="ru-RU" sz="1800" b="1" dirty="0">
                <a:solidFill>
                  <a:srgbClr val="663300"/>
                </a:solidFill>
              </a:rPr>
              <a:t>Решается только проблема распознавания без </a:t>
            </a:r>
            <a:r>
              <a:rPr lang="ru-RU" altLang="ru-RU" sz="1800" b="1" u="sng" dirty="0">
                <a:solidFill>
                  <a:srgbClr val="663300"/>
                </a:solidFill>
              </a:rPr>
              <a:t>учета известной модели трека</a:t>
            </a:r>
          </a:p>
          <a:p>
            <a:pPr marL="136907" indent="-136907"/>
            <a:r>
              <a:rPr lang="ru-RU" altLang="ru-RU" sz="1800" b="1" dirty="0">
                <a:solidFill>
                  <a:srgbClr val="663300"/>
                </a:solidFill>
              </a:rPr>
              <a:t>Чрезмерная чувствительность к шумам</a:t>
            </a:r>
          </a:p>
          <a:p>
            <a:pPr marL="285718" indent="-285718">
              <a:buNone/>
            </a:pPr>
            <a:r>
              <a:rPr lang="ru-RU" altLang="ru-RU" sz="1800" b="1" u="sng" dirty="0">
                <a:solidFill>
                  <a:srgbClr val="D53807"/>
                </a:solidFill>
              </a:rPr>
              <a:t>Идея:</a:t>
            </a:r>
            <a:r>
              <a:rPr lang="ru-RU" altLang="ru-RU" sz="1800" b="1" dirty="0">
                <a:solidFill>
                  <a:srgbClr val="0000FF"/>
                </a:solidFill>
              </a:rPr>
              <a:t> Объединить этапы распознавания и </a:t>
            </a:r>
            <a:r>
              <a:rPr lang="ru-RU" altLang="ru-RU" sz="1800" b="1" dirty="0" err="1">
                <a:solidFill>
                  <a:srgbClr val="0000FF"/>
                </a:solidFill>
              </a:rPr>
              <a:t>фитирования</a:t>
            </a:r>
            <a:r>
              <a:rPr lang="ru-RU" altLang="ru-RU" sz="1800" b="1" dirty="0">
                <a:solidFill>
                  <a:srgbClr val="0000FF"/>
                </a:solidFill>
              </a:rPr>
              <a:t> кривых,        максимально используя априорную информацию. </a:t>
            </a:r>
          </a:p>
          <a:p>
            <a:pPr marL="285718" indent="-285718">
              <a:buNone/>
            </a:pPr>
            <a:r>
              <a:rPr lang="ru-RU" altLang="ru-RU" sz="1800" b="1" u="sng" dirty="0">
                <a:solidFill>
                  <a:srgbClr val="D53807"/>
                </a:solidFill>
              </a:rPr>
              <a:t>Как это сделать  </a:t>
            </a:r>
            <a:r>
              <a:rPr lang="ru-RU" altLang="ru-RU" sz="1800" b="1" dirty="0">
                <a:solidFill>
                  <a:srgbClr val="0000FF"/>
                </a:solidFill>
              </a:rPr>
              <a:t>Зная уравнение трека, создать </a:t>
            </a:r>
            <a:r>
              <a:rPr lang="ru-RU" altLang="ru-RU" sz="1800" b="1" dirty="0">
                <a:solidFill>
                  <a:srgbClr val="D53807"/>
                </a:solidFill>
              </a:rPr>
              <a:t>эластичный </a:t>
            </a:r>
            <a:r>
              <a:rPr lang="ru-RU" altLang="ru-RU" sz="1800" b="1" dirty="0">
                <a:solidFill>
                  <a:srgbClr val="C00000"/>
                </a:solidFill>
              </a:rPr>
              <a:t>шаблон</a:t>
            </a:r>
            <a:r>
              <a:rPr lang="ru-RU" altLang="ru-RU" sz="1800" b="1" dirty="0">
                <a:solidFill>
                  <a:srgbClr val="0000FF"/>
                </a:solidFill>
              </a:rPr>
              <a:t> и изгибать его (меняя параметры уравнения) так, чтобы он прошел по «своим» измеренным точкам.</a:t>
            </a:r>
          </a:p>
          <a:p>
            <a:pPr marL="285718" indent="-285718">
              <a:buNone/>
            </a:pPr>
            <a:r>
              <a:rPr lang="ru-RU" altLang="ru-RU" sz="1800" b="1" u="sng" dirty="0">
                <a:solidFill>
                  <a:srgbClr val="D53807"/>
                </a:solidFill>
              </a:rPr>
              <a:t>Вопросы:</a:t>
            </a:r>
            <a:r>
              <a:rPr lang="ru-RU" altLang="ru-RU" sz="1800" b="1" dirty="0">
                <a:solidFill>
                  <a:srgbClr val="0000FF"/>
                </a:solidFill>
              </a:rPr>
              <a:t>  </a:t>
            </a:r>
            <a:endParaRPr lang="en-US" altLang="ru-RU" sz="1800" b="1" dirty="0">
              <a:solidFill>
                <a:srgbClr val="0000FF"/>
              </a:solidFill>
            </a:endParaRPr>
          </a:p>
          <a:p>
            <a:pPr marL="285718" indent="-285718">
              <a:buFontTx/>
              <a:buAutoNum type="arabicPeriod"/>
            </a:pPr>
            <a:r>
              <a:rPr lang="ru-RU" altLang="ru-RU" sz="1800" b="1" dirty="0">
                <a:solidFill>
                  <a:srgbClr val="0000FF"/>
                </a:solidFill>
              </a:rPr>
              <a:t> неизвестно число шаблонов</a:t>
            </a:r>
            <a:r>
              <a:rPr lang="en-US" altLang="ru-RU" sz="1800" b="1" dirty="0">
                <a:solidFill>
                  <a:srgbClr val="0000FF"/>
                </a:solidFill>
              </a:rPr>
              <a:t>;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marL="285718" indent="-285718">
              <a:buFontTx/>
              <a:buAutoNum type="arabicPeriod"/>
            </a:pPr>
            <a:r>
              <a:rPr lang="ru-RU" altLang="ru-RU" sz="1800" b="1" dirty="0">
                <a:solidFill>
                  <a:srgbClr val="0000FF"/>
                </a:solidFill>
              </a:rPr>
              <a:t> где взять начальные значения их параметров</a:t>
            </a:r>
            <a:r>
              <a:rPr lang="en-US" altLang="ru-RU" sz="1800" b="1" dirty="0">
                <a:solidFill>
                  <a:srgbClr val="0000FF"/>
                </a:solidFill>
              </a:rPr>
              <a:t>;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marL="285718" indent="-285718">
              <a:buFontTx/>
              <a:buAutoNum type="arabicPeriod"/>
            </a:pPr>
            <a:r>
              <a:rPr lang="ru-RU" altLang="ru-RU" sz="1800" b="1" dirty="0">
                <a:solidFill>
                  <a:srgbClr val="0000FF"/>
                </a:solidFill>
              </a:rPr>
              <a:t> как организовать подгонку сразу всех кривых (треков)</a:t>
            </a:r>
            <a:r>
              <a:rPr lang="en-US" altLang="ru-RU" sz="1800" b="1" dirty="0">
                <a:solidFill>
                  <a:srgbClr val="0000FF"/>
                </a:solidFill>
              </a:rPr>
              <a:t>;</a:t>
            </a:r>
            <a:endParaRPr lang="ru-RU" altLang="ru-RU" sz="1800" b="1" dirty="0">
              <a:solidFill>
                <a:srgbClr val="0000FF"/>
              </a:solidFill>
            </a:endParaRPr>
          </a:p>
          <a:p>
            <a:pPr marL="285718" indent="-285718">
              <a:buFontTx/>
              <a:buAutoNum type="arabicPeriod"/>
            </a:pPr>
            <a:r>
              <a:rPr lang="ru-RU" altLang="ru-RU" sz="1800" b="1" dirty="0">
                <a:solidFill>
                  <a:srgbClr val="0000FF"/>
                </a:solidFill>
              </a:rPr>
              <a:t> где</a:t>
            </a:r>
            <a:r>
              <a:rPr lang="en-US" altLang="ru-RU" sz="1800" b="1" dirty="0">
                <a:solidFill>
                  <a:srgbClr val="0000FF"/>
                </a:solidFill>
              </a:rPr>
              <a:t> </a:t>
            </a:r>
            <a:r>
              <a:rPr lang="ru-RU" altLang="ru-RU" sz="1800" b="1" dirty="0">
                <a:solidFill>
                  <a:srgbClr val="0000FF"/>
                </a:solidFill>
              </a:rPr>
              <a:t>тут нейронная сеть</a:t>
            </a:r>
            <a:r>
              <a:rPr lang="en-US" altLang="ru-RU" sz="1800" b="1" dirty="0">
                <a:solidFill>
                  <a:srgbClr val="0000FF"/>
                </a:solidFill>
              </a:rPr>
              <a:t>?</a:t>
            </a:r>
          </a:p>
          <a:p>
            <a:pPr marL="285718" indent="-285718">
              <a:buNone/>
            </a:pPr>
            <a:endParaRPr lang="en-US" altLang="ru-RU" sz="675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25D315-CC9D-4353-827F-7C71E4430FC3}" type="datetime1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17164" y="6483351"/>
            <a:ext cx="2760036" cy="210089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dirty="0" err="1">
                <a:solidFill>
                  <a:srgbClr val="000000"/>
                </a:solidFill>
                <a:latin typeface="Arial" charset="0"/>
              </a:rPr>
              <a:t>Ососков</a:t>
            </a:r>
            <a:r>
              <a:rPr lang="ru-RU" altLang="ru-RU" sz="1050" dirty="0">
                <a:solidFill>
                  <a:srgbClr val="000000"/>
                </a:solidFill>
                <a:latin typeface="Arial" charset="0"/>
              </a:rPr>
              <a:t>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D13492E-593C-44B2-A8F0-51CE709223F9}" type="slidenum">
              <a:rPr lang="ru-RU" altLang="ru-RU" sz="1050">
                <a:solidFill>
                  <a:srgbClr val="000000"/>
                </a:solidFill>
                <a:latin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z="105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520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7648</TotalTime>
  <Words>5017</Words>
  <Application>Microsoft Office PowerPoint</Application>
  <PresentationFormat>Широкоэкранный</PresentationFormat>
  <Paragraphs>474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-apple-system</vt:lpstr>
      <vt:lpstr>Arial</vt:lpstr>
      <vt:lpstr>Calibri</vt:lpstr>
      <vt:lpstr>Times New Roman</vt:lpstr>
      <vt:lpstr>Wingdings</vt:lpstr>
      <vt:lpstr>Оформление по умолчанию</vt:lpstr>
      <vt:lpstr>2_Оформление по умолчанию</vt:lpstr>
      <vt:lpstr>Unknown</vt:lpstr>
      <vt:lpstr>Equation.2</vt:lpstr>
      <vt:lpstr>Презентация PowerPoint</vt:lpstr>
      <vt:lpstr>Нейронная сеть Хопфилда (ХНС)</vt:lpstr>
      <vt:lpstr>Распознавание треков. Метод сегментов.</vt:lpstr>
      <vt:lpstr>Пример применения ХНС  для распознавания событий с короткоживущими частицами</vt:lpstr>
      <vt:lpstr>Роторные сети Хопфилда.  Идея К.Петерсона (1990).</vt:lpstr>
      <vt:lpstr>Наше развитие этой идеи для треков   в магнитном поле (эксперимент ARES)</vt:lpstr>
      <vt:lpstr>Пример применения модифицированных роторных нейронов. Обработка ионограмм.                                        I. Galkin, G. Ososkov, et al., Radio Sci. 31 (5), 1119–1128 (1996).</vt:lpstr>
      <vt:lpstr>Презентация PowerPoint</vt:lpstr>
      <vt:lpstr>Эластичные нейронные сети  Хопфилдова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Сверточный автоэнкодер и результаты классификации</vt:lpstr>
      <vt:lpstr>Автоэнкодер, как детектор аномалий</vt:lpstr>
      <vt:lpstr>Прогнозирования загрязнения атмосферы тяжелыми металлами  с использованием космических снимков</vt:lpstr>
      <vt:lpstr>Облачная платформа  для управления данными по сбору мхов</vt:lpstr>
      <vt:lpstr>Данные космоснимков</vt:lpstr>
      <vt:lpstr>Проблемы малой выборки</vt:lpstr>
      <vt:lpstr>Алгоритм SMOTE для балансирования выборки</vt:lpstr>
      <vt:lpstr>Метод переноса обучения Transfer learning</vt:lpstr>
      <vt:lpstr>Моделирование и предсказание атмосферных загрязнений</vt:lpstr>
      <vt:lpstr>DMS. Мобильное приложение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Gena</dc:creator>
  <cp:lastModifiedBy>Gennady Ososkov</cp:lastModifiedBy>
  <cp:revision>51</cp:revision>
  <dcterms:created xsi:type="dcterms:W3CDTF">2019-09-16T19:50:17Z</dcterms:created>
  <dcterms:modified xsi:type="dcterms:W3CDTF">2023-03-29T10:26:44Z</dcterms:modified>
</cp:coreProperties>
</file>