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87" r:id="rId3"/>
    <p:sldMasterId id="2147483716" r:id="rId4"/>
  </p:sldMasterIdLst>
  <p:notesMasterIdLst>
    <p:notesMasterId r:id="rId40"/>
  </p:notesMasterIdLst>
  <p:sldIdLst>
    <p:sldId id="256" r:id="rId5"/>
    <p:sldId id="416" r:id="rId6"/>
    <p:sldId id="414" r:id="rId7"/>
    <p:sldId id="504" r:id="rId8"/>
    <p:sldId id="501" r:id="rId9"/>
    <p:sldId id="514" r:id="rId10"/>
    <p:sldId id="420" r:id="rId11"/>
    <p:sldId id="418" r:id="rId12"/>
    <p:sldId id="515" r:id="rId13"/>
    <p:sldId id="516" r:id="rId14"/>
    <p:sldId id="305" r:id="rId15"/>
    <p:sldId id="300" r:id="rId16"/>
    <p:sldId id="303" r:id="rId17"/>
    <p:sldId id="424" r:id="rId18"/>
    <p:sldId id="425" r:id="rId19"/>
    <p:sldId id="669" r:id="rId20"/>
    <p:sldId id="258" r:id="rId21"/>
    <p:sldId id="259" r:id="rId22"/>
    <p:sldId id="260" r:id="rId23"/>
    <p:sldId id="261" r:id="rId24"/>
    <p:sldId id="272" r:id="rId25"/>
    <p:sldId id="273" r:id="rId26"/>
    <p:sldId id="262" r:id="rId27"/>
    <p:sldId id="279" r:id="rId28"/>
    <p:sldId id="263" r:id="rId29"/>
    <p:sldId id="264" r:id="rId30"/>
    <p:sldId id="627" r:id="rId31"/>
    <p:sldId id="266" r:id="rId32"/>
    <p:sldId id="267" r:id="rId33"/>
    <p:sldId id="268" r:id="rId34"/>
    <p:sldId id="269" r:id="rId35"/>
    <p:sldId id="548" r:id="rId36"/>
    <p:sldId id="677" r:id="rId37"/>
    <p:sldId id="680" r:id="rId38"/>
    <p:sldId id="291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0" autoAdjust="0"/>
    <p:restoredTop sz="94660"/>
  </p:normalViewPr>
  <p:slideViewPr>
    <p:cSldViewPr>
      <p:cViewPr varScale="1">
        <p:scale>
          <a:sx n="80" d="100"/>
          <a:sy n="80" d="100"/>
        </p:scale>
        <p:origin x="24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34480-7CAC-457C-B56C-B0C45DAE70DB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35AF9-C672-43B0-B446-A0F38659E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2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9502"/>
          </a:xfrm>
          <a:prstGeom prst="rect">
            <a:avLst/>
          </a:prstGeom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D6FEC-DD91-4D8D-9D38-5947CED18D49}" type="datetime1"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728941"/>
            <a:ext cx="2971800" cy="459502"/>
          </a:xfrm>
          <a:prstGeom prst="rect">
            <a:avLst/>
          </a:prstGeom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095A65-5FDF-4F46-98E8-E2DD7C0F6B09}" type="slidenum"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2825" cy="3427413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2932"/>
            <a:ext cx="4310063" cy="4191360"/>
          </a:xfrm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C6948D4-1E31-4B8E-905E-01D8E769C9C4}" type="slidenum">
              <a:rPr lang="ru-RU" altLang="ru-RU" smtClean="0">
                <a:solidFill>
                  <a:schemeClr val="accent2"/>
                </a:solidFill>
                <a:latin typeface="Cambria" pitchFamily="18" charset="0"/>
              </a:rPr>
              <a:pPr eaLnBrk="1" hangingPunct="1"/>
              <a:t>12</a:t>
            </a:fld>
            <a:endParaRPr lang="ru-RU" altLang="ru-RU">
              <a:solidFill>
                <a:schemeClr val="accent2"/>
              </a:solidFill>
              <a:latin typeface="Cambria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4481F9-B858-4133-97C8-4B4763D5450A}" type="slidenum">
              <a:rPr lang="ru-RU" altLang="ru-RU" smtClean="0">
                <a:solidFill>
                  <a:schemeClr val="accent2"/>
                </a:solidFill>
                <a:latin typeface="Cambria" pitchFamily="18" charset="0"/>
              </a:rPr>
              <a:pPr eaLnBrk="1" hangingPunct="1"/>
              <a:t>13</a:t>
            </a:fld>
            <a:endParaRPr lang="ru-RU" altLang="ru-RU">
              <a:solidFill>
                <a:schemeClr val="accent2"/>
              </a:solidFill>
              <a:latin typeface="Cambria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A4A0C-287E-4B11-B47E-3FEE101F97FE}" type="datetime1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113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0F42C-8D41-4136-AF98-058D95263EE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114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8463" y="682625"/>
            <a:ext cx="6059487" cy="3409950"/>
          </a:xfrm>
          <a:ln/>
        </p:spPr>
      </p:sp>
      <p:sp>
        <p:nvSpPr>
          <p:cNvPr id="9114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9114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A0D5C0-3458-4CEF-A721-761B1AB39A6C}" type="slidenum">
              <a:rPr kumimoji="0" lang="en-US" alt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ru-RU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3DB4D-8663-4090-85FF-E04B57798390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148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B14E-FA2C-4436-B2B1-E45207BF79D8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69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8DC9-25BE-4022-8107-D7E940B239C6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73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9E0CF-8948-4A29-AFC9-BAA79CC13B68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82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9F4443-C30A-4DC2-BAC3-431B7B4E3878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31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F189D0-5E67-43D4-AA12-123CC140E7CD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57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E4AFA1-866E-4138-A702-D9ED2B8F8F9E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43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8EC9F2-C3CE-49B0-B884-C06DFD2BAA66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36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CC0F4D-A54D-45DA-BC41-F8B264D98B27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87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FBAEAB-1F21-435E-9486-71E65ED81311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82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787BA0-F05A-43B4-B0DA-E496F3EDB2F2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9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BC86-51D8-40A6-8B5F-011630C163CD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4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D236CD-05B8-48C3-B725-F033A747B3CE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96A7F5-9E2B-49D9-8955-C654A6353CA5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1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8028CB-389F-49E9-97F8-DAA5B07EFFA7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80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AEE9D-7952-4C97-BFE9-4BF0F3AF4586}" type="datetime1">
              <a:rPr lang="ru-RU" smtClean="0">
                <a:solidFill>
                  <a:srgbClr val="000000"/>
                </a:solidFill>
              </a:rPr>
              <a:t>26.02.2023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94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F1CC0-64D8-4A65-8B48-CA9DD42726F2}" type="datetime1">
              <a:rPr lang="ru-RU" smtClean="0">
                <a:solidFill>
                  <a:srgbClr val="000000"/>
                </a:solidFill>
              </a:rPr>
              <a:t>26.02.2023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68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C98A5C-9388-42AC-889D-47BEAA13A188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7970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E761F5-A9A2-4513-8EBD-6E04F6D29314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2487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759953-D505-4551-A52F-FADCE79606DA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2356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4415C2-F626-4561-9F78-6103BE3B8E58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9553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F2AB72-0B34-469F-B706-110742E5DB8D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771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E6AC-6C30-430D-A48F-D10F0AAB051F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80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A305C-CAF4-4B21-9DF6-6640231EC41A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9591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6FEC83-98BF-44B0-BB12-E5E754C3078F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2365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7E026B-2D94-4E34-ABFF-22BFFCD121BE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5980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43D0B-BE78-4D30-90EC-D1E3B77063EF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8341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07DE73-2495-4EB0-BC76-FD4FDCE37422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6563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70D87D-7376-4EBD-AE60-B8B9F38A28F7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0209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A6EF6-28D4-4EC6-A5A4-3DE7902C2E69}" type="datetime1">
              <a:rPr lang="ru-RU" smtClean="0">
                <a:solidFill>
                  <a:srgbClr val="000000"/>
                </a:solidFill>
              </a:rPr>
              <a:t>26.02.2023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9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84162-352F-45A6-99F1-E6709CE5BFB9}" type="datetime1">
              <a:rPr lang="ru-RU" smtClean="0">
                <a:solidFill>
                  <a:srgbClr val="000000"/>
                </a:solidFill>
              </a:rPr>
              <a:t>26.02.2023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29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25375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B58877-4AAA-4AA8-8159-A2C8356959C4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4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039B-FECA-45C8-A39A-A19C6F96DBBB}" type="datetime1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381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924203-9185-4DD1-96CE-330A54126EEB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3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FD43D7-B4B6-40C5-B191-B1D1F45BF289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26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354184-4EE5-4AF0-A13E-B688E2C778DC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50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8B25B3-A9CC-455D-8E9F-038C7873FF36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61D584-17DB-416C-8745-567A40A446CD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3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0DE2B9-CA4C-4D08-A338-0E0E7063CD22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72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8620BC-ED81-4CF2-8B49-31600099D171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9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6E3A41-9A7A-4D19-8E10-D092B8009CF3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20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E2A6C6-7CDC-49F0-9115-3012DBE61F10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87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2F2788-5BA7-4C5C-A997-7F62525E5424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1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9B7-A5D2-466D-9DB4-AD11A722062E}" type="datetime1">
              <a:rPr lang="ru-RU" smtClean="0"/>
              <a:t>26.02.2023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7421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FAADA-F56C-4382-ABAD-6C035B73BEFA}" type="datetime1">
              <a:rPr lang="ru-RU" smtClean="0">
                <a:solidFill>
                  <a:srgbClr val="000000"/>
                </a:solidFill>
              </a:rPr>
              <a:t>26.02.2023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62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E2DCD-E950-4AB0-B771-79BE5D71A81A}" type="datetime1">
              <a:rPr lang="ru-RU" smtClean="0">
                <a:solidFill>
                  <a:srgbClr val="000000"/>
                </a:solidFill>
              </a:rPr>
              <a:t>26.02.2023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6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9C97-06B5-42DA-8CEC-8E7B7C9DA904}" type="datetime1">
              <a:rPr lang="ru-RU" smtClean="0"/>
              <a:t>26.02.2023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07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44444-3ED5-4D43-8631-761BBD5B5BF4}" type="datetime1">
              <a:rPr lang="ru-RU" smtClean="0"/>
              <a:t>26.02.2023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17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9B74-3E11-49E9-95DB-619E4F5907AF}" type="datetime1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36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83A6-F4CA-4C55-8F24-4993CA552B09}" type="datetime1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14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D9543-9B6D-4F3C-993D-06F6CE82F04E}" type="datetime1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942EE-ACB9-4943-892D-AD2FA2FB4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6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340949-6AF2-4578-9067-A657F2A4DEF0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6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fld id="{938EF6C3-0966-4EC1-B4F8-41D63DE3CE7E}" type="datetime1">
              <a:rPr lang="ru-RU" altLang="ru-RU" smtClean="0"/>
              <a:t>26.02.2023</a:t>
            </a:fld>
            <a:endParaRPr lang="ru-RU" altLang="ru-RU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DB59C84-8BC1-402B-81A1-4A841C1395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763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271CBC-E108-4161-A03D-431DD992DD48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2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ososkov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0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0.bin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9.wdp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post/309302/" TargetMode="External"/><Relationship Id="rId2" Type="http://schemas.openxmlformats.org/officeDocument/2006/relationships/slide" Target="slide2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1.wdp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qaru.site/img/27a9bf6354b516452a90fa66594ee4cc.png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2.wdp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es.wikipedia.org/wiki/Camillo_Golgi" TargetMode="Externa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microsoft.com/office/2007/relationships/hdphoto" Target="../media/hdphoto13.wdp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6/05/31/rl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2%D1%91%D1%80%D1%82%D0%BE%D1%87%D0%BD%D0%B0%D1%8F_%D0%BD%D0%B5%D0%B9%D1%80%D0%BE%D0%BD%D0%BD%D0%B0%D1%8F_%D1%81%D0%B5%D1%82%D1%8C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file:///D:\neuron\&#1089;&#1077;&#1084;&#1080;&#1085;&#1072;&#1088;%20&#1074;%20&#1051;&#1060;&#1042;&#1069;%20&#1084;&#1072;&#1081;2011\Animated_glider_emblem.gif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336" y="764704"/>
            <a:ext cx="12192000" cy="3024336"/>
          </a:xfrm>
        </p:spPr>
        <p:txBody>
          <a:bodyPr>
            <a:normAutofit fontScale="90000"/>
          </a:bodyPr>
          <a:lstStyle/>
          <a:p>
            <a:pPr lvl="2" algn="ctr"/>
            <a:r>
              <a:rPr lang="ru-RU" altLang="ru-RU" sz="5400" b="1" dirty="0">
                <a:solidFill>
                  <a:srgbClr val="0000FF"/>
                </a:solidFill>
              </a:rPr>
              <a:t>Машинное обучение </a:t>
            </a:r>
            <a:br>
              <a:rPr lang="ru-RU" altLang="ru-RU" sz="5400" dirty="0">
                <a:solidFill>
                  <a:srgbClr val="0000FF"/>
                </a:solidFill>
              </a:rPr>
            </a:br>
            <a:r>
              <a:rPr lang="ru-RU" sz="4400" dirty="0">
                <a:solidFill>
                  <a:srgbClr val="0000FF"/>
                </a:solidFill>
              </a:rPr>
              <a:t>и </a:t>
            </a:r>
            <a:r>
              <a:rPr lang="ru-RU" sz="4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интеллектуальный</a:t>
            </a:r>
            <a:r>
              <a:rPr lang="ru-RU" sz="4400" dirty="0">
                <a:solidFill>
                  <a:srgbClr val="0000FF"/>
                </a:solidFill>
              </a:rPr>
              <a:t> анализ данных</a:t>
            </a:r>
            <a:br>
              <a:rPr lang="ru-RU" sz="4400" dirty="0">
                <a:solidFill>
                  <a:srgbClr val="0000FF"/>
                </a:solidFill>
              </a:rPr>
            </a:br>
            <a:br>
              <a:rPr lang="ru-RU" sz="4400" b="1" dirty="0">
                <a:solidFill>
                  <a:srgbClr val="0000FF"/>
                </a:solidFill>
              </a:rPr>
            </a:br>
            <a:r>
              <a:rPr lang="ru-RU" sz="4400" b="1" dirty="0">
                <a:solidFill>
                  <a:srgbClr val="0000FF"/>
                </a:solidFill>
              </a:rPr>
              <a:t>Лекция 2</a:t>
            </a:r>
            <a:br>
              <a:rPr lang="ru-RU" sz="4400" b="1" dirty="0">
                <a:solidFill>
                  <a:srgbClr val="0000FF"/>
                </a:solidFill>
              </a:rPr>
            </a:br>
            <a:r>
              <a:rPr lang="ru-RU" sz="2900" b="1" dirty="0">
                <a:solidFill>
                  <a:srgbClr val="0000FF"/>
                </a:solidFill>
              </a:rPr>
              <a:t>От нейронных сетей с одним скрытым слоем к глубоким нейросетям.</a:t>
            </a:r>
            <a:br>
              <a:rPr lang="ru-RU" sz="2900" b="1" dirty="0">
                <a:solidFill>
                  <a:srgbClr val="0000FF"/>
                </a:solidFill>
              </a:rPr>
            </a:br>
            <a:r>
              <a:rPr lang="ru-RU" sz="2900" b="1" dirty="0">
                <a:solidFill>
                  <a:srgbClr val="0000FF"/>
                </a:solidFill>
              </a:rPr>
              <a:t>Проблемы, возникающие при их обучении </a:t>
            </a:r>
            <a:br>
              <a:rPr lang="ru-RU" sz="2400" b="1" dirty="0">
                <a:solidFill>
                  <a:srgbClr val="0000FF"/>
                </a:solidFill>
              </a:rPr>
            </a:br>
            <a:br>
              <a:rPr lang="ru-RU" sz="2400" b="1" dirty="0">
                <a:solidFill>
                  <a:srgbClr val="0000FF"/>
                </a:solidFill>
              </a:rPr>
            </a:br>
            <a:br>
              <a:rPr lang="ru-RU" b="1" dirty="0">
                <a:solidFill>
                  <a:srgbClr val="0000FF"/>
                </a:solidFill>
              </a:rPr>
            </a:b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941D6-6722-B6E0-67E4-3BA7D477FB6F}"/>
              </a:ext>
            </a:extLst>
          </p:cNvPr>
          <p:cNvSpPr txBox="1"/>
          <p:nvPr/>
        </p:nvSpPr>
        <p:spPr>
          <a:xfrm>
            <a:off x="1703512" y="4293096"/>
            <a:ext cx="9649072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</a:t>
            </a:r>
            <a:r>
              <a:rPr kumimoji="0" lang="en-GB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ososkov@gmail.com</a:t>
            </a:r>
            <a:endParaRPr kumimoji="0" lang="en-GB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https://gososkov.ru/u/UNI-DUBNA/Machine%20Learning/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701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36600"/>
          </a:xfrm>
        </p:spPr>
        <p:txBody>
          <a:bodyPr/>
          <a:lstStyle/>
          <a:p>
            <a:r>
              <a:rPr lang="ru-RU" altLang="ru-RU" sz="2600" b="1" dirty="0">
                <a:solidFill>
                  <a:srgbClr val="0000FF"/>
                </a:solidFill>
              </a:rPr>
              <a:t>Идентификация частиц по данным детектора </a:t>
            </a:r>
            <a:r>
              <a:rPr lang="en-US" altLang="ru-RU" sz="2600" b="1" dirty="0">
                <a:solidFill>
                  <a:srgbClr val="0000FF"/>
                </a:solidFill>
              </a:rPr>
              <a:t>RICH</a:t>
            </a:r>
            <a:br>
              <a:rPr lang="ru-RU" altLang="ru-RU" sz="2600" b="1" dirty="0">
                <a:solidFill>
                  <a:srgbClr val="0000FF"/>
                </a:solidFill>
              </a:rPr>
            </a:br>
            <a:r>
              <a:rPr lang="ru-RU" altLang="ru-RU" sz="2400" b="1" dirty="0">
                <a:solidFill>
                  <a:srgbClr val="0000FF"/>
                </a:solidFill>
              </a:rPr>
              <a:t>- это задача выбора между двумя гипотезами</a:t>
            </a:r>
            <a:r>
              <a:rPr lang="ru-RU" altLang="ru-RU" sz="2600" dirty="0"/>
              <a:t> </a:t>
            </a:r>
          </a:p>
        </p:txBody>
      </p:sp>
      <p:sp>
        <p:nvSpPr>
          <p:cNvPr id="242700" name="Text Box 12"/>
          <p:cNvSpPr txBox="1">
            <a:spLocks noChangeArrowheads="1"/>
          </p:cNvSpPr>
          <p:nvPr/>
        </p:nvSpPr>
        <p:spPr bwMode="auto">
          <a:xfrm>
            <a:off x="263351" y="765177"/>
            <a:ext cx="11449270" cy="384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indent="355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1088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17675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54263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9085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4480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052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3624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196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Следовало выбрать наиболее значимые характеристики полученных колец, чтобы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удалить ложно найденные кольца, - это делает </a:t>
            </a:r>
            <a:r>
              <a:rPr kumimoji="0" lang="ru-RU" alt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первая нейросеть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после которой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08150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среди «хороших» колец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вторая нейросеть выполняет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идентификацию частиц</a:t>
            </a:r>
          </a:p>
          <a:p>
            <a:pPr marL="180975" marR="0" lvl="0" indent="444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В итоге выбрали 10 характеристик:</a:t>
            </a:r>
          </a:p>
          <a:p>
            <a:pPr marL="0" marR="0" lvl="0" indent="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количество точек в найденном кольце </a:t>
            </a:r>
          </a:p>
          <a:p>
            <a:pPr marL="0" marR="0" lvl="0" indent="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расстояние от центра кольца до ближайшего трека</a:t>
            </a:r>
          </a:p>
          <a:p>
            <a:pPr marL="0" marR="0" lvl="0" indent="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сумма трех наибольших углов между соседними точками                 </a:t>
            </a:r>
          </a:p>
          <a:p>
            <a:pPr marL="0" marR="0" lvl="0" indent="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радиальная позиция на плоскости фотодетектора </a:t>
            </a:r>
            <a:endParaRPr kumimoji="0" lang="ru-RU" altLang="ru-RU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χ</a:t>
            </a:r>
            <a:r>
              <a:rPr kumimoji="0" lang="ru-RU" altLang="ru-RU" sz="1600" b="1" i="1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эллиптической подгонки кольца</a:t>
            </a:r>
          </a:p>
          <a:p>
            <a:pPr marL="0" marR="0" lvl="0" indent="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большая (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и (8) малая (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полуоси эллипса</a:t>
            </a:r>
          </a:p>
          <a:p>
            <a:pPr marL="0" marR="0" lvl="0" indent="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угол поворота эллипса </a:t>
            </a:r>
            <a:r>
              <a:rPr kumimoji="0" lang="ru-RU" alt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φ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относительно оси абсцисс </a:t>
            </a:r>
          </a:p>
          <a:p>
            <a:pPr marL="0" marR="0" lvl="0" indent="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азимутальный угол трека</a:t>
            </a:r>
          </a:p>
          <a:p>
            <a:pPr marL="0" marR="0" lvl="0" indent="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импульс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трека</a:t>
            </a:r>
          </a:p>
        </p:txBody>
      </p:sp>
      <p:pic>
        <p:nvPicPr>
          <p:cNvPr id="242702" name="Picture 14"/>
          <p:cNvPicPr>
            <a:picLocks noChangeAspect="1" noChangeArrowheads="1"/>
          </p:cNvPicPr>
          <p:nvPr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753" y="3453578"/>
            <a:ext cx="4716509" cy="242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703" name="Line 15"/>
          <p:cNvSpPr>
            <a:spLocks noChangeShapeType="1"/>
          </p:cNvSpPr>
          <p:nvPr/>
        </p:nvSpPr>
        <p:spPr bwMode="auto">
          <a:xfrm>
            <a:off x="8544272" y="4293096"/>
            <a:ext cx="0" cy="13684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2704" name="Text Box 16"/>
          <p:cNvSpPr txBox="1">
            <a:spLocks noChangeArrowheads="1"/>
          </p:cNvSpPr>
          <p:nvPr/>
        </p:nvSpPr>
        <p:spPr bwMode="auto">
          <a:xfrm>
            <a:off x="8256240" y="5761474"/>
            <a:ext cx="3232338" cy="5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Значения выходного нейрона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Для </a:t>
            </a: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идетификации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частиц</a:t>
            </a:r>
          </a:p>
        </p:txBody>
      </p:sp>
      <p:sp>
        <p:nvSpPr>
          <p:cNvPr id="242705" name="Text Box 17"/>
          <p:cNvSpPr txBox="1">
            <a:spLocks noChangeArrowheads="1"/>
          </p:cNvSpPr>
          <p:nvPr/>
        </p:nvSpPr>
        <p:spPr bwMode="auto">
          <a:xfrm>
            <a:off x="139738" y="4468812"/>
            <a:ext cx="7552818" cy="187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Вторая ИНС имела все 9 входных нейронов, 20 скрытых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 один выходной нейрон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Обучение 2-й сети  велось на Монте-Карло выборке из событий с 3000 электронов (+1) и 3000 пи-мезонов    (-1). Порог -0.5 </a:t>
            </a: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для выхода сети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обеспечил идентификацию электронов с уровнем подавления пионов 500 для р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6ГэВ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/c b 260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&gt;6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ГэВ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 при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93%-й эффективности распознавания колец первой ИНС.</a:t>
            </a:r>
          </a:p>
        </p:txBody>
      </p:sp>
      <p:pic>
        <p:nvPicPr>
          <p:cNvPr id="24270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008" y="1738014"/>
            <a:ext cx="1763686" cy="14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4AC98B-AB1D-4477-8A66-BB5BDFD86B97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22708" y="6385664"/>
            <a:ext cx="3752056" cy="283697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493C08-8341-4293-9353-6D9BB6DEABF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" name="Объект 1">
            <a:extLst>
              <a:ext uri="{FF2B5EF4-FFF2-40B4-BE49-F238E27FC236}">
                <a16:creationId xmlns:a16="http://schemas.microsoft.com/office/drawing/2014/main" id="{DA1475B3-676B-2813-F26B-37B0AEBEBC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9120" y="2320963"/>
          <a:ext cx="219231" cy="1029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12381" imgH="3543607" progId="">
                  <p:embed/>
                </p:oleObj>
              </mc:Choice>
              <mc:Fallback>
                <p:oleObj r:id="rId4" imgW="1112381" imgH="3543607" progId="">
                  <p:embed/>
                  <p:pic>
                    <p:nvPicPr>
                      <p:cNvPr id="5" name="Объект 1">
                        <a:extLst>
                          <a:ext uri="{FF2B5EF4-FFF2-40B4-BE49-F238E27FC236}">
                            <a16:creationId xmlns:a16="http://schemas.microsoft.com/office/drawing/2014/main" id="{DA1475B3-676B-2813-F26B-37B0AEBEBC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120" y="2320963"/>
                        <a:ext cx="219231" cy="1029995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765D7CC-D356-1315-E543-89A7CDC007AD}"/>
              </a:ext>
            </a:extLst>
          </p:cNvPr>
          <p:cNvSpPr txBox="1"/>
          <p:nvPr/>
        </p:nvSpPr>
        <p:spPr>
          <a:xfrm>
            <a:off x="6731964" y="2191209"/>
            <a:ext cx="2361044" cy="1077218"/>
          </a:xfrm>
          <a:prstGeom prst="rect">
            <a:avLst/>
          </a:prstGeom>
          <a:solidFill>
            <a:srgbClr val="F50B5F">
              <a:alpha val="10000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Первые 5 признаков использовались для ввода в первую нейросеть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F3CC383-E9E6-73D6-763A-40D19F04BDFB}"/>
              </a:ext>
            </a:extLst>
          </p:cNvPr>
          <p:cNvCxnSpPr/>
          <p:nvPr/>
        </p:nvCxnSpPr>
        <p:spPr bwMode="auto">
          <a:xfrm flipV="1">
            <a:off x="7680176" y="1412776"/>
            <a:ext cx="288032" cy="778433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C00000">
                <a:alpha val="57000"/>
              </a:srgb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76846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9009" y="0"/>
            <a:ext cx="9144000" cy="620688"/>
          </a:xfrm>
        </p:spPr>
        <p:txBody>
          <a:bodyPr/>
          <a:lstStyle/>
          <a:p>
            <a:r>
              <a:rPr lang="ru-RU" sz="3200" b="1" dirty="0">
                <a:solidFill>
                  <a:srgbClr val="1A0AEC"/>
                </a:solidFill>
              </a:rPr>
              <a:t>2. Прогнозирование временных рядов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981200" y="6525344"/>
            <a:ext cx="2133600" cy="196131"/>
          </a:xfrm>
        </p:spPr>
        <p:txBody>
          <a:bodyPr/>
          <a:lstStyle/>
          <a:p>
            <a:fld id="{53665B10-5D75-4715-B880-D29C8A051A5F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48200" y="6453336"/>
            <a:ext cx="4184104" cy="268139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696400" y="6453336"/>
            <a:ext cx="802432" cy="340146"/>
          </a:xfrm>
        </p:spPr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11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574438"/>
            <a:ext cx="5826738" cy="144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1344" y="2206152"/>
            <a:ext cx="111951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   </a:t>
            </a:r>
            <a:r>
              <a:rPr lang="ru-RU" sz="2200" b="1" dirty="0">
                <a:solidFill>
                  <a:srgbClr val="0000FF"/>
                </a:solidFill>
              </a:rPr>
              <a:t>Обычно выделяют 4 компоненты Временных Рядов (ВР)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тренд</a:t>
            </a:r>
            <a:r>
              <a:rPr lang="ru-RU" sz="2000" dirty="0"/>
              <a:t> (T), выделяется с помощью МНК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циклическая компонента </a:t>
            </a:r>
            <a:r>
              <a:rPr lang="ru-RU" sz="2000" dirty="0"/>
              <a:t>(С). Вычисление: удаляют тренд и применяют скользящее среднее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сезонная компонента </a:t>
            </a:r>
            <a:r>
              <a:rPr lang="ru-RU" sz="2000" dirty="0"/>
              <a:t>(S). Вычисление: сглаживают и усредняют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случайная компонента </a:t>
            </a:r>
            <a:r>
              <a:rPr lang="ru-RU" sz="2000" dirty="0"/>
              <a:t>(e) – то, что остается. Находят вид распределения по критерию согласия.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0016" y="764704"/>
            <a:ext cx="5951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Виды ВР: тренд, случайные колебания, сложный цикл 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sp>
        <p:nvSpPr>
          <p:cNvPr id="9" name="Стрелка вправо 8"/>
          <p:cNvSpPr/>
          <p:nvPr/>
        </p:nvSpPr>
        <p:spPr bwMode="auto">
          <a:xfrm flipH="1">
            <a:off x="6130816" y="1297027"/>
            <a:ext cx="4248472" cy="144016"/>
          </a:xfrm>
          <a:prstGeom prst="rightArrow">
            <a:avLst/>
          </a:prstGeom>
          <a:solidFill>
            <a:schemeClr val="accent1">
              <a:alpha val="32000"/>
            </a:schemeClr>
          </a:solidFill>
          <a:ln w="9525" cap="flat" cmpd="sng" algn="ctr">
            <a:solidFill>
              <a:schemeClr val="tx1"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latin typeface="Arial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88033"/>
              </p:ext>
            </p:extLst>
          </p:nvPr>
        </p:nvGraphicFramePr>
        <p:xfrm>
          <a:off x="-168696" y="3573763"/>
          <a:ext cx="5278908" cy="2871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33850" imgH="2905125" progId="Origin50.Graph">
                  <p:embed/>
                </p:oleObj>
              </mc:Choice>
              <mc:Fallback>
                <p:oleObj name="Graph" r:id="rId4" imgW="4133850" imgH="2905125" progId="Origin50.Graph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8696" y="3573763"/>
                        <a:ext cx="5278908" cy="2871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943872" y="4164730"/>
            <a:ext cx="662236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C00000"/>
                </a:solidFill>
              </a:rPr>
              <a:t>Задача: спрогнозировать расход жидкого натрия через активную зону (АЗ) реактора ИБР-2М</a:t>
            </a:r>
            <a:r>
              <a:rPr lang="ru-RU" sz="2200" b="1" dirty="0"/>
              <a:t>. </a:t>
            </a:r>
          </a:p>
          <a:p>
            <a:r>
              <a:rPr lang="ru-RU" dirty="0"/>
              <a:t>Наиболее популярен метод </a:t>
            </a:r>
            <a:r>
              <a:rPr lang="en-US" dirty="0"/>
              <a:t>ARIMA</a:t>
            </a:r>
            <a:r>
              <a:rPr lang="ru-RU" dirty="0"/>
              <a:t> - авторегрессии и скользящего среднего, но он предназначен для прогнозирования только </a:t>
            </a:r>
            <a:r>
              <a:rPr lang="ru-RU" b="1" dirty="0"/>
              <a:t>стационарных</a:t>
            </a:r>
            <a:r>
              <a:rPr lang="ru-RU" dirty="0"/>
              <a:t> ВР, поэтому обратились к </a:t>
            </a:r>
            <a:r>
              <a:rPr lang="ru-RU" dirty="0" err="1"/>
              <a:t>нейросетевым</a:t>
            </a:r>
            <a:r>
              <a:rPr lang="ru-RU" dirty="0"/>
              <a:t> методам</a:t>
            </a:r>
          </a:p>
          <a:p>
            <a:pPr algn="just"/>
            <a:endParaRPr lang="ru-RU" alt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1344" y="6145559"/>
            <a:ext cx="43121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1600" b="1" dirty="0">
                <a:solidFill>
                  <a:srgbClr val="000000"/>
                </a:solidFill>
              </a:rPr>
              <a:t>График расхода жидкого натрия за двое суток</a:t>
            </a:r>
            <a:endParaRPr lang="en-US" altLang="ru-RU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88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47328" y="8473"/>
            <a:ext cx="12144672" cy="8842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dirty="0" err="1">
                <a:solidFill>
                  <a:srgbClr val="1A0AEC"/>
                </a:solidFill>
              </a:rPr>
              <a:t>Авторегрессионная</a:t>
            </a:r>
            <a:r>
              <a:rPr lang="ru-RU" sz="3600" b="1" dirty="0">
                <a:solidFill>
                  <a:srgbClr val="1A0AEC"/>
                </a:solidFill>
              </a:rPr>
              <a:t> нейросеть. 1 этап обучение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87" name="Содержимое 2"/>
              <p:cNvSpPr>
                <a:spLocks noGrp="1"/>
              </p:cNvSpPr>
              <p:nvPr>
                <p:ph idx="1"/>
              </p:nvPr>
            </p:nvSpPr>
            <p:spPr>
              <a:xfrm>
                <a:off x="208439" y="764233"/>
                <a:ext cx="11936233" cy="262435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altLang="ru-RU" sz="2100" dirty="0"/>
                  <a:t>   </a:t>
                </a:r>
                <a:r>
                  <a:rPr lang="ru-RU" altLang="ru-RU" sz="2100" b="1" dirty="0"/>
                  <a:t>Н</a:t>
                </a:r>
                <a:r>
                  <a:rPr lang="ru-RU" sz="2100" b="1" dirty="0"/>
                  <a:t>елинейная </a:t>
                </a:r>
                <a:r>
                  <a:rPr lang="ru-RU" sz="2100" b="1" dirty="0" err="1"/>
                  <a:t>авторегрессионная</a:t>
                </a:r>
                <a:r>
                  <a:rPr lang="ru-RU" sz="2100" b="1" dirty="0"/>
                  <a:t> сеть (</a:t>
                </a:r>
                <a:r>
                  <a:rPr lang="en-US" sz="2100" b="1" dirty="0"/>
                  <a:t>nonlinear autoregressive neural network</a:t>
                </a:r>
                <a:r>
                  <a:rPr lang="ru-RU" sz="2100" b="1" dirty="0"/>
                  <a:t> – </a:t>
                </a:r>
                <a:r>
                  <a:rPr lang="en-US" sz="2100" b="1" dirty="0">
                    <a:solidFill>
                      <a:srgbClr val="1A0AEC"/>
                    </a:solidFill>
                  </a:rPr>
                  <a:t>NAR</a:t>
                </a:r>
                <a:r>
                  <a:rPr lang="ru-RU" sz="2100" b="1" dirty="0"/>
                  <a:t>) описывается рекуррентным уравнением,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ru-RU" sz="21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1" i="1" smtClean="0">
                              <a:latin typeface="Cambria Math"/>
                            </a:rPr>
                            <m:t>𝑮</m:t>
                          </m:r>
                        </m:e>
                      </m:acc>
                      <m:d>
                        <m:dPr>
                          <m:ctrlPr>
                            <a:rPr lang="ru-RU" sz="21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b="1" i="1" smtClean="0"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US" sz="2100" b="1" smtClean="0">
                          <a:latin typeface="Cambria Math"/>
                        </a:rPr>
                        <m:t>=</m:t>
                      </m:r>
                      <m:r>
                        <a:rPr lang="en-US" sz="2100" b="1" i="1" smtClean="0"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ru-RU" sz="21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b="1" i="1" smtClean="0">
                              <a:latin typeface="Cambria Math"/>
                            </a:rPr>
                            <m:t>𝑮</m:t>
                          </m:r>
                          <m:d>
                            <m:dPr>
                              <m:ctrlPr>
                                <a:rPr lang="ru-RU" sz="21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b="1" i="1" smtClean="0"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US" sz="21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100" b="1" i="1" smtClean="0">
                                  <a:latin typeface="Cambria Math"/>
                                </a:rPr>
                                <m:t>𝟏</m:t>
                              </m:r>
                            </m:e>
                          </m:d>
                          <m:r>
                            <a:rPr lang="en-US" sz="2100" b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100" b="1" i="1" smtClean="0">
                              <a:latin typeface="Cambria Math"/>
                            </a:rPr>
                            <m:t>𝑮</m:t>
                          </m:r>
                          <m:d>
                            <m:dPr>
                              <m:ctrlPr>
                                <a:rPr lang="ru-RU" sz="21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b="1" i="1" smtClean="0"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US" sz="21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100" b="1" i="1" smtClean="0">
                                  <a:latin typeface="Cambria Math"/>
                                </a:rPr>
                                <m:t>𝟐</m:t>
                              </m:r>
                            </m:e>
                          </m:d>
                          <m:r>
                            <a:rPr lang="en-US" sz="2100" b="1" smtClean="0">
                              <a:latin typeface="Cambria Math"/>
                            </a:rPr>
                            <m:t>+…+</m:t>
                          </m:r>
                          <m:r>
                            <a:rPr lang="en-US" sz="2100" b="1" i="1" smtClean="0">
                              <a:latin typeface="Cambria Math"/>
                            </a:rPr>
                            <m:t>𝑮</m:t>
                          </m:r>
                          <m:d>
                            <m:dPr>
                              <m:ctrlPr>
                                <a:rPr lang="ru-RU" sz="21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b="1" i="1" smtClean="0"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US" sz="21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100" b="1" i="1" smtClean="0">
                                  <a:latin typeface="Cambria Math"/>
                                </a:rPr>
                                <m:t>𝒅</m:t>
                              </m:r>
                            </m:e>
                          </m:d>
                        </m:e>
                      </m:d>
                      <m:r>
                        <a:rPr lang="en-US" sz="2100" b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sz="2100" b="1" dirty="0"/>
              </a:p>
              <a:p>
                <a:pPr marL="0" indent="0">
                  <a:buNone/>
                </a:pPr>
                <a:r>
                  <a:rPr lang="ru-RU" sz="2100" b="1" dirty="0"/>
                  <a:t>где </a:t>
                </a:r>
                <a14:m>
                  <m:oMath xmlns:m="http://schemas.openxmlformats.org/officeDocument/2006/math">
                    <m:r>
                      <a:rPr lang="en-US" sz="2100" b="1" i="1" smtClean="0">
                        <a:latin typeface="Cambria Math"/>
                      </a:rPr>
                      <m:t>𝑮</m:t>
                    </m:r>
                    <m:d>
                      <m:dPr>
                        <m:ctrlPr>
                          <a:rPr lang="ru-RU" sz="21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1" i="1" smtClean="0"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ru-RU" sz="2100" b="1" dirty="0"/>
                  <a:t> – входной сигнал (расход натрии через АЗ);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ru-RU" sz="21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00" b="1" i="1" smtClean="0">
                            <a:latin typeface="Cambria Math"/>
                          </a:rPr>
                          <m:t>𝑮</m:t>
                        </m:r>
                      </m:e>
                    </m:acc>
                    <m:d>
                      <m:dPr>
                        <m:ctrlPr>
                          <a:rPr lang="ru-RU" sz="21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1" i="1" smtClean="0">
                            <a:latin typeface="Cambria Math"/>
                          </a:rPr>
                          <m:t>𝒕</m:t>
                        </m:r>
                      </m:e>
                    </m:d>
                  </m:oMath>
                </a14:m>
                <a:r>
                  <a:rPr lang="ru-RU" sz="2100" b="1" dirty="0"/>
                  <a:t>– выходной сигнал (прогнозируемые расход натрия);</a:t>
                </a:r>
              </a:p>
              <a:p>
                <a:pPr marL="0" indent="0">
                  <a:buNone/>
                </a:pPr>
                <a:r>
                  <a:rPr lang="ru-RU" sz="2100" b="1" dirty="0"/>
                  <a:t> </a:t>
                </a:r>
                <a:r>
                  <a:rPr lang="en-US" sz="2100" b="1" dirty="0"/>
                  <a:t>f</a:t>
                </a:r>
                <a:r>
                  <a:rPr lang="ru-RU" sz="2100" b="1" dirty="0"/>
                  <a:t> –функция активации; </a:t>
                </a:r>
                <a:r>
                  <a:rPr lang="en-US" sz="2100" b="1" dirty="0"/>
                  <a:t>d</a:t>
                </a:r>
                <a:r>
                  <a:rPr lang="ru-RU" sz="2100" b="1" dirty="0"/>
                  <a:t> –число задержек по входному сигналам соответственно. </a:t>
                </a:r>
              </a:p>
              <a:p>
                <a:pPr marL="0" indent="0">
                  <a:buNone/>
                </a:pPr>
                <a:r>
                  <a:rPr lang="ru-RU" sz="2100" b="1" dirty="0"/>
                  <a:t>По сути </a:t>
                </a:r>
                <a:r>
                  <a:rPr lang="en-US" sz="2100" b="1" dirty="0"/>
                  <a:t>NAR</a:t>
                </a:r>
                <a:r>
                  <a:rPr lang="ru-RU" sz="2100" b="1" dirty="0"/>
                  <a:t>- это МСП с одним скрытым слоем . </a:t>
                </a:r>
              </a:p>
              <a:p>
                <a:pPr marL="0" indent="0">
                  <a:buNone/>
                </a:pPr>
                <a:r>
                  <a:rPr lang="ru-RU" altLang="ru-RU" sz="2100" b="1" dirty="0"/>
                  <a:t>NAR имеет n входов, один выходной нейрон и один скрытый слой с 20 нейронами. После автокорреляционного анализа потока жидкого натрия  число задержек обратной связи было установлено равным n = 44. Структура NAR с 20 скрытыми нейронами оказалась наиболее эффективной после тестирования  сетей с 10 и 15 нейронами.</a:t>
                </a:r>
              </a:p>
              <a:p>
                <a:pPr marL="0" indent="0">
                  <a:buNone/>
                </a:pPr>
                <a:endParaRPr lang="ru-RU" sz="1800" b="1" dirty="0"/>
              </a:p>
            </p:txBody>
          </p:sp>
        </mc:Choice>
        <mc:Fallback xmlns="">
          <p:sp>
            <p:nvSpPr>
              <p:cNvPr id="67587" name="Содержимое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439" y="764233"/>
                <a:ext cx="11936233" cy="2624358"/>
              </a:xfrm>
              <a:blipFill>
                <a:blip r:embed="rId3"/>
                <a:stretch>
                  <a:fillRect l="-409" t="-2088" b="-30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9914024" y="6453337"/>
            <a:ext cx="370384" cy="268139"/>
          </a:xfrm>
        </p:spPr>
        <p:txBody>
          <a:bodyPr/>
          <a:lstStyle/>
          <a:p>
            <a:pPr>
              <a:defRPr/>
            </a:pPr>
            <a:fld id="{7589C9AF-3868-4CEE-BB73-F824A53E08DA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67590" name="Rectangle 7"/>
          <p:cNvSpPr>
            <a:spLocks noChangeArrowheads="1"/>
          </p:cNvSpPr>
          <p:nvPr/>
        </p:nvSpPr>
        <p:spPr bwMode="auto">
          <a:xfrm>
            <a:off x="1524001" y="7773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ru-RU"/>
          </a:p>
        </p:txBody>
      </p:sp>
      <p:pic>
        <p:nvPicPr>
          <p:cNvPr id="67591" name="Picture 9" descr="http://www.saedsayad.com/images/ANN_Sigmoid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2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488" y="3913291"/>
            <a:ext cx="2281660" cy="124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1524001" y="7773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11" name="Picture 5" descr="C:\Users\user\Desktop\нейрон схем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3000" contras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68" y="3480458"/>
            <a:ext cx="5008438" cy="26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172" y="6117303"/>
            <a:ext cx="2808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Структурная схема сети </a:t>
            </a:r>
            <a:r>
              <a:rPr lang="en-US" sz="1600" b="1" dirty="0"/>
              <a:t>NAR</a:t>
            </a:r>
            <a:endParaRPr lang="ru-RU" sz="1600" b="1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5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379" y="5074003"/>
            <a:ext cx="2279054" cy="10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01428" y="529120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Функция потерь</a:t>
            </a: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18" y="3913291"/>
            <a:ext cx="2088526" cy="85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15880" y="3543959"/>
            <a:ext cx="6653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обучение  велось методом обратного распространения ошибки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D11E80-86AF-4027-B8DD-FCDDC910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6425" y="6437462"/>
            <a:ext cx="1097044" cy="365125"/>
          </a:xfrm>
        </p:spPr>
        <p:txBody>
          <a:bodyPr/>
          <a:lstStyle/>
          <a:p>
            <a:fld id="{6007092F-0DF2-4FAB-9BE2-51D1440C6882}" type="datetime1">
              <a:rPr lang="ru-RU" smtClean="0"/>
              <a:t>26.02.2023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8B6CE2-A6AB-4827-98C4-0834DD1A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834097" cy="365125"/>
          </a:xfrm>
        </p:spPr>
        <p:txBody>
          <a:bodyPr/>
          <a:lstStyle/>
          <a:p>
            <a:r>
              <a:rPr lang="ru-RU"/>
              <a:t>Ососков Г.А. Машинное обучение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27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1991544" y="6649"/>
            <a:ext cx="8229600" cy="55792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1A0AEC"/>
                </a:solidFill>
              </a:rPr>
              <a:t>2 этап Предсказание</a:t>
            </a:r>
          </a:p>
        </p:txBody>
      </p:sp>
      <p:sp>
        <p:nvSpPr>
          <p:cNvPr id="70659" name="Содержимое 2"/>
          <p:cNvSpPr>
            <a:spLocks noGrp="1"/>
          </p:cNvSpPr>
          <p:nvPr>
            <p:ph idx="1"/>
          </p:nvPr>
        </p:nvSpPr>
        <p:spPr>
          <a:xfrm>
            <a:off x="263352" y="476672"/>
            <a:ext cx="11521280" cy="471943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altLang="ru-RU" sz="2000" b="1" dirty="0"/>
              <a:t>После обучения в нейронную сеть </a:t>
            </a:r>
            <a:r>
              <a:rPr lang="ru-RU" altLang="ru-RU" sz="2000" b="1" u="sng" dirty="0">
                <a:solidFill>
                  <a:srgbClr val="C00000"/>
                </a:solidFill>
              </a:rPr>
              <a:t>добавляется обратная связь</a:t>
            </a:r>
          </a:p>
          <a:p>
            <a:pPr>
              <a:spcBef>
                <a:spcPts val="0"/>
              </a:spcBef>
            </a:pPr>
            <a:r>
              <a:rPr lang="ru-RU" altLang="ru-RU" sz="2000" b="1" dirty="0"/>
              <a:t>Тестовая выборка, с обратной связью и весами, полученными из данных первых двух дней, используется для прогнозирования значений 𝐺 ̂ (t) на следующие два дня.</a:t>
            </a:r>
          </a:p>
          <a:p>
            <a:pPr>
              <a:spcBef>
                <a:spcPts val="0"/>
              </a:spcBef>
            </a:pPr>
            <a:r>
              <a:rPr lang="ru-RU" altLang="ru-RU" sz="2000" b="1" dirty="0"/>
              <a:t>Предсказанные значения затем сравниваются с экспериментальными, чтобы подтвердить эффективность NAR.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0106028" y="6337003"/>
            <a:ext cx="230233" cy="365125"/>
          </a:xfrm>
        </p:spPr>
        <p:txBody>
          <a:bodyPr/>
          <a:lstStyle/>
          <a:p>
            <a:pPr>
              <a:defRPr/>
            </a:pPr>
            <a:fld id="{AA965656-340C-4307-AB18-A9D1F1895653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70662" name="TextBox 2"/>
          <p:cNvSpPr txBox="1">
            <a:spLocks noChangeArrowheads="1"/>
          </p:cNvSpPr>
          <p:nvPr/>
        </p:nvSpPr>
        <p:spPr bwMode="auto">
          <a:xfrm>
            <a:off x="1604045" y="5376121"/>
            <a:ext cx="41434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Добавление обратной связи</a:t>
            </a:r>
          </a:p>
        </p:txBody>
      </p:sp>
      <p:pic>
        <p:nvPicPr>
          <p:cNvPr id="8" name="Рисунок 6" descr="C:\Users\user\Desktop\NARNET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brightnessContrast bright="-49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68" y="2342193"/>
            <a:ext cx="6197025" cy="294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E574B991-1074-4D32-A4DD-510C6322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2768" y="6350001"/>
            <a:ext cx="1090464" cy="365125"/>
          </a:xfrm>
        </p:spPr>
        <p:txBody>
          <a:bodyPr/>
          <a:lstStyle/>
          <a:p>
            <a:fld id="{D9B1FA70-4076-4801-8FFA-D570E689DA85}" type="datetime1">
              <a:rPr lang="ru-RU" smtClean="0"/>
              <a:t>26.02.2023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6A995A-5A7A-4A47-87F6-EE07870F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3608040" cy="365125"/>
          </a:xfrm>
        </p:spPr>
        <p:txBody>
          <a:bodyPr/>
          <a:lstStyle/>
          <a:p>
            <a:r>
              <a:rPr lang="ru-RU" dirty="0" err="1"/>
              <a:t>Ососков</a:t>
            </a:r>
            <a:r>
              <a:rPr lang="ru-RU" dirty="0"/>
              <a:t> Г.А. Машинное обучение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6E77CADB-DB33-9797-44D4-E030DED8D177}"/>
              </a:ext>
            </a:extLst>
          </p:cNvPr>
          <p:cNvCxnSpPr>
            <a:cxnSpLocks/>
          </p:cNvCxnSpPr>
          <p:nvPr/>
        </p:nvCxnSpPr>
        <p:spPr>
          <a:xfrm>
            <a:off x="6264769" y="3717800"/>
            <a:ext cx="0" cy="1567632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8565662-070A-F505-6B60-6663DEB6A93A}"/>
              </a:ext>
            </a:extLst>
          </p:cNvPr>
          <p:cNvCxnSpPr>
            <a:cxnSpLocks/>
          </p:cNvCxnSpPr>
          <p:nvPr/>
        </p:nvCxnSpPr>
        <p:spPr>
          <a:xfrm flipH="1">
            <a:off x="1072343" y="5285432"/>
            <a:ext cx="5206879" cy="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3E234CB-AA1B-F08B-9FD0-B014AD3FED32}"/>
              </a:ext>
            </a:extLst>
          </p:cNvPr>
          <p:cNvCxnSpPr>
            <a:cxnSpLocks/>
          </p:cNvCxnSpPr>
          <p:nvPr/>
        </p:nvCxnSpPr>
        <p:spPr>
          <a:xfrm flipH="1" flipV="1">
            <a:off x="1055440" y="4613748"/>
            <a:ext cx="16903" cy="718543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">
            <a:extLst>
              <a:ext uri="{FF2B5EF4-FFF2-40B4-BE49-F238E27FC236}">
                <a16:creationId xmlns:a16="http://schemas.microsoft.com/office/drawing/2014/main" id="{DD8884B9-A5FB-02D9-D8D7-69B5C8931F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903980"/>
              </p:ext>
            </p:extLst>
          </p:nvPr>
        </p:nvGraphicFramePr>
        <p:xfrm>
          <a:off x="6958907" y="2289487"/>
          <a:ext cx="4769039" cy="3376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133850" imgH="2905125" progId="Origin50.Graph">
                  <p:embed/>
                </p:oleObj>
              </mc:Choice>
              <mc:Fallback>
                <p:oleObj name="Graph" r:id="rId5" imgW="4133850" imgH="2905125" progId="Origin50.Graph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356" t="6203" r="11325"/>
                      <a:stretch>
                        <a:fillRect/>
                      </a:stretch>
                    </p:blipFill>
                    <p:spPr bwMode="auto">
                      <a:xfrm>
                        <a:off x="6958907" y="2289487"/>
                        <a:ext cx="4769039" cy="3376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A2152B2-AA37-54E7-2D38-350F846EE818}"/>
              </a:ext>
            </a:extLst>
          </p:cNvPr>
          <p:cNvSpPr txBox="1"/>
          <p:nvPr/>
        </p:nvSpPr>
        <p:spPr>
          <a:xfrm>
            <a:off x="6701728" y="5553038"/>
            <a:ext cx="5330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</a:rPr>
              <a:t>Результат прогнозирования </a:t>
            </a:r>
            <a:r>
              <a:rPr lang="ru-RU" b="1" dirty="0"/>
              <a:t>(</a:t>
            </a:r>
            <a:r>
              <a:rPr lang="ru-RU" b="1" dirty="0">
                <a:solidFill>
                  <a:srgbClr val="FF0000"/>
                </a:solidFill>
              </a:rPr>
              <a:t>справа красным)</a:t>
            </a:r>
          </a:p>
          <a:p>
            <a:pPr algn="ctr"/>
            <a:r>
              <a:rPr lang="ru-RU" sz="2000" b="1" dirty="0">
                <a:solidFill>
                  <a:srgbClr val="0000FF"/>
                </a:solidFill>
              </a:rPr>
              <a:t>устроил разработчиков ИБР-2</a:t>
            </a:r>
            <a:endParaRPr lang="ru-RU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04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12198" y="50800"/>
            <a:ext cx="9077821" cy="497880"/>
          </a:xfrm>
        </p:spPr>
        <p:txBody>
          <a:bodyPr/>
          <a:lstStyle/>
          <a:p>
            <a:pPr algn="r"/>
            <a:r>
              <a:rPr lang="ru-RU" altLang="ru-RU" sz="3600" b="1" dirty="0">
                <a:solidFill>
                  <a:srgbClr val="0000FF"/>
                </a:solidFill>
              </a:rPr>
              <a:t>3. МСП в решении генетических задач</a:t>
            </a:r>
            <a:endParaRPr lang="en-US" altLang="ru-RU" sz="3600" b="1" dirty="0">
              <a:solidFill>
                <a:srgbClr val="0000FF"/>
              </a:solidFill>
            </a:endParaRPr>
          </a:p>
        </p:txBody>
      </p:sp>
      <p:graphicFrame>
        <p:nvGraphicFramePr>
          <p:cNvPr id="36864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19336" y="1352322"/>
          <a:ext cx="3536538" cy="3513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06704" imgH="1326957" progId="Photoshop.Image.9">
                  <p:embed/>
                </p:oleObj>
              </mc:Choice>
              <mc:Fallback>
                <p:oleObj name="Image" r:id="rId2" imgW="1206704" imgH="1326957" progId="Photoshop.Image.9">
                  <p:embed/>
                  <p:pic>
                    <p:nvPicPr>
                      <p:cNvPr id="3686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6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36" y="1352322"/>
                        <a:ext cx="3536538" cy="35134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46" name="Text Box 6"/>
          <p:cNvSpPr txBox="1">
            <a:spLocks noChangeArrowheads="1"/>
          </p:cNvSpPr>
          <p:nvPr/>
        </p:nvSpPr>
        <p:spPr bwMode="auto">
          <a:xfrm>
            <a:off x="3819098" y="531666"/>
            <a:ext cx="8253566" cy="113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Генетику </a:t>
            </a:r>
            <a:r>
              <a:rPr kumimoji="0" lang="ru-RU" alt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глиадинов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(спирторастворимых белков) изучают путем </a:t>
            </a:r>
            <a:r>
              <a:rPr kumimoji="0" lang="ru-RU" alt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электорофореза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на гелевой подложке сразу 17 белковых образцов. Каждая из образующихся 17-ти </a:t>
            </a:r>
            <a:r>
              <a:rPr kumimoji="0" lang="ru-RU" alt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электрофореграмм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после ее оцифровки дает </a:t>
            </a:r>
            <a:r>
              <a:rPr kumimoji="0" lang="ru-RU" alt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денситографический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спектр, состоящий из 4 тыс. пикселей. </a:t>
            </a:r>
            <a:endParaRPr kumimoji="0" lang="en-US" altLang="ru-RU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47" name="Text Box 7"/>
          <p:cNvSpPr txBox="1">
            <a:spLocks noChangeArrowheads="1"/>
          </p:cNvSpPr>
          <p:nvPr/>
        </p:nvSpPr>
        <p:spPr bwMode="auto">
          <a:xfrm>
            <a:off x="153725" y="4797833"/>
            <a:ext cx="3280084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Пример многодорожечной </a:t>
            </a: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электрофореграммы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для 17 сортов пшеницы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686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86" y="1670429"/>
            <a:ext cx="8253566" cy="23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50" name="Text Box 10"/>
          <p:cNvSpPr txBox="1">
            <a:spLocks noChangeArrowheads="1"/>
          </p:cNvSpPr>
          <p:nvPr/>
        </p:nvSpPr>
        <p:spPr bwMode="auto">
          <a:xfrm>
            <a:off x="4114800" y="4406058"/>
            <a:ext cx="7813849" cy="92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Такой спектр – генетический маркер, уникальный для каждого белка и опытный эксперт по спектру может точно распознать сорт как по отпечатку пальца. 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51" name="Text Box 11"/>
          <p:cNvSpPr txBox="1">
            <a:spLocks noChangeArrowheads="1"/>
          </p:cNvSpPr>
          <p:nvPr/>
        </p:nvSpPr>
        <p:spPr bwMode="auto">
          <a:xfrm>
            <a:off x="153725" y="5616355"/>
            <a:ext cx="11928648" cy="76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Процедура такой классификации крайне важна в радиобиологии, а также в сельском хозяйстве для отбора чистых сортов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                  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Поэтому ее надо автоматизировать!</a:t>
            </a: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368656" name="Object 16"/>
          <p:cNvGraphicFramePr>
            <a:graphicFrameLocks noGrp="1" noChangeAspect="1"/>
          </p:cNvGraphicFramePr>
          <p:nvPr>
            <p:ph sz="half" idx="2"/>
          </p:nvPr>
        </p:nvGraphicFramePr>
        <p:xfrm>
          <a:off x="4223793" y="4075410"/>
          <a:ext cx="7704856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9866667" imgH="495369" progId="">
                  <p:embed/>
                </p:oleObj>
              </mc:Choice>
              <mc:Fallback>
                <p:oleObj r:id="rId5" imgW="9866667" imgH="495369" progId="">
                  <p:embed/>
                  <p:pic>
                    <p:nvPicPr>
                      <p:cNvPr id="36865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sharpenSoften amount="23000"/>
                                </a14:imgEffect>
                                <a14:imgEffect>
                                  <a14:saturation sat="15000"/>
                                </a14:imgEffect>
                                <a14:imgEffect>
                                  <a14:brightnessContrast bright="-9000" contrast="47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3793" y="4075410"/>
                        <a:ext cx="7704856" cy="25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58" name="Text Box 18"/>
          <p:cNvSpPr txBox="1">
            <a:spLocks noChangeArrowheads="1"/>
          </p:cNvSpPr>
          <p:nvPr/>
        </p:nvSpPr>
        <p:spPr bwMode="auto">
          <a:xfrm>
            <a:off x="407368" y="499929"/>
            <a:ext cx="3474134" cy="89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Радиобиология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генетика протеинов</a:t>
            </a:r>
            <a:endParaRPr kumimoji="0" lang="en-US" altLang="ru-RU" sz="2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981200" y="6525619"/>
            <a:ext cx="2133600" cy="195857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28DD4D-C412-49E3-9016-9642A879A9A1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648200" y="6453337"/>
            <a:ext cx="3752056" cy="26813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82730" y="6589863"/>
            <a:ext cx="2133600" cy="268139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D9BABC-D026-4351-9880-753067DD057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866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-106522" y="-12724"/>
            <a:ext cx="91440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МСП для генетической классификации белков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19336" y="467504"/>
            <a:ext cx="12072664" cy="517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308100" indent="-3429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830388" indent="-3429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352675" indent="-3429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9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670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24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81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Нейросетевая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классификация электрофореграмм 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важной задачи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отбора сортов твердой пшеницы</a:t>
            </a:r>
            <a:endParaRPr kumimoji="0" lang="en-US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Полученная обучающая выборка для 50 сортов состояла из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3225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денситограмм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предварительно классифицированных экспертами и маркированных по сортам.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Проклятье размерности</a:t>
            </a:r>
            <a:endParaRPr kumimoji="0" lang="en-US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вход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4000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отсчетов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выход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50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сортов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Размерность ИНС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=4000*256+256*50&gt;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  <a:r>
              <a:rPr kumimoji="0" lang="en-US" altLang="ru-RU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Т.е.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миллионы весов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или уравнений для решения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методом обратного распространения ошибки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!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Необходимо кардинально сокращение  входных данных без потери их информативности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Были применены различные методы сокращения размерности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Огрубление данных с 4000 на 200 зон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Фурье и вейвлет анализ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Выделение главных компонент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Ранжирование пиков по их амплитудам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>
            <a:lum bright="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94" y="1764138"/>
            <a:ext cx="6070369" cy="180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2740810" y="2229530"/>
            <a:ext cx="3261484" cy="161050"/>
          </a:xfrm>
          <a:prstGeom prst="rightArrow">
            <a:avLst>
              <a:gd name="adj1" fmla="val 50000"/>
              <a:gd name="adj2" fmla="val 300184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30733" name="Object 13"/>
          <p:cNvGraphicFramePr>
            <a:graphicFrameLocks noChangeAspect="1"/>
          </p:cNvGraphicFramePr>
          <p:nvPr/>
        </p:nvGraphicFramePr>
        <p:xfrm>
          <a:off x="5213543" y="4420978"/>
          <a:ext cx="144462" cy="1081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112381" imgH="3543607" progId="">
                  <p:embed/>
                </p:oleObj>
              </mc:Choice>
              <mc:Fallback>
                <p:oleObj r:id="rId3" imgW="1112381" imgH="3543607" progId="">
                  <p:embed/>
                  <p:pic>
                    <p:nvPicPr>
                      <p:cNvPr id="3073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3543" y="4420978"/>
                        <a:ext cx="144462" cy="10815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5358005" y="4286792"/>
            <a:ext cx="4064723" cy="13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Удалось добиться сокращения входа </a:t>
            </a:r>
            <a:r>
              <a:rPr kumimoji="0" lang="ru-RU" alt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на два порядка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но нейронная сеть показывала недопустимо низкую эффективность классификации уже для 10-15 сортов</a:t>
            </a:r>
            <a:endParaRPr kumimoji="0" lang="ru-RU" altLang="ru-RU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918" y="257695"/>
            <a:ext cx="2455991" cy="156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396" y="3922492"/>
            <a:ext cx="2649936" cy="180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981200" y="6453337"/>
            <a:ext cx="2133600" cy="26813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F5F2B-6C3A-4CF2-AD60-7731F8A10208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954064" y="6525346"/>
            <a:ext cx="3870128" cy="26813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453337"/>
            <a:ext cx="2133600" cy="268139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BC693-2941-C9BB-D04A-9032926A211D}"/>
              </a:ext>
            </a:extLst>
          </p:cNvPr>
          <p:cNvSpPr txBox="1"/>
          <p:nvPr/>
        </p:nvSpPr>
        <p:spPr>
          <a:xfrm>
            <a:off x="119336" y="5847949"/>
            <a:ext cx="1200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решения этой задачи </a:t>
            </a: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требовался новый, более глубокий тип нейронной сети</a:t>
            </a:r>
          </a:p>
        </p:txBody>
      </p:sp>
    </p:spTree>
    <p:extLst>
      <p:ext uri="{BB962C8B-B14F-4D97-AF65-F5344CB8AC3E}">
        <p14:creationId xmlns:p14="http://schemas.microsoft.com/office/powerpoint/2010/main" val="3049452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29925"/>
            <a:ext cx="12192000" cy="636141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Новые технологические достижения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Суперкомпьютеры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карты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GPU,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параллелизм обработки, виртуализация и облачные технологии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Биологические открытия о мозге: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многослойность архитектуры, непосредственное восприятие пространственных объектов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Эпоха Больших Данных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Достигнут уже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экзабайтный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уровень потоков получаемых данных в современных и, особенно, планируемых экспериментах в физике высоких энергий и других научных и экономических областях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Решаемые задачи становятся все более сложными и, чтобы простая нейросеть могла их адекватно моделировать,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принимать на вход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2D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3D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объекты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ее архитектура должна становиться все более глубокой, путем добавления больше скрытых слоев, усложнения структуры и параметризации.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Однако простое увеличение числа скрытых слоев приводило к экспоненциальному росту межнейронных соединений  и проблеме с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«проклятьем размерности», к переобучению сети или застреванию её минимизируемой ошибки в локальном минимуме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Возникла необходимость в глубоких нейросетях и новых методах их обучения, обеспечивающих </a:t>
            </a: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высокую эффективность работы, параллельность и масштабируемость реализации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Предпосылки и неизбежность появления глубоких нейросетей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981200" y="6453337"/>
            <a:ext cx="2133600" cy="26813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81B3EF-514D-4351-856E-F59B7068E8BC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648200" y="6453337"/>
            <a:ext cx="3896072" cy="26813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845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150" y="2123056"/>
            <a:ext cx="3045580" cy="222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525345"/>
            <a:ext cx="2133600" cy="196131"/>
          </a:xfrm>
        </p:spPr>
        <p:txBody>
          <a:bodyPr/>
          <a:lstStyle/>
          <a:p>
            <a:fld id="{3EACEB18-53A9-42F8-A20E-EAC7530E3F41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55840" y="6555012"/>
            <a:ext cx="4328120" cy="285862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77200" y="6453337"/>
            <a:ext cx="2133600" cy="268139"/>
          </a:xfrm>
        </p:spPr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17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3513" y="1"/>
            <a:ext cx="8856984" cy="80636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</a:rPr>
              <a:t>Различные типы глубоких </a:t>
            </a:r>
            <a:r>
              <a:rPr lang="ru-RU" sz="3200" b="1" dirty="0" err="1">
                <a:solidFill>
                  <a:srgbClr val="0000FF"/>
                </a:solidFill>
              </a:rPr>
              <a:t>нейросетей</a:t>
            </a:r>
            <a:endParaRPr lang="en-US" sz="3200" b="1" dirty="0">
              <a:solidFill>
                <a:srgbClr val="0000FF"/>
              </a:solidFill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FF"/>
                </a:solidFill>
              </a:rPr>
              <a:t>и проблемы их обучения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460" y="620689"/>
            <a:ext cx="12126228" cy="187742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342861" lvl="2" indent="-34286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2800" b="1" u="sng" dirty="0">
                <a:solidFill>
                  <a:srgbClr val="0000FF"/>
                </a:solidFill>
              </a:rPr>
              <a:t>Многослойная прямоточная нейронная сеть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Задана обучающая выборка (</a:t>
            </a:r>
            <a:r>
              <a:rPr lang="en-US" sz="1600" b="1" dirty="0">
                <a:solidFill>
                  <a:srgbClr val="000000"/>
                </a:solidFill>
              </a:rPr>
              <a:t>X</a:t>
            </a:r>
            <a:r>
              <a:rPr lang="en-US" sz="1600" b="1" baseline="-25000" dirty="0">
                <a:solidFill>
                  <a:srgbClr val="000000"/>
                </a:solidFill>
              </a:rPr>
              <a:t>i</a:t>
            </a:r>
            <a:r>
              <a:rPr lang="ru-RU" sz="1600" b="1" dirty="0">
                <a:solidFill>
                  <a:srgbClr val="000000"/>
                </a:solidFill>
              </a:rPr>
              <a:t>,</a:t>
            </a:r>
            <a:r>
              <a:rPr lang="en-US" sz="1600" b="1" dirty="0" err="1">
                <a:solidFill>
                  <a:srgbClr val="000000"/>
                </a:solidFill>
              </a:rPr>
              <a:t>Z</a:t>
            </a:r>
            <a:r>
              <a:rPr lang="en-US" sz="1600" b="1" baseline="-25000" dirty="0" err="1">
                <a:solidFill>
                  <a:srgbClr val="000000"/>
                </a:solidFill>
              </a:rPr>
              <a:t>i</a:t>
            </a:r>
            <a:r>
              <a:rPr lang="ru-RU" sz="1600" b="1" dirty="0">
                <a:solidFill>
                  <a:srgbClr val="000000"/>
                </a:solidFill>
              </a:rPr>
              <a:t>). Инициируем веса</a:t>
            </a:r>
            <a:r>
              <a:rPr lang="ru-RU" sz="1600" b="1" i="1" dirty="0">
                <a:solidFill>
                  <a:srgbClr val="000000"/>
                </a:solidFill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</a:rPr>
              <a:t>w</a:t>
            </a:r>
            <a:r>
              <a:rPr lang="en-US" sz="1600" b="1" i="1" baseline="-25000" dirty="0" err="1">
                <a:solidFill>
                  <a:srgbClr val="000000"/>
                </a:solidFill>
              </a:rPr>
              <a:t>ij</a:t>
            </a:r>
            <a:r>
              <a:rPr lang="ru-RU" sz="1600" b="1" i="1" dirty="0">
                <a:solidFill>
                  <a:srgbClr val="000000"/>
                </a:solidFill>
              </a:rPr>
              <a:t>, </a:t>
            </a:r>
            <a:r>
              <a:rPr lang="ru-RU" sz="1600" b="1" dirty="0">
                <a:solidFill>
                  <a:srgbClr val="000000"/>
                </a:solidFill>
              </a:rPr>
              <a:t>выбираем</a:t>
            </a:r>
            <a:r>
              <a:rPr lang="ru-RU" sz="1600" b="1" i="1" dirty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00000"/>
                </a:solidFill>
              </a:rPr>
              <a:t>активационную функцию</a:t>
            </a:r>
            <a:r>
              <a:rPr lang="ru-RU" sz="1600" b="1" i="1" dirty="0">
                <a:solidFill>
                  <a:srgbClr val="000000"/>
                </a:solidFill>
              </a:rPr>
              <a:t> </a:t>
            </a:r>
            <a:r>
              <a:rPr lang="en-US" sz="1600" b="1" i="1" dirty="0">
                <a:solidFill>
                  <a:srgbClr val="000000"/>
                </a:solidFill>
              </a:rPr>
              <a:t>g</a:t>
            </a:r>
            <a:r>
              <a:rPr lang="ru-RU" sz="1600" b="1" i="1" dirty="0">
                <a:solidFill>
                  <a:srgbClr val="000000"/>
                </a:solidFill>
              </a:rPr>
              <a:t>(</a:t>
            </a:r>
            <a:r>
              <a:rPr lang="en-US" sz="1600" b="1" i="1" dirty="0">
                <a:solidFill>
                  <a:srgbClr val="000000"/>
                </a:solidFill>
              </a:rPr>
              <a:t>x</a:t>
            </a:r>
            <a:r>
              <a:rPr lang="ru-RU" sz="1600" b="1" i="1" dirty="0">
                <a:solidFill>
                  <a:srgbClr val="000000"/>
                </a:solidFill>
              </a:rPr>
              <a:t>) </a:t>
            </a:r>
            <a:r>
              <a:rPr lang="ru-RU" sz="1600" b="1" dirty="0">
                <a:solidFill>
                  <a:srgbClr val="000000"/>
                </a:solidFill>
              </a:rPr>
              <a:t>(обычно </a:t>
            </a:r>
            <a:r>
              <a:rPr lang="ru-RU" sz="1600" b="1" dirty="0" err="1">
                <a:solidFill>
                  <a:srgbClr val="000000"/>
                </a:solidFill>
              </a:rPr>
              <a:t>сигмоид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ru-RU" sz="1600" b="1" i="1" dirty="0">
                <a:solidFill>
                  <a:srgbClr val="000000"/>
                </a:solidFill>
              </a:rPr>
              <a:t>σ(</a:t>
            </a:r>
            <a:r>
              <a:rPr lang="en-US" sz="1600" b="1" i="1" dirty="0">
                <a:solidFill>
                  <a:srgbClr val="000000"/>
                </a:solidFill>
              </a:rPr>
              <a:t>x</a:t>
            </a:r>
            <a:r>
              <a:rPr lang="ru-RU" sz="1600" b="1" i="1" dirty="0">
                <a:solidFill>
                  <a:srgbClr val="000000"/>
                </a:solidFill>
              </a:rPr>
              <a:t>)</a:t>
            </a:r>
            <a:r>
              <a:rPr lang="ru-RU" sz="1600" b="1" dirty="0">
                <a:solidFill>
                  <a:srgbClr val="000000"/>
                </a:solidFill>
              </a:rPr>
              <a:t>) и обучаем сеть.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>
                <a:solidFill>
                  <a:srgbClr val="0000FF"/>
                </a:solidFill>
              </a:rPr>
              <a:t>Прежний опыт: </a:t>
            </a:r>
            <a:r>
              <a:rPr lang="ru-RU" sz="1600" b="1" dirty="0">
                <a:solidFill>
                  <a:srgbClr val="000000"/>
                </a:solidFill>
              </a:rPr>
              <a:t>ч</a:t>
            </a:r>
            <a:r>
              <a:rPr lang="ru-RU" altLang="ru-RU" sz="1600" b="1" dirty="0">
                <a:solidFill>
                  <a:srgbClr val="000000"/>
                </a:solidFill>
              </a:rPr>
              <a:t>тобы обучить сеть применяют </a:t>
            </a:r>
            <a:r>
              <a:rPr lang="ru-RU" altLang="ru-RU" sz="1600" b="1" dirty="0">
                <a:solidFill>
                  <a:srgbClr val="FF0000"/>
                </a:solidFill>
              </a:rPr>
              <a:t>метод  обратного распространения ошибки</a:t>
            </a:r>
            <a:r>
              <a:rPr lang="ru-RU" altLang="ru-RU" sz="1600" b="1" dirty="0">
                <a:solidFill>
                  <a:srgbClr val="0000FF"/>
                </a:solidFill>
              </a:rPr>
              <a:t>, </a:t>
            </a:r>
            <a:r>
              <a:rPr lang="ru-RU" altLang="ru-RU" sz="1600" b="1" dirty="0">
                <a:solidFill>
                  <a:srgbClr val="000000"/>
                </a:solidFill>
              </a:rPr>
              <a:t>когда методом градиентного спуска минимизируют по всем весам </a:t>
            </a:r>
            <a:r>
              <a:rPr lang="ru-RU" altLang="ru-RU" sz="1600" b="1" dirty="0">
                <a:solidFill>
                  <a:srgbClr val="0000FF"/>
                </a:solidFill>
              </a:rPr>
              <a:t>квадратичную функцию ошибки сети: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0000FF"/>
                </a:solidFill>
              </a:rPr>
              <a:t>                                                                               </a:t>
            </a:r>
            <a:r>
              <a:rPr lang="en-GB" altLang="ru-RU" sz="2000" b="1" i="1" dirty="0">
                <a:solidFill>
                  <a:srgbClr val="000000"/>
                </a:solidFill>
              </a:rPr>
              <a:t>E=</a:t>
            </a:r>
            <a:r>
              <a:rPr lang="el-GR" altLang="ru-RU" sz="2000" b="1" i="1" dirty="0">
                <a:solidFill>
                  <a:srgbClr val="000000"/>
                </a:solidFill>
              </a:rPr>
              <a:t>Σ</a:t>
            </a:r>
            <a:r>
              <a:rPr lang="en-US" altLang="ru-RU" sz="2000" b="1" i="1" baseline="-25000" dirty="0">
                <a:solidFill>
                  <a:srgbClr val="000000"/>
                </a:solidFill>
              </a:rPr>
              <a:t>m</a:t>
            </a:r>
            <a:r>
              <a:rPr lang="el-GR" altLang="ru-RU" sz="2000" b="1" i="1" dirty="0">
                <a:solidFill>
                  <a:srgbClr val="000000"/>
                </a:solidFill>
              </a:rPr>
              <a:t>Σ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sz="2000" b="1" i="1" baseline="-25000" dirty="0">
                <a:solidFill>
                  <a:srgbClr val="000000"/>
                </a:solidFill>
              </a:rPr>
              <a:t> </a:t>
            </a:r>
            <a:r>
              <a:rPr lang="en-US" altLang="ru-RU" sz="2000" b="1" i="1" dirty="0">
                <a:solidFill>
                  <a:srgbClr val="000000"/>
                </a:solidFill>
              </a:rPr>
              <a:t>(</a:t>
            </a:r>
            <a:r>
              <a:rPr lang="en-GB" altLang="ru-RU" sz="2000" b="1" i="1" dirty="0" err="1">
                <a:solidFill>
                  <a:srgbClr val="000000"/>
                </a:solidFill>
              </a:rPr>
              <a:t>y</a:t>
            </a:r>
            <a:r>
              <a:rPr lang="en-GB" altLang="ru-RU" sz="2000" b="1" i="1" baseline="-25000" dirty="0" err="1">
                <a:solidFill>
                  <a:srgbClr val="000000"/>
                </a:solidFill>
              </a:rPr>
              <a:t>i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 </a:t>
            </a:r>
            <a:r>
              <a:rPr lang="en-GB" altLang="ru-RU" sz="2000" b="1" i="1" baseline="30000" dirty="0">
                <a:solidFill>
                  <a:srgbClr val="000000"/>
                </a:solidFill>
              </a:rPr>
              <a:t>(m)</a:t>
            </a:r>
            <a:r>
              <a:rPr lang="en-GB" altLang="ru-RU" sz="2000" b="1" i="1" dirty="0">
                <a:solidFill>
                  <a:srgbClr val="000000"/>
                </a:solidFill>
              </a:rPr>
              <a:t> – </a:t>
            </a:r>
            <a:r>
              <a:rPr lang="en-GB" altLang="ru-RU" sz="2000" b="1" i="1" dirty="0" err="1">
                <a:solidFill>
                  <a:srgbClr val="000000"/>
                </a:solidFill>
              </a:rPr>
              <a:t>z</a:t>
            </a:r>
            <a:r>
              <a:rPr lang="en-GB" altLang="ru-RU" sz="2000" b="1" i="1" baseline="-25000" dirty="0" err="1">
                <a:solidFill>
                  <a:srgbClr val="000000"/>
                </a:solidFill>
              </a:rPr>
              <a:t>i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 </a:t>
            </a:r>
            <a:r>
              <a:rPr lang="en-GB" altLang="ru-RU" sz="2000" b="1" i="1" baseline="30000" dirty="0">
                <a:solidFill>
                  <a:srgbClr val="000000"/>
                </a:solidFill>
              </a:rPr>
              <a:t>(m)</a:t>
            </a:r>
            <a:r>
              <a:rPr lang="en-GB" altLang="ru-RU" sz="2000" b="1" i="1" dirty="0">
                <a:solidFill>
                  <a:srgbClr val="000000"/>
                </a:solidFill>
              </a:rPr>
              <a:t> )</a:t>
            </a:r>
            <a:r>
              <a:rPr lang="en-GB" altLang="ru-RU" sz="2000" b="1" i="1" baseline="30000" dirty="0">
                <a:solidFill>
                  <a:srgbClr val="000000"/>
                </a:solidFill>
              </a:rPr>
              <a:t>2</a:t>
            </a:r>
            <a:r>
              <a:rPr lang="en-GB" altLang="ru-RU" sz="2000" b="1" i="1" dirty="0">
                <a:solidFill>
                  <a:srgbClr val="000000"/>
                </a:solidFill>
              </a:rPr>
              <a:t> </a:t>
            </a:r>
            <a:r>
              <a:rPr lang="en-GB" altLang="ru-RU" sz="2000" b="1" dirty="0">
                <a:solidFill>
                  <a:srgbClr val="000000"/>
                </a:solidFill>
              </a:rPr>
              <a:t>→</a:t>
            </a:r>
            <a:r>
              <a:rPr lang="en-GB" altLang="ru-RU" sz="2000" b="1" i="1" dirty="0">
                <a:solidFill>
                  <a:srgbClr val="000000"/>
                </a:solidFill>
              </a:rPr>
              <a:t> min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{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wij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} 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96505"/>
            <a:ext cx="10416480" cy="393953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C00000"/>
                </a:solidFill>
              </a:rPr>
              <a:t>Возникающие проблемы:</a:t>
            </a:r>
          </a:p>
          <a:p>
            <a:pPr marL="342861" indent="-342861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>
                <a:solidFill>
                  <a:srgbClr val="000000"/>
                </a:solidFill>
              </a:rPr>
              <a:t>проклятье размерности</a:t>
            </a:r>
          </a:p>
          <a:p>
            <a:pPr marL="342861" indent="-342861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>
                <a:solidFill>
                  <a:srgbClr val="000000"/>
                </a:solidFill>
              </a:rPr>
              <a:t>переобучение</a:t>
            </a:r>
          </a:p>
          <a:p>
            <a:pPr marL="342861" indent="-342861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 err="1">
                <a:solidFill>
                  <a:srgbClr val="000000"/>
                </a:solidFill>
              </a:rPr>
              <a:t>застревание</a:t>
            </a:r>
            <a:r>
              <a:rPr lang="ru-RU" b="1" dirty="0">
                <a:solidFill>
                  <a:srgbClr val="000000"/>
                </a:solidFill>
              </a:rPr>
              <a:t> Е в ложном минимуме</a:t>
            </a:r>
          </a:p>
          <a:p>
            <a:pPr marL="342861" indent="-342861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>
                <a:solidFill>
                  <a:srgbClr val="000000"/>
                </a:solidFill>
              </a:rPr>
              <a:t>затухающий или взрывной градиент</a:t>
            </a:r>
            <a:endParaRPr lang="ru-RU" sz="800" b="1" dirty="0">
              <a:solidFill>
                <a:srgbClr val="000000"/>
              </a:solidFill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solidFill>
                  <a:srgbClr val="C00000"/>
                </a:solidFill>
              </a:rPr>
              <a:t>Как их решают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C00000"/>
                </a:solidFill>
              </a:rPr>
              <a:t>1. Уменьшение размерности сети, </a:t>
            </a:r>
            <a:r>
              <a:rPr lang="ru-RU" b="1" dirty="0">
                <a:solidFill>
                  <a:srgbClr val="000000"/>
                </a:solidFill>
              </a:rPr>
              <a:t>два метода:</a:t>
            </a:r>
          </a:p>
          <a:p>
            <a:pPr marL="0" lvl="2" indent="357188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(1) </a:t>
            </a:r>
            <a:r>
              <a:rPr lang="ru-RU" b="1" dirty="0">
                <a:solidFill>
                  <a:srgbClr val="000000"/>
                </a:solidFill>
              </a:rPr>
              <a:t>Кардинальное сжатие входных данных, т.к. обычно они сильно скоррелированы. </a:t>
            </a:r>
          </a:p>
          <a:p>
            <a:pPr marL="0" lvl="2" indent="357188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     Эффективен </a:t>
            </a:r>
            <a:r>
              <a:rPr lang="ru-RU" b="1" dirty="0" err="1">
                <a:solidFill>
                  <a:srgbClr val="000000"/>
                </a:solidFill>
              </a:rPr>
              <a:t>нейросетевой</a:t>
            </a:r>
            <a:r>
              <a:rPr lang="ru-RU" b="1" dirty="0">
                <a:solidFill>
                  <a:srgbClr val="000000"/>
                </a:solidFill>
              </a:rPr>
              <a:t> метод - </a:t>
            </a:r>
            <a:r>
              <a:rPr lang="ru-RU" b="1" dirty="0" err="1">
                <a:solidFill>
                  <a:srgbClr val="C00000"/>
                </a:solidFill>
              </a:rPr>
              <a:t>автоэнкодер</a:t>
            </a:r>
            <a:r>
              <a:rPr lang="ru-RU" b="1" dirty="0">
                <a:solidFill>
                  <a:srgbClr val="000000"/>
                </a:solidFill>
              </a:rPr>
              <a:t>, </a:t>
            </a:r>
          </a:p>
          <a:p>
            <a:pPr indent="357188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(2) Случайное прореживание нейронов – </a:t>
            </a:r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ru-RU" b="1" dirty="0" err="1">
                <a:solidFill>
                  <a:srgbClr val="C00000"/>
                </a:solidFill>
              </a:rPr>
              <a:t>ropout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</a:p>
          <a:p>
            <a:pPr indent="357188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</a:rPr>
              <a:t>     </a:t>
            </a:r>
            <a:r>
              <a:rPr lang="ru-RU" b="1" dirty="0">
                <a:solidFill>
                  <a:srgbClr val="000000"/>
                </a:solidFill>
              </a:rPr>
              <a:t>когда каждый вес обнуляется</a:t>
            </a:r>
          </a:p>
          <a:p>
            <a:pPr indent="357188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     с вероятностью p либо умножается на 1/</a:t>
            </a:r>
            <a:r>
              <a:rPr lang="en-US" b="1" dirty="0">
                <a:solidFill>
                  <a:srgbClr val="000000"/>
                </a:solidFill>
              </a:rPr>
              <a:t>p</a:t>
            </a:r>
            <a:r>
              <a:rPr lang="ru-RU" b="1" dirty="0">
                <a:solidFill>
                  <a:srgbClr val="000000"/>
                </a:solidFill>
              </a:rPr>
              <a:t> с вероятностью 1-</a:t>
            </a:r>
            <a:r>
              <a:rPr lang="en-US" b="1" dirty="0">
                <a:solidFill>
                  <a:srgbClr val="000000"/>
                </a:solidFill>
              </a:rPr>
              <a:t>p</a:t>
            </a:r>
            <a:r>
              <a:rPr lang="ru-RU" b="1" dirty="0">
                <a:solidFill>
                  <a:srgbClr val="000000"/>
                </a:solidFill>
              </a:rPr>
              <a:t>. </a:t>
            </a:r>
          </a:p>
          <a:p>
            <a:pPr indent="357188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     </a:t>
            </a:r>
            <a:r>
              <a:rPr lang="en-GB" b="1" dirty="0">
                <a:solidFill>
                  <a:srgbClr val="000000"/>
                </a:solidFill>
              </a:rPr>
              <a:t>D</a:t>
            </a:r>
            <a:r>
              <a:rPr lang="ru-RU" b="1" dirty="0" err="1">
                <a:solidFill>
                  <a:srgbClr val="000000"/>
                </a:solidFill>
              </a:rPr>
              <a:t>ropout</a:t>
            </a:r>
            <a:r>
              <a:rPr lang="ru-RU" b="1" dirty="0">
                <a:solidFill>
                  <a:srgbClr val="000000"/>
                </a:solidFill>
              </a:rPr>
              <a:t> используют </a:t>
            </a:r>
            <a:r>
              <a:rPr lang="ru-RU" b="1" dirty="0">
                <a:solidFill>
                  <a:srgbClr val="C00000"/>
                </a:solidFill>
              </a:rPr>
              <a:t>только при обучении </a:t>
            </a:r>
            <a:r>
              <a:rPr lang="ru-RU" b="1" dirty="0">
                <a:solidFill>
                  <a:srgbClr val="000000"/>
                </a:solidFill>
              </a:rPr>
              <a:t>сети.</a:t>
            </a:r>
          </a:p>
        </p:txBody>
      </p:sp>
      <p:pic>
        <p:nvPicPr>
          <p:cNvPr id="12" name="Picture 2" descr="Картинки по запросу dropout neural network">
            <a:extLst>
              <a:ext uri="{FF2B5EF4-FFF2-40B4-BE49-F238E27FC236}">
                <a16:creationId xmlns:a16="http://schemas.microsoft.com/office/drawing/2014/main" id="{CE28663D-5EBC-4D07-98C1-08128AE0D212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322" y="4790823"/>
            <a:ext cx="3654666" cy="171335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97212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F1447-C960-4AB0-9508-0B760E322F33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55842" y="6404389"/>
            <a:ext cx="4680519" cy="280119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6634"/>
            <a:ext cx="9144000" cy="46165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</a:rPr>
              <a:t>2) Переобучение глубокой </a:t>
            </a:r>
            <a:r>
              <a:rPr lang="ru-RU" sz="2400" b="1" dirty="0" err="1">
                <a:solidFill>
                  <a:srgbClr val="C00000"/>
                </a:solidFill>
              </a:rPr>
              <a:t>нейросети</a:t>
            </a:r>
            <a:r>
              <a:rPr lang="ru-RU" sz="2400" b="1" dirty="0">
                <a:solidFill>
                  <a:srgbClr val="C00000"/>
                </a:solidFill>
              </a:rPr>
              <a:t>, как защититься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53" y="825138"/>
            <a:ext cx="7344816" cy="120031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Переобучение (</a:t>
            </a:r>
            <a:r>
              <a:rPr lang="en-US" b="1" dirty="0">
                <a:solidFill>
                  <a:srgbClr val="C00000"/>
                </a:solidFill>
              </a:rPr>
              <a:t>overfitting</a:t>
            </a:r>
            <a:r>
              <a:rPr lang="en-US" b="1" dirty="0">
                <a:solidFill>
                  <a:srgbClr val="000000"/>
                </a:solidFill>
              </a:rPr>
              <a:t>) </a:t>
            </a:r>
            <a:r>
              <a:rPr lang="ru-RU" dirty="0">
                <a:solidFill>
                  <a:srgbClr val="000000"/>
                </a:solidFill>
              </a:rPr>
              <a:t>— это излишне точное соответствие нейронной сети конкретному набору обучающих примеров, при котором сеть теряет способность к обобщению и не работает на тестовых примерах.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68" y="2423755"/>
            <a:ext cx="12072664" cy="369330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Иногда эта проблема возникает, если слишком долго обучать сеть на одних и тех же данных, так что  сеть начнет не учиться на данных, а запоминать их шумы. </a:t>
            </a:r>
            <a:r>
              <a:rPr lang="ru-RU" sz="2000" b="1" dirty="0">
                <a:solidFill>
                  <a:srgbClr val="C00000"/>
                </a:solidFill>
              </a:rPr>
              <a:t>Простой выход – ранняя остановка обучения.</a:t>
            </a:r>
            <a:endParaRPr lang="en-US" sz="2000" b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Кроме того, переобучение бывает связано с усложнением модели из-за переизбытка скрытых нейронов Тогда одно из эффективных средств - тот же </a:t>
            </a:r>
            <a:r>
              <a:rPr lang="en-US" sz="2000" b="1" dirty="0">
                <a:solidFill>
                  <a:srgbClr val="C00000"/>
                </a:solidFill>
              </a:rPr>
              <a:t>dropout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ru-RU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Более общим является </a:t>
            </a:r>
            <a:r>
              <a:rPr lang="ru-RU" sz="2000" b="1" dirty="0">
                <a:solidFill>
                  <a:srgbClr val="C00000"/>
                </a:solidFill>
              </a:rPr>
              <a:t>метод регуляризации</a:t>
            </a:r>
            <a:r>
              <a:rPr lang="ru-RU" sz="2000" dirty="0">
                <a:solidFill>
                  <a:srgbClr val="000000"/>
                </a:solidFill>
              </a:rPr>
              <a:t>, ограничивающий реакцию </a:t>
            </a:r>
            <a:r>
              <a:rPr lang="ru-RU" sz="2000" dirty="0" err="1">
                <a:solidFill>
                  <a:srgbClr val="000000"/>
                </a:solidFill>
              </a:rPr>
              <a:t>нейросети</a:t>
            </a:r>
            <a:r>
              <a:rPr lang="ru-RU" sz="2000" dirty="0">
                <a:solidFill>
                  <a:srgbClr val="000000"/>
                </a:solidFill>
              </a:rPr>
              <a:t> на влияние шумов добавлением штрафного члена в функцию ошибки сети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err="1">
                <a:solidFill>
                  <a:srgbClr val="000000"/>
                </a:solidFill>
              </a:rPr>
              <a:t>Коэфициент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  <a:sym typeface="Symbol"/>
              </a:rPr>
              <a:t> не должен быть большим и обычно =0.001.</a:t>
            </a:r>
            <a:endParaRPr lang="ru-RU" sz="2000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4697243"/>
            <a:ext cx="3220223" cy="73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4A6897-178C-2EE5-E79B-F25A488AE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543371"/>
            <a:ext cx="4459951" cy="16655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572187-DC2D-EEFE-5C69-EDA4D7DCF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769" y="2130843"/>
            <a:ext cx="4311391" cy="3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9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472" y="246870"/>
            <a:ext cx="3669056" cy="185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1B01-F4F7-4611-A556-2F3441C316E2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726343" y="6525344"/>
            <a:ext cx="4472136" cy="332656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19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151" y="419679"/>
            <a:ext cx="11917377" cy="610935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sym typeface="Symbol"/>
              </a:rPr>
              <a:t>Для решения этой проблемы используют </a:t>
            </a:r>
            <a:r>
              <a:rPr lang="ru-RU" sz="2000" b="1" dirty="0">
                <a:solidFill>
                  <a:srgbClr val="C00000"/>
                </a:solidFill>
                <a:sym typeface="Symbol"/>
              </a:rPr>
              <a:t>метод отжига,</a:t>
            </a:r>
            <a:endParaRPr lang="ru-RU" sz="2000" dirty="0">
              <a:solidFill>
                <a:srgbClr val="C00000"/>
              </a:solidFill>
              <a:sym typeface="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500" dirty="0">
              <a:solidFill>
                <a:srgbClr val="000000"/>
              </a:solidFill>
              <a:sym typeface="Symbol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000" dirty="0"/>
              <a:t>Точнее, метод симуляции отжига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b="1" dirty="0"/>
              <a:t>–</a:t>
            </a:r>
            <a:r>
              <a:rPr lang="ru-RU" sz="2000" b="1" dirty="0"/>
              <a:t> </a:t>
            </a:r>
            <a:r>
              <a:rPr lang="en-US" sz="2000" b="1" dirty="0">
                <a:solidFill>
                  <a:srgbClr val="0000FF"/>
                </a:solidFill>
              </a:rPr>
              <a:t>simulated annealing</a:t>
            </a:r>
          </a:p>
          <a:p>
            <a:pPr marL="0" indent="0">
              <a:lnSpc>
                <a:spcPct val="80000"/>
              </a:lnSpc>
              <a:buNone/>
            </a:pPr>
            <a:endParaRPr lang="ru-RU" sz="2000" b="1" dirty="0">
              <a:solidFill>
                <a:srgbClr val="0000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Здесь</a:t>
            </a:r>
            <a:r>
              <a:rPr lang="ru-RU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>
                <a:solidFill>
                  <a:srgbClr val="000000"/>
                </a:solidFill>
              </a:rPr>
              <a:t>t</a:t>
            </a:r>
            <a:r>
              <a:rPr lang="ru-RU" sz="2000" b="1" i="1" dirty="0">
                <a:solidFill>
                  <a:srgbClr val="000000"/>
                </a:solidFill>
              </a:rPr>
              <a:t> – </a:t>
            </a:r>
            <a:r>
              <a:rPr lang="ru-RU" sz="2000" dirty="0">
                <a:solidFill>
                  <a:srgbClr val="000000"/>
                </a:solidFill>
              </a:rPr>
              <a:t>температура, постепенно убывающая </a:t>
            </a:r>
            <a:r>
              <a:rPr lang="en-US" sz="1800" b="1" i="1" dirty="0">
                <a:solidFill>
                  <a:srgbClr val="000000"/>
                </a:solidFill>
              </a:rPr>
              <a:t>t</a:t>
            </a:r>
            <a:r>
              <a:rPr lang="ru-RU" sz="1800" b="1" i="1" dirty="0">
                <a:solidFill>
                  <a:srgbClr val="000000"/>
                </a:solidFill>
              </a:rPr>
              <a:t> = 10,8,6,4,2,0</a:t>
            </a:r>
            <a:endParaRPr lang="ru-RU" altLang="ru-RU" sz="1800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sym typeface="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sym typeface="Symbol"/>
              </a:rPr>
              <a:t>Более эффективен </a:t>
            </a:r>
            <a:r>
              <a:rPr lang="ru-RU" sz="2000" b="1" dirty="0">
                <a:solidFill>
                  <a:srgbClr val="0000FF"/>
                </a:solidFill>
              </a:rPr>
              <a:t>Стохастический градиентный спуск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endParaRPr lang="ru-RU" sz="2000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</a:rPr>
              <a:t>(Stochastic Gradient Descent – SGD)</a:t>
            </a:r>
            <a:r>
              <a:rPr lang="ru-RU" sz="2000" b="1" dirty="0">
                <a:solidFill>
                  <a:srgbClr val="0000FF"/>
                </a:solidFill>
              </a:rPr>
              <a:t>, </a:t>
            </a:r>
            <a:r>
              <a:rPr lang="ru-RU" sz="2000" dirty="0">
                <a:solidFill>
                  <a:srgbClr val="000000"/>
                </a:solidFill>
              </a:rPr>
              <a:t>при котором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требуется только один проход по обучающим данным, когда значение градиента аппроксимируются градиентом функции ошибки, вычисленном </a:t>
            </a:r>
            <a:r>
              <a:rPr lang="ru-RU" sz="2000" b="1" dirty="0">
                <a:solidFill>
                  <a:srgbClr val="000000"/>
                </a:solidFill>
              </a:rPr>
              <a:t>только на одном элементе обучения</a:t>
            </a:r>
            <a:r>
              <a:rPr lang="ru-RU" sz="2000" dirty="0">
                <a:solidFill>
                  <a:srgbClr val="000000"/>
                </a:solidFill>
              </a:rPr>
              <a:t>, в то время как при обычном  градиентном спуске на каждой итерации обучающая выборка просматривается целиком, и только после этого изменяется вес. Поэтому для больших массивов данных </a:t>
            </a:r>
            <a:r>
              <a:rPr lang="en-US" sz="2000" b="1" dirty="0">
                <a:solidFill>
                  <a:srgbClr val="000000"/>
                </a:solidFill>
              </a:rPr>
              <a:t>SGD </a:t>
            </a:r>
            <a:r>
              <a:rPr lang="ru-RU" sz="2000" b="1" dirty="0">
                <a:solidFill>
                  <a:srgbClr val="000000"/>
                </a:solidFill>
              </a:rPr>
              <a:t>работает много быстрее</a:t>
            </a:r>
            <a:r>
              <a:rPr lang="ru-RU" sz="2000" dirty="0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</a:rPr>
              <a:t>Выбор точки обучения в </a:t>
            </a:r>
            <a:r>
              <a:rPr lang="en-US" sz="2000" b="1" dirty="0">
                <a:solidFill>
                  <a:srgbClr val="C00000"/>
                </a:solidFill>
              </a:rPr>
              <a:t>SGD </a:t>
            </a:r>
            <a:r>
              <a:rPr lang="ru-RU" sz="2000" b="1" dirty="0">
                <a:solidFill>
                  <a:srgbClr val="C00000"/>
                </a:solidFill>
              </a:rPr>
              <a:t>происходит случайно</a:t>
            </a:r>
            <a:r>
              <a:rPr lang="ru-RU" sz="2000" dirty="0">
                <a:solidFill>
                  <a:srgbClr val="000000"/>
                </a:solidFill>
              </a:rPr>
              <a:t>, но попеременно из разных классов, что также повышает вероятность выхода из локального минимума.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Чтобы не «промахнуться» при таких скачках мимо искомого минимума,  в формулу обновления весов добавляют член типа «момента инерции» </a:t>
            </a:r>
            <a:r>
              <a:rPr lang="ru-RU" sz="2200" b="1" dirty="0">
                <a:solidFill>
                  <a:srgbClr val="000000"/>
                </a:solidFill>
                <a:sym typeface="Symbol"/>
              </a:rPr>
              <a:t></a:t>
            </a:r>
            <a:r>
              <a:rPr lang="en-US" sz="2200" b="1" dirty="0" err="1">
                <a:solidFill>
                  <a:srgbClr val="000000"/>
                </a:solidFill>
              </a:rPr>
              <a:t>w</a:t>
            </a:r>
            <a:r>
              <a:rPr lang="en-US" sz="2200" b="1" baseline="-25000" dirty="0" err="1">
                <a:solidFill>
                  <a:srgbClr val="000000"/>
                </a:solidFill>
              </a:rPr>
              <a:t>i</a:t>
            </a:r>
            <a:r>
              <a:rPr lang="en-US" sz="2200" b="1" dirty="0">
                <a:solidFill>
                  <a:srgbClr val="000000"/>
                </a:solidFill>
              </a:rPr>
              <a:t>=</a:t>
            </a:r>
            <a:r>
              <a:rPr lang="ru-RU" sz="2200" b="1" dirty="0">
                <a:solidFill>
                  <a:srgbClr val="000000"/>
                </a:solidFill>
              </a:rPr>
              <a:t>η</a:t>
            </a:r>
            <a:r>
              <a:rPr lang="en-US" sz="2200" b="1" dirty="0">
                <a:solidFill>
                  <a:srgbClr val="000000"/>
                </a:solidFill>
              </a:rPr>
              <a:t>•</a:t>
            </a:r>
            <a:r>
              <a:rPr lang="en-US" sz="2200" b="1" dirty="0" err="1">
                <a:solidFill>
                  <a:srgbClr val="000000"/>
                </a:solidFill>
              </a:rPr>
              <a:t>Gradw</a:t>
            </a:r>
            <a:r>
              <a:rPr lang="en-US" sz="2200" b="1" dirty="0">
                <a:solidFill>
                  <a:srgbClr val="000000"/>
                </a:solidFill>
              </a:rPr>
              <a:t>+</a:t>
            </a:r>
            <a:r>
              <a:rPr lang="en-US" sz="2200" b="1" dirty="0">
                <a:solidFill>
                  <a:srgbClr val="000000"/>
                </a:solidFill>
                <a:sym typeface="Symbol"/>
              </a:rPr>
              <a:t></a:t>
            </a:r>
            <a:r>
              <a:rPr lang="en-US" sz="2200" b="1" dirty="0">
                <a:solidFill>
                  <a:srgbClr val="000000"/>
                </a:solidFill>
              </a:rPr>
              <a:t>•</a:t>
            </a:r>
            <a:r>
              <a:rPr lang="ru-RU" sz="2200" b="1" dirty="0">
                <a:solidFill>
                  <a:srgbClr val="000000"/>
                </a:solidFill>
                <a:sym typeface="Symbol"/>
              </a:rPr>
              <a:t></a:t>
            </a:r>
            <a:r>
              <a:rPr lang="en-US" sz="2200" b="1" dirty="0">
                <a:solidFill>
                  <a:srgbClr val="000000"/>
                </a:solidFill>
              </a:rPr>
              <a:t>w</a:t>
            </a:r>
            <a:r>
              <a:rPr lang="en-US" sz="2200" b="1" baseline="-25000" dirty="0">
                <a:solidFill>
                  <a:srgbClr val="000000"/>
                </a:solidFill>
              </a:rPr>
              <a:t>i-1</a:t>
            </a:r>
            <a:r>
              <a:rPr lang="ru-RU" sz="2000" b="1" baseline="-25000" dirty="0">
                <a:solidFill>
                  <a:srgbClr val="000000"/>
                </a:solidFill>
              </a:rPr>
              <a:t>.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Все эти возможности включает метод </a:t>
            </a:r>
            <a:r>
              <a:rPr lang="en-US" sz="2000" b="1" dirty="0">
                <a:solidFill>
                  <a:srgbClr val="C00000"/>
                </a:solidFill>
              </a:rPr>
              <a:t>ADAM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b="1" dirty="0">
                <a:solidFill>
                  <a:srgbClr val="C00000"/>
                </a:solidFill>
              </a:rPr>
              <a:t>Adaptive Moment Estimation</a:t>
            </a:r>
            <a:r>
              <a:rPr lang="en-US" sz="2000" b="1" dirty="0">
                <a:solidFill>
                  <a:srgbClr val="000000"/>
                </a:solidFill>
              </a:rPr>
              <a:t>)</a:t>
            </a:r>
            <a:r>
              <a:rPr lang="ru-RU" sz="2000" b="1" dirty="0">
                <a:solidFill>
                  <a:srgbClr val="000000"/>
                </a:solidFill>
              </a:rPr>
              <a:t>, </a:t>
            </a:r>
            <a:r>
              <a:rPr lang="ru-RU" sz="2000" dirty="0">
                <a:solidFill>
                  <a:srgbClr val="000000"/>
                </a:solidFill>
              </a:rPr>
              <a:t>который реализует </a:t>
            </a:r>
            <a:r>
              <a:rPr lang="en-US" sz="2000" dirty="0">
                <a:solidFill>
                  <a:srgbClr val="000000"/>
                </a:solidFill>
              </a:rPr>
              <a:t>SGD </a:t>
            </a:r>
            <a:r>
              <a:rPr lang="ru-RU" sz="2000" dirty="0">
                <a:solidFill>
                  <a:srgbClr val="000000"/>
                </a:solidFill>
              </a:rPr>
              <a:t>и, вдобавок, вычисляет адаптивную скорость обучения и оптимизирует шаг.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ru-RU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aseline="-25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37495"/>
            <a:ext cx="9144000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sym typeface="Symbol"/>
              </a:rPr>
              <a:t>3) Ложные минимумы функции ошибки сети</a:t>
            </a:r>
          </a:p>
        </p:txBody>
      </p:sp>
      <p:sp>
        <p:nvSpPr>
          <p:cNvPr id="8" name="Стрелка вправо 7"/>
          <p:cNvSpPr/>
          <p:nvPr/>
        </p:nvSpPr>
        <p:spPr bwMode="auto">
          <a:xfrm>
            <a:off x="5013104" y="747131"/>
            <a:ext cx="3027112" cy="90473"/>
          </a:xfrm>
          <a:prstGeom prst="rightArrow">
            <a:avLst/>
          </a:prstGeom>
          <a:solidFill>
            <a:srgbClr val="FF66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defTabSz="914295"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844F55-624C-0FDD-2F3F-BA8C991F8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16" y="801916"/>
            <a:ext cx="1510084" cy="647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847A63-E753-1996-8628-BC219ED89679}"/>
              </a:ext>
            </a:extLst>
          </p:cNvPr>
          <p:cNvSpPr txBox="1"/>
          <p:nvPr/>
        </p:nvSpPr>
        <p:spPr>
          <a:xfrm>
            <a:off x="6371424" y="1125506"/>
            <a:ext cx="1843155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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=1/t    E=E(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t,W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336" y="9630"/>
            <a:ext cx="11665296" cy="286231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Биологические предпосылки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Привлекательные свойства мозга </a:t>
            </a:r>
          </a:p>
          <a:p>
            <a:pPr marL="285717" marR="0" lvl="0" indent="-285717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способность выполнять в параллельном режиме логические, распознающие и оптимизирующие функции; </a:t>
            </a:r>
          </a:p>
          <a:p>
            <a:pPr marL="285717" marR="0" lvl="0" indent="-285717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давать приемлемый ответ даже при неполных или ошибочных входных данных; </a:t>
            </a:r>
          </a:p>
          <a:p>
            <a:pPr marL="285717" marR="0" lvl="0" indent="-285717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устойчиво работать при сбоях или выходе из строя одного или даже группы нейронов (пример с Луи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Пастёром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);</a:t>
            </a:r>
          </a:p>
          <a:p>
            <a:pPr marL="285717" marR="0" lvl="0" indent="-285717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обучаться, т. е. улучшать свои характеристики в процессе обработки данных.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0" y="-184662"/>
            <a:ext cx="18470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689537"/>
              </p:ext>
            </p:extLst>
          </p:nvPr>
        </p:nvGraphicFramePr>
        <p:xfrm>
          <a:off x="6638912" y="3068959"/>
          <a:ext cx="4785680" cy="3089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54221" imgH="4486901" progId="Unknown">
                  <p:embed/>
                </p:oleObj>
              </mc:Choice>
              <mc:Fallback>
                <p:oleObj r:id="rId2" imgW="6954221" imgH="4486901" progId="Unknown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912" y="3068959"/>
                        <a:ext cx="4785680" cy="30890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0825" y="3003061"/>
            <a:ext cx="6275391" cy="34316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Биологический нейрон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клетка, состоящая из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сомы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- тела нейрона, к ней через отростки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дендриты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подходят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аксоны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- линии передач от других нейронов.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  <a:r>
              <a:rPr kumimoji="0" lang="ru-RU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инапс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преобразует входную информацию, переводя нейрон в состояние возбуждения или торможения.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Мозг состоит из 10</a:t>
            </a:r>
            <a:r>
              <a:rPr kumimoji="0" lang="ru-RU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параллельно работающих нейронов, каждый связан с 10</a:t>
            </a:r>
            <a:r>
              <a:rPr kumimoji="0" lang="ru-RU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других нейронов, так что всего в биологической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нейросети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10</a:t>
            </a:r>
            <a:r>
              <a:rPr kumimoji="0" lang="ru-RU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нейросвязей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21BDFA-89DB-418E-A07B-199AFCB8CAD7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3536032" cy="4762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443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0A73-D9C5-4CEE-828B-CC0EB7686547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4760168" cy="476250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20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944" y="4074"/>
            <a:ext cx="10200456" cy="70787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</a:rPr>
              <a:t>4) Затухающий градиент и паралич </a:t>
            </a:r>
            <a:r>
              <a:rPr lang="ru-RU" sz="3200" b="1" dirty="0" err="1">
                <a:solidFill>
                  <a:srgbClr val="C00000"/>
                </a:solidFill>
              </a:rPr>
              <a:t>нейросети</a:t>
            </a:r>
            <a:endParaRPr lang="ru-RU" sz="3200" b="1" dirty="0">
              <a:solidFill>
                <a:srgbClr val="C00000"/>
              </a:solidFill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1344" y="584767"/>
                <a:ext cx="11809312" cy="6429250"/>
              </a:xfrm>
              <a:prstGeom prst="rect">
                <a:avLst/>
              </a:prstGeom>
              <a:noFill/>
            </p:spPr>
            <p:txBody>
              <a:bodyPr wrap="square" lIns="91429" tIns="45715" rIns="91429" bIns="45715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200" dirty="0">
                    <a:solidFill>
                      <a:srgbClr val="000000"/>
                    </a:solidFill>
                  </a:rPr>
                  <a:t>Проблема затухающего градиента неизбежно проявляется в многослойных </a:t>
                </a:r>
                <a:r>
                  <a:rPr lang="ru-RU" sz="2200" dirty="0" err="1">
                    <a:solidFill>
                      <a:srgbClr val="000000"/>
                    </a:solidFill>
                  </a:rPr>
                  <a:t>нейросетях</a:t>
                </a:r>
                <a:r>
                  <a:rPr lang="ru-RU" sz="2200" dirty="0">
                    <a:solidFill>
                      <a:srgbClr val="000000"/>
                    </a:solidFill>
                  </a:rPr>
                  <a:t>, особенно в случае </a:t>
                </a:r>
                <a:r>
                  <a:rPr lang="ru-RU" sz="2200" dirty="0" err="1">
                    <a:solidFill>
                      <a:srgbClr val="000000"/>
                    </a:solidFill>
                  </a:rPr>
                  <a:t>сигмоидной</a:t>
                </a:r>
                <a:r>
                  <a:rPr lang="ru-RU" sz="2200" dirty="0">
                    <a:solidFill>
                      <a:srgbClr val="000000"/>
                    </a:solidFill>
                  </a:rPr>
                  <a:t> активационной функции </a:t>
                </a:r>
                <a14:m>
                  <m:oMath xmlns:m="http://schemas.openxmlformats.org/officeDocument/2006/math">
                    <m:r>
                      <a:rPr lang="ru-RU" sz="2200" b="1" i="1">
                        <a:latin typeface="Cambria Math"/>
                      </a:rPr>
                      <m:t>𝝈</m:t>
                    </m:r>
                    <m:r>
                      <a:rPr lang="ru-RU" sz="2200" b="1" i="1">
                        <a:latin typeface="Cambria Math"/>
                      </a:rPr>
                      <m:t>(</m:t>
                    </m:r>
                    <m:r>
                      <a:rPr lang="ru-RU" sz="2200" b="1" i="1">
                        <a:latin typeface="Cambria Math"/>
                      </a:rPr>
                      <m:t>𝒙</m:t>
                    </m:r>
                    <m:r>
                      <a:rPr lang="ru-RU" sz="2200" b="1" i="1">
                        <a:latin typeface="Cambria Math"/>
                      </a:rPr>
                      <m:t>)=</m:t>
                    </m:r>
                    <m:f>
                      <m:fPr>
                        <m:ctrlPr>
                          <a:rPr lang="ru-RU" sz="2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200" b="1" i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ru-RU" sz="2200" b="1" i="1">
                            <a:latin typeface="Cambria Math"/>
                          </a:rPr>
                          <m:t>𝟏</m:t>
                        </m:r>
                        <m:r>
                          <a:rPr lang="ru-RU" sz="2200" b="1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sz="2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1" i="1">
                                <a:latin typeface="Cambria Math"/>
                              </a:rPr>
                              <m:t>𝒆</m:t>
                            </m:r>
                          </m:e>
                          <m:sup>
                            <m:r>
                              <a:rPr lang="ru-RU" sz="2200" b="1" i="1">
                                <a:latin typeface="Cambria Math"/>
                              </a:rPr>
                              <m:t>−</m:t>
                            </m:r>
                            <m:r>
                              <a:rPr lang="ru-RU" sz="2200" b="1" i="1">
                                <a:latin typeface="Cambria Math"/>
                              </a:rPr>
                              <m:t>𝝁</m:t>
                            </m:r>
                            <m:r>
                              <a:rPr lang="ru-RU" sz="2200" b="1" i="1">
                                <a:latin typeface="Cambria Math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endParaRPr lang="ru-RU" sz="2200" dirty="0"/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500" b="1" i="1" dirty="0">
                    <a:solidFill>
                      <a:srgbClr val="000000"/>
                    </a:solidFill>
                  </a:rPr>
                  <a:t>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200" dirty="0">
                    <a:solidFill>
                      <a:srgbClr val="000000"/>
                    </a:solidFill>
                  </a:rPr>
                  <a:t>(заметим: </a:t>
                </a:r>
                <a:r>
                  <a:rPr lang="ru-RU" sz="2200" b="1" i="1" dirty="0">
                    <a:solidFill>
                      <a:srgbClr val="000000"/>
                    </a:solidFill>
                  </a:rPr>
                  <a:t>σ</a:t>
                </a:r>
                <a:r>
                  <a:rPr lang="en-US" sz="2200" b="1" i="1" dirty="0">
                    <a:solidFill>
                      <a:srgbClr val="000000"/>
                    </a:solidFill>
                  </a:rPr>
                  <a:t>’</a:t>
                </a:r>
                <a:r>
                  <a:rPr lang="ru-RU" sz="2200" b="1" i="1" dirty="0">
                    <a:solidFill>
                      <a:srgbClr val="000000"/>
                    </a:solidFill>
                  </a:rPr>
                  <a:t>(</a:t>
                </a:r>
                <a:r>
                  <a:rPr lang="en-US" sz="2200" b="1" i="1" dirty="0">
                    <a:solidFill>
                      <a:srgbClr val="000000"/>
                    </a:solidFill>
                  </a:rPr>
                  <a:t>x</a:t>
                </a:r>
                <a:r>
                  <a:rPr lang="ru-RU" sz="2200" b="1" i="1" dirty="0">
                    <a:solidFill>
                      <a:srgbClr val="000000"/>
                    </a:solidFill>
                  </a:rPr>
                  <a:t>)≤¼</a:t>
                </a:r>
                <a:r>
                  <a:rPr lang="en-US" sz="2200" b="1" i="1" dirty="0">
                    <a:solidFill>
                      <a:srgbClr val="000000"/>
                    </a:solidFill>
                  </a:rPr>
                  <a:t>; 0&lt;x&lt;1</a:t>
                </a:r>
                <a:r>
                  <a:rPr lang="en-US" sz="2200" dirty="0">
                    <a:solidFill>
                      <a:srgbClr val="000000"/>
                    </a:solidFill>
                  </a:rPr>
                  <a:t>)</a:t>
                </a:r>
                <a:r>
                  <a:rPr lang="ru-RU" sz="2200" dirty="0">
                    <a:solidFill>
                      <a:srgbClr val="000000"/>
                    </a:solidFill>
                  </a:rPr>
                  <a:t>. При </a:t>
                </a:r>
                <a:r>
                  <a:rPr lang="en-US" sz="2200" dirty="0" err="1">
                    <a:solidFill>
                      <a:srgbClr val="000000"/>
                    </a:solidFill>
                  </a:rPr>
                  <a:t>BackProp</a:t>
                </a:r>
                <a:r>
                  <a:rPr lang="en-US" sz="2200" dirty="0">
                    <a:solidFill>
                      <a:srgbClr val="000000"/>
                    </a:solidFill>
                  </a:rPr>
                  <a:t> </a:t>
                </a:r>
                <a:r>
                  <a:rPr lang="ru-RU" sz="2200" dirty="0">
                    <a:solidFill>
                      <a:srgbClr val="000000"/>
                    </a:solidFill>
                  </a:rPr>
                  <a:t>обучении</a:t>
                </a:r>
                <a:r>
                  <a:rPr lang="en-US" sz="2200" dirty="0">
                    <a:solidFill>
                      <a:srgbClr val="000000"/>
                    </a:solidFill>
                  </a:rPr>
                  <a:t> </a:t>
                </a:r>
                <a:r>
                  <a:rPr lang="ru-RU" sz="2200" dirty="0">
                    <a:solidFill>
                      <a:srgbClr val="000000"/>
                    </a:solidFill>
                  </a:rPr>
                  <a:t>ошибка с выходов отправляется на вход, распределяется по всем весам и отправляется дальше по сети</a:t>
                </a:r>
                <a:r>
                  <a:rPr lang="en-US" sz="2200" dirty="0">
                    <a:solidFill>
                      <a:srgbClr val="000000"/>
                    </a:solidFill>
                  </a:rPr>
                  <a:t> </a:t>
                </a:r>
                <a:r>
                  <a:rPr lang="ru-RU" sz="2200" dirty="0">
                    <a:solidFill>
                      <a:srgbClr val="000000"/>
                    </a:solidFill>
                  </a:rPr>
                  <a:t>к входу. При этом градиент (производная ошибки) — прогоняется через </a:t>
                </a:r>
                <a:r>
                  <a:rPr lang="ru-RU" sz="2200" dirty="0" err="1">
                    <a:solidFill>
                      <a:srgbClr val="000000"/>
                    </a:solidFill>
                  </a:rPr>
                  <a:t>нейросеть</a:t>
                </a:r>
                <a:r>
                  <a:rPr lang="ru-RU" sz="2200" dirty="0">
                    <a:solidFill>
                      <a:srgbClr val="000000"/>
                    </a:solidFill>
                  </a:rPr>
                  <a:t> обратно с многократным перемножением </a:t>
                </a:r>
                <a:r>
                  <a:rPr lang="ru-RU" sz="2200" b="1" i="1" dirty="0">
                    <a:solidFill>
                      <a:srgbClr val="000000"/>
                    </a:solidFill>
                  </a:rPr>
                  <a:t>σ</a:t>
                </a:r>
                <a:r>
                  <a:rPr lang="en-US" sz="2200" b="1" i="1" dirty="0">
                    <a:solidFill>
                      <a:srgbClr val="000000"/>
                    </a:solidFill>
                  </a:rPr>
                  <a:t>’</a:t>
                </a:r>
                <a:r>
                  <a:rPr lang="ru-RU" sz="2200" b="1" i="1" dirty="0">
                    <a:solidFill>
                      <a:srgbClr val="000000"/>
                    </a:solidFill>
                  </a:rPr>
                  <a:t>(</a:t>
                </a:r>
                <a:r>
                  <a:rPr lang="en-US" sz="2200" b="1" i="1" dirty="0">
                    <a:solidFill>
                      <a:srgbClr val="000000"/>
                    </a:solidFill>
                  </a:rPr>
                  <a:t>x</a:t>
                </a:r>
                <a:r>
                  <a:rPr lang="ru-RU" sz="2200" b="1" i="1" dirty="0">
                    <a:solidFill>
                      <a:srgbClr val="000000"/>
                    </a:solidFill>
                  </a:rPr>
                  <a:t>)</a:t>
                </a:r>
                <a:r>
                  <a:rPr lang="ru-RU" sz="2200" dirty="0">
                    <a:solidFill>
                      <a:srgbClr val="000000"/>
                    </a:solidFill>
                  </a:rPr>
                  <a:t>. Когда в </a:t>
                </a:r>
                <a:r>
                  <a:rPr lang="ru-RU" sz="2200" dirty="0" err="1">
                    <a:solidFill>
                      <a:srgbClr val="000000"/>
                    </a:solidFill>
                  </a:rPr>
                  <a:t>нейросети</a:t>
                </a:r>
                <a:r>
                  <a:rPr lang="ru-RU" sz="2200" dirty="0">
                    <a:solidFill>
                      <a:srgbClr val="000000"/>
                    </a:solidFill>
                  </a:rPr>
                  <a:t> много слоев, градиент в слоях близких к входу становится исчезающе малым и </a:t>
                </a:r>
                <a:r>
                  <a:rPr lang="ru-RU" sz="2200" b="1" dirty="0">
                    <a:solidFill>
                      <a:srgbClr val="000000"/>
                    </a:solidFill>
                  </a:rPr>
                  <a:t>веса практически перестанут изменяться. </a:t>
                </a:r>
                <a:r>
                  <a:rPr lang="ru-RU" sz="2200" dirty="0">
                    <a:solidFill>
                      <a:srgbClr val="000000"/>
                    </a:solidFill>
                  </a:rPr>
                  <a:t>Происходит «</a:t>
                </a:r>
                <a:r>
                  <a:rPr lang="ru-RU" sz="2200" b="1" dirty="0">
                    <a:solidFill>
                      <a:srgbClr val="C00000"/>
                    </a:solidFill>
                  </a:rPr>
                  <a:t>паралич сети</a:t>
                </a:r>
                <a:r>
                  <a:rPr lang="ru-RU" sz="2200" dirty="0">
                    <a:solidFill>
                      <a:srgbClr val="000000"/>
                    </a:solidFill>
                  </a:rPr>
                  <a:t>».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500" dirty="0">
                    <a:solidFill>
                      <a:srgbClr val="000000"/>
                    </a:solidFill>
                  </a:rPr>
                  <a:t> </a:t>
                </a:r>
                <a:endParaRPr lang="en-US" sz="500" dirty="0">
                  <a:solidFill>
                    <a:srgbClr val="000000"/>
                  </a:solidFill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200" dirty="0">
                    <a:solidFill>
                      <a:srgbClr val="000000"/>
                    </a:solidFill>
                  </a:rPr>
                  <a:t>Противоположная картина называется «</a:t>
                </a:r>
                <a:r>
                  <a:rPr lang="ru-RU" sz="2200" b="1" dirty="0">
                    <a:solidFill>
                      <a:srgbClr val="C00000"/>
                    </a:solidFill>
                  </a:rPr>
                  <a:t>взрывной рост градиента</a:t>
                </a:r>
                <a:r>
                  <a:rPr lang="ru-RU" sz="2200" dirty="0">
                    <a:solidFill>
                      <a:srgbClr val="000000"/>
                    </a:solidFill>
                  </a:rPr>
                  <a:t>», это случается, если инициализировать веса слишком большими значениями.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600" dirty="0">
                    <a:solidFill>
                      <a:srgbClr val="000000"/>
                    </a:solidFill>
                  </a:rPr>
                  <a:t>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200" dirty="0">
                    <a:solidFill>
                      <a:srgbClr val="000000"/>
                    </a:solidFill>
                  </a:rPr>
                  <a:t>Для </a:t>
                </a:r>
                <a:r>
                  <a:rPr lang="ru-RU" sz="2200" dirty="0" err="1">
                    <a:solidFill>
                      <a:srgbClr val="000000"/>
                    </a:solidFill>
                  </a:rPr>
                  <a:t>избежания</a:t>
                </a:r>
                <a:r>
                  <a:rPr lang="ru-RU" sz="2200" dirty="0">
                    <a:solidFill>
                      <a:srgbClr val="000000"/>
                    </a:solidFill>
                  </a:rPr>
                  <a:t> затухания или взрывного роста градиента нужно 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+mj-lt"/>
                  <a:buAutoNum type="arabicPeriod"/>
                </a:pPr>
                <a:r>
                  <a:rPr lang="ru-RU" sz="2200" b="1" dirty="0">
                    <a:solidFill>
                      <a:srgbClr val="C00000"/>
                    </a:solidFill>
                  </a:rPr>
                  <a:t>грамотно выбирать функцию активации; 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+mj-lt"/>
                  <a:buAutoNum type="arabicPeriod"/>
                </a:pPr>
                <a:r>
                  <a:rPr lang="ru-RU" sz="2200" b="1" dirty="0">
                    <a:solidFill>
                      <a:srgbClr val="C00000"/>
                    </a:solidFill>
                  </a:rPr>
                  <a:t>использовать правильную инициализацию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200" b="1" dirty="0">
                    <a:solidFill>
                      <a:srgbClr val="C00000"/>
                    </a:solidFill>
                  </a:rPr>
                  <a:t>     настраиваемых параметров нейросети;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+mj-lt"/>
                  <a:buAutoNum type="arabicPeriod"/>
                </a:pPr>
                <a:r>
                  <a:rPr lang="ru-RU" sz="2200" b="1" dirty="0">
                    <a:solidFill>
                      <a:srgbClr val="C00000"/>
                    </a:solidFill>
                  </a:rPr>
                  <a:t>выбирать функцию ошибки сети,</a:t>
                </a:r>
                <a:r>
                  <a:rPr lang="en-US" sz="2200" b="1" dirty="0">
                    <a:solidFill>
                      <a:srgbClr val="C00000"/>
                    </a:solidFill>
                  </a:rPr>
                  <a:t> </a:t>
                </a:r>
                <a:r>
                  <a:rPr lang="ru-RU" sz="2200" b="1" dirty="0">
                    <a:solidFill>
                      <a:srgbClr val="C00000"/>
                    </a:solidFill>
                  </a:rPr>
                  <a:t>адекватную решаемой задаче.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200" dirty="0">
                    <a:solidFill>
                      <a:srgbClr val="000000"/>
                    </a:solidFill>
                  </a:rPr>
                  <a:t> 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b="1" dirty="0">
                    <a:solidFill>
                      <a:srgbClr val="000000"/>
                    </a:solidFill>
                  </a:rPr>
                  <a:t> </a:t>
                </a:r>
                <a:endParaRPr lang="ru-RU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584767"/>
                <a:ext cx="11809312" cy="6429250"/>
              </a:xfrm>
              <a:prstGeom prst="rect">
                <a:avLst/>
              </a:prstGeom>
              <a:blipFill>
                <a:blip r:embed="rId2"/>
                <a:stretch>
                  <a:fillRect l="-671" t="-569" r="-6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0121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922B-CC22-4C38-8094-1496B086FFB3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453336"/>
            <a:ext cx="4400128" cy="268139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21</a:t>
            </a:fld>
            <a:endParaRPr lang="ru-RU" altLang="ru-RU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8554" y="562658"/>
                <a:ext cx="7528927" cy="6446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Из-за указанных недостатков </a:t>
                </a:r>
                <a:r>
                  <a:rPr lang="ru-RU" dirty="0">
                    <a:solidFill>
                      <a:srgbClr val="0000FF"/>
                    </a:solidFill>
                  </a:rPr>
                  <a:t>сигмоидальной активационной функции </a:t>
                </a:r>
                <a14:m>
                  <m:oMath xmlns:m="http://schemas.openxmlformats.org/officeDocument/2006/math">
                    <m:r>
                      <a:rPr lang="ru-RU" sz="2000" b="1" i="1">
                        <a:latin typeface="Cambria Math"/>
                      </a:rPr>
                      <m:t>𝝈</m:t>
                    </m:r>
                    <m:r>
                      <a:rPr lang="ru-RU" sz="2000" b="1" i="1">
                        <a:latin typeface="Cambria Math"/>
                      </a:rPr>
                      <m:t>(</m:t>
                    </m:r>
                    <m:r>
                      <a:rPr lang="ru-RU" sz="2000" b="1" i="1">
                        <a:latin typeface="Cambria Math"/>
                      </a:rPr>
                      <m:t>𝒙</m:t>
                    </m:r>
                    <m:r>
                      <a:rPr lang="ru-RU" sz="2000" b="1" i="1">
                        <a:latin typeface="Cambria Math"/>
                      </a:rPr>
                      <m:t>)=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1" i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ru-RU" sz="2000" b="1" i="1">
                            <a:latin typeface="Cambria Math"/>
                          </a:rPr>
                          <m:t>𝟏</m:t>
                        </m:r>
                        <m:r>
                          <a:rPr lang="ru-RU" sz="2000" b="1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𝒆</m:t>
                            </m:r>
                          </m:e>
                          <m:sup>
                            <m:r>
                              <a:rPr lang="ru-RU" sz="2000" b="1" i="1">
                                <a:latin typeface="Cambria Math"/>
                              </a:rPr>
                              <m:t>−</m:t>
                            </m:r>
                            <m:r>
                              <a:rPr lang="ru-RU" sz="2000" b="1" i="1">
                                <a:latin typeface="Cambria Math"/>
                              </a:rPr>
                              <m:t>𝝁</m:t>
                            </m:r>
                            <m:r>
                              <a:rPr lang="ru-RU" sz="2000" b="1" i="1">
                                <a:latin typeface="Cambria Math"/>
                              </a:rPr>
                              <m:t>𝒙</m:t>
                            </m:r>
                          </m:sup>
                        </m:sSup>
                      </m:den>
                    </m:f>
                  </m:oMath>
                </a14:m>
                <a:endParaRPr lang="ru-RU" sz="2000" b="1" dirty="0"/>
              </a:p>
              <a:p>
                <a:endParaRPr lang="ru-RU" sz="800" dirty="0"/>
              </a:p>
              <a:p>
                <a:r>
                  <a:rPr lang="ru-RU" dirty="0"/>
                  <a:t>применяют также</a:t>
                </a:r>
              </a:p>
              <a:p>
                <a:pPr lvl="0"/>
                <a:r>
                  <a:rPr lang="ru-RU" b="1" dirty="0"/>
                  <a:t>1. </a:t>
                </a:r>
                <a:r>
                  <a:rPr lang="ru-RU" b="1" dirty="0">
                    <a:solidFill>
                      <a:srgbClr val="006600"/>
                    </a:solidFill>
                  </a:rPr>
                  <a:t>Гиперболический тангенс</a:t>
                </a:r>
                <a:r>
                  <a:rPr lang="ru-RU" dirty="0">
                    <a:solidFill>
                      <a:srgbClr val="006600"/>
                    </a:solidFill>
                  </a:rPr>
                  <a:t> </a:t>
                </a:r>
                <a:r>
                  <a:rPr lang="en-US" dirty="0" err="1">
                    <a:solidFill>
                      <a:srgbClr val="006600"/>
                    </a:solidFill>
                  </a:rPr>
                  <a:t>tanh</a:t>
                </a:r>
                <a:r>
                  <a:rPr lang="en-US" dirty="0">
                    <a:solidFill>
                      <a:srgbClr val="006600"/>
                    </a:solidFill>
                  </a:rPr>
                  <a:t> </a:t>
                </a:r>
                <a:r>
                  <a:rPr lang="ru-RU" dirty="0">
                    <a:solidFill>
                      <a:srgbClr val="006600"/>
                    </a:solidFill>
                  </a:rPr>
                  <a:t>активация </a:t>
                </a:r>
              </a:p>
              <a:p>
                <a:r>
                  <a:rPr lang="ru-RU" dirty="0"/>
                  <a:t>меняется в интервале от –1 до 1. Подобно </a:t>
                </a:r>
                <a:r>
                  <a:rPr lang="ru-RU" dirty="0" err="1"/>
                  <a:t>сигмоиде</a:t>
                </a:r>
                <a:r>
                  <a:rPr lang="ru-RU" dirty="0"/>
                  <a:t>, </a:t>
                </a:r>
                <a:r>
                  <a:rPr lang="en-US" dirty="0" err="1"/>
                  <a:t>tanh</a:t>
                </a:r>
                <a:r>
                  <a:rPr lang="en-US" dirty="0"/>
                  <a:t> </a:t>
                </a:r>
                <a:r>
                  <a:rPr lang="ru-RU" dirty="0"/>
                  <a:t>может насыщаться, зато его выход центрирован относительно нуля, что предпочтительней.</a:t>
                </a:r>
              </a:p>
              <a:p>
                <a:pPr lvl="0" fontAlgn="base"/>
                <a:r>
                  <a:rPr lang="ru-RU" dirty="0"/>
                  <a:t>2. Функция активации под названием </a:t>
                </a:r>
                <a:r>
                  <a:rPr lang="ru-RU" b="1" dirty="0">
                    <a:solidFill>
                      <a:srgbClr val="FF0000"/>
                    </a:solidFill>
                  </a:rPr>
                  <a:t>«выпрямитель»              (</a:t>
                </a:r>
                <a:r>
                  <a:rPr lang="en-US" b="1" dirty="0">
                    <a:solidFill>
                      <a:srgbClr val="FF0000"/>
                    </a:solidFill>
                  </a:rPr>
                  <a:t>Rectified Linear Unit </a:t>
                </a:r>
                <a:r>
                  <a:rPr lang="ru-RU" b="1" dirty="0">
                    <a:solidFill>
                      <a:srgbClr val="FF0000"/>
                    </a:solidFill>
                  </a:rPr>
                  <a:t>–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ReLU</a:t>
                </a:r>
                <a:r>
                  <a:rPr lang="ru-RU" b="1" dirty="0">
                    <a:solidFill>
                      <a:srgbClr val="FF0000"/>
                    </a:solidFill>
                  </a:rPr>
                  <a:t>)</a:t>
                </a:r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  <a:r>
                  <a:rPr lang="ru-RU" dirty="0"/>
                  <a:t>с формулой </a:t>
                </a:r>
                <a:r>
                  <a:rPr lang="ru-RU" i="1" dirty="0"/>
                  <a:t>f(x) = </a:t>
                </a:r>
                <a:r>
                  <a:rPr lang="ru-RU" i="1" dirty="0" err="1"/>
                  <a:t>max</a:t>
                </a:r>
                <a:r>
                  <a:rPr lang="ru-RU" i="1" dirty="0"/>
                  <a:t>(0, x). </a:t>
                </a:r>
                <a:r>
                  <a:rPr lang="ru-RU" dirty="0" err="1"/>
                  <a:t>ReLU</a:t>
                </a:r>
                <a:r>
                  <a:rPr lang="ru-RU" dirty="0"/>
                  <a:t> наиболее популярен, т.к. не подвержен насыщению и быстро вычисляется, повышая скорость сходимости. стохастического градиентного спуска в несколько раз. Однако при очень большом градиенте </a:t>
                </a:r>
                <a:r>
                  <a:rPr lang="ru-RU" dirty="0" err="1"/>
                  <a:t>ReLU</a:t>
                </a:r>
                <a:r>
                  <a:rPr lang="ru-RU" dirty="0"/>
                  <a:t> может так обновить вес, что нейрон никогда больше не активируется, - «умирает». Поэтому появились различные модификации </a:t>
                </a:r>
                <a:r>
                  <a:rPr lang="ru-RU" dirty="0" err="1"/>
                  <a:t>ReLU</a:t>
                </a:r>
                <a:r>
                  <a:rPr lang="ru-RU" dirty="0"/>
                  <a:t>:</a:t>
                </a:r>
              </a:p>
              <a:p>
                <a:pPr lvl="0" fontAlgn="base"/>
                <a:r>
                  <a:rPr lang="ru-RU" b="1" dirty="0"/>
                  <a:t>3. </a:t>
                </a:r>
                <a:r>
                  <a:rPr lang="ru-RU" b="1" dirty="0" err="1">
                    <a:solidFill>
                      <a:srgbClr val="C00000"/>
                    </a:solidFill>
                  </a:rPr>
                  <a:t>ReLU</a:t>
                </a:r>
                <a:r>
                  <a:rPr lang="ru-RU" b="1" dirty="0">
                    <a:solidFill>
                      <a:srgbClr val="C00000"/>
                    </a:solidFill>
                  </a:rPr>
                  <a:t> с «утечкой» (</a:t>
                </a:r>
                <a:r>
                  <a:rPr lang="ru-RU" b="1" dirty="0" err="1">
                    <a:solidFill>
                      <a:srgbClr val="C00000"/>
                    </a:solidFill>
                  </a:rPr>
                  <a:t>leaky</a:t>
                </a:r>
                <a:r>
                  <a:rPr lang="ru-RU" b="1" dirty="0">
                    <a:solidFill>
                      <a:srgbClr val="C00000"/>
                    </a:solidFill>
                  </a:rPr>
                  <a:t> </a:t>
                </a:r>
                <a:r>
                  <a:rPr lang="ru-RU" b="1" dirty="0" err="1">
                    <a:solidFill>
                      <a:srgbClr val="C00000"/>
                    </a:solidFill>
                  </a:rPr>
                  <a:t>ReLU</a:t>
                </a:r>
                <a:r>
                  <a:rPr lang="ru-RU" b="1" dirty="0">
                    <a:solidFill>
                      <a:srgbClr val="C00000"/>
                    </a:solidFill>
                  </a:rPr>
                  <a:t>, </a:t>
                </a:r>
                <a:r>
                  <a:rPr lang="ru-RU" b="1" dirty="0" err="1">
                    <a:solidFill>
                      <a:srgbClr val="C00000"/>
                    </a:solidFill>
                  </a:rPr>
                  <a:t>LReLU</a:t>
                </a:r>
                <a:r>
                  <a:rPr lang="ru-RU" b="1" dirty="0">
                    <a:solidFill>
                      <a:srgbClr val="C00000"/>
                    </a:solidFill>
                  </a:rPr>
                  <a:t>)</a:t>
                </a:r>
                <a:r>
                  <a:rPr lang="ru-RU" dirty="0">
                    <a:solidFill>
                      <a:srgbClr val="C00000"/>
                    </a:solidFill>
                  </a:rPr>
                  <a:t>  </a:t>
                </a:r>
              </a:p>
              <a:p>
                <a:pPr lvl="0" fontAlgn="base"/>
                <a:r>
                  <a:rPr lang="ru-RU" dirty="0"/>
                  <a:t>с формулой </a:t>
                </a:r>
                <a:r>
                  <a:rPr lang="ru-RU" i="1" dirty="0"/>
                  <a:t>f(x) =</a:t>
                </a:r>
                <a:r>
                  <a:rPr lang="ru-RU" dirty="0"/>
                  <a:t> </a:t>
                </a:r>
                <a:r>
                  <a:rPr lang="ru-RU" i="1" dirty="0"/>
                  <a:t>αx</a:t>
                </a:r>
                <a:r>
                  <a:rPr lang="ru-RU" dirty="0"/>
                  <a:t> при </a:t>
                </a:r>
                <a:r>
                  <a:rPr lang="ru-RU" i="1" dirty="0"/>
                  <a:t>x &lt; 0</a:t>
                </a:r>
                <a:r>
                  <a:rPr lang="ru-RU" dirty="0"/>
                  <a:t> и </a:t>
                </a:r>
                <a:r>
                  <a:rPr lang="ru-RU" i="1" dirty="0"/>
                  <a:t>f(x) = x</a:t>
                </a:r>
                <a:r>
                  <a:rPr lang="ru-RU" dirty="0"/>
                  <a:t> при </a:t>
                </a:r>
                <a:r>
                  <a:rPr lang="ru-RU" i="1" dirty="0"/>
                  <a:t>x ≥ 0</a:t>
                </a:r>
                <a:r>
                  <a:rPr lang="ru-RU" dirty="0"/>
                  <a:t>, </a:t>
                </a:r>
              </a:p>
              <a:p>
                <a:pPr lvl="0" fontAlgn="base"/>
                <a:r>
                  <a:rPr lang="ru-RU" dirty="0"/>
                  <a:t>где α – малая константа.</a:t>
                </a:r>
              </a:p>
              <a:p>
                <a:pPr lvl="0" fontAlgn="base"/>
                <a:r>
                  <a:rPr lang="ru-RU" b="1" dirty="0"/>
                  <a:t>4. </a:t>
                </a:r>
                <a:r>
                  <a:rPr lang="en-US" b="1" dirty="0" err="1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Softplus</a:t>
                </a:r>
                <a:r>
                  <a:rPr lang="ru-RU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ru-RU" dirty="0"/>
                  <a:t>является гладкой аппроксимацией  </a:t>
                </a:r>
                <a:r>
                  <a:rPr lang="ru-RU" dirty="0" err="1"/>
                  <a:t>ReLU</a:t>
                </a:r>
                <a:r>
                  <a:rPr lang="ru-RU" dirty="0"/>
                  <a:t> с формулой     				</a:t>
                </a:r>
                <a:r>
                  <a:rPr lang="ru-RU" i="1" dirty="0"/>
                  <a:t>f</a:t>
                </a:r>
                <a:r>
                  <a:rPr lang="ru-RU" b="1" dirty="0"/>
                  <a:t>(x) = </a:t>
                </a:r>
                <a:r>
                  <a:rPr lang="en-US" b="1" dirty="0"/>
                  <a:t>ln</a:t>
                </a:r>
                <a:r>
                  <a:rPr lang="ru-RU" b="1" dirty="0"/>
                  <a:t>(1+</a:t>
                </a:r>
                <a:r>
                  <a:rPr lang="en-US" b="1" dirty="0"/>
                  <a:t>e</a:t>
                </a:r>
                <a:r>
                  <a:rPr lang="en-US" b="1" baseline="30000" dirty="0"/>
                  <a:t>x</a:t>
                </a:r>
                <a:r>
                  <a:rPr lang="ru-RU" b="1" dirty="0"/>
                  <a:t>)</a:t>
                </a:r>
              </a:p>
              <a:p>
                <a:r>
                  <a:rPr lang="en-US" dirty="0"/>
                  <a:t> </a:t>
                </a:r>
                <a:endParaRPr lang="ru-RU" dirty="0"/>
              </a:p>
              <a:p>
                <a:endParaRPr lang="ru-RU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54" y="562658"/>
                <a:ext cx="7528927" cy="6446316"/>
              </a:xfrm>
              <a:prstGeom prst="rect">
                <a:avLst/>
              </a:prstGeom>
              <a:blipFill>
                <a:blip r:embed="rId2"/>
                <a:stretch>
                  <a:fillRect l="-729" t="-4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9000" contrast="8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1904" y="1294771"/>
            <a:ext cx="1728191" cy="707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7072" y="-6276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Выбор функции активации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81" y="649139"/>
            <a:ext cx="4887706" cy="484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 bwMode="auto">
          <a:xfrm flipV="1">
            <a:off x="8328248" y="4293096"/>
            <a:ext cx="1789798" cy="21602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 стрелкой 10"/>
          <p:cNvCxnSpPr/>
          <p:nvPr/>
        </p:nvCxnSpPr>
        <p:spPr bwMode="auto">
          <a:xfrm flipV="1">
            <a:off x="5591944" y="4509120"/>
            <a:ext cx="2736304" cy="79208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C00000">
                <a:alpha val="21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1866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4661-D531-44D1-A3D1-1B95EA65F8DD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4256112" cy="476250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616" y="188641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Инициализация значений весов </a:t>
            </a:r>
            <a:r>
              <a:rPr lang="ru-RU" sz="3200" b="1" dirty="0" err="1">
                <a:solidFill>
                  <a:srgbClr val="C00000"/>
                </a:solidFill>
              </a:rPr>
              <a:t>нейросети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360" y="873586"/>
            <a:ext cx="1144927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Очевидно, что начальные веса не должны быть все нулевыми или просто одинаковыми, нельзя их брать слишком большими, чтобы избежать взрывного роста градиента. </a:t>
            </a:r>
            <a:endParaRPr lang="en-US" sz="2000" dirty="0"/>
          </a:p>
          <a:p>
            <a:r>
              <a:rPr lang="ru-RU" sz="2000" dirty="0"/>
              <a:t>Поэтому обычно рекомендуют в качестве </a:t>
            </a:r>
            <a:r>
              <a:rPr lang="ru-RU" sz="2000" b="1" dirty="0"/>
              <a:t>начальных значений весов </a:t>
            </a:r>
            <a:r>
              <a:rPr lang="ru-RU" sz="2000" dirty="0"/>
              <a:t>брать случайные значения, </a:t>
            </a:r>
            <a:r>
              <a:rPr lang="ru-RU" sz="2000" b="1" dirty="0"/>
              <a:t>равномерно распределенные в интервале (-0.5,+0.5).</a:t>
            </a:r>
          </a:p>
          <a:p>
            <a:r>
              <a:rPr lang="ru-RU" sz="2000" dirty="0"/>
              <a:t>    Однако есть проверенные рекомендации, значительно ускоряющие обучение при использовании активационных функций</a:t>
            </a:r>
            <a:r>
              <a:rPr lang="en-US" sz="2000" dirty="0"/>
              <a:t> </a:t>
            </a:r>
            <a:r>
              <a:rPr lang="en-US" sz="2000" dirty="0" err="1"/>
              <a:t>ReLu</a:t>
            </a:r>
            <a:r>
              <a:rPr lang="en-US" sz="2000" dirty="0"/>
              <a:t> </a:t>
            </a:r>
            <a:r>
              <a:rPr lang="ru-RU" sz="2000" dirty="0"/>
              <a:t>и</a:t>
            </a:r>
            <a:r>
              <a:rPr lang="en-US" sz="2000" dirty="0"/>
              <a:t> </a:t>
            </a:r>
            <a:r>
              <a:rPr lang="en-US" sz="2000" dirty="0" err="1"/>
              <a:t>LRelu</a:t>
            </a:r>
            <a:r>
              <a:rPr lang="ru-RU" sz="2000" dirty="0"/>
              <a:t>. </a:t>
            </a:r>
          </a:p>
          <a:p>
            <a:r>
              <a:rPr lang="ru-RU" sz="2000" dirty="0"/>
              <a:t>Так </a:t>
            </a:r>
            <a:r>
              <a:rPr lang="ru-RU" sz="2000" b="1" dirty="0">
                <a:solidFill>
                  <a:srgbClr val="00B050"/>
                </a:solidFill>
              </a:rPr>
              <a:t>К. </a:t>
            </a:r>
            <a:r>
              <a:rPr lang="ru-RU" sz="2000" b="1" dirty="0" err="1">
                <a:solidFill>
                  <a:srgbClr val="00B050"/>
                </a:solidFill>
              </a:rPr>
              <a:t>Глорот</a:t>
            </a:r>
            <a:r>
              <a:rPr lang="ru-RU" sz="2000" dirty="0"/>
              <a:t> рекомендует вычислять начальные значения весов по формуле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где </a:t>
            </a:r>
            <a:r>
              <a:rPr lang="en-US" sz="2000" b="1" i="1" dirty="0"/>
              <a:t>U[-</a:t>
            </a:r>
            <a:r>
              <a:rPr lang="en-US" sz="2000" b="1" i="1" dirty="0" err="1"/>
              <a:t>a,a</a:t>
            </a:r>
            <a:r>
              <a:rPr lang="en-US" sz="2000" b="1" i="1" dirty="0"/>
              <a:t>)</a:t>
            </a:r>
            <a:r>
              <a:rPr lang="ru-RU" sz="2000" b="1" i="1" dirty="0"/>
              <a:t> </a:t>
            </a:r>
            <a:r>
              <a:rPr lang="ru-RU" sz="2000" dirty="0"/>
              <a:t>- равномерное распределение в интервале</a:t>
            </a:r>
            <a:r>
              <a:rPr lang="en-US" sz="2000" dirty="0"/>
              <a:t> </a:t>
            </a:r>
            <a:r>
              <a:rPr lang="en-US" sz="2000" b="1" dirty="0"/>
              <a:t>(-</a:t>
            </a:r>
            <a:r>
              <a:rPr lang="en-US" sz="2000" b="1" dirty="0" err="1"/>
              <a:t>a,a</a:t>
            </a:r>
            <a:r>
              <a:rPr lang="en-US" sz="2000" b="1" dirty="0"/>
              <a:t>)</a:t>
            </a:r>
            <a:r>
              <a:rPr lang="ru-RU" sz="2000" b="1" dirty="0"/>
              <a:t>,  n </a:t>
            </a:r>
            <a:r>
              <a:rPr lang="ru-RU" sz="2000" dirty="0"/>
              <a:t>- размер предыдущего слоя</a:t>
            </a:r>
            <a:r>
              <a:rPr lang="en-US" sz="2000" dirty="0"/>
              <a:t> </a:t>
            </a:r>
            <a:r>
              <a:rPr lang="ru-RU" sz="2000" dirty="0"/>
              <a:t>(количество столбцов</a:t>
            </a:r>
            <a:r>
              <a:rPr lang="en-US" sz="2000" dirty="0"/>
              <a:t> </a:t>
            </a:r>
            <a:r>
              <a:rPr lang="ru-RU" sz="2000" dirty="0"/>
              <a:t>в матрице весов </a:t>
            </a:r>
            <a:r>
              <a:rPr lang="en-US" sz="2000" b="1" i="1" dirty="0"/>
              <a:t>W</a:t>
            </a:r>
            <a:r>
              <a:rPr lang="ru-RU" sz="2000" dirty="0"/>
              <a:t>), </a:t>
            </a:r>
            <a:r>
              <a:rPr lang="en-US" sz="2000" b="1" i="1" dirty="0"/>
              <a:t>j</a:t>
            </a:r>
            <a:r>
              <a:rPr lang="en-US" sz="2000" dirty="0"/>
              <a:t> –</a:t>
            </a:r>
            <a:r>
              <a:rPr lang="ru-RU" sz="2000" dirty="0"/>
              <a:t>индекс предыдущего слоя. </a:t>
            </a:r>
            <a:endParaRPr lang="en-US" sz="2000" dirty="0"/>
          </a:p>
          <a:p>
            <a:r>
              <a:rPr lang="ru-RU" sz="2000" dirty="0"/>
              <a:t>В другой работе </a:t>
            </a:r>
            <a:r>
              <a:rPr lang="ru-RU" sz="2000" b="1" dirty="0" err="1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К.Хе</a:t>
            </a:r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dirty="0"/>
              <a:t>рекомендует</a:t>
            </a:r>
            <a:r>
              <a:rPr lang="en-US" sz="2000" dirty="0"/>
              <a:t> </a:t>
            </a:r>
            <a:r>
              <a:rPr lang="ru-RU" sz="2000" dirty="0"/>
              <a:t>инициализировать веса слоя </a:t>
            </a:r>
            <a:r>
              <a:rPr lang="en-US" sz="2000" dirty="0" err="1"/>
              <a:t>n</a:t>
            </a:r>
            <a:r>
              <a:rPr lang="en-US" sz="2000" baseline="-25000" dirty="0" err="1"/>
              <a:t>j</a:t>
            </a:r>
            <a:r>
              <a:rPr lang="en-US" sz="2000" baseline="-25000" dirty="0"/>
              <a:t> </a:t>
            </a:r>
            <a:r>
              <a:rPr lang="ru-RU" sz="2000" dirty="0"/>
              <a:t>величинами, нормально распределенными со средним </a:t>
            </a:r>
            <a:r>
              <a:rPr lang="ru-RU" sz="2000" b="1" i="1" dirty="0"/>
              <a:t>0</a:t>
            </a:r>
            <a:r>
              <a:rPr lang="ru-RU" sz="2000" dirty="0"/>
              <a:t> и дисперсией </a:t>
            </a:r>
            <a:r>
              <a:rPr lang="ru-RU" sz="2000" b="1" i="1" dirty="0"/>
              <a:t>2/</a:t>
            </a:r>
            <a:r>
              <a:rPr lang="en-US" sz="2000" b="1" i="1" dirty="0" err="1"/>
              <a:t>n</a:t>
            </a:r>
            <a:r>
              <a:rPr lang="en-US" sz="2000" b="1" i="1" baseline="-25000" dirty="0" err="1"/>
              <a:t>j</a:t>
            </a:r>
            <a:r>
              <a:rPr lang="ru-RU" sz="2000" dirty="0"/>
              <a:t>. </a:t>
            </a:r>
            <a:endParaRPr lang="en-US" sz="2000" dirty="0"/>
          </a:p>
          <a:p>
            <a:r>
              <a:rPr lang="en-US" sz="2000" dirty="0"/>
              <a:t>  </a:t>
            </a:r>
            <a:r>
              <a:rPr lang="ru-RU" sz="2000" dirty="0"/>
              <a:t>В последнее время появился еще один весьма радикальный метод ускорения обучения на очень больших </a:t>
            </a:r>
            <a:r>
              <a:rPr lang="ru-RU" sz="2000" dirty="0" err="1"/>
              <a:t>датасетах</a:t>
            </a:r>
            <a:r>
              <a:rPr lang="ru-RU" sz="2000" dirty="0"/>
              <a:t> – </a:t>
            </a:r>
            <a:r>
              <a:rPr lang="en-US" sz="2000" b="1" dirty="0">
                <a:solidFill>
                  <a:srgbClr val="C00000"/>
                </a:solidFill>
              </a:rPr>
              <a:t>batch-normalization</a:t>
            </a:r>
          </a:p>
          <a:p>
            <a:r>
              <a:rPr lang="en-US" sz="2000" dirty="0">
                <a:hlinkClick r:id="rId3"/>
              </a:rPr>
              <a:t>https://habr.com/ru/post/309302/</a:t>
            </a:r>
            <a:r>
              <a:rPr lang="en-US" sz="2000" dirty="0"/>
              <a:t> </a:t>
            </a:r>
            <a:endParaRPr lang="ru-RU" sz="20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8000" contras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3142564"/>
            <a:ext cx="3656051" cy="83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282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D51A-870E-4035-8072-27E1B6D01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664" y="0"/>
            <a:ext cx="9134336" cy="59553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Функция потерь </a:t>
            </a:r>
            <a:r>
              <a:rPr lang="en-US" sz="3600" b="1" dirty="0">
                <a:solidFill>
                  <a:srgbClr val="C00000"/>
                </a:solidFill>
              </a:rPr>
              <a:t>cross-entropy loss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9CAA7-8A49-40BE-9367-77786651E0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78560" y="6483564"/>
            <a:ext cx="5554960" cy="365125"/>
          </a:xfrm>
        </p:spPr>
        <p:txBody>
          <a:bodyPr/>
          <a:lstStyle/>
          <a:p>
            <a:pPr>
              <a:defRPr/>
            </a:pPr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B0F50-DE25-4DE0-B470-E100628E89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04312" y="6309320"/>
            <a:ext cx="1835696" cy="476250"/>
          </a:xfrm>
        </p:spPr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E8D0899-B60E-48FE-B83D-448909EAA94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631504" y="6370662"/>
            <a:ext cx="1269504" cy="476250"/>
          </a:xfrm>
        </p:spPr>
        <p:txBody>
          <a:bodyPr/>
          <a:lstStyle/>
          <a:p>
            <a:pPr>
              <a:defRPr/>
            </a:pPr>
            <a:fld id="{733163A7-D1E5-49F0-A62A-822E59D4432E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352" y="620688"/>
            <a:ext cx="11928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До сих пор мы использовали минимизацию функцию ошибки сети (</a:t>
            </a:r>
            <a:r>
              <a:rPr lang="en-US" sz="2000" dirty="0"/>
              <a:t>loss function</a:t>
            </a:r>
            <a:r>
              <a:rPr lang="ru-RU" sz="2000" dirty="0"/>
              <a:t>) квадратичного вида </a:t>
            </a:r>
            <a:r>
              <a:rPr lang="en-GB" sz="2000" b="1" i="1" dirty="0"/>
              <a:t>E</a:t>
            </a:r>
            <a:r>
              <a:rPr lang="ru-RU" sz="2000" b="1" i="1" dirty="0"/>
              <a:t>=</a:t>
            </a:r>
            <a:r>
              <a:rPr lang="el-GR" sz="2000" b="1" i="1" dirty="0"/>
              <a:t>Σ</a:t>
            </a:r>
            <a:r>
              <a:rPr lang="en-US" sz="2000" b="1" i="1" baseline="-25000" dirty="0"/>
              <a:t>m</a:t>
            </a:r>
            <a:r>
              <a:rPr lang="el-GR" sz="2000" b="1" i="1" dirty="0"/>
              <a:t>Σ</a:t>
            </a:r>
            <a:r>
              <a:rPr lang="en-US" sz="2000" b="1" i="1" baseline="-25000" dirty="0" err="1"/>
              <a:t>ij</a:t>
            </a:r>
            <a:r>
              <a:rPr lang="en-US" sz="2000" b="1" i="1" baseline="-25000" dirty="0"/>
              <a:t> </a:t>
            </a:r>
            <a:r>
              <a:rPr lang="ru-RU" sz="2000" b="1" i="1" dirty="0"/>
              <a:t>(</a:t>
            </a:r>
            <a:r>
              <a:rPr lang="en-GB" sz="2000" b="1" i="1" dirty="0" err="1"/>
              <a:t>y</a:t>
            </a:r>
            <a:r>
              <a:rPr lang="en-GB" sz="2000" b="1" i="1" baseline="-25000" dirty="0" err="1"/>
              <a:t>i</a:t>
            </a:r>
            <a:r>
              <a:rPr lang="en-GB" sz="2000" b="1" i="1" baseline="-25000" dirty="0"/>
              <a:t> </a:t>
            </a:r>
            <a:r>
              <a:rPr lang="ru-RU" sz="2000" b="1" i="1" baseline="30000" dirty="0"/>
              <a:t>(</a:t>
            </a:r>
            <a:r>
              <a:rPr lang="en-GB" sz="2000" b="1" i="1" baseline="30000" dirty="0"/>
              <a:t>m</a:t>
            </a:r>
            <a:r>
              <a:rPr lang="ru-RU" sz="2000" b="1" i="1" baseline="30000" dirty="0"/>
              <a:t>)</a:t>
            </a:r>
            <a:r>
              <a:rPr lang="ru-RU" sz="2000" b="1" i="1" dirty="0"/>
              <a:t> – </a:t>
            </a:r>
            <a:r>
              <a:rPr lang="en-GB" sz="2000" b="1" i="1" dirty="0" err="1"/>
              <a:t>z</a:t>
            </a:r>
            <a:r>
              <a:rPr lang="en-GB" sz="2000" b="1" i="1" baseline="-25000" dirty="0" err="1"/>
              <a:t>i</a:t>
            </a:r>
            <a:r>
              <a:rPr lang="en-GB" sz="2000" b="1" i="1" baseline="-25000" dirty="0"/>
              <a:t> </a:t>
            </a:r>
            <a:r>
              <a:rPr lang="ru-RU" sz="2000" b="1" i="1" baseline="30000" dirty="0"/>
              <a:t>(</a:t>
            </a:r>
            <a:r>
              <a:rPr lang="en-GB" sz="2000" b="1" i="1" baseline="30000" dirty="0"/>
              <a:t>m</a:t>
            </a:r>
            <a:r>
              <a:rPr lang="ru-RU" sz="2000" b="1" i="1" baseline="30000" dirty="0"/>
              <a:t>)</a:t>
            </a:r>
            <a:r>
              <a:rPr lang="ru-RU" sz="2000" b="1" i="1" dirty="0"/>
              <a:t> )</a:t>
            </a:r>
            <a:r>
              <a:rPr lang="ru-RU" sz="2000" b="1" i="1" baseline="30000" dirty="0"/>
              <a:t>2</a:t>
            </a:r>
            <a:r>
              <a:rPr lang="ru-RU" sz="2000" dirty="0"/>
              <a:t>, которая согласно </a:t>
            </a:r>
            <a:r>
              <a:rPr lang="ru-RU" sz="2000" dirty="0" err="1"/>
              <a:t>матстатистике</a:t>
            </a:r>
            <a:r>
              <a:rPr lang="ru-RU" sz="2000" dirty="0"/>
              <a:t> соответствует случаю, когда ошибки, т.е. разбросы функции </a:t>
            </a:r>
            <a:r>
              <a:rPr lang="ru-RU" sz="2000" b="1" i="1" dirty="0"/>
              <a:t>Е</a:t>
            </a:r>
            <a:r>
              <a:rPr lang="ru-RU" sz="2000" dirty="0"/>
              <a:t> распределены по нормальному закону, что далеко не всегда верно. </a:t>
            </a:r>
          </a:p>
          <a:p>
            <a:r>
              <a:rPr lang="ru-RU" sz="2000" b="1" dirty="0"/>
              <a:t>Для задач классификации</a:t>
            </a:r>
            <a:r>
              <a:rPr lang="ru-RU" sz="2000" dirty="0"/>
              <a:t>, например, характерен результат в виде вероятностей того, что предъявленный сети объект принадлежит тому или иному классу, т.е. нам надо оценить вероятность того, что </a:t>
            </a:r>
            <a:r>
              <a:rPr lang="en-GB" sz="2000" b="1" i="1" dirty="0" err="1"/>
              <a:t>y</a:t>
            </a:r>
            <a:r>
              <a:rPr lang="en-GB" sz="2000" b="1" i="1" baseline="-25000" dirty="0" err="1"/>
              <a:t>i</a:t>
            </a:r>
            <a:r>
              <a:rPr lang="en-GB" sz="2000" b="1" i="1" baseline="-25000" dirty="0"/>
              <a:t> </a:t>
            </a:r>
            <a:r>
              <a:rPr lang="ru-RU" sz="2000" b="1" i="1" baseline="30000" dirty="0"/>
              <a:t>(</a:t>
            </a:r>
            <a:r>
              <a:rPr lang="en-GB" sz="2000" b="1" i="1" baseline="30000" dirty="0"/>
              <a:t>m</a:t>
            </a:r>
            <a:r>
              <a:rPr lang="ru-RU" sz="2000" b="1" i="1" baseline="30000" dirty="0"/>
              <a:t>)</a:t>
            </a:r>
            <a:r>
              <a:rPr lang="ru-RU" sz="2000" b="1" i="1" dirty="0"/>
              <a:t> </a:t>
            </a:r>
            <a:r>
              <a:rPr lang="ru-RU" sz="2000" dirty="0"/>
              <a:t>отличен от </a:t>
            </a:r>
            <a:r>
              <a:rPr lang="en-GB" sz="2000" b="1" i="1" dirty="0" err="1"/>
              <a:t>z</a:t>
            </a:r>
            <a:r>
              <a:rPr lang="en-GB" sz="2000" b="1" i="1" baseline="-25000" dirty="0" err="1"/>
              <a:t>i</a:t>
            </a:r>
            <a:r>
              <a:rPr lang="en-GB" sz="2000" b="1" i="1" baseline="-25000" dirty="0"/>
              <a:t> </a:t>
            </a:r>
            <a:r>
              <a:rPr lang="ru-RU" sz="2000" b="1" i="1" baseline="30000" dirty="0"/>
              <a:t>(</a:t>
            </a:r>
            <a:r>
              <a:rPr lang="en-GB" sz="2000" b="1" i="1" baseline="30000" dirty="0"/>
              <a:t>m</a:t>
            </a:r>
            <a:r>
              <a:rPr lang="ru-RU" sz="2000" b="1" i="1" baseline="30000" dirty="0"/>
              <a:t>)</a:t>
            </a:r>
            <a:r>
              <a:rPr lang="ru-RU" sz="2000" dirty="0"/>
              <a:t> . В этом случае для оценки того насколько близко прогнозируемое распределение </a:t>
            </a:r>
            <a:r>
              <a:rPr lang="en-US" sz="2000" dirty="0"/>
              <a:t>p</a:t>
            </a:r>
            <a:r>
              <a:rPr lang="ru-RU" sz="2000" dirty="0"/>
              <a:t>(</a:t>
            </a:r>
            <a:r>
              <a:rPr lang="en-US" sz="2000" dirty="0"/>
              <a:t>x</a:t>
            </a:r>
            <a:r>
              <a:rPr lang="ru-RU" sz="2000" dirty="0"/>
              <a:t>) к истинному распределению </a:t>
            </a:r>
            <a:r>
              <a:rPr lang="en-US" sz="2000" dirty="0"/>
              <a:t>q</a:t>
            </a:r>
            <a:r>
              <a:rPr lang="ru-RU" sz="2000" dirty="0"/>
              <a:t>(</a:t>
            </a:r>
            <a:r>
              <a:rPr lang="en-US" sz="2000" dirty="0"/>
              <a:t>x</a:t>
            </a:r>
            <a:r>
              <a:rPr lang="ru-RU" sz="2000" dirty="0"/>
              <a:t>) используют другую функцию потерь называемую </a:t>
            </a:r>
            <a:r>
              <a:rPr lang="ru-RU" sz="2000" b="1" dirty="0"/>
              <a:t>перекрестной энтропией</a:t>
            </a:r>
            <a:r>
              <a:rPr lang="ru-RU" sz="2000" dirty="0"/>
              <a:t> </a:t>
            </a:r>
            <a:r>
              <a:rPr lang="ru-RU" sz="2000" b="1" dirty="0"/>
              <a:t>(</a:t>
            </a:r>
            <a:r>
              <a:rPr lang="en-US" sz="2000" b="1" dirty="0"/>
              <a:t>cross</a:t>
            </a:r>
            <a:r>
              <a:rPr lang="ru-RU" sz="2000" b="1" dirty="0"/>
              <a:t>-</a:t>
            </a:r>
            <a:r>
              <a:rPr lang="en-US" sz="2000" b="1" dirty="0"/>
              <a:t>entropy</a:t>
            </a:r>
            <a:r>
              <a:rPr lang="ru-RU" sz="2000" b="1" dirty="0"/>
              <a:t>)</a:t>
            </a:r>
            <a:r>
              <a:rPr lang="ru-RU" sz="2000" dirty="0"/>
              <a:t> </a:t>
            </a:r>
            <a:endParaRPr lang="en-US" sz="2000" dirty="0"/>
          </a:p>
          <a:p>
            <a:endParaRPr lang="ru-RU" sz="2000" dirty="0"/>
          </a:p>
          <a:p>
            <a:r>
              <a:rPr lang="ru-RU" sz="2000" dirty="0"/>
              <a:t> </a:t>
            </a:r>
          </a:p>
          <a:p>
            <a:endParaRPr lang="ru-RU" sz="2000" dirty="0"/>
          </a:p>
          <a:p>
            <a:r>
              <a:rPr lang="ru-RU" sz="2000" dirty="0"/>
              <a:t> Эта формула обобщается и на случай нескольких классов естественным образом:</a:t>
            </a:r>
            <a:r>
              <a:rPr lang="en-US" sz="2000" dirty="0"/>
              <a:t> </a:t>
            </a:r>
          </a:p>
          <a:p>
            <a:endParaRPr lang="ru-RU" sz="2000" dirty="0"/>
          </a:p>
          <a:p>
            <a:r>
              <a:rPr lang="ru-RU" sz="2000" dirty="0"/>
              <a:t> </a:t>
            </a:r>
          </a:p>
          <a:p>
            <a:r>
              <a:rPr lang="ru-RU" sz="2000" dirty="0"/>
              <a:t> </a:t>
            </a:r>
          </a:p>
          <a:p>
            <a:r>
              <a:rPr lang="ru-RU" sz="2000" dirty="0"/>
              <a:t>                                                             ,  здесь </a:t>
            </a:r>
            <a:r>
              <a:rPr lang="ru-RU" sz="2000" b="1" i="1" dirty="0"/>
              <a:t>q</a:t>
            </a:r>
            <a:r>
              <a:rPr lang="ru-RU" sz="2000" dirty="0"/>
              <a:t> – число элементов в выборке,</a:t>
            </a:r>
            <a:r>
              <a:rPr lang="ru-RU" sz="2000" i="1" dirty="0"/>
              <a:t> l</a:t>
            </a:r>
            <a:r>
              <a:rPr lang="ru-RU" sz="2000" dirty="0"/>
              <a:t> – число классов, </a:t>
            </a:r>
            <a:r>
              <a:rPr lang="ru-RU" sz="2000" b="1" i="1" dirty="0" err="1"/>
              <a:t>a</a:t>
            </a:r>
            <a:r>
              <a:rPr lang="ru-RU" sz="2000" b="1" i="1" baseline="-25000" dirty="0" err="1"/>
              <a:t>ij</a:t>
            </a:r>
            <a:r>
              <a:rPr lang="ru-RU" sz="2000" baseline="-25000" dirty="0"/>
              <a:t> </a:t>
            </a:r>
            <a:r>
              <a:rPr lang="ru-RU" sz="2000" dirty="0"/>
              <a:t>– ответ (вероятность) алгоритма на </a:t>
            </a:r>
            <a:r>
              <a:rPr lang="ru-RU" sz="2000" b="1" i="1" dirty="0"/>
              <a:t>i</a:t>
            </a:r>
            <a:r>
              <a:rPr lang="ru-RU" sz="2000" dirty="0"/>
              <a:t>-м объекте на вопрос принадлежности его к </a:t>
            </a:r>
            <a:r>
              <a:rPr lang="ru-RU" sz="2000" b="1" i="1" dirty="0"/>
              <a:t>j</a:t>
            </a:r>
            <a:r>
              <a:rPr lang="ru-RU" sz="2000" dirty="0"/>
              <a:t>-</a:t>
            </a:r>
            <a:r>
              <a:rPr lang="ru-RU" sz="2000" dirty="0" err="1"/>
              <a:t>му</a:t>
            </a:r>
            <a:r>
              <a:rPr lang="ru-RU" sz="2000" dirty="0"/>
              <a:t> классу, </a:t>
            </a:r>
            <a:r>
              <a:rPr lang="ru-RU" sz="2000" i="1" dirty="0" err="1"/>
              <a:t>y</a:t>
            </a:r>
            <a:r>
              <a:rPr lang="ru-RU" sz="2000" i="1" baseline="-25000" dirty="0" err="1"/>
              <a:t>ij</a:t>
            </a:r>
            <a:r>
              <a:rPr lang="ru-RU" sz="2000" b="1" dirty="0"/>
              <a:t>=1</a:t>
            </a:r>
            <a:r>
              <a:rPr lang="ru-RU" sz="2000" dirty="0"/>
              <a:t> если </a:t>
            </a:r>
            <a:r>
              <a:rPr lang="ru-RU" sz="2000" b="1" i="1" dirty="0"/>
              <a:t>i</a:t>
            </a:r>
            <a:r>
              <a:rPr lang="ru-RU" sz="2000" dirty="0"/>
              <a:t>-й объект принадлежит </a:t>
            </a:r>
            <a:r>
              <a:rPr lang="ru-RU" sz="2000" b="1" i="1" dirty="0"/>
              <a:t>j</a:t>
            </a:r>
            <a:r>
              <a:rPr lang="ru-RU" sz="2000" dirty="0"/>
              <a:t>-</a:t>
            </a:r>
            <a:r>
              <a:rPr lang="ru-RU" sz="2000" dirty="0" err="1"/>
              <a:t>му</a:t>
            </a:r>
            <a:r>
              <a:rPr lang="ru-RU" sz="2000" dirty="0"/>
              <a:t> классу, в противном случае </a:t>
            </a:r>
            <a:r>
              <a:rPr lang="ru-RU" sz="2000" i="1" dirty="0" err="1"/>
              <a:t>y</a:t>
            </a:r>
            <a:r>
              <a:rPr lang="ru-RU" sz="2000" i="1" baseline="-25000" dirty="0" err="1"/>
              <a:t>ij</a:t>
            </a:r>
            <a:r>
              <a:rPr lang="ru-RU" sz="2000" b="1" dirty="0"/>
              <a:t>=0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pic>
        <p:nvPicPr>
          <p:cNvPr id="14" name="Рисунок 13" descr="Cross entropy loss formula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140968"/>
            <a:ext cx="428396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4442197"/>
            <a:ext cx="3528392" cy="1152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773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149807"/>
            <a:ext cx="9937104" cy="523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2176"/>
            <a:ext cx="12192000" cy="72882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00FF"/>
                </a:solidFill>
              </a:rPr>
              <a:t>Сайт с он-лайн оптимизацией структуры и обучения глубокой ИНС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562348"/>
            <a:ext cx="11665296" cy="72008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solidFill>
                  <a:srgbClr val="009999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http://playground.tensorflow.org</a:t>
            </a:r>
            <a:r>
              <a:rPr lang="ru-RU" sz="1800" dirty="0">
                <a:solidFill>
                  <a:srgbClr val="0000FF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800" dirty="0"/>
              <a:t>Цвета: </a:t>
            </a:r>
            <a:r>
              <a:rPr lang="ru-RU" sz="1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голубой</a:t>
            </a:r>
            <a:r>
              <a:rPr lang="ru-RU" sz="1800" b="1" dirty="0"/>
              <a:t> – положит., </a:t>
            </a:r>
            <a:r>
              <a:rPr lang="ru-RU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желтый</a:t>
            </a:r>
            <a:r>
              <a:rPr lang="ru-RU" sz="1800" b="1" dirty="0"/>
              <a:t> – </a:t>
            </a:r>
            <a:r>
              <a:rPr lang="ru-RU" sz="1800" b="1" dirty="0" err="1"/>
              <a:t>отрицат</a:t>
            </a:r>
            <a:r>
              <a:rPr lang="ru-RU" sz="1800" b="1" dirty="0"/>
              <a:t>. Цвета связей соответствую положительным или отрицательным весам</a:t>
            </a:r>
          </a:p>
          <a:p>
            <a:pPr marL="0" indent="0">
              <a:buNone/>
            </a:pPr>
            <a:r>
              <a:rPr lang="ru-RU" sz="1800" b="1" dirty="0"/>
              <a:t> </a:t>
            </a:r>
            <a:r>
              <a:rPr lang="en-GB" sz="1800" b="1" dirty="0"/>
              <a:t> </a:t>
            </a:r>
            <a:r>
              <a:rPr lang="ru-RU" b="1" dirty="0"/>
              <a:t>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C9F3-3E55-406B-AD37-00875A752C36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55840" y="6381330"/>
            <a:ext cx="4320480" cy="280119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24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17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154D4-2185-40AF-9CEC-7CD730967E9C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07769" y="6505874"/>
            <a:ext cx="5036581" cy="352127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5562" y="84135"/>
            <a:ext cx="7216377" cy="58476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</a:rPr>
              <a:t>2. </a:t>
            </a:r>
            <a:r>
              <a:rPr lang="ru-RU" sz="3200" b="1" dirty="0" err="1">
                <a:solidFill>
                  <a:srgbClr val="0000FF"/>
                </a:solidFill>
              </a:rPr>
              <a:t>Автоэнкодер</a:t>
            </a:r>
            <a:r>
              <a:rPr lang="ru-RU" sz="3200" b="1" dirty="0">
                <a:solidFill>
                  <a:srgbClr val="0000FF"/>
                </a:solidFill>
              </a:rPr>
              <a:t> – сжимающая сеть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360" y="670099"/>
            <a:ext cx="11377264" cy="255453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>
                <a:solidFill>
                  <a:srgbClr val="000000"/>
                </a:solidFill>
              </a:rPr>
              <a:t>Автоэнкодер</a:t>
            </a:r>
            <a:r>
              <a:rPr lang="ru-RU" sz="2000" dirty="0">
                <a:solidFill>
                  <a:srgbClr val="000000"/>
                </a:solidFill>
              </a:rPr>
              <a:t> (</a:t>
            </a:r>
            <a:r>
              <a:rPr lang="ru-RU" sz="2000" b="1" dirty="0" err="1">
                <a:solidFill>
                  <a:srgbClr val="000000"/>
                </a:solidFill>
              </a:rPr>
              <a:t>autoencoder</a:t>
            </a:r>
            <a:r>
              <a:rPr lang="ru-RU" sz="2000" b="1" dirty="0">
                <a:solidFill>
                  <a:srgbClr val="000000"/>
                </a:solidFill>
              </a:rPr>
              <a:t>- АЕ</a:t>
            </a:r>
            <a:r>
              <a:rPr lang="ru-RU" sz="2000" dirty="0">
                <a:solidFill>
                  <a:srgbClr val="000000"/>
                </a:solidFill>
              </a:rPr>
              <a:t>) специальная архитектура ИНС, для  обучения </a:t>
            </a:r>
            <a:r>
              <a:rPr lang="ru-RU" sz="2000" b="1" dirty="0">
                <a:solidFill>
                  <a:srgbClr val="000000"/>
                </a:solidFill>
              </a:rPr>
              <a:t>без учителя</a:t>
            </a:r>
            <a:r>
              <a:rPr lang="ru-RU" sz="2000" dirty="0">
                <a:solidFill>
                  <a:srgbClr val="000000"/>
                </a:solidFill>
              </a:rPr>
              <a:t>  методом обратного распространения ошибки. Архитектура </a:t>
            </a:r>
            <a:r>
              <a:rPr lang="ru-RU" sz="2000" dirty="0" err="1">
                <a:solidFill>
                  <a:srgbClr val="000000"/>
                </a:solidFill>
              </a:rPr>
              <a:t>автоэнкодера</a:t>
            </a:r>
            <a:r>
              <a:rPr lang="ru-RU" sz="2000" dirty="0">
                <a:solidFill>
                  <a:srgbClr val="000000"/>
                </a:solidFill>
              </a:rPr>
              <a:t> — сеть прямого распространения, где входной и выходной слои содержат одинаковое число нейронов, а средний из скрытых слоев состоит из </a:t>
            </a:r>
            <a:r>
              <a:rPr lang="ru-RU" sz="2000" b="1" dirty="0">
                <a:solidFill>
                  <a:srgbClr val="000000"/>
                </a:solidFill>
              </a:rPr>
              <a:t>значительно меньшего их числа, образуя </a:t>
            </a:r>
            <a:r>
              <a:rPr lang="en-US" sz="2000" b="1" dirty="0">
                <a:solidFill>
                  <a:srgbClr val="000000"/>
                </a:solidFill>
              </a:rPr>
              <a:t>bottle neck </a:t>
            </a:r>
            <a:r>
              <a:rPr lang="ru-RU" sz="2000" dirty="0">
                <a:solidFill>
                  <a:srgbClr val="000000"/>
                </a:solidFill>
              </a:rPr>
              <a:t>- « бутылочное горлышко», заставляя </a:t>
            </a:r>
            <a:r>
              <a:rPr lang="ru-RU" sz="2000" dirty="0" err="1">
                <a:solidFill>
                  <a:srgbClr val="000000"/>
                </a:solidFill>
              </a:rPr>
              <a:t>нейросеть</a:t>
            </a:r>
            <a:r>
              <a:rPr lang="ru-RU" sz="2000" dirty="0">
                <a:solidFill>
                  <a:srgbClr val="000000"/>
                </a:solidFill>
              </a:rPr>
              <a:t> искать обобщения и корреляцию в поступающих на вход данных, </a:t>
            </a:r>
            <a:r>
              <a:rPr lang="ru-RU" sz="2000" b="1" dirty="0">
                <a:solidFill>
                  <a:srgbClr val="000000"/>
                </a:solidFill>
              </a:rPr>
              <a:t>выполняя их сжатие</a:t>
            </a:r>
            <a:r>
              <a:rPr lang="ru-RU" sz="2000" dirty="0">
                <a:solidFill>
                  <a:srgbClr val="000000"/>
                </a:solidFill>
              </a:rPr>
              <a:t>.  Таким образом, </a:t>
            </a:r>
            <a:r>
              <a:rPr lang="ru-RU" sz="2000" dirty="0" err="1">
                <a:solidFill>
                  <a:srgbClr val="000000"/>
                </a:solidFill>
              </a:rPr>
              <a:t>автоэнкодер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err="1">
                <a:solidFill>
                  <a:srgbClr val="000000"/>
                </a:solidFill>
              </a:rPr>
              <a:t>самобучается</a:t>
            </a:r>
            <a:r>
              <a:rPr lang="ru-RU" sz="2000" dirty="0">
                <a:solidFill>
                  <a:srgbClr val="000000"/>
                </a:solidFill>
              </a:rPr>
              <a:t> сжимать входные данные к меньшему числу наиболее информативных признаков, которые кодируются в значениях весов сети. 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571885"/>
            <a:ext cx="7574632" cy="224675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Основной принцип работы и обучения сети </a:t>
            </a:r>
            <a:r>
              <a:rPr lang="ru-RU" sz="2000" dirty="0" err="1">
                <a:solidFill>
                  <a:srgbClr val="000000"/>
                </a:solidFill>
              </a:rPr>
              <a:t>автоэнкодера</a:t>
            </a:r>
            <a:r>
              <a:rPr lang="ru-RU" sz="2000" dirty="0">
                <a:solidFill>
                  <a:srgbClr val="000000"/>
                </a:solidFill>
              </a:rPr>
              <a:t> — </a:t>
            </a:r>
            <a:r>
              <a:rPr lang="ru-RU" sz="2000" b="1" dirty="0">
                <a:solidFill>
                  <a:srgbClr val="000000"/>
                </a:solidFill>
              </a:rPr>
              <a:t>получить на выходном слое отклик, наиболее близкий к входному.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Можно показать, что </a:t>
            </a:r>
            <a:r>
              <a:rPr lang="ru-RU" sz="2000" dirty="0" err="1">
                <a:solidFill>
                  <a:srgbClr val="000000"/>
                </a:solidFill>
              </a:rPr>
              <a:t>автоэнкодер</a:t>
            </a:r>
            <a:r>
              <a:rPr lang="ru-RU" sz="2000" dirty="0">
                <a:solidFill>
                  <a:srgbClr val="000000"/>
                </a:solidFill>
              </a:rPr>
              <a:t> с одним скрытым слоем позволяет осуществлять линейное </a:t>
            </a:r>
            <a:r>
              <a:rPr lang="ru-RU" sz="2000" b="1" dirty="0">
                <a:solidFill>
                  <a:srgbClr val="000000"/>
                </a:solidFill>
              </a:rPr>
              <a:t>вычисление главных компонент</a:t>
            </a:r>
            <a:r>
              <a:rPr lang="ru-RU" sz="2000" dirty="0">
                <a:solidFill>
                  <a:srgbClr val="000000"/>
                </a:solidFill>
              </a:rPr>
              <a:t>, входных данных</a:t>
            </a:r>
          </a:p>
        </p:txBody>
      </p:sp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39" y="2932434"/>
            <a:ext cx="2362771" cy="269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75576" y="5766188"/>
            <a:ext cx="3816424" cy="73865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</a:rPr>
              <a:t>3-хслойный </a:t>
            </a:r>
            <a:r>
              <a:rPr lang="ru-RU" sz="1400" b="1" dirty="0" err="1">
                <a:solidFill>
                  <a:srgbClr val="000000"/>
                </a:solidFill>
              </a:rPr>
              <a:t>автоэнкодер</a:t>
            </a:r>
            <a:r>
              <a:rPr lang="ru-RU" sz="1400" b="1" dirty="0">
                <a:solidFill>
                  <a:srgbClr val="000000"/>
                </a:solidFill>
              </a:rPr>
              <a:t>. При обучении стремятся получить выход </a:t>
            </a:r>
            <a:r>
              <a:rPr lang="ru-RU" sz="1400" b="1" i="1" dirty="0">
                <a:solidFill>
                  <a:srgbClr val="000000"/>
                </a:solidFill>
              </a:rPr>
              <a:t>x‘ </a:t>
            </a:r>
            <a:r>
              <a:rPr lang="ru-RU" sz="1400" b="1" dirty="0">
                <a:solidFill>
                  <a:srgbClr val="000000"/>
                </a:solidFill>
              </a:rPr>
              <a:t>наиболее близким к входному вектору </a:t>
            </a:r>
            <a:r>
              <a:rPr lang="ru-RU" sz="1400" b="1" i="1" dirty="0">
                <a:solidFill>
                  <a:srgbClr val="000000"/>
                </a:solidFill>
              </a:rPr>
              <a:t>x</a:t>
            </a:r>
            <a:endParaRPr lang="ru-R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55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AD47-E01B-44DF-BD25-5E9920F7C0E9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83968" y="6525345"/>
            <a:ext cx="4714788" cy="280119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26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360" y="908720"/>
            <a:ext cx="11521280" cy="70787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Однако больший интерес представляет </a:t>
            </a:r>
            <a:r>
              <a:rPr lang="ru-RU" sz="2000" b="1" dirty="0">
                <a:solidFill>
                  <a:srgbClr val="0000FF"/>
                </a:solidFill>
              </a:rPr>
              <a:t>глубокий </a:t>
            </a:r>
            <a:r>
              <a:rPr lang="ru-RU" sz="2000" b="1" dirty="0" err="1">
                <a:solidFill>
                  <a:srgbClr val="0000FF"/>
                </a:solidFill>
              </a:rPr>
              <a:t>автоэнкодер</a:t>
            </a:r>
            <a:r>
              <a:rPr lang="ru-RU" sz="2000" b="1" dirty="0">
                <a:solidFill>
                  <a:srgbClr val="000000"/>
                </a:solidFill>
              </a:rPr>
              <a:t>, выполняющий нелинейное вычисление главных компонент</a:t>
            </a:r>
            <a:r>
              <a:rPr lang="ru-RU" sz="2000" dirty="0">
                <a:solidFill>
                  <a:srgbClr val="000000"/>
                </a:solidFill>
              </a:rPr>
              <a:t>, как это было предложено </a:t>
            </a:r>
            <a:r>
              <a:rPr lang="ru-RU" sz="2000" dirty="0" err="1">
                <a:solidFill>
                  <a:srgbClr val="000000"/>
                </a:solidFill>
              </a:rPr>
              <a:t>М.Крамером</a:t>
            </a:r>
            <a:r>
              <a:rPr lang="ru-RU" sz="2000" dirty="0">
                <a:solidFill>
                  <a:srgbClr val="000000"/>
                </a:solidFill>
              </a:rPr>
              <a:t> еще в 1991 году.</a:t>
            </a:r>
          </a:p>
        </p:txBody>
      </p:sp>
      <p:pic>
        <p:nvPicPr>
          <p:cNvPr id="7" name="Рисунок 6" descr="C:\Users\Pc_Home\AppData\Local\Microsoft\Windows\INetCache\Content.Word\nlpca_mode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402" y="1816707"/>
            <a:ext cx="3691964" cy="33203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207568" y="81500"/>
            <a:ext cx="7344816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00FF"/>
                </a:solidFill>
              </a:rPr>
              <a:t>Глубокий </a:t>
            </a:r>
            <a:r>
              <a:rPr lang="ru-RU" sz="3600" b="1" dirty="0" err="1">
                <a:solidFill>
                  <a:srgbClr val="0000FF"/>
                </a:solidFill>
              </a:rPr>
              <a:t>автоэнкодер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2186374"/>
            <a:ext cx="6782544" cy="258531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Замечательный прием, облегчающий и ускоряющий обучение </a:t>
            </a:r>
            <a:r>
              <a:rPr lang="ru-RU" dirty="0" err="1">
                <a:solidFill>
                  <a:srgbClr val="000000"/>
                </a:solidFill>
              </a:rPr>
              <a:t>автоэнкодеров</a:t>
            </a:r>
            <a:r>
              <a:rPr lang="ru-RU" dirty="0">
                <a:solidFill>
                  <a:srgbClr val="000000"/>
                </a:solidFill>
              </a:rPr>
              <a:t>, основан на том, что веса слоя 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ru-RU" dirty="0">
                <a:solidFill>
                  <a:srgbClr val="000000"/>
                </a:solidFill>
              </a:rPr>
              <a:t> при дешифровке сигналов после их сжатия в среднем слое можно получить </a:t>
            </a:r>
            <a:r>
              <a:rPr lang="ru-RU" b="1" dirty="0">
                <a:solidFill>
                  <a:srgbClr val="0000FF"/>
                </a:solidFill>
              </a:rPr>
              <a:t>транспонируя матрицу весов, полученную в кодирующем слое</a:t>
            </a:r>
            <a:r>
              <a:rPr lang="en-US" b="1" dirty="0">
                <a:solidFill>
                  <a:srgbClr val="0000FF"/>
                </a:solidFill>
              </a:rPr>
              <a:t> G</a:t>
            </a:r>
            <a:r>
              <a:rPr lang="ru-RU" dirty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Этот прием, называемый </a:t>
            </a:r>
            <a:r>
              <a:rPr lang="ru-RU" b="1" dirty="0">
                <a:solidFill>
                  <a:srgbClr val="0000FF"/>
                </a:solidFill>
              </a:rPr>
              <a:t>«связанные веса» (</a:t>
            </a:r>
            <a:r>
              <a:rPr lang="en-US" b="1" dirty="0">
                <a:solidFill>
                  <a:srgbClr val="0000FF"/>
                </a:solidFill>
              </a:rPr>
              <a:t>tied weights) </a:t>
            </a:r>
            <a:r>
              <a:rPr lang="ru-RU" dirty="0">
                <a:solidFill>
                  <a:srgbClr val="000000"/>
                </a:solidFill>
              </a:rPr>
              <a:t>дает двойное сокращение общего массива весов, что экономит память и упрощает и ускоряет обучение.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25154" y="5221076"/>
            <a:ext cx="3691964" cy="83098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>
                <a:solidFill>
                  <a:srgbClr val="000000"/>
                </a:solidFill>
              </a:rPr>
              <a:t>Автоэнкодер</a:t>
            </a:r>
            <a:r>
              <a:rPr lang="ru-RU" sz="1600" b="1" dirty="0">
                <a:solidFill>
                  <a:srgbClr val="000000"/>
                </a:solidFill>
              </a:rPr>
              <a:t> для извлечения </a:t>
            </a:r>
            <a:r>
              <a:rPr lang="en-US" sz="1600" b="1" dirty="0">
                <a:solidFill>
                  <a:srgbClr val="000000"/>
                </a:solidFill>
              </a:rPr>
              <a:t>f </a:t>
            </a:r>
            <a:r>
              <a:rPr lang="ru-RU" sz="1600" b="1" dirty="0">
                <a:solidFill>
                  <a:srgbClr val="000000"/>
                </a:solidFill>
              </a:rPr>
              <a:t>нелинейных факторов, 𝜎 означает </a:t>
            </a:r>
            <a:r>
              <a:rPr lang="ru-RU" sz="1600" b="1" dirty="0" err="1">
                <a:solidFill>
                  <a:srgbClr val="000000"/>
                </a:solidFill>
              </a:rPr>
              <a:t>сигмоидную</a:t>
            </a:r>
            <a:r>
              <a:rPr lang="ru-RU" sz="1600" b="1" dirty="0">
                <a:solidFill>
                  <a:srgbClr val="000000"/>
                </a:solidFill>
              </a:rPr>
              <a:t> функцию активации </a:t>
            </a:r>
          </a:p>
        </p:txBody>
      </p:sp>
    </p:spTree>
    <p:extLst>
      <p:ext uri="{BB962C8B-B14F-4D97-AF65-F5344CB8AC3E}">
        <p14:creationId xmlns:p14="http://schemas.microsoft.com/office/powerpoint/2010/main" val="2105414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211"/>
            <a:ext cx="12192000" cy="44427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Сверточные нейросети для распознавания изображений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994" y="406894"/>
            <a:ext cx="10165758" cy="261609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Мотивация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Время обучения многослойных персептронов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очень велико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Прямое применение регулярных ИНС к распознаванию изображений бесполезно из-за двух основных факторов: (i) входное 2D-изображение в виде сканированного 1D-вектора означает потерю топологии пространства изображения;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ii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полносвязность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ИНС, где каждый нейрон полностью связан со всеми нейронами предыдущего слоя, слишком расточительна из-за проклятия размерности, кроме того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огромное количество параметров быстро приводит к переобучению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447824" y="3010026"/>
            <a:ext cx="8506990" cy="26160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758" y="5664086"/>
            <a:ext cx="9780379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Вместо этого, 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сверточные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сети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Convolutional Neural Networks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CNN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принимают на вход двумерные цветные изображения, а нейроны в слое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CNN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связаны только с малой областью предыдущего слоя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5851" y="5258293"/>
            <a:ext cx="1368152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Схема С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1981200" y="6453337"/>
            <a:ext cx="2133600" cy="26813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1BD69-484B-4BBD-B07C-03E1D52784B6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4648200" y="6525344"/>
            <a:ext cx="4688160" cy="332656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11050436" y="6453337"/>
            <a:ext cx="531963" cy="26813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C66BE-C1CB-5B5A-2DEE-CDE324326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419" y="2183483"/>
            <a:ext cx="2102249" cy="24506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7FEBE3-4E94-B3CA-625B-E20F6A68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836" y="4903509"/>
            <a:ext cx="1285414" cy="1472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22D040-9C82-F25C-F43A-352CABFC86E8}"/>
              </a:ext>
            </a:extLst>
          </p:cNvPr>
          <p:cNvSpPr txBox="1"/>
          <p:nvPr/>
        </p:nvSpPr>
        <p:spPr>
          <a:xfrm>
            <a:off x="9774527" y="4634104"/>
            <a:ext cx="2246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Поясняющая аналогия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4CF210-A131-F074-E3E6-6EE63CA7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27" y="2183483"/>
            <a:ext cx="2102249" cy="245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14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7827" y="-36094"/>
            <a:ext cx="8232154" cy="58476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</a:rPr>
              <a:t>Основы архитектуры </a:t>
            </a:r>
            <a:r>
              <a:rPr lang="en-US" sz="3200" b="1" dirty="0">
                <a:solidFill>
                  <a:srgbClr val="0000FF"/>
                </a:solidFill>
              </a:rPr>
              <a:t>CNN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48680"/>
            <a:ext cx="12000656" cy="120031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Архитектура CNN: последовательность слоев, каждый слой преобразует один набор активаций в другой через </a:t>
            </a:r>
            <a:r>
              <a:rPr lang="ru-RU" b="1" dirty="0">
                <a:solidFill>
                  <a:srgbClr val="000000"/>
                </a:solidFill>
              </a:rPr>
              <a:t>фильтр-свертку с ядром. </a:t>
            </a:r>
            <a:r>
              <a:rPr lang="ru-RU" dirty="0">
                <a:solidFill>
                  <a:srgbClr val="000000"/>
                </a:solidFill>
              </a:rPr>
              <a:t>Основные типы слоев для CNN: </a:t>
            </a:r>
            <a:r>
              <a:rPr lang="ru-RU" b="1" dirty="0" err="1">
                <a:solidFill>
                  <a:srgbClr val="000000"/>
                </a:solidFill>
              </a:rPr>
              <a:t>Сверточный</a:t>
            </a:r>
            <a:r>
              <a:rPr lang="ru-RU" b="1" dirty="0">
                <a:solidFill>
                  <a:srgbClr val="000000"/>
                </a:solidFill>
              </a:rPr>
              <a:t> слой, Слой объединения </a:t>
            </a:r>
            <a:r>
              <a:rPr lang="ru-RU" dirty="0">
                <a:solidFill>
                  <a:srgbClr val="000000"/>
                </a:solidFill>
              </a:rPr>
              <a:t>(</a:t>
            </a:r>
            <a:r>
              <a:rPr lang="ru-RU" dirty="0" err="1">
                <a:solidFill>
                  <a:srgbClr val="000000"/>
                </a:solidFill>
              </a:rPr>
              <a:t>pooling</a:t>
            </a:r>
            <a:r>
              <a:rPr lang="ru-RU" dirty="0">
                <a:solidFill>
                  <a:srgbClr val="000000"/>
                </a:solidFill>
              </a:rPr>
              <a:t>) и </a:t>
            </a:r>
            <a:r>
              <a:rPr lang="ru-RU" b="1" dirty="0">
                <a:solidFill>
                  <a:srgbClr val="000000"/>
                </a:solidFill>
              </a:rPr>
              <a:t>скрытый слой персептрона с обучением </a:t>
            </a:r>
            <a:r>
              <a:rPr lang="en-US" b="1" dirty="0" err="1">
                <a:solidFill>
                  <a:srgbClr val="000000"/>
                </a:solidFill>
              </a:rPr>
              <a:t>backprop</a:t>
            </a:r>
            <a:r>
              <a:rPr lang="ru-RU" dirty="0">
                <a:solidFill>
                  <a:srgbClr val="000000"/>
                </a:solidFill>
              </a:rPr>
              <a:t>). Также существуют слои </a:t>
            </a:r>
            <a:r>
              <a:rPr lang="ru-RU" b="1" dirty="0">
                <a:solidFill>
                  <a:srgbClr val="000000"/>
                </a:solidFill>
              </a:rPr>
              <a:t>RELU</a:t>
            </a:r>
            <a:r>
              <a:rPr lang="ru-RU" dirty="0">
                <a:solidFill>
                  <a:srgbClr val="000000"/>
                </a:solidFill>
              </a:rPr>
              <a:t> (</a:t>
            </a:r>
            <a:r>
              <a:rPr lang="ru-RU" dirty="0" err="1">
                <a:solidFill>
                  <a:srgbClr val="000000"/>
                </a:solidFill>
              </a:rPr>
              <a:t>rectified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linear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unit</a:t>
            </a:r>
            <a:r>
              <a:rPr lang="ru-RU" dirty="0">
                <a:solidFill>
                  <a:srgbClr val="000000"/>
                </a:solidFill>
              </a:rPr>
              <a:t>), выполняющие операцию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max</a:t>
            </a:r>
            <a:r>
              <a:rPr lang="ru-RU" b="1" dirty="0">
                <a:solidFill>
                  <a:srgbClr val="0000FF"/>
                </a:solidFill>
              </a:rPr>
              <a:t> (0, x)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ru-RU" b="1" dirty="0">
                <a:solidFill>
                  <a:srgbClr val="0000FF"/>
                </a:solidFill>
              </a:rPr>
              <a:t>.</a:t>
            </a:r>
            <a:r>
              <a:rPr lang="en-US" b="1" dirty="0">
                <a:solidFill>
                  <a:srgbClr val="000000"/>
                </a:solidFill>
              </a:rPr>
              <a:t> 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5447928" y="1556792"/>
            <a:ext cx="5351132" cy="27292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0014" y="4622984"/>
            <a:ext cx="7785535" cy="107720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Каждый слой принимает входные 3D данные (x, y, RGB) и преобразует их в выходные 3D данные. Чтобы построить все фильтры </a:t>
            </a:r>
            <a:r>
              <a:rPr lang="ru-RU" sz="1600" b="1" dirty="0" err="1">
                <a:solidFill>
                  <a:srgbClr val="000000"/>
                </a:solidFill>
              </a:rPr>
              <a:t>сверточных</a:t>
            </a:r>
            <a:r>
              <a:rPr lang="ru-RU" sz="1600" b="1" dirty="0">
                <a:solidFill>
                  <a:srgbClr val="000000"/>
                </a:solidFill>
              </a:rPr>
              <a:t> слоев, CNN должна быть обучена на помеченных изображениях с помощью метода обратного распространения ошибки. 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6" y="4404028"/>
            <a:ext cx="3872522" cy="224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21944" y="5799686"/>
            <a:ext cx="2198015" cy="30776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Max </a:t>
            </a:r>
            <a:r>
              <a:rPr lang="en-US" sz="1400" b="1" dirty="0">
                <a:solidFill>
                  <a:srgbClr val="000000"/>
                </a:solidFill>
              </a:rPr>
              <a:t>pooling</a:t>
            </a:r>
            <a:r>
              <a:rPr lang="en-US" sz="1200" b="1" dirty="0">
                <a:solidFill>
                  <a:srgbClr val="000000"/>
                </a:solidFill>
              </a:rPr>
              <a:t> with 2x2 filter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2104" y="4280356"/>
            <a:ext cx="2909749" cy="30776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Example of  classifying by CNN </a:t>
            </a:r>
            <a:endParaRPr lang="ru-RU" sz="1400" b="1" dirty="0">
              <a:solidFill>
                <a:srgbClr val="000000"/>
              </a:solidFill>
            </a:endParaRPr>
          </a:p>
        </p:txBody>
      </p:sp>
      <p:pic>
        <p:nvPicPr>
          <p:cNvPr id="12" name="Picture 4" descr="https://cdn-images-1.medium.com/max/1600/1*1VJDP6qDY9-ExTuQVEOlV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1" y="1951680"/>
            <a:ext cx="2500908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4362" y="1842943"/>
            <a:ext cx="1257053" cy="461655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Convolutional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layer</a:t>
            </a:r>
            <a:endParaRPr lang="ru-RU" sz="1200" b="1" dirty="0">
              <a:solidFill>
                <a:srgbClr val="00000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88" y="1822903"/>
            <a:ext cx="2162237" cy="173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214276" y="3417976"/>
            <a:ext cx="1423765" cy="276989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Activation: </a:t>
            </a:r>
            <a:r>
              <a:rPr lang="en-US" sz="1200" b="1" dirty="0" err="1">
                <a:solidFill>
                  <a:srgbClr val="000000"/>
                </a:solidFill>
              </a:rPr>
              <a:t>ReLU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3736" y="3875513"/>
            <a:ext cx="1055075" cy="46165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Input or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feature map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3DAF-3397-4B06-BEF9-2BA898D1DB9D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4648200" y="6453336"/>
            <a:ext cx="4202468" cy="288032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33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507" y="8620"/>
            <a:ext cx="9108504" cy="648072"/>
          </a:xfrm>
        </p:spPr>
        <p:txBody>
          <a:bodyPr/>
          <a:lstStyle/>
          <a:p>
            <a:r>
              <a:rPr lang="ru-RU" sz="2800" b="1" dirty="0">
                <a:solidFill>
                  <a:srgbClr val="0000FF"/>
                </a:solidFill>
              </a:rPr>
              <a:t>Немного философии об изменяющемся мир</a:t>
            </a:r>
            <a:r>
              <a:rPr lang="ru-RU" sz="2800" dirty="0">
                <a:solidFill>
                  <a:srgbClr val="0000FF"/>
                </a:solidFill>
              </a:rPr>
              <a:t>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44" y="548680"/>
            <a:ext cx="11809312" cy="5400600"/>
          </a:xfrm>
        </p:spPr>
        <p:txBody>
          <a:bodyPr/>
          <a:lstStyle/>
          <a:p>
            <a:pPr algn="just"/>
            <a:r>
              <a:rPr lang="ru-RU" sz="2200" dirty="0"/>
              <a:t>В жизни мы имеем дело с объектами, изменяющимися во времени, и наш мозг, работая, всегда исходит из знания того, что уже было. </a:t>
            </a:r>
          </a:p>
          <a:p>
            <a:pPr algn="just"/>
            <a:r>
              <a:rPr lang="ru-RU" sz="2200" dirty="0"/>
              <a:t>Однако обычные </a:t>
            </a:r>
            <a:r>
              <a:rPr lang="ru-RU" sz="2200" dirty="0" err="1"/>
              <a:t>нейросети</a:t>
            </a:r>
            <a:r>
              <a:rPr lang="ru-RU" sz="2200" dirty="0"/>
              <a:t> с одним скрытым слоем, глубокие сети и даже такие продвинутые сети, как </a:t>
            </a:r>
            <a:r>
              <a:rPr lang="ru-RU" sz="2200" dirty="0" err="1"/>
              <a:t>сверточные</a:t>
            </a:r>
            <a:r>
              <a:rPr lang="ru-RU" sz="2200" dirty="0"/>
              <a:t>, предназначены для работы со статическими объектами. Никакое обучение не поможет традиционной </a:t>
            </a:r>
            <a:r>
              <a:rPr lang="ru-RU" sz="2200" dirty="0" err="1"/>
              <a:t>нейросети</a:t>
            </a:r>
            <a:r>
              <a:rPr lang="ru-RU" sz="2200" dirty="0"/>
              <a:t> смоделировать будущее состояние объекта.</a:t>
            </a:r>
          </a:p>
          <a:p>
            <a:pPr algn="just"/>
            <a:r>
              <a:rPr lang="ru-RU" sz="2200" dirty="0"/>
              <a:t>Для описания динамического объекта нейронная сеть должна обладать некоей </a:t>
            </a:r>
            <a:r>
              <a:rPr lang="ru-RU" sz="2200" b="1" dirty="0"/>
              <a:t>памятью</a:t>
            </a:r>
            <a:r>
              <a:rPr lang="ru-RU" sz="2200" dirty="0"/>
              <a:t>, чтобы исходя не только из настоящего его состояния, но и из прошлого, нейросеть могла бы  моделировать его последующее состояние. В </a:t>
            </a:r>
            <a:r>
              <a:rPr lang="ru-RU" sz="2200" dirty="0" err="1"/>
              <a:t>авторегрессионных</a:t>
            </a:r>
            <a:r>
              <a:rPr lang="ru-RU" sz="2200" dirty="0"/>
              <a:t> нейросетях обращение к прошлому выполняется путем применения обратной связи с задержкой –лагом.</a:t>
            </a:r>
          </a:p>
          <a:p>
            <a:pPr algn="just"/>
            <a:r>
              <a:rPr lang="ru-RU" sz="2200" dirty="0"/>
              <a:t>Но есть семейство новых глубоких нейросетей, специально заточенных на использование прошлых значения для возможности предсказывать будущие. Эти сети называются рекуррентными (</a:t>
            </a:r>
            <a:r>
              <a:rPr lang="ru-RU" sz="2200" dirty="0" err="1"/>
              <a:t>Recurrent</a:t>
            </a:r>
            <a:r>
              <a:rPr lang="ru-RU" sz="2200" dirty="0"/>
              <a:t> </a:t>
            </a:r>
            <a:r>
              <a:rPr lang="ru-RU" sz="2200" dirty="0" err="1"/>
              <a:t>Neural</a:t>
            </a:r>
            <a:r>
              <a:rPr lang="ru-RU" sz="2200" dirty="0"/>
              <a:t> Networks - RNN). Они также содержат в себе </a:t>
            </a:r>
            <a:r>
              <a:rPr lang="ru-RU" sz="2200" b="1" dirty="0"/>
              <a:t>обратные связи</a:t>
            </a:r>
            <a:r>
              <a:rPr lang="ru-RU" sz="2200" dirty="0"/>
              <a:t>, позволяющие сохранять информацию.</a:t>
            </a:r>
          </a:p>
          <a:p>
            <a:endParaRPr lang="ru-RU" sz="200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FBA6-125F-412D-9EB3-803D647F64FE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655840" y="6381330"/>
            <a:ext cx="4320480" cy="352127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29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2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344" y="1"/>
            <a:ext cx="11809312" cy="634018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История: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Ramón y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Cajal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 tooltip="Camillo Golgi"/>
              </a:rPr>
              <a:t>Camillo Golgi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Нобелевская премия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1907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теорию нейронных систем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MacKallok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-Pitts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(1943)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математическая модель биологического нейрона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D.Hebb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(1949)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правило обучения нейронов :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 повторном или настойчивом возбуждении одним нейроном  другого их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синаптическая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связь усиливается.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4. </a:t>
            </a:r>
            <a:r>
              <a:rPr kumimoji="0" lang="en-US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R. Sutton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  <a:r>
              <a:rPr kumimoji="0" lang="en-US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de-DE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ij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+1) -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de-DE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ij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=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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de-DE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ij</a:t>
            </a:r>
            <a:r>
              <a:rPr kumimoji="0" 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ηs</a:t>
            </a:r>
            <a:r>
              <a:rPr kumimoji="0" lang="de-DE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(t)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de-DE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(t)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правило подстройки весов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Что получилось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Архитектура искусственных нейронных сетей (ИНС).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ИНС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состоит из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нейронов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–простых логических устройств, характеризуемых: </a:t>
            </a:r>
          </a:p>
          <a:p>
            <a:pPr marL="342861" marR="0" lvl="0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уровнем активации (возбуждён-заторможен);</a:t>
            </a:r>
          </a:p>
          <a:p>
            <a:pPr marL="342861" marR="0" lvl="0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топологией связи друг с другом;</a:t>
            </a:r>
          </a:p>
          <a:p>
            <a:pPr marL="342861" marR="0" lvl="0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мерой взаимодействия с другими нейронами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называемой синаптической силой связи или </a:t>
            </a:r>
            <a:r>
              <a:rPr kumimoji="0" lang="ru-RU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весом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Веса этих связей различны и должны определяться в зависимости от решаемой задачи.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Вся система состоит из большого числа нейронов. Результат работы ИНС малочувствителен к характеристикам конкретного нейрона. 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3" descr="neuron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0" y="1032539"/>
            <a:ext cx="2224480" cy="126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05980" y="1432174"/>
            <a:ext cx="8424936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общий входной сигнал, поступающий на </a:t>
            </a:r>
            <a:r>
              <a:rPr kumimoji="0" lang="en-US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-й нейрон от всех остальных нейронов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</a:t>
            </a:r>
            <a:r>
              <a:rPr kumimoji="0" lang="en-US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</a:t>
            </a:r>
            <a:r>
              <a:rPr kumimoji="0" lang="en-US" altLang="ru-RU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en-US" alt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Σ</a:t>
            </a:r>
            <a:r>
              <a:rPr kumimoji="0" lang="en-US" altLang="ru-RU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en-US" altLang="ru-RU" sz="20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altLang="ru-RU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ij</a:t>
            </a:r>
            <a:r>
              <a:rPr kumimoji="0" lang="en-US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altLang="ru-RU" sz="20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endParaRPr kumimoji="0" lang="ru-RU" altLang="ru-RU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5375920" y="1690502"/>
            <a:ext cx="360040" cy="402968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28" y="1785704"/>
            <a:ext cx="2448272" cy="30776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Синаптический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вес</a:t>
            </a: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 flipH="1">
            <a:off x="5620520" y="2061472"/>
            <a:ext cx="2408288" cy="1556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 descr="SIG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8895" y="3192804"/>
            <a:ext cx="1821721" cy="20299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706491" y="5272593"/>
            <a:ext cx="2362465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Функция активации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24000" y="-184662"/>
            <a:ext cx="18470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956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986" y="4525551"/>
            <a:ext cx="1763505" cy="73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1981200" y="6525345"/>
            <a:ext cx="2133600" cy="196131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383A58-A09F-4D36-9566-78F7EF21C375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>
          <a:xfrm>
            <a:off x="4648200" y="6453337"/>
            <a:ext cx="3464024" cy="26813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493C08-8341-4293-9353-6D9BB6DEABF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954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260648"/>
            <a:ext cx="8229600" cy="379512"/>
          </a:xfrm>
        </p:spPr>
        <p:txBody>
          <a:bodyPr/>
          <a:lstStyle/>
          <a:p>
            <a:r>
              <a:rPr lang="ru-RU" sz="3200" b="1" dirty="0">
                <a:solidFill>
                  <a:srgbClr val="0000FF"/>
                </a:solidFill>
              </a:rPr>
              <a:t>4. Рекуррентные нейронные сети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7608" y="743051"/>
            <a:ext cx="9289032" cy="225687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/>
              <a:t>На схеме фрагмент рекуррентной нейронной сети (</a:t>
            </a:r>
            <a:r>
              <a:rPr lang="en-US" sz="2000" dirty="0"/>
              <a:t>RNN</a:t>
            </a:r>
            <a:r>
              <a:rPr lang="ru-RU" sz="2000" dirty="0"/>
              <a:t>). Модуль </a:t>
            </a:r>
            <a:r>
              <a:rPr lang="ru-RU" sz="2000" b="1" i="1" dirty="0"/>
              <a:t>A</a:t>
            </a:r>
            <a:r>
              <a:rPr lang="ru-RU" sz="2000" dirty="0"/>
              <a:t> принимает входное значение </a:t>
            </a:r>
            <a:r>
              <a:rPr lang="ru-RU" sz="2000" b="1" i="1" dirty="0" err="1"/>
              <a:t>x</a:t>
            </a:r>
            <a:r>
              <a:rPr lang="ru-RU" sz="2000" b="1" i="1" baseline="-25000" dirty="0" err="1"/>
              <a:t>t</a:t>
            </a:r>
            <a:r>
              <a:rPr lang="ru-RU" sz="2000" dirty="0"/>
              <a:t> и возвращает значение </a:t>
            </a:r>
            <a:r>
              <a:rPr lang="ru-RU" sz="2000" b="1" i="1" dirty="0" err="1"/>
              <a:t>h</a:t>
            </a:r>
            <a:r>
              <a:rPr lang="ru-RU" sz="2000" b="1" i="1" baseline="-25000" dirty="0" err="1"/>
              <a:t>t</a:t>
            </a:r>
            <a:r>
              <a:rPr lang="ru-RU" sz="2000" dirty="0"/>
              <a:t>. Внутри этой ячейки  обычная нейросеть с одним скрытым слоем.</a:t>
            </a:r>
          </a:p>
          <a:p>
            <a:pPr marL="0" indent="0" algn="just">
              <a:buNone/>
            </a:pPr>
            <a:r>
              <a:rPr lang="ru-RU" sz="2000" dirty="0"/>
              <a:t>Наличие обратной связи позволяет передавать информацию от одного шага сети к другому.</a:t>
            </a:r>
            <a:r>
              <a:rPr lang="en-US" sz="2000" dirty="0"/>
              <a:t> RNN </a:t>
            </a:r>
            <a:r>
              <a:rPr lang="ru-RU" sz="2000" dirty="0"/>
              <a:t>можно рассматривать, как несколько копий одной и той же сети, каждая из которых передает информацию последующей копии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9048328" y="6381330"/>
            <a:ext cx="1231776" cy="268139"/>
          </a:xfrm>
        </p:spPr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30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1631504" y="6237314"/>
            <a:ext cx="1378496" cy="340147"/>
          </a:xfrm>
        </p:spPr>
        <p:txBody>
          <a:bodyPr/>
          <a:lstStyle/>
          <a:p>
            <a:fld id="{ED548158-1826-4BBF-8B91-7B2C6E2F0533}" type="datetime1">
              <a:rPr lang="ru-RU" smtClean="0">
                <a:solidFill>
                  <a:srgbClr val="000000"/>
                </a:solidFill>
              </a:rPr>
              <a:t>26.02.2023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44034" name="Picture 2" descr="https://habrastorage.org/web/a9b/1e6/40f/a9b1e640f6264b0a902e851eb5f29e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1" y="529751"/>
            <a:ext cx="1822261" cy="282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habrastorage.org/web/5c8/0fa/c22/5c80fac224d449209d888d18ea1111a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999926"/>
            <a:ext cx="6072832" cy="15841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9336" y="4005066"/>
            <a:ext cx="11953328" cy="224675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Так что RNN – 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>
                <a:solidFill>
                  <a:srgbClr val="000000"/>
                </a:solidFill>
              </a:rPr>
              <a:t>самая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>
                <a:solidFill>
                  <a:srgbClr val="000000"/>
                </a:solidFill>
              </a:rPr>
              <a:t> естественная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архитектура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>
                <a:solidFill>
                  <a:srgbClr val="000000"/>
                </a:solidFill>
              </a:rPr>
              <a:t>нейронных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>
                <a:solidFill>
                  <a:srgbClr val="000000"/>
                </a:solidFill>
              </a:rPr>
              <a:t> сетей </a:t>
            </a:r>
            <a:r>
              <a:rPr lang="en-US" sz="2000" b="1" dirty="0">
                <a:solidFill>
                  <a:srgbClr val="000000"/>
                </a:solidFill>
              </a:rPr>
              <a:t>  </a:t>
            </a:r>
            <a:r>
              <a:rPr lang="ru-RU" sz="2000" b="1" dirty="0">
                <a:solidFill>
                  <a:srgbClr val="000000"/>
                </a:solidFill>
              </a:rPr>
              <a:t>для </a:t>
            </a:r>
            <a:endParaRPr lang="en-US" sz="2000" b="1" dirty="0">
              <a:solidFill>
                <a:srgbClr val="00000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работы с последовательностями и списками.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Однако, чтобы </a:t>
            </a:r>
            <a:r>
              <a:rPr lang="en-US" sz="2000" b="1" dirty="0">
                <a:solidFill>
                  <a:srgbClr val="000000"/>
                </a:solidFill>
              </a:rPr>
              <a:t>RNN</a:t>
            </a:r>
            <a:r>
              <a:rPr lang="ru-RU" sz="2000" b="1" dirty="0">
                <a:solidFill>
                  <a:srgbClr val="000000"/>
                </a:solidFill>
              </a:rPr>
              <a:t> могла </a:t>
            </a:r>
            <a:r>
              <a:rPr lang="ru-RU" sz="2000" b="1" dirty="0">
                <a:solidFill>
                  <a:srgbClr val="0000FF"/>
                </a:solidFill>
              </a:rPr>
              <a:t>связывать</a:t>
            </a:r>
            <a:r>
              <a:rPr lang="ru-RU" sz="2000" b="1" dirty="0">
                <a:solidFill>
                  <a:srgbClr val="000000"/>
                </a:solidFill>
              </a:rPr>
              <a:t> предыдущую информацию с текущей задачей, требуется ее усовершенствование до </a:t>
            </a:r>
            <a:r>
              <a:rPr lang="ru-RU" sz="2000" b="1" dirty="0">
                <a:solidFill>
                  <a:srgbClr val="0000FF"/>
                </a:solidFill>
              </a:rPr>
              <a:t>LSTM сети </a:t>
            </a:r>
            <a:r>
              <a:rPr lang="ru-RU" sz="2000" b="1" dirty="0">
                <a:solidFill>
                  <a:srgbClr val="000000"/>
                </a:solidFill>
              </a:rPr>
              <a:t>(Long </a:t>
            </a:r>
            <a:r>
              <a:rPr lang="ru-RU" sz="2000" b="1" dirty="0" err="1">
                <a:solidFill>
                  <a:srgbClr val="000000"/>
                </a:solidFill>
              </a:rPr>
              <a:t>short-term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err="1">
                <a:solidFill>
                  <a:srgbClr val="000000"/>
                </a:solidFill>
              </a:rPr>
              <a:t>memory</a:t>
            </a:r>
            <a:r>
              <a:rPr lang="ru-RU" sz="2000" b="1" dirty="0">
                <a:solidFill>
                  <a:srgbClr val="000000"/>
                </a:solidFill>
              </a:rPr>
              <a:t> - долгая краткосрочная память) – особой разновидности архитектуры </a:t>
            </a:r>
            <a:r>
              <a:rPr lang="en-US" sz="2000" b="1" dirty="0">
                <a:solidFill>
                  <a:srgbClr val="000000"/>
                </a:solidFill>
              </a:rPr>
              <a:t>RNN</a:t>
            </a:r>
            <a:r>
              <a:rPr lang="ru-RU" sz="2000" b="1" dirty="0">
                <a:solidFill>
                  <a:srgbClr val="000000"/>
                </a:solidFill>
              </a:rPr>
              <a:t>,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>
                <a:solidFill>
                  <a:srgbClr val="000000"/>
                </a:solidFill>
              </a:rPr>
              <a:t>способной к обучению долговременным зависимостям.</a:t>
            </a: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4511824" y="6381328"/>
            <a:ext cx="3960440" cy="216024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86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habrastorage.org/web/67b/04f/73b/67b04f73b4c34ba38edfa207e09de07c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916832"/>
            <a:ext cx="6387788" cy="21661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60649"/>
            <a:ext cx="8229600" cy="64807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00FF"/>
                </a:solidFill>
              </a:rPr>
              <a:t>5. Сети </a:t>
            </a:r>
            <a:r>
              <a:rPr lang="en-GB" sz="3600" b="1" dirty="0">
                <a:solidFill>
                  <a:srgbClr val="0000FF"/>
                </a:solidFill>
              </a:rPr>
              <a:t>LSTM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2" y="836712"/>
            <a:ext cx="11737304" cy="144016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/>
              <a:t>Вместо одного слоя </a:t>
            </a:r>
            <a:r>
              <a:rPr lang="en-US" sz="1800" dirty="0"/>
              <a:t>RNN</a:t>
            </a:r>
            <a:r>
              <a:rPr lang="ru-RU" sz="1800" dirty="0"/>
              <a:t> сети LSTM содержат целых четыре</a:t>
            </a:r>
            <a:r>
              <a:rPr lang="en-US" sz="1800" dirty="0"/>
              <a:t> </a:t>
            </a:r>
            <a:r>
              <a:rPr lang="ru-RU" sz="1800" dirty="0"/>
              <a:t>взаимодействующих слоя, позволяющих</a:t>
            </a:r>
            <a:r>
              <a:rPr lang="en-US" sz="1800" dirty="0"/>
              <a:t> </a:t>
            </a:r>
            <a:r>
              <a:rPr lang="ru-RU" sz="1800" dirty="0"/>
              <a:t>удалять информацию из состояния ячейки с помощью </a:t>
            </a:r>
            <a:r>
              <a:rPr lang="ru-RU" sz="1800" b="1" dirty="0">
                <a:solidFill>
                  <a:srgbClr val="0000FF"/>
                </a:solidFill>
              </a:rPr>
              <a:t>фильтров - </a:t>
            </a:r>
            <a:r>
              <a:rPr lang="ru-RU" sz="1800" b="1" dirty="0" err="1">
                <a:solidFill>
                  <a:srgbClr val="0000FF"/>
                </a:solidFill>
              </a:rPr>
              <a:t>gates</a:t>
            </a:r>
            <a:r>
              <a:rPr lang="ru-RU" sz="1800" dirty="0"/>
              <a:t>. Фильтры состоят из слоя сигмоидальной нейронной сети и операции поточечного умножения и позволяют пропускать информацию на основании задаваемых условий.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4151784" y="6431633"/>
            <a:ext cx="4546848" cy="289843"/>
          </a:xfrm>
        </p:spPr>
        <p:txBody>
          <a:bodyPr/>
          <a:lstStyle/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400256" y="6309321"/>
            <a:ext cx="2214711" cy="360437"/>
          </a:xfrm>
        </p:spPr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31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368" y="2276872"/>
            <a:ext cx="4896545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Основной компонент LSTM – это своеобразная память сети –линия, проходящая по верхней части схемы</a:t>
            </a:r>
            <a:r>
              <a:rPr lang="ru-RU" sz="1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89" y="4212376"/>
            <a:ext cx="6497286" cy="66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5340" y="4978153"/>
            <a:ext cx="10873207" cy="147731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342861" indent="-342861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000000"/>
                </a:solidFill>
              </a:rPr>
              <a:t>слой фильтра </a:t>
            </a:r>
            <a:r>
              <a:rPr lang="ru-RU" b="1" u="sng" dirty="0">
                <a:solidFill>
                  <a:srgbClr val="C00000"/>
                </a:solidFill>
              </a:rPr>
              <a:t>забывания </a:t>
            </a:r>
            <a:r>
              <a:rPr lang="ru-RU" b="1" dirty="0">
                <a:solidFill>
                  <a:srgbClr val="000000"/>
                </a:solidFill>
              </a:rPr>
              <a:t>определяет какую часть информации выбросить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 2. что сохранить - 2 слоя: слой входного фильтра + </a:t>
            </a:r>
            <a:r>
              <a:rPr lang="ru-RU" b="1" dirty="0" err="1">
                <a:solidFill>
                  <a:srgbClr val="000000"/>
                </a:solidFill>
              </a:rPr>
              <a:t>tanh</a:t>
            </a:r>
            <a:r>
              <a:rPr lang="ru-RU" b="1" dirty="0">
                <a:solidFill>
                  <a:srgbClr val="000000"/>
                </a:solidFill>
              </a:rPr>
              <a:t>-слой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3. что  получать на выходе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1385" y="3393331"/>
            <a:ext cx="4320482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В LSTM есть три фильтра, позволяющих защищать и контролировать состояние ячейки.</a:t>
            </a:r>
            <a:r>
              <a:rPr lang="ru-RU" sz="1400" b="1" dirty="0">
                <a:solidFill>
                  <a:srgbClr val="000000"/>
                </a:solidFill>
              </a:rPr>
              <a:t> 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1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603" y="4999571"/>
            <a:ext cx="2681672" cy="67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234" y="5653630"/>
            <a:ext cx="2800139" cy="62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16080" y="2406245"/>
            <a:ext cx="504056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/>
                </a:solidFill>
              </a:rPr>
              <a:t>С </a:t>
            </a:r>
            <a:r>
              <a:rPr lang="en-US" sz="1200" b="1" baseline="-25000" dirty="0">
                <a:solidFill>
                  <a:srgbClr val="000000"/>
                </a:solidFill>
              </a:rPr>
              <a:t>t-1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16280" y="2406617"/>
            <a:ext cx="432048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/>
                </a:solidFill>
              </a:rPr>
              <a:t>С </a:t>
            </a:r>
            <a:r>
              <a:rPr lang="en-US" sz="1200" b="1" baseline="-25000" dirty="0">
                <a:solidFill>
                  <a:srgbClr val="000000"/>
                </a:solidFill>
              </a:rPr>
              <a:t>t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981200" y="6431632"/>
            <a:ext cx="2133600" cy="289843"/>
          </a:xfrm>
        </p:spPr>
        <p:txBody>
          <a:bodyPr/>
          <a:lstStyle/>
          <a:p>
            <a:fld id="{EA81B223-B252-49E8-8580-7901500D3FA1}" type="datetime1">
              <a:rPr lang="ru-RU" altLang="ru-RU" smtClean="0">
                <a:solidFill>
                  <a:srgbClr val="000000"/>
                </a:solidFill>
              </a:rPr>
              <a:t>26.02.2023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27" y="6131620"/>
            <a:ext cx="2124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838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04664"/>
            <a:ext cx="9144000" cy="64807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FF"/>
                </a:solidFill>
              </a:rPr>
              <a:t>Управляемые рекуррентные модули </a:t>
            </a:r>
            <a:br>
              <a:rPr lang="ru-RU" sz="2800" b="1" dirty="0">
                <a:solidFill>
                  <a:srgbClr val="0000FF"/>
                </a:solidFill>
              </a:rPr>
            </a:br>
            <a:r>
              <a:rPr lang="en-US" sz="2800" b="1" dirty="0">
                <a:solidFill>
                  <a:srgbClr val="0000FF"/>
                </a:solidFill>
              </a:rPr>
              <a:t>GRU </a:t>
            </a:r>
            <a:r>
              <a:rPr lang="ru-RU" sz="2800" b="1" dirty="0">
                <a:solidFill>
                  <a:srgbClr val="0000FF"/>
                </a:solidFill>
              </a:rPr>
              <a:t>(</a:t>
            </a:r>
            <a:r>
              <a:rPr lang="en-US" sz="2800" b="1" dirty="0">
                <a:solidFill>
                  <a:srgbClr val="0000FF"/>
                </a:solidFill>
              </a:rPr>
              <a:t>Gated Recurrent Unit</a:t>
            </a:r>
            <a:r>
              <a:rPr lang="ru-RU" sz="2800" b="1" dirty="0">
                <a:solidFill>
                  <a:srgbClr val="0000FF"/>
                </a:solidFill>
              </a:rPr>
              <a:t>) 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735FBD1-9F71-4C23-957D-011EC6C580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9000"/>
                    </a14:imgEffect>
                    <a14:imgEffect>
                      <a14:brightnessContrast bright="-29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3" y="2270774"/>
            <a:ext cx="7588515" cy="2526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0923" y="1124746"/>
            <a:ext cx="11435255" cy="101565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Управляемый рекуррентный модуль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GRU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Gated Recurrent Unit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является упрощенной версией LSTM. В нем фильтры «забывания» и входа объединяют в один фильтр «обновления» (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update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gate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), а состояние ячейки объединяется со скрытым состоянием.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867" y="4927527"/>
            <a:ext cx="11950262" cy="132342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 помощью именно такой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GRU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нейросети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нам удалось решить задачу восстановления траекторий элементарных частиц в детекторе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GEM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эксперимента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BM@N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ОИЯИ.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GRU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сеть структурно проще и поэтому обучается в полтора раза быстрее LSTM, практически не уступая в эффективности на таком классе задач.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C6804C-22DC-4C46-8B0C-4E06389ED168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26.02.2023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4655840" y="6381330"/>
            <a:ext cx="3824064" cy="28011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222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89" y="4158695"/>
            <a:ext cx="3227282" cy="201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381329"/>
            <a:ext cx="2133600" cy="34014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76A56-5A85-4CBE-924D-7BFCDCF083FB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453336"/>
            <a:ext cx="3974254" cy="28761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5904" y="-104046"/>
            <a:ext cx="8064896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914295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 Обучение с подкреплением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352" y="404664"/>
            <a:ext cx="11928648" cy="35394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 сих пор нейросети обучались на тренировочной выборке с «правильными» ответами либо с учителем, либо самообучались, но в реальной жизни мы редко знаем набор правильных ответов, а просто делаем то или иное действие и ведем себя дальше в зависимости от полученного результата.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Отсюда идея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обучения с подкреплением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Reinforcement learning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-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нейросетевой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агент, находясь в состоянии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взаимодействует с окружающей средой, а она его за эти действия поощряет и сообщает  в какое состояние агент после этого перешел так, чтобы увеличивать общую награду.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Агент не знает, какое действие предпринять, как при обучении с учителем, но зато узнает, какое действие принесет максимальное поощрение.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Действия могут повлиять не только на немедленное вознаграждение, но и на следующую ситуацию и все последующие награды.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Такое обучение является частным случаем обучения  с учителем, но учителем является среда или её модель.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Пример. Игра в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пин-понг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http://karpathy.github.io/2016/05/31/rl/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2" descr="http://karpathy.github.io/assets/rl/pon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6" y="4355342"/>
            <a:ext cx="2824974" cy="182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AE00A8-569D-F147-DDC5-4E82D7DF83E8}"/>
              </a:ext>
            </a:extLst>
          </p:cNvPr>
          <p:cNvSpPr txBox="1"/>
          <p:nvPr/>
        </p:nvSpPr>
        <p:spPr>
          <a:xfrm>
            <a:off x="4914900" y="3418621"/>
            <a:ext cx="72771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kumimoji="0" lang="ru-RU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ве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основные цели обучения в практических применениях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минимизировать ошибки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Машина учится анализировать информацию перед каждым следующим ходом в виртуальной модели города со случайными пешеходами и другими участниками дорожного движения.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получить от выполнения задания максимальную выгоду,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максимально быстрое время прохождения маршрута, оптимальный расход ресурсов, обслуживание как можно большего количества клиентов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Области практического применения </a:t>
            </a:r>
            <a:r>
              <a:rPr kumimoji="0" lang="ru-RU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reinforcement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learning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роботы, беспилотные авто, трейдинговые боты для игры на бирже,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ч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ат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боты, которые учатся от диалога к диалогу, разработка игровых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401289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BC4CA9-76F8-D030-FA17-CA495C70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BAEAB-1F21-435E-9486-71E65ED81311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CB422A-38D7-4C64-19AB-AB595A0E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063622-E423-B39C-17D8-8BC3ABBF0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D0CDD-7171-7DC6-4D71-178E6C79149B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7. Генеративные Состязательные Сети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Generative Adversarial Networks (GAN)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8DE7EA-0C48-D29D-687D-50D99E9D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851" y="529901"/>
            <a:ext cx="7518763" cy="2011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8F7869-74BD-D192-6875-419854B1AF9D}"/>
              </a:ext>
            </a:extLst>
          </p:cNvPr>
          <p:cNvSpPr txBox="1"/>
          <p:nvPr/>
        </p:nvSpPr>
        <p:spPr>
          <a:xfrm>
            <a:off x="0" y="719080"/>
            <a:ext cx="6606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GAN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реализует принцип состязания между сетью генерации и сетью дискриминации.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Генеративная сеть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генерирует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максимально реалистичный образец,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дискриминативная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сеть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обучается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различать подлинные и поддельные образцы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B785F4-37DD-C0E1-0804-E04ACFBDEC43}"/>
              </a:ext>
            </a:extLst>
          </p:cNvPr>
          <p:cNvSpPr txBox="1"/>
          <p:nvPr/>
        </p:nvSpPr>
        <p:spPr>
          <a:xfrm>
            <a:off x="78580" y="2473406"/>
            <a:ext cx="12113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Потом результаты различения подаются на вход сети G так, чтобы она смогла подобрать лучший набор латентных параметров, смешивая исходные образцы, чтобы сеть D 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уже не смогла бы отличить подлинные образцы от поддельных.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Сеть D реализуется как 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45A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 tooltip="Свёрточная нейронная сеть"/>
              </a:rPr>
              <a:t>свёрточная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645A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 tooltip="Свёрточная нейронная сеть"/>
              </a:rPr>
              <a:t> нейронная сеть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в то время как сеть G наоборот разворачивает изображение на базе скрытых параметров.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93B1F-1D2E-F6B2-95EB-5285F920D5C7}"/>
              </a:ext>
            </a:extLst>
          </p:cNvPr>
          <p:cNvSpPr txBox="1"/>
          <p:nvPr/>
        </p:nvSpPr>
        <p:spPr>
          <a:xfrm>
            <a:off x="9387761" y="1904563"/>
            <a:ext cx="1544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Схема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DF681F-B6C4-F26D-44BD-3005E9AE83FC}"/>
              </a:ext>
            </a:extLst>
          </p:cNvPr>
          <p:cNvSpPr txBox="1"/>
          <p:nvPr/>
        </p:nvSpPr>
        <p:spPr>
          <a:xfrm>
            <a:off x="146957" y="3598521"/>
            <a:ext cx="91429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Применения GAN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получения фотореалистичных изображений и картин;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автоматическое редактирование изображений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создание  фильмов и мультипликаций.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создание трёхмерной модели объекта с помощью фрагментарных изображений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моделирование сложных физических процессов в детекторах экспериментальной физики</a:t>
            </a:r>
          </a:p>
        </p:txBody>
      </p:sp>
      <p:pic>
        <p:nvPicPr>
          <p:cNvPr id="1026" name="Picture 2" descr="Генератор изображений CNN">
            <a:extLst>
              <a:ext uri="{FF2B5EF4-FFF2-40B4-BE49-F238E27FC236}">
                <a16:creationId xmlns:a16="http://schemas.microsoft.com/office/drawing/2014/main" id="{2843BA51-5460-AB77-EA2B-76F899A7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84" y="3482519"/>
            <a:ext cx="4267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4C3F6D-3602-8778-C0AC-D5B3160B0959}"/>
              </a:ext>
            </a:extLst>
          </p:cNvPr>
          <p:cNvSpPr txBox="1"/>
          <p:nvPr/>
        </p:nvSpPr>
        <p:spPr>
          <a:xfrm>
            <a:off x="113483" y="5598981"/>
            <a:ext cx="1196503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Опасность дипфейков: политика, мошенничество и шантаж с использованием дипфейков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https://www.kaspersky.ru/resource-center/threats/protect-yourself-from-deep-fake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FC2AE1-3F58-1952-0DED-87D873053F4C}"/>
              </a:ext>
            </a:extLst>
          </p:cNvPr>
          <p:cNvSpPr txBox="1"/>
          <p:nvPr/>
        </p:nvSpPr>
        <p:spPr>
          <a:xfrm>
            <a:off x="6736057" y="5275874"/>
            <a:ext cx="6155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Этические проблемы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GAN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приложений!</a:t>
            </a:r>
          </a:p>
        </p:txBody>
      </p:sp>
    </p:spTree>
    <p:extLst>
      <p:ext uri="{BB962C8B-B14F-4D97-AF65-F5344CB8AC3E}">
        <p14:creationId xmlns:p14="http://schemas.microsoft.com/office/powerpoint/2010/main" val="902828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5720" y="3933056"/>
            <a:ext cx="8229600" cy="208823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altLang="ru-RU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ru-RU" dirty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</a:t>
            </a:r>
            <a:r>
              <a:rPr lang="en-US" alt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pic>
        <p:nvPicPr>
          <p:cNvPr id="4" name="Picture 2" descr="http://kairiai.siauliai.lm.lt/mokykla/downnew.php?id=1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299896"/>
            <a:ext cx="2854077" cy="37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2EAE-BD24-49E5-AC49-8A032AF72150}" type="datetime1">
              <a:rPr lang="ru-RU" altLang="ru-RU">
                <a:solidFill>
                  <a:srgbClr val="000000"/>
                </a:solidFill>
                <a:latin typeface="Arial"/>
              </a:rPr>
              <a:pPr/>
              <a:t>26.02.2023</a:t>
            </a:fld>
            <a:endParaRPr lang="ru-RU" alt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3536032" cy="476250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  <a:latin typeface="Arial"/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  <a:latin typeface="Arial"/>
              </a:rPr>
              <a:t> Г. А.   Машинное обучение                                     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>
                <a:solidFill>
                  <a:srgbClr val="000000"/>
                </a:solidFill>
                <a:latin typeface="Arial"/>
              </a:rPr>
              <a:pPr/>
              <a:t>35</a:t>
            </a:fld>
            <a:endParaRPr lang="ru-RU" alt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68004-3C93-DA1A-D351-50F086E50675}"/>
              </a:ext>
            </a:extLst>
          </p:cNvPr>
          <p:cNvSpPr txBox="1"/>
          <p:nvPr/>
        </p:nvSpPr>
        <p:spPr>
          <a:xfrm>
            <a:off x="464840" y="375047"/>
            <a:ext cx="9879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Презентации лекций можно скачать на моем сайте </a:t>
            </a:r>
            <a:endParaRPr lang="en-US" sz="2000" b="1" dirty="0"/>
          </a:p>
          <a:p>
            <a:r>
              <a:rPr lang="en-US" sz="2000" b="1" dirty="0">
                <a:solidFill>
                  <a:srgbClr val="0000FF"/>
                </a:solidFill>
              </a:rPr>
              <a:t>https://gososkov.ru/u/UNI-DUBNA/Machine%20Learning/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332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4.44444E-6 L -0.00404 -0.0597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98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>
          <a:blip r:embed="rId2" cstate="print">
            <a:lum bright="-28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22" y="4060585"/>
            <a:ext cx="4067520" cy="153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26F98C-445C-510F-E94C-6CB93E86C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864" y="1224208"/>
            <a:ext cx="1632028" cy="2474943"/>
          </a:xfrm>
          <a:prstGeom prst="rect">
            <a:avLst/>
          </a:prstGeom>
        </p:spPr>
      </p:pic>
      <p:pic>
        <p:nvPicPr>
          <p:cNvPr id="13" name="Рисунок 12" descr="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481" y="169129"/>
            <a:ext cx="2517015" cy="529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68" y="1570013"/>
            <a:ext cx="3844631" cy="20675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881" y="-76415"/>
            <a:ext cx="8229600" cy="706090"/>
          </a:xfrm>
        </p:spPr>
        <p:txBody>
          <a:bodyPr/>
          <a:lstStyle/>
          <a:p>
            <a:r>
              <a:rPr lang="ru-RU" sz="3200" b="1" dirty="0">
                <a:solidFill>
                  <a:srgbClr val="0000FF"/>
                </a:solidFill>
              </a:rPr>
              <a:t>Что может ИНС из одного нейрона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975" y="507039"/>
            <a:ext cx="9340812" cy="95409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Самая простая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однонейронная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сеть. Уравнение выхода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упрощается до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где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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простой порог. Это позволяет выполнить основные булевы операции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OR, NOT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1" y="1559629"/>
            <a:ext cx="1901503" cy="20261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821203" y="475722"/>
            <a:ext cx="1356439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</a:t>
            </a:r>
            <a:r>
              <a:rPr kumimoji="0" lang="en-US" alt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en-US" alt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Σ</a:t>
            </a:r>
            <a:r>
              <a:rPr kumimoji="0" lang="en-US" altLang="ru-RU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en-US" alt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altLang="ru-RU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ij</a:t>
            </a:r>
            <a:r>
              <a:rPr kumimoji="0" lang="en-US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altLang="ru-RU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endParaRPr kumimoji="0" lang="ru-RU" altLang="ru-RU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58213" y="797186"/>
            <a:ext cx="1971992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y=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</a:t>
            </a:r>
            <a:r>
              <a:rPr kumimoji="0" 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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</a:t>
            </a:r>
            <a:r>
              <a:rPr kumimoji="0" 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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=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/>
              </a:rPr>
              <a:t>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2386" y="3699151"/>
            <a:ext cx="2832984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Выполнение логических операций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69" y="3768477"/>
            <a:ext cx="4844131" cy="169276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rial" charset="0"/>
              </a:rPr>
              <a:t>однако «исключающее или»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XOR</a:t>
            </a:r>
            <a:r>
              <a:rPr lang="ru-RU" b="1" dirty="0">
                <a:solidFill>
                  <a:srgbClr val="000000"/>
                </a:solidFill>
                <a:latin typeface="Arial" charset="0"/>
              </a:rPr>
              <a:t> не может быть выполнено принципиально,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т.к. относится к классу линейно неразделимых задач.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ее выполнения требуется дополнить сеть еще одним слоем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из двух «скрытых» нейронов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0338" y="5358533"/>
            <a:ext cx="2585044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Персептрон со скрытым слоем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269" y="5897362"/>
            <a:ext cx="12137282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Успехи однослойных персептронов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Ф.Розенблатта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в 60-х и их крушение после выхода книги Минского-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Паперта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в 1969 г. «Темные годы ИНС» до конца 80-х </a:t>
            </a: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>
          <a:xfrm>
            <a:off x="1981200" y="6453337"/>
            <a:ext cx="2133600" cy="26813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5EC41-455F-424A-85FA-756253186AB1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41609" y="6557331"/>
            <a:ext cx="3536033" cy="13639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11136559" y="6245226"/>
            <a:ext cx="932067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493C08-8341-4293-9353-6D9BB6DEABF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999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4" y="1917194"/>
            <a:ext cx="2973153" cy="192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"/>
            <a:ext cx="12192000" cy="64051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00FF"/>
                </a:solidFill>
              </a:rPr>
              <a:t>Тайны обучения. Что внутри черного ящика ИНС?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2763023" y="1927935"/>
            <a:ext cx="9440014" cy="640514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Чтобы обучить МСП применяют </a:t>
            </a:r>
            <a:r>
              <a:rPr lang="ru-RU" altLang="ru-RU" sz="1800" b="1" dirty="0">
                <a:solidFill>
                  <a:srgbClr val="FF0000"/>
                </a:solidFill>
              </a:rPr>
              <a:t>метод  обратного распространения ошибки</a:t>
            </a:r>
            <a:r>
              <a:rPr lang="ru-RU" altLang="ru-RU" sz="1800" b="1" dirty="0">
                <a:solidFill>
                  <a:srgbClr val="0000FF"/>
                </a:solidFill>
              </a:rPr>
              <a:t>, когда минимизируют по всем весам функцию ошибки сети: </a:t>
            </a:r>
          </a:p>
          <a:p>
            <a:pPr marL="0" indent="0">
              <a:buNone/>
            </a:pPr>
            <a:r>
              <a:rPr lang="ru-RU" altLang="ru-RU" sz="2000" b="1" i="1" dirty="0"/>
              <a:t>         </a:t>
            </a:r>
            <a:r>
              <a:rPr lang="en-GB" altLang="ru-RU" sz="2000" b="1" i="1" dirty="0"/>
              <a:t>E=</a:t>
            </a:r>
            <a:r>
              <a:rPr lang="el-GR" altLang="ru-RU" sz="2000" b="1" i="1" dirty="0"/>
              <a:t>Σ</a:t>
            </a:r>
            <a:r>
              <a:rPr lang="en-US" altLang="ru-RU" sz="2000" b="1" i="1" baseline="-25000" dirty="0"/>
              <a:t>m</a:t>
            </a:r>
            <a:r>
              <a:rPr lang="el-GR" altLang="ru-RU" sz="2000" b="1" i="1" dirty="0"/>
              <a:t>Σ</a:t>
            </a:r>
            <a:r>
              <a:rPr lang="en-US" altLang="ru-RU" sz="2000" b="1" i="1" baseline="-25000" dirty="0" err="1"/>
              <a:t>ij</a:t>
            </a:r>
            <a:r>
              <a:rPr lang="en-US" altLang="ru-RU" sz="2000" b="1" i="1" baseline="-25000" dirty="0"/>
              <a:t> </a:t>
            </a:r>
            <a:r>
              <a:rPr lang="en-US" altLang="ru-RU" sz="2000" b="1" i="1" dirty="0"/>
              <a:t>(</a:t>
            </a:r>
            <a:r>
              <a:rPr lang="en-GB" altLang="ru-RU" sz="2000" b="1" i="1" dirty="0" err="1"/>
              <a:t>y</a:t>
            </a:r>
            <a:r>
              <a:rPr lang="en-GB" altLang="ru-RU" sz="2000" b="1" i="1" baseline="-25000" dirty="0" err="1"/>
              <a:t>i</a:t>
            </a:r>
            <a:r>
              <a:rPr lang="en-GB" altLang="ru-RU" sz="2000" b="1" i="1" baseline="-25000" dirty="0"/>
              <a:t> </a:t>
            </a:r>
            <a:r>
              <a:rPr lang="en-GB" altLang="ru-RU" sz="2000" b="1" i="1" baseline="30000" dirty="0"/>
              <a:t>(m)</a:t>
            </a:r>
            <a:r>
              <a:rPr lang="en-GB" altLang="ru-RU" sz="2000" b="1" i="1" dirty="0"/>
              <a:t> – </a:t>
            </a:r>
            <a:r>
              <a:rPr lang="en-GB" altLang="ru-RU" sz="2000" b="1" i="1" dirty="0" err="1"/>
              <a:t>z</a:t>
            </a:r>
            <a:r>
              <a:rPr lang="en-GB" altLang="ru-RU" sz="2000" b="1" i="1" baseline="-25000" dirty="0" err="1"/>
              <a:t>i</a:t>
            </a:r>
            <a:r>
              <a:rPr lang="en-GB" altLang="ru-RU" sz="2000" b="1" i="1" baseline="-25000" dirty="0"/>
              <a:t> </a:t>
            </a:r>
            <a:r>
              <a:rPr lang="en-GB" altLang="ru-RU" sz="2000" b="1" i="1" baseline="30000" dirty="0"/>
              <a:t>(m)</a:t>
            </a:r>
            <a:r>
              <a:rPr lang="en-GB" altLang="ru-RU" sz="2000" b="1" i="1" dirty="0"/>
              <a:t> )</a:t>
            </a:r>
            <a:r>
              <a:rPr lang="en-GB" altLang="ru-RU" sz="2000" b="1" i="1" baseline="30000" dirty="0"/>
              <a:t>2</a:t>
            </a:r>
            <a:r>
              <a:rPr lang="en-GB" altLang="ru-RU" sz="2000" b="1" i="1" dirty="0"/>
              <a:t> </a:t>
            </a:r>
            <a:r>
              <a:rPr lang="en-GB" altLang="ru-RU" sz="2000" b="1" dirty="0"/>
              <a:t>→</a:t>
            </a:r>
            <a:r>
              <a:rPr lang="en-GB" altLang="ru-RU" sz="2000" b="1" i="1" dirty="0"/>
              <a:t> min</a:t>
            </a:r>
            <a:r>
              <a:rPr lang="en-GB" altLang="ru-RU" sz="2000" b="1" i="1" baseline="-25000" dirty="0"/>
              <a:t>{</a:t>
            </a:r>
            <a:r>
              <a:rPr lang="en-US" altLang="ru-RU" sz="2000" b="1" i="1" baseline="-25000" dirty="0" err="1"/>
              <a:t>wij</a:t>
            </a:r>
            <a:r>
              <a:rPr lang="en-GB" altLang="ru-RU" sz="2000" b="1" i="1" baseline="-25000" dirty="0"/>
              <a:t>} </a:t>
            </a:r>
            <a:endParaRPr lang="en-GB" altLang="ru-RU" sz="2000" b="1" i="1" dirty="0"/>
          </a:p>
        </p:txBody>
      </p:sp>
      <p:sp>
        <p:nvSpPr>
          <p:cNvPr id="9" name="Text Box 1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257847" y="3726039"/>
            <a:ext cx="1450504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ru-RU" sz="1400" b="1" i="1" dirty="0"/>
              <a:t>h</a:t>
            </a:r>
            <a:r>
              <a:rPr lang="en-US" altLang="ru-RU" sz="1400" b="1" i="1" baseline="-25000" dirty="0"/>
              <a:t>i</a:t>
            </a:r>
            <a:r>
              <a:rPr lang="en-US" altLang="ru-RU" sz="1400" b="1" i="1" dirty="0"/>
              <a:t>=g(</a:t>
            </a:r>
            <a:r>
              <a:rPr lang="el-GR" altLang="ru-RU" sz="1400" b="1" dirty="0"/>
              <a:t>Σ</a:t>
            </a:r>
            <a:r>
              <a:rPr lang="en-US" altLang="ru-RU" sz="1400" b="1" i="1" baseline="-25000" dirty="0" err="1"/>
              <a:t>j</a:t>
            </a:r>
            <a:r>
              <a:rPr lang="en-US" altLang="ru-RU" sz="1400" b="1" i="1" dirty="0" err="1"/>
              <a:t>w</a:t>
            </a:r>
            <a:r>
              <a:rPr lang="en-US" altLang="ru-RU" sz="1400" b="1" i="1" baseline="-25000" dirty="0" err="1"/>
              <a:t>ij</a:t>
            </a:r>
            <a:r>
              <a:rPr lang="en-US" altLang="ru-RU" sz="1400" b="1" i="1" dirty="0"/>
              <a:t> </a:t>
            </a:r>
            <a:r>
              <a:rPr lang="en-US" altLang="ru-RU" sz="1400" b="1" i="1" dirty="0" err="1"/>
              <a:t>s</a:t>
            </a:r>
            <a:r>
              <a:rPr lang="en-US" altLang="ru-RU" sz="1400" b="1" i="1" baseline="-25000" dirty="0" err="1"/>
              <a:t>j</a:t>
            </a:r>
            <a:r>
              <a:rPr lang="en-US" altLang="ru-RU" sz="1400" b="1" i="1" dirty="0"/>
              <a:t>)</a:t>
            </a:r>
            <a:endParaRPr lang="en-US" altLang="ru-RU" sz="1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9"/>
              <p:cNvSpPr txBox="1"/>
              <p:nvPr/>
            </p:nvSpPr>
            <p:spPr bwMode="auto">
              <a:xfrm>
                <a:off x="2088860" y="2868631"/>
                <a:ext cx="1681798" cy="609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ru-RU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ru-RU" sz="16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ru-RU" sz="16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nary>
                        <m:naryPr>
                          <m:chr m:val="∑"/>
                          <m:supHide m:val="on"/>
                          <m:ctrlPr>
                            <a:rPr lang="ru-RU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ru-RU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ru-RU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𝒌𝒋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ru-RU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</m:nary>
                      <m:r>
                        <a:rPr lang="ru-RU" sz="16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10" name="Объект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8860" y="2868631"/>
                <a:ext cx="1681798" cy="609962"/>
              </a:xfrm>
              <a:prstGeom prst="rect">
                <a:avLst/>
              </a:prstGeom>
              <a:blipFill>
                <a:blip r:embed="rId3"/>
                <a:stretch>
                  <a:fillRect t="-117000" r="-34420" b="-169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945750" y="3072011"/>
            <a:ext cx="8161300" cy="175431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Т.о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надо решать систему из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уравнений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 15 неизвестными значениями весов </a:t>
            </a:r>
            <a:r>
              <a:rPr kumimoji="0" lang="en-US" alt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altLang="ru-RU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ij</a:t>
            </a:r>
            <a:r>
              <a:rPr kumimoji="0" lang="en-US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altLang="ru-RU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jk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чего требуется дифференцируемость активационной функции </a:t>
            </a:r>
            <a:r>
              <a:rPr kumimoji="0" lang="en-US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g(x)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определяющей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выход каждого </a:t>
            </a:r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нейрона. Выбор сигмоидальной функции</a:t>
            </a:r>
            <a:endParaRPr kumimoji="0" lang="ru-RU" altLang="ru-RU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обеспечивает к тому же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простое выражение и для ее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837" y="1760605"/>
            <a:ext cx="1945629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Всего 15 весов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011" y="2323635"/>
            <a:ext cx="359653" cy="58476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8969157" y="2750030"/>
                <a:ext cx="1281003" cy="768790"/>
              </a:xfrm>
              <a:prstGeom prst="rect">
                <a:avLst/>
              </a:prstGeom>
            </p:spPr>
            <p:txBody>
              <a:bodyPr wrap="square" lIns="91429" tIns="45715" rIns="91429" bIns="45715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𝝏</m:t>
                          </m:r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𝑬</m:t>
                          </m:r>
                        </m:num>
                        <m:den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𝝏</m:t>
                          </m:r>
                          <m:sSub>
                            <m:sSubPr>
                              <m:ctrlPr>
                                <a:rPr kumimoji="0" lang="ru-RU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𝒊𝒋</m:t>
                              </m:r>
                            </m:sub>
                          </m:sSub>
                        </m:den>
                      </m:f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157" y="2750030"/>
                <a:ext cx="1281003" cy="7687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8041" y="5375282"/>
            <a:ext cx="10338439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скрытого слоя -                                                  </a:t>
            </a:r>
            <a:r>
              <a:rPr lang="ru-RU" altLang="ru-RU" b="1" dirty="0">
                <a:solidFill>
                  <a:srgbClr val="000000"/>
                </a:solidFill>
                <a:latin typeface="Arial" charset="0"/>
              </a:rPr>
              <a:t>, где </a:t>
            </a:r>
            <a:r>
              <a:rPr lang="en-US" altLang="ru-RU" b="1" i="1" dirty="0">
                <a:solidFill>
                  <a:srgbClr val="000000"/>
                </a:solidFill>
                <a:latin typeface="Arial" charset="0"/>
              </a:rPr>
              <a:t>η </a:t>
            </a:r>
            <a:r>
              <a:rPr lang="ru-RU" altLang="ru-RU" b="1" dirty="0">
                <a:solidFill>
                  <a:srgbClr val="000000"/>
                </a:solidFill>
                <a:latin typeface="Arial" charset="0"/>
              </a:rPr>
              <a:t> - параметр скорости обучения.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altLang="ru-RU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Сеть считается обученной, когда в эпохе обучения </a:t>
            </a:r>
            <a:r>
              <a:rPr kumimoji="0" lang="en-US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максимальная ошибка обучения 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Е=</a:t>
            </a:r>
            <a:r>
              <a:rPr kumimoji="0" lang="en-US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max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ru-RU" alt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alt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|</a:t>
            </a:r>
            <a:r>
              <a:rPr kumimoji="0" lang="en-US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ru-RU" alt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alt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–</a:t>
            </a:r>
            <a:r>
              <a:rPr kumimoji="0" lang="en-US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ru-RU" alt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alt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|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уменьшится до заданной точности. </a:t>
            </a:r>
          </a:p>
        </p:txBody>
      </p:sp>
      <p:graphicFrame>
        <p:nvGraphicFramePr>
          <p:cNvPr id="12" name="Объект 1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28860420"/>
              </p:ext>
            </p:extLst>
          </p:nvPr>
        </p:nvGraphicFramePr>
        <p:xfrm>
          <a:off x="10140271" y="4030310"/>
          <a:ext cx="1442129" cy="67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26698" imgH="393529" progId="Equation.DSMT4">
                  <p:embed/>
                </p:oleObj>
              </mc:Choice>
              <mc:Fallback>
                <p:oleObj name="Equation" r:id="rId5" imgW="926698" imgH="393529" progId="Equation.DSMT4">
                  <p:embed/>
                  <p:pic>
                    <p:nvPicPr>
                      <p:cNvPr id="12" name="Объект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0271" y="4030310"/>
                        <a:ext cx="1442129" cy="67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4723393"/>
            <a:ext cx="12192000" cy="7265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производных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                                     )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, входящих в формулы для итеративной (по эпохам обучения)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подстройки весов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Для весов выходного слоя имеем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91276"/>
              </p:ext>
            </p:extLst>
          </p:nvPr>
        </p:nvGraphicFramePr>
        <p:xfrm>
          <a:off x="6343310" y="5079067"/>
          <a:ext cx="3095625" cy="412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76500" imgH="381000" progId="Equation.DSMT4">
                  <p:embed/>
                </p:oleObj>
              </mc:Choice>
              <mc:Fallback>
                <p:oleObj name="Equation" r:id="rId7" imgW="2476500" imgH="381000" progId="Equation.DSMT4">
                  <p:embed/>
                  <p:pic>
                    <p:nvPicPr>
                      <p:cNvPr id="19" name="Объект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3310" y="5079067"/>
                        <a:ext cx="3095625" cy="412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121541"/>
              </p:ext>
            </p:extLst>
          </p:nvPr>
        </p:nvGraphicFramePr>
        <p:xfrm>
          <a:off x="2651224" y="5375282"/>
          <a:ext cx="2958376" cy="515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717800" imgH="469900" progId="Equation.DSMT4">
                  <p:embed/>
                </p:oleObj>
              </mc:Choice>
              <mc:Fallback>
                <p:oleObj name="Equation" r:id="rId9" imgW="2717800" imgH="469900" progId="Equation.DSMT4">
                  <p:embed/>
                  <p:pic>
                    <p:nvPicPr>
                      <p:cNvPr id="20" name="Объект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224" y="5375282"/>
                        <a:ext cx="2958376" cy="515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40F4B9-2044-474A-918B-1D49990ECDD4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250E39-18FE-45A2-A9F7-DB9C62EA7E6B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A85AA0-E643-740A-BE56-D74B657DB39A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1" y="470784"/>
            <a:ext cx="1298884" cy="130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727" name="Picture 3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88" y="4824458"/>
            <a:ext cx="2242214" cy="30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64A3B1-4067-7399-B11A-FAC929CA893F}"/>
              </a:ext>
            </a:extLst>
          </p:cNvPr>
          <p:cNvSpPr txBox="1"/>
          <p:nvPr/>
        </p:nvSpPr>
        <p:spPr>
          <a:xfrm>
            <a:off x="1591028" y="574240"/>
            <a:ext cx="1037189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C00000"/>
                </a:solidFill>
              </a:rPr>
              <a:t>Простой пример: </a:t>
            </a:r>
            <a:r>
              <a:rPr lang="ru-RU" sz="1800" b="1" dirty="0">
                <a:solidFill>
                  <a:srgbClr val="0000FF"/>
                </a:solidFill>
              </a:rPr>
              <a:t>обучить сеть определять, где точка, - внутри круга или вне него. </a:t>
            </a:r>
            <a:r>
              <a:rPr lang="ru-RU" sz="1800" b="1" dirty="0">
                <a:solidFill>
                  <a:schemeClr val="tx1"/>
                </a:solidFill>
              </a:rPr>
              <a:t>О</a:t>
            </a:r>
            <a:r>
              <a:rPr lang="ru-RU" sz="1800" dirty="0"/>
              <a:t>бучающая выборка из 1000 троек чисел: на вход сети подают по 3 числа</a:t>
            </a:r>
            <a:r>
              <a:rPr lang="en-US" sz="1800" dirty="0"/>
              <a:t> </a:t>
            </a:r>
            <a:r>
              <a:rPr lang="ru-RU" sz="1800" dirty="0"/>
              <a:t>(</a:t>
            </a:r>
            <a:r>
              <a:rPr lang="en-US" sz="1800" dirty="0"/>
              <a:t>X</a:t>
            </a:r>
            <a:r>
              <a:rPr lang="ru-RU" sz="1800" dirty="0"/>
              <a:t>,</a:t>
            </a:r>
            <a:r>
              <a:rPr lang="en-US" sz="1800" dirty="0"/>
              <a:t>Y, Z</a:t>
            </a:r>
            <a:r>
              <a:rPr lang="ru-RU" sz="1800" dirty="0"/>
              <a:t>) :  </a:t>
            </a:r>
          </a:p>
          <a:p>
            <a:r>
              <a:rPr lang="ru-RU" sz="1800" dirty="0"/>
              <a:t>координаты точки </a:t>
            </a:r>
            <a:r>
              <a:rPr lang="en-US" sz="1800" dirty="0"/>
              <a:t>X,Y </a:t>
            </a:r>
            <a:r>
              <a:rPr lang="ru-RU" sz="1800" dirty="0"/>
              <a:t>и признак </a:t>
            </a:r>
            <a:r>
              <a:rPr lang="en-US" sz="1800" dirty="0"/>
              <a:t>Z </a:t>
            </a:r>
            <a:r>
              <a:rPr lang="ru-RU" sz="1800" dirty="0"/>
              <a:t>(</a:t>
            </a:r>
            <a:r>
              <a:rPr lang="en-US" sz="1800" dirty="0"/>
              <a:t>Z </a:t>
            </a:r>
            <a:r>
              <a:rPr lang="ru-RU" sz="1800" dirty="0"/>
              <a:t>=1 - внутри круга или </a:t>
            </a:r>
            <a:r>
              <a:rPr lang="en-US" sz="1800" dirty="0"/>
              <a:t>Z </a:t>
            </a:r>
            <a:r>
              <a:rPr lang="ru-RU" sz="1800" dirty="0"/>
              <a:t>=0 – вне его). </a:t>
            </a:r>
          </a:p>
          <a:p>
            <a:r>
              <a:rPr lang="ru-RU" b="1" dirty="0">
                <a:solidFill>
                  <a:srgbClr val="C00000"/>
                </a:solidFill>
              </a:rPr>
              <a:t>Решение: </a:t>
            </a:r>
            <a:r>
              <a:rPr lang="ru-RU" b="1" dirty="0">
                <a:solidFill>
                  <a:srgbClr val="0000FF"/>
                </a:solidFill>
              </a:rPr>
              <a:t>ИНС с одним скрытым слоем из 5 нейронов, два входных и один выходной</a:t>
            </a:r>
          </a:p>
        </p:txBody>
      </p:sp>
    </p:spTree>
    <p:extLst>
      <p:ext uri="{BB962C8B-B14F-4D97-AF65-F5344CB8AC3E}">
        <p14:creationId xmlns:p14="http://schemas.microsoft.com/office/powerpoint/2010/main" val="2539700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401"/>
            <a:ext cx="9144000" cy="688297"/>
          </a:xfrm>
        </p:spPr>
        <p:txBody>
          <a:bodyPr/>
          <a:lstStyle/>
          <a:p>
            <a:r>
              <a:rPr lang="ru-RU" sz="2800" b="1" dirty="0">
                <a:solidFill>
                  <a:srgbClr val="0000FF"/>
                </a:solidFill>
              </a:rPr>
              <a:t>Проблемы минимизации функции ошибки сети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59695" y="589799"/>
            <a:ext cx="8761483" cy="256330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Обычный метод решения - </a:t>
            </a:r>
            <a:r>
              <a:rPr lang="ru-RU" sz="1800" b="1" dirty="0" err="1">
                <a:solidFill>
                  <a:srgbClr val="C00000"/>
                </a:solidFill>
              </a:rPr>
              <a:t>антиградиентный</a:t>
            </a:r>
            <a:r>
              <a:rPr lang="ru-RU" sz="1800" b="1" dirty="0">
                <a:solidFill>
                  <a:srgbClr val="C00000"/>
                </a:solidFill>
              </a:rPr>
              <a:t> спуск </a:t>
            </a:r>
            <a:r>
              <a:rPr lang="ru-RU" sz="1800" b="1" dirty="0"/>
              <a:t>Итеративные алгоритмы поиска минимума многомерной функции методом наискорейшего спуска требуют:</a:t>
            </a:r>
          </a:p>
          <a:p>
            <a:pPr marL="457147" indent="-457147">
              <a:spcBef>
                <a:spcPts val="0"/>
              </a:spcBef>
              <a:buFont typeface="+mj-lt"/>
              <a:buAutoNum type="arabicPeriod"/>
            </a:pPr>
            <a:r>
              <a:rPr lang="ru-RU" sz="1800" b="1" dirty="0"/>
              <a:t>Удачного выбора начального приближения. </a:t>
            </a:r>
            <a:endParaRPr lang="en-US" sz="18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    </a:t>
            </a:r>
            <a:r>
              <a:rPr lang="ru-RU" sz="1800" dirty="0"/>
              <a:t>Интервал выбора начальных значений </a:t>
            </a:r>
            <a:r>
              <a:rPr lang="en-US" sz="1800" b="1" i="1" dirty="0"/>
              <a:t>w</a:t>
            </a:r>
            <a:r>
              <a:rPr lang="ru-RU" sz="1800" b="1" i="1" baseline="30000" dirty="0"/>
              <a:t>0</a:t>
            </a:r>
            <a:r>
              <a:rPr lang="en-US" sz="1800" b="1" i="1" baseline="-25000" dirty="0" err="1"/>
              <a:t>ij</a:t>
            </a:r>
            <a:r>
              <a:rPr lang="en-US" sz="1800" b="1" i="1" dirty="0"/>
              <a:t> ,w</a:t>
            </a:r>
            <a:r>
              <a:rPr lang="ru-RU" sz="1800" b="1" i="1" baseline="30000" dirty="0"/>
              <a:t>0</a:t>
            </a:r>
            <a:r>
              <a:rPr lang="en-US" sz="1800" b="1" i="1" baseline="-25000" dirty="0" err="1"/>
              <a:t>jk</a:t>
            </a:r>
            <a:r>
              <a:rPr lang="ru-RU" sz="1800" b="1" i="1" baseline="-25000" dirty="0"/>
              <a:t> </a:t>
            </a:r>
            <a:r>
              <a:rPr lang="ru-RU" sz="1800" b="1" dirty="0"/>
              <a:t> </a:t>
            </a:r>
            <a:r>
              <a:rPr lang="ru-RU" sz="1800" dirty="0"/>
              <a:t>нельзя брать произвольным, он должен соответствовать задаче.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2. </a:t>
            </a:r>
            <a:r>
              <a:rPr lang="ru-RU" sz="1800" b="1" dirty="0"/>
              <a:t>Оптимального выбора шага по параметрам или скорости сходимости </a:t>
            </a:r>
            <a:r>
              <a:rPr lang="de-DE" sz="1800" b="1" i="1" dirty="0"/>
              <a:t>η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800" b="1" dirty="0"/>
              <a:t>3.</a:t>
            </a:r>
            <a:r>
              <a:rPr lang="ru-RU" sz="1800" b="1" dirty="0"/>
              <a:t> Выбора функции ошибки нейросети</a:t>
            </a:r>
            <a:r>
              <a:rPr lang="ru-RU" sz="1800" b="1" dirty="0">
                <a:solidFill>
                  <a:srgbClr val="C00000"/>
                </a:solidFill>
              </a:rPr>
              <a:t>,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адекватную решаемой задаче.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4. Оптимального выбора алгоритма минимизации функции ошибки</a:t>
            </a:r>
            <a:endParaRPr lang="ru-RU" sz="18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074" y="3322975"/>
            <a:ext cx="6586917" cy="2278328"/>
          </a:xfrm>
        </p:spPr>
        <p:txBody>
          <a:bodyPr/>
          <a:lstStyle/>
          <a:p>
            <a:pPr marL="0" indent="0">
              <a:buNone/>
            </a:pPr>
            <a:r>
              <a:rPr lang="ru-RU" sz="1800" b="1" u="sng" dirty="0">
                <a:solidFill>
                  <a:srgbClr val="1A0AEC"/>
                </a:solidFill>
              </a:rPr>
              <a:t>Проблема переобучения </a:t>
            </a:r>
            <a:r>
              <a:rPr lang="en-US" sz="1800" b="1" u="sng" dirty="0">
                <a:solidFill>
                  <a:srgbClr val="1A0AEC"/>
                </a:solidFill>
              </a:rPr>
              <a:t>– overfitting</a:t>
            </a:r>
            <a:r>
              <a:rPr lang="ru-RU" sz="1800" dirty="0"/>
              <a:t>, когда ИНС с переизбытком скрытых нейронов выучивает весь набор данных, и ошибка обучения близка к 0, но знания модели не могут быть обобщены на новые данные, поэтому ошибка тестирования обычно очень высокая.</a:t>
            </a:r>
            <a:endParaRPr lang="en-US" sz="1800" dirty="0"/>
          </a:p>
          <a:p>
            <a:pPr marL="0" indent="0">
              <a:buNone/>
            </a:pPr>
            <a:r>
              <a:rPr lang="ru-RU" sz="1800" b="1" u="sng" dirty="0">
                <a:solidFill>
                  <a:srgbClr val="0000FF"/>
                </a:solidFill>
              </a:rPr>
              <a:t>Решение:</a:t>
            </a:r>
            <a:r>
              <a:rPr lang="ru-RU" sz="1800" dirty="0"/>
              <a:t> сравнивать значения ошибки сети при обучении и тестировании. Остановить обучение, когда эти значения разойдутся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4602997" y="6388100"/>
            <a:ext cx="3464024" cy="4762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250E39-18FE-45A2-A9F7-DB9C62EA7E6B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609600" y="6525343"/>
            <a:ext cx="2844800" cy="196131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276081-2AD6-486A-BDFB-7AED1CE29893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0" y="506243"/>
            <a:ext cx="3072851" cy="282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31260" y="5405589"/>
            <a:ext cx="5311164" cy="30776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Правильная классификация       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overfitting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FBB9AD-E040-7F8C-69D6-A8845BECD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000" y="3153102"/>
            <a:ext cx="5447684" cy="2336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B6D5F7-02D9-F637-C3F9-3E64103148F2}"/>
              </a:ext>
            </a:extLst>
          </p:cNvPr>
          <p:cNvSpPr txBox="1"/>
          <p:nvPr/>
        </p:nvSpPr>
        <p:spPr>
          <a:xfrm>
            <a:off x="149576" y="5713355"/>
            <a:ext cx="11275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Возникает еще много проблем при обучении ИНС, о них будет сказано в дальнейшем </a:t>
            </a:r>
          </a:p>
        </p:txBody>
      </p:sp>
    </p:spTree>
    <p:extLst>
      <p:ext uri="{BB962C8B-B14F-4D97-AF65-F5344CB8AC3E}">
        <p14:creationId xmlns:p14="http://schemas.microsoft.com/office/powerpoint/2010/main" val="931516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24" y="188641"/>
            <a:ext cx="10670976" cy="620713"/>
          </a:xfrm>
        </p:spPr>
        <p:txBody>
          <a:bodyPr/>
          <a:lstStyle/>
          <a:p>
            <a:pPr algn="l" eaLnBrk="1" hangingPunct="1"/>
            <a:r>
              <a:rPr lang="ru-RU" altLang="ru-RU" sz="3600" b="1" dirty="0">
                <a:solidFill>
                  <a:srgbClr val="0000FF"/>
                </a:solidFill>
              </a:rPr>
              <a:t>Почему ИНС так востребованы в физике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344" y="836712"/>
            <a:ext cx="11881320" cy="5616624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Нейросети с их способностью к обучению и самообучению явились весьма эффективным средством решения многих экспериментальных задач, так что </a:t>
            </a:r>
            <a:r>
              <a:rPr lang="ru-RU" sz="2000" b="1" u="sng" dirty="0">
                <a:solidFill>
                  <a:srgbClr val="C00000"/>
                </a:solidFill>
              </a:rPr>
              <a:t>физики уже с 1988 года накопили большой опыт в применении ИНС</a:t>
            </a:r>
            <a:r>
              <a:rPr lang="ru-RU" sz="2000" b="1" dirty="0"/>
              <a:t> во многих экспериментах для распознавания изображений, траекторий элементарных частиц и проверки физических гипотез.</a:t>
            </a:r>
          </a:p>
          <a:p>
            <a:pPr marL="0" indent="0">
              <a:buNone/>
            </a:pPr>
            <a:r>
              <a:rPr lang="ru-RU" sz="2000" b="1" dirty="0"/>
              <a:t>В физике были  особенно популярны, в частности, МСП. Именно физики написали в 80-х программный </a:t>
            </a:r>
            <a:r>
              <a:rPr lang="ru-RU" sz="2000" b="1" dirty="0" err="1"/>
              <a:t>нейропакет</a:t>
            </a:r>
            <a:r>
              <a:rPr lang="ru-RU" sz="2000" b="1" dirty="0"/>
              <a:t> </a:t>
            </a:r>
            <a:r>
              <a:rPr lang="en-US" sz="2000" b="1" dirty="0" err="1"/>
              <a:t>JetNet</a:t>
            </a:r>
            <a:r>
              <a:rPr lang="en-US" sz="2000" b="1" dirty="0"/>
              <a:t> </a:t>
            </a:r>
            <a:r>
              <a:rPr lang="ru-RU" sz="2000" b="1" dirty="0"/>
              <a:t>и были одними из первых пользователей </a:t>
            </a:r>
            <a:r>
              <a:rPr lang="ru-RU" sz="2000" b="1" dirty="0" err="1"/>
              <a:t>нейрочипов</a:t>
            </a:r>
            <a:r>
              <a:rPr lang="ru-RU" sz="2000" b="1" dirty="0"/>
              <a:t>.</a:t>
            </a:r>
          </a:p>
          <a:p>
            <a:pPr marL="0" indent="0">
              <a:buNone/>
            </a:pPr>
            <a:r>
              <a:rPr lang="ru-RU" sz="2000" b="1" dirty="0"/>
              <a:t>Причины:</a:t>
            </a:r>
          </a:p>
          <a:p>
            <a:pPr lvl="0"/>
            <a:r>
              <a:rPr lang="ru-RU" sz="2000" b="1" dirty="0"/>
              <a:t>возможность  </a:t>
            </a:r>
            <a:r>
              <a:rPr lang="ru-RU" sz="2000" b="1" dirty="0" err="1"/>
              <a:t>монте-карловской</a:t>
            </a:r>
            <a:r>
              <a:rPr lang="ru-RU" sz="2000" b="1" dirty="0"/>
              <a:t> генерации обучающей выборки любой требуемой длины на основе современной физической теории ;</a:t>
            </a:r>
          </a:p>
          <a:p>
            <a:pPr lvl="0"/>
            <a:r>
              <a:rPr lang="ru-RU" sz="2000" b="1" dirty="0"/>
              <a:t>появление в то время на рынке </a:t>
            </a:r>
            <a:r>
              <a:rPr lang="ru-RU" sz="2000" b="1" dirty="0" err="1"/>
              <a:t>нейрочипов</a:t>
            </a:r>
            <a:r>
              <a:rPr lang="en-US" sz="2000" b="1" dirty="0"/>
              <a:t>, </a:t>
            </a:r>
            <a:r>
              <a:rPr lang="ru-RU" sz="2000" b="1" dirty="0"/>
              <a:t>реализующих обученную </a:t>
            </a:r>
            <a:r>
              <a:rPr lang="ru-RU" sz="2000" b="1" dirty="0" err="1"/>
              <a:t>нейросеть</a:t>
            </a:r>
            <a:r>
              <a:rPr lang="ru-RU" sz="2000" b="1" dirty="0"/>
              <a:t> для ее применения</a:t>
            </a:r>
            <a:r>
              <a:rPr lang="en-US" sz="2000" b="1" dirty="0"/>
              <a:t>, </a:t>
            </a:r>
            <a:r>
              <a:rPr lang="ru-RU" sz="2000" b="1" dirty="0"/>
              <a:t>как сверхбыстрого триггера;</a:t>
            </a:r>
          </a:p>
          <a:p>
            <a:pPr lvl="0"/>
            <a:r>
              <a:rPr lang="ru-RU" sz="2000" b="1" dirty="0"/>
              <a:t>появление удобных в использовании программ для конструирования МСП и реализации их обучения типа </a:t>
            </a:r>
            <a:r>
              <a:rPr lang="ru-RU" sz="2000" b="1" dirty="0" err="1"/>
              <a:t>церновской</a:t>
            </a:r>
            <a:r>
              <a:rPr lang="ru-RU" sz="2000" b="1" dirty="0"/>
              <a:t> программы </a:t>
            </a:r>
            <a:r>
              <a:rPr lang="en-US" sz="2000" b="1" dirty="0"/>
              <a:t>TMVA</a:t>
            </a:r>
            <a:r>
              <a:rPr lang="ru-RU" sz="2000" b="1" dirty="0"/>
              <a:t> – </a:t>
            </a:r>
            <a:r>
              <a:rPr lang="en-US" sz="2000" b="1" dirty="0"/>
              <a:t>the Toolkit for Multivariate Data Analysis with ROOT</a:t>
            </a:r>
            <a:r>
              <a:rPr lang="ru-RU" sz="2000" b="1" dirty="0"/>
              <a:t>.</a:t>
            </a:r>
            <a:r>
              <a:rPr lang="en-US" sz="2000" b="1" dirty="0"/>
              <a:t> </a:t>
            </a:r>
            <a:endParaRPr lang="ru-RU" sz="2000" b="1" dirty="0"/>
          </a:p>
          <a:p>
            <a:pPr marL="0" indent="0">
              <a:lnSpc>
                <a:spcPct val="110000"/>
              </a:lnSpc>
              <a:buNone/>
            </a:pPr>
            <a:endParaRPr lang="en-US" altLang="ru-RU" sz="1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8E807F-4D25-4D15-A055-F7A35CF6F2B4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6831" y="17459"/>
            <a:ext cx="9081232" cy="595313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00FF"/>
                </a:solidFill>
                <a:latin typeface="+mn-lt"/>
              </a:rPr>
              <a:t>ИНС, применяемые в экспериментальной физике</a:t>
            </a:r>
            <a:endParaRPr lang="en-US" altLang="ru-RU" sz="28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40964" name="Picture 4" descr="ML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9" y="842448"/>
            <a:ext cx="356393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717284" y="581539"/>
            <a:ext cx="920531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pPr marL="342861" marR="0" lvl="0" indent="-34286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Прямоточная ИНС  или многослойный персептрон (МСП) (МСП,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RBF-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сети).   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-3644900" y="1968500"/>
            <a:ext cx="18470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4800600" y="5734050"/>
            <a:ext cx="18470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5168647" y="1842763"/>
            <a:ext cx="6903299" cy="28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Этапы применения МСП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  <a:endParaRPr kumimoji="0" lang="fr-FR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Создать обучающую выборку как набор пар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,Z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где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X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–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входное значение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его целевое значение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861" marR="0" lvl="0" indent="-34286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Обучить МСП, т.е. так подстроить веса </a:t>
            </a:r>
            <a:r>
              <a:rPr kumimoji="0" lang="en-US" alt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altLang="ru-RU" sz="1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ij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чтобы сеть определяла правильный выход для входов, не использованных при обучении</a:t>
            </a:r>
            <a:endParaRPr kumimoji="0" lang="en-GB" altLang="ru-RU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Протестировать МСП на тестовой выборке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65083" marR="0" lvl="0" indent="-26508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4.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Обученная сеть реализуется как программа или </a:t>
            </a: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нейрочип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для очень быстрого применения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586769" y="2514465"/>
            <a:ext cx="1622115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</a:t>
            </a:r>
            <a:r>
              <a:rPr kumimoji="0" lang="en-US" altLang="ru-RU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alt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=g(</a:t>
            </a:r>
            <a:r>
              <a:rPr kumimoji="0" lang="el-GR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Σ</a:t>
            </a:r>
            <a:r>
              <a:rPr kumimoji="0" lang="en-US" altLang="ru-RU" sz="1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en-US" alt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altLang="ru-RU" sz="1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ij</a:t>
            </a:r>
            <a:r>
              <a:rPr kumimoji="0" lang="en-US" alt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altLang="ru-RU" sz="1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en-US" alt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40976" name="Object 1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046988127"/>
              </p:ext>
            </p:extLst>
          </p:nvPr>
        </p:nvGraphicFramePr>
        <p:xfrm>
          <a:off x="0" y="3674077"/>
          <a:ext cx="2673224" cy="2569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67319" imgH="2371429" progId="Unknown">
                  <p:embed/>
                </p:oleObj>
              </mc:Choice>
              <mc:Fallback>
                <p:oleObj r:id="rId4" imgW="2467319" imgH="2371429" progId="Unknown">
                  <p:embed/>
                  <p:pic>
                    <p:nvPicPr>
                      <p:cNvPr id="4097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74077"/>
                        <a:ext cx="2673224" cy="2569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2690814" y="2655888"/>
            <a:ext cx="18470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344991" y="3132149"/>
            <a:ext cx="30690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2.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Полносвязная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ИНС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(сеть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Хопфилда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1524000" y="2749038"/>
            <a:ext cx="18470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176" y="5875893"/>
            <a:ext cx="1944216" cy="36933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Самообучение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0" y="-184662"/>
            <a:ext cx="18470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614233"/>
              </p:ext>
            </p:extLst>
          </p:nvPr>
        </p:nvGraphicFramePr>
        <p:xfrm>
          <a:off x="3832401" y="1827721"/>
          <a:ext cx="1269018" cy="38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1257300" imgH="381000" progId="Equation.3">
                  <p:embed/>
                </p:oleObj>
              </mc:Choice>
              <mc:Fallback>
                <p:oleObj name="Формула" r:id="rId6" imgW="1257300" imgH="381000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2401" y="1827721"/>
                        <a:ext cx="1269018" cy="385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15099" y="902624"/>
            <a:ext cx="6807500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Обучение с учителем.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Цель обучения – определить веса так, чтобы обученная сеть решала задачу распознавания или классификации.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 flipV="1">
            <a:off x="344991" y="3006790"/>
            <a:ext cx="3487410" cy="27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 flipH="1" flipV="1">
            <a:off x="3903068" y="3033481"/>
            <a:ext cx="718" cy="32403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Дата 9"/>
          <p:cNvSpPr>
            <a:spLocks noGrp="1"/>
          </p:cNvSpPr>
          <p:nvPr>
            <p:ph type="dt" sz="half" idx="12"/>
          </p:nvPr>
        </p:nvSpPr>
        <p:spPr>
          <a:xfrm>
            <a:off x="609600" y="6381749"/>
            <a:ext cx="2844800" cy="3397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44CAB0-6B58-437B-B6CF-9F182925D00D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0"/>
          </p:nvPr>
        </p:nvSpPr>
        <p:spPr>
          <a:xfrm>
            <a:off x="4655841" y="6381750"/>
            <a:ext cx="3697796" cy="359618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250E39-18FE-45A2-A9F7-DB9C62EA7E6B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2" name="Picture 7" descr="Animated_glider_emblem">
            <a:hlinkClick r:id="rId8" action="ppaction://program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13" y="4653661"/>
            <a:ext cx="1583943" cy="15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единительная линия 23"/>
          <p:cNvCxnSpPr/>
          <p:nvPr/>
        </p:nvCxnSpPr>
        <p:spPr bwMode="auto">
          <a:xfrm>
            <a:off x="4367808" y="4712999"/>
            <a:ext cx="56961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367808" y="4828468"/>
            <a:ext cx="5110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Клеточные автоматы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можно рассматривать как сети с локальными связями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06694" y="5603109"/>
            <a:ext cx="1849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Саморазвитие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731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48" name="Rectangle 112"/>
          <p:cNvSpPr>
            <a:spLocks noChangeArrowheads="1"/>
          </p:cNvSpPr>
          <p:nvPr/>
        </p:nvSpPr>
        <p:spPr bwMode="auto">
          <a:xfrm>
            <a:off x="152400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Примеры применения МСП в ФВЭ </a:t>
            </a:r>
            <a:r>
              <a:rPr kumimoji="0" lang="ru-RU" alt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: 1. детектор </a:t>
            </a:r>
            <a:r>
              <a:rPr kumimoji="0" lang="en-US" alt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RICH</a:t>
            </a:r>
            <a:r>
              <a:rPr kumimoji="0" lang="ru-RU" alt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de-DE" altLang="ru-RU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244849" name="Object 113"/>
          <p:cNvGraphicFramePr>
            <a:graphicFrameLocks noChangeAspect="1"/>
          </p:cNvGraphicFramePr>
          <p:nvPr/>
        </p:nvGraphicFramePr>
        <p:xfrm>
          <a:off x="366683" y="526602"/>
          <a:ext cx="3952523" cy="2701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53903" imgH="3933333" progId="">
                  <p:embed/>
                </p:oleObj>
              </mc:Choice>
              <mc:Fallback>
                <p:oleObj r:id="rId2" imgW="5753903" imgH="3933333" progId="">
                  <p:embed/>
                  <p:pic>
                    <p:nvPicPr>
                      <p:cNvPr id="244849" name="Object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683" y="526602"/>
                        <a:ext cx="3952523" cy="2701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4850" name="Text Box 114"/>
          <p:cNvSpPr txBox="1">
            <a:spLocks noChangeArrowheads="1"/>
          </p:cNvSpPr>
          <p:nvPr/>
        </p:nvSpPr>
        <p:spPr bwMode="auto">
          <a:xfrm>
            <a:off x="623703" y="3100672"/>
            <a:ext cx="3438484" cy="5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Схема детектора черенковского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излучения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RICH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44851" name="Picture 115" descr="fake_ring_examp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519390"/>
            <a:ext cx="2980437" cy="233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853" name="Picture 1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61" y="2229070"/>
            <a:ext cx="3327020" cy="186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854" name="Rectangle 118"/>
          <p:cNvSpPr>
            <a:spLocks noChangeArrowheads="1"/>
          </p:cNvSpPr>
          <p:nvPr/>
        </p:nvSpPr>
        <p:spPr bwMode="auto">
          <a:xfrm>
            <a:off x="5921123" y="3023732"/>
            <a:ext cx="349754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π</a:t>
            </a:r>
            <a:endParaRPr kumimoji="0" lang="ru-RU" altLang="ru-RU" sz="1800" b="1" i="1" u="none" strike="noStrike" kern="1200" cap="none" spc="0" normalizeH="0" baseline="0" noProof="0" dirty="0">
              <a:ln>
                <a:noFill/>
              </a:ln>
              <a:solidFill>
                <a:srgbClr val="D5380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4855" name="Rectangle 119"/>
          <p:cNvSpPr>
            <a:spLocks noChangeArrowheads="1"/>
          </p:cNvSpPr>
          <p:nvPr/>
        </p:nvSpPr>
        <p:spPr bwMode="auto">
          <a:xfrm>
            <a:off x="7113476" y="3557463"/>
            <a:ext cx="312884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D5380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4856" name="Rectangle 120"/>
          <p:cNvSpPr>
            <a:spLocks noChangeArrowheads="1"/>
          </p:cNvSpPr>
          <p:nvPr/>
        </p:nvSpPr>
        <p:spPr bwMode="auto">
          <a:xfrm>
            <a:off x="6087458" y="3429000"/>
            <a:ext cx="344488" cy="37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μ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D5380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4857" name="Rectangle 121"/>
          <p:cNvSpPr>
            <a:spLocks noChangeArrowheads="1"/>
          </p:cNvSpPr>
          <p:nvPr/>
        </p:nvSpPr>
        <p:spPr bwMode="auto">
          <a:xfrm>
            <a:off x="155340" y="4293418"/>
            <a:ext cx="11881320" cy="184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indent="355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238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Этапы  обработки:</a:t>
            </a: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распознать кольца </a:t>
            </a:r>
          </a:p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учесть оптические искажения детектора,   приводящие к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эллиптической форме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колец;</a:t>
            </a:r>
          </a:p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привязать найденные кольца к трекам частиц, интересующих экспериментаторов</a:t>
            </a:r>
          </a:p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устранить ложные кольца, которые могут исказить физические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результаты </a:t>
            </a:r>
          </a:p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Выполнить идентификацию частиц</a:t>
            </a:r>
          </a:p>
        </p:txBody>
      </p:sp>
      <p:sp>
        <p:nvSpPr>
          <p:cNvPr id="244858" name="Text Box 122"/>
          <p:cNvSpPr txBox="1">
            <a:spLocks noChangeArrowheads="1"/>
          </p:cNvSpPr>
          <p:nvPr/>
        </p:nvSpPr>
        <p:spPr bwMode="auto">
          <a:xfrm>
            <a:off x="4968451" y="763967"/>
            <a:ext cx="2899041" cy="13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фрагмент плоскости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фотодетектора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среднем в событии СВМ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тыс. точек на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80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колец</a:t>
            </a:r>
          </a:p>
        </p:txBody>
      </p:sp>
      <p:sp>
        <p:nvSpPr>
          <p:cNvPr id="244859" name="AutoShape 123"/>
          <p:cNvSpPr>
            <a:spLocks noChangeArrowheads="1"/>
          </p:cNvSpPr>
          <p:nvPr/>
        </p:nvSpPr>
        <p:spPr bwMode="auto">
          <a:xfrm>
            <a:off x="6980617" y="1086412"/>
            <a:ext cx="1602995" cy="182348"/>
          </a:xfrm>
          <a:prstGeom prst="rightArrow">
            <a:avLst>
              <a:gd name="adj1" fmla="val 50000"/>
              <a:gd name="adj2" fmla="val 168957"/>
            </a:avLst>
          </a:prstGeom>
          <a:solidFill>
            <a:srgbClr val="FF66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453337"/>
            <a:ext cx="2133600" cy="26813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5ACDE-FFE6-4ECF-9BE2-63FC086D2F27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26.02.2023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453337"/>
            <a:ext cx="3608040" cy="204757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53629" y="6384354"/>
            <a:ext cx="532165" cy="204757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44852" name="Picture 1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4734837"/>
            <a:ext cx="931169" cy="71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DE8B07-B213-690B-1CF9-EC91F8D654AD}"/>
              </a:ext>
            </a:extLst>
          </p:cNvPr>
          <p:cNvSpPr txBox="1"/>
          <p:nvPr/>
        </p:nvSpPr>
        <p:spPr>
          <a:xfrm>
            <a:off x="4648200" y="4027040"/>
            <a:ext cx="3266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Распределение импульсов частиц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зависимости от радиуса кольца </a:t>
            </a:r>
          </a:p>
        </p:txBody>
      </p:sp>
    </p:spTree>
    <p:extLst>
      <p:ext uri="{BB962C8B-B14F-4D97-AF65-F5344CB8AC3E}">
        <p14:creationId xmlns:p14="http://schemas.microsoft.com/office/powerpoint/2010/main" val="10526213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5981</TotalTime>
  <Words>5235</Words>
  <Application>Microsoft Office PowerPoint</Application>
  <PresentationFormat>Широкоэкранный</PresentationFormat>
  <Paragraphs>507</Paragraphs>
  <Slides>35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35</vt:i4>
      </vt:variant>
    </vt:vector>
  </HeadingPairs>
  <TitlesOfParts>
    <vt:vector size="50" baseType="lpstr">
      <vt:lpstr>Arial</vt:lpstr>
      <vt:lpstr>Arial Rounded MT Bold</vt:lpstr>
      <vt:lpstr>Calibri</vt:lpstr>
      <vt:lpstr>Cambria</vt:lpstr>
      <vt:lpstr>Cambria Math</vt:lpstr>
      <vt:lpstr>Wingdings</vt:lpstr>
      <vt:lpstr>Тема Office</vt:lpstr>
      <vt:lpstr>Оформление по умолчанию</vt:lpstr>
      <vt:lpstr>2_Оформление по умолчанию</vt:lpstr>
      <vt:lpstr>11_Оформление по умолчанию</vt:lpstr>
      <vt:lpstr>Unknown</vt:lpstr>
      <vt:lpstr>Equation</vt:lpstr>
      <vt:lpstr>Формула</vt:lpstr>
      <vt:lpstr>Graph</vt:lpstr>
      <vt:lpstr>Image</vt:lpstr>
      <vt:lpstr>Машинное обучение  и интеллектуальный анализ данных  Лекция 2 От нейронных сетей с одним скрытым слоем к глубоким нейросетям. Проблемы, возникающие при их обучении    </vt:lpstr>
      <vt:lpstr>Презентация PowerPoint</vt:lpstr>
      <vt:lpstr>Презентация PowerPoint</vt:lpstr>
      <vt:lpstr>Что может ИНС из одного нейрона</vt:lpstr>
      <vt:lpstr>Тайны обучения. Что внутри черного ящика ИНС?</vt:lpstr>
      <vt:lpstr>Проблемы минимизации функции ошибки сети</vt:lpstr>
      <vt:lpstr>Почему ИНС так востребованы в физике </vt:lpstr>
      <vt:lpstr>ИНС, применяемые в экспериментальной физике</vt:lpstr>
      <vt:lpstr>Презентация PowerPoint</vt:lpstr>
      <vt:lpstr>Идентификация частиц по данным детектора RICH - это задача выбора между двумя гипотезами </vt:lpstr>
      <vt:lpstr>2. Прогнозирование временных рядов</vt:lpstr>
      <vt:lpstr>Авторегрессионная нейросеть. 1 этап обучение </vt:lpstr>
      <vt:lpstr>2 этап Предсказание</vt:lpstr>
      <vt:lpstr>3. МСП в решении генетических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Функция потерь cross-entropy loss </vt:lpstr>
      <vt:lpstr>Сайт с он-лайн оптимизацией структуры и обучения глубокой ИНС</vt:lpstr>
      <vt:lpstr>Презентация PowerPoint</vt:lpstr>
      <vt:lpstr>Презентация PowerPoint</vt:lpstr>
      <vt:lpstr>Презентация PowerPoint</vt:lpstr>
      <vt:lpstr>Презентация PowerPoint</vt:lpstr>
      <vt:lpstr>Немного философии об изменяющемся мире</vt:lpstr>
      <vt:lpstr>4. Рекуррентные нейронные сети</vt:lpstr>
      <vt:lpstr>5. Сети LSTM</vt:lpstr>
      <vt:lpstr>Управляемые рекуррентные модули  GRU (Gated Recurrent Unit)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Машинное обучение  и интеллектуальный анализ данных Лекция 3</dc:title>
  <dc:creator>Gena</dc:creator>
  <cp:lastModifiedBy>Gennady Ososkov</cp:lastModifiedBy>
  <cp:revision>93</cp:revision>
  <dcterms:created xsi:type="dcterms:W3CDTF">2019-09-15T18:38:10Z</dcterms:created>
  <dcterms:modified xsi:type="dcterms:W3CDTF">2023-02-26T15:52:23Z</dcterms:modified>
</cp:coreProperties>
</file>