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3" r:id="rId4"/>
    <p:sldMasterId id="2147483728" r:id="rId5"/>
  </p:sldMasterIdLst>
  <p:notesMasterIdLst>
    <p:notesMasterId r:id="rId34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571" r:id="rId19"/>
    <p:sldId id="623" r:id="rId20"/>
    <p:sldId id="665" r:id="rId21"/>
    <p:sldId id="663" r:id="rId22"/>
    <p:sldId id="582" r:id="rId23"/>
    <p:sldId id="664" r:id="rId24"/>
    <p:sldId id="659" r:id="rId25"/>
    <p:sldId id="660" r:id="rId26"/>
    <p:sldId id="661" r:id="rId27"/>
    <p:sldId id="668" r:id="rId28"/>
    <p:sldId id="669" r:id="rId29"/>
    <p:sldId id="275" r:id="rId30"/>
    <p:sldId id="454" r:id="rId31"/>
    <p:sldId id="475" r:id="rId32"/>
    <p:sldId id="66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5" autoAdjust="0"/>
    <p:restoredTop sz="94660"/>
  </p:normalViewPr>
  <p:slideViewPr>
    <p:cSldViewPr>
      <p:cViewPr varScale="1">
        <p:scale>
          <a:sx n="78" d="100"/>
          <a:sy n="78" d="100"/>
        </p:scale>
        <p:origin x="47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C83C1-3CA8-491F-9E13-1F07AEC58F88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C4561-80E2-47C3-AB8A-B56898636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1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682625"/>
            <a:ext cx="6059487" cy="3409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2" name="Rectangle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3" y="4322104"/>
            <a:ext cx="65" cy="1837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46F7-0878-4197-A0D3-80E2D8A8848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2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53AEF-9FA9-40A6-A118-9F99E59CB8A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385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C2E18-4F27-4FAE-8155-5D892D3EE7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03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950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C3FD4-350F-40D2-B0A3-6594DA56F1F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884613" y="8728941"/>
            <a:ext cx="2971800" cy="45950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25D36-03B8-4D71-9C94-6DCA4496CE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2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98463" y="682625"/>
            <a:ext cx="6059487" cy="3409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1" y="4321642"/>
            <a:ext cx="4310063" cy="42631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9" indent="0" algn="ctr">
              <a:buNone/>
              <a:defRPr/>
            </a:lvl3pPr>
            <a:lvl4pPr marL="1371374" indent="0" algn="ctr">
              <a:buNone/>
              <a:defRPr/>
            </a:lvl4pPr>
            <a:lvl5pPr marL="1828500" indent="0" algn="ctr">
              <a:buNone/>
              <a:defRPr/>
            </a:lvl5pPr>
            <a:lvl6pPr marL="2285623" indent="0" algn="ctr">
              <a:buNone/>
              <a:defRPr/>
            </a:lvl6pPr>
            <a:lvl7pPr marL="2742749" indent="0" algn="ctr">
              <a:buNone/>
              <a:defRPr/>
            </a:lvl7pPr>
            <a:lvl8pPr marL="3199872" indent="0" algn="ctr">
              <a:buNone/>
              <a:defRPr/>
            </a:lvl8pPr>
            <a:lvl9pPr marL="3656998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236C5-F004-45CD-B343-7AB775C595A8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4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D8D754-11C8-4254-8A9A-95C14D38F18C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6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D4EA0D-4A34-44E9-9673-A75319FB8124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3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EC52EE-BA5A-4A8B-8FCA-485637C3B7BC}" type="datetime1">
              <a:rPr lang="ru-RU" smtClean="0">
                <a:solidFill>
                  <a:srgbClr val="000000"/>
                </a:solidFill>
              </a:rPr>
              <a:pPr/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2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D177-13A2-4CF3-8CB1-9DB7FAB28B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43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B0966-8399-4790-85D6-E99851E62C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64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4AB-B12B-4419-BE01-32B6D1F15E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93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E2B0-E03F-4F5F-B427-CFC75FAC6F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63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B079-3406-474E-84BE-B2CA98EE3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6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E446-D21D-49AA-93C3-9FA7BFA61F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72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202-CE0E-4D3A-924F-CD59CCA0F5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8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608D5C-A8F8-4CFA-992F-9AF82FE5EFF6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9D2A-55B3-482D-957F-801A72A897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01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C2BB9-FECC-49C1-9B84-12B6754647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13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48673-0B15-4CE1-8240-D9A5758A82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36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2CAC-6D98-47A0-BCF0-774CD72AFC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84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42" indent="0" algn="ctr">
              <a:buNone/>
              <a:defRPr/>
            </a:lvl2pPr>
            <a:lvl3pPr marL="685687" indent="0" algn="ctr">
              <a:buNone/>
              <a:defRPr/>
            </a:lvl3pPr>
            <a:lvl4pPr marL="1028532" indent="0" algn="ctr">
              <a:buNone/>
              <a:defRPr/>
            </a:lvl4pPr>
            <a:lvl5pPr marL="1371374" indent="0" algn="ctr">
              <a:buNone/>
              <a:defRPr/>
            </a:lvl5pPr>
            <a:lvl6pPr marL="1714217" indent="0" algn="ctr">
              <a:buNone/>
              <a:defRPr/>
            </a:lvl6pPr>
            <a:lvl7pPr marL="2057062" indent="0" algn="ctr">
              <a:buNone/>
              <a:defRPr/>
            </a:lvl7pPr>
            <a:lvl8pPr marL="2399904" indent="0" algn="ctr">
              <a:buNone/>
              <a:defRPr/>
            </a:lvl8pPr>
            <a:lvl9pPr marL="2742749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C8C71-0529-4697-B306-B610C5C64125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0699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0A5D90-F2DE-4317-A1D1-06FA4927C35D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0342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42" indent="0">
              <a:buNone/>
              <a:defRPr sz="1351"/>
            </a:lvl2pPr>
            <a:lvl3pPr marL="685687" indent="0">
              <a:buNone/>
              <a:defRPr sz="1200"/>
            </a:lvl3pPr>
            <a:lvl4pPr marL="1028532" indent="0">
              <a:buNone/>
              <a:defRPr sz="1051"/>
            </a:lvl4pPr>
            <a:lvl5pPr marL="1371374" indent="0">
              <a:buNone/>
              <a:defRPr sz="1051"/>
            </a:lvl5pPr>
            <a:lvl6pPr marL="1714217" indent="0">
              <a:buNone/>
              <a:defRPr sz="1051"/>
            </a:lvl6pPr>
            <a:lvl7pPr marL="2057062" indent="0">
              <a:buNone/>
              <a:defRPr sz="1051"/>
            </a:lvl7pPr>
            <a:lvl8pPr marL="2399904" indent="0">
              <a:buNone/>
              <a:defRPr sz="1051"/>
            </a:lvl8pPr>
            <a:lvl9pPr marL="2742749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2BE1F2-B78C-4431-A287-79698CD043E5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680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1AF0B-FED9-4A20-A6A0-EF21D81DFA84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4041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2" indent="0">
              <a:buNone/>
              <a:defRPr sz="1500" b="1"/>
            </a:lvl2pPr>
            <a:lvl3pPr marL="685687" indent="0">
              <a:buNone/>
              <a:defRPr sz="1351" b="1"/>
            </a:lvl3pPr>
            <a:lvl4pPr marL="1028532" indent="0">
              <a:buNone/>
              <a:defRPr sz="1200" b="1"/>
            </a:lvl4pPr>
            <a:lvl5pPr marL="1371374" indent="0">
              <a:buNone/>
              <a:defRPr sz="1200" b="1"/>
            </a:lvl5pPr>
            <a:lvl6pPr marL="1714217" indent="0">
              <a:buNone/>
              <a:defRPr sz="1200" b="1"/>
            </a:lvl6pPr>
            <a:lvl7pPr marL="2057062" indent="0">
              <a:buNone/>
              <a:defRPr sz="1200" b="1"/>
            </a:lvl7pPr>
            <a:lvl8pPr marL="2399904" indent="0">
              <a:buNone/>
              <a:defRPr sz="1200" b="1"/>
            </a:lvl8pPr>
            <a:lvl9pPr marL="2742749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2" indent="0">
              <a:buNone/>
              <a:defRPr sz="1500" b="1"/>
            </a:lvl2pPr>
            <a:lvl3pPr marL="685687" indent="0">
              <a:buNone/>
              <a:defRPr sz="1351" b="1"/>
            </a:lvl3pPr>
            <a:lvl4pPr marL="1028532" indent="0">
              <a:buNone/>
              <a:defRPr sz="1200" b="1"/>
            </a:lvl4pPr>
            <a:lvl5pPr marL="1371374" indent="0">
              <a:buNone/>
              <a:defRPr sz="1200" b="1"/>
            </a:lvl5pPr>
            <a:lvl6pPr marL="1714217" indent="0">
              <a:buNone/>
              <a:defRPr sz="1200" b="1"/>
            </a:lvl6pPr>
            <a:lvl7pPr marL="2057062" indent="0">
              <a:buNone/>
              <a:defRPr sz="1200" b="1"/>
            </a:lvl7pPr>
            <a:lvl8pPr marL="2399904" indent="0">
              <a:buNone/>
              <a:defRPr sz="1200" b="1"/>
            </a:lvl8pPr>
            <a:lvl9pPr marL="2742749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6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81063-C837-4F53-ADD4-67E920C9989D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8561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0D6FCA-8258-4BE7-83EB-D681789EDA60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756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3" indent="0">
              <a:buNone/>
              <a:defRPr sz="1800"/>
            </a:lvl2pPr>
            <a:lvl3pPr marL="914249" indent="0">
              <a:buNone/>
              <a:defRPr sz="1600"/>
            </a:lvl3pPr>
            <a:lvl4pPr marL="1371374" indent="0">
              <a:buNone/>
              <a:defRPr sz="1400"/>
            </a:lvl4pPr>
            <a:lvl5pPr marL="1828500" indent="0">
              <a:buNone/>
              <a:defRPr sz="1400"/>
            </a:lvl5pPr>
            <a:lvl6pPr marL="2285623" indent="0">
              <a:buNone/>
              <a:defRPr sz="1400"/>
            </a:lvl6pPr>
            <a:lvl7pPr marL="2742749" indent="0">
              <a:buNone/>
              <a:defRPr sz="1400"/>
            </a:lvl7pPr>
            <a:lvl8pPr marL="3199872" indent="0">
              <a:buNone/>
              <a:defRPr sz="1400"/>
            </a:lvl8pPr>
            <a:lvl9pPr marL="3656998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6B728-816E-4C92-BC85-6C113E192875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36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1DF619-4685-4040-91FA-F222F55F79BD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055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42" indent="0">
              <a:buNone/>
              <a:defRPr sz="900"/>
            </a:lvl2pPr>
            <a:lvl3pPr marL="685687" indent="0">
              <a:buNone/>
              <a:defRPr sz="751"/>
            </a:lvl3pPr>
            <a:lvl4pPr marL="1028532" indent="0">
              <a:buNone/>
              <a:defRPr sz="675"/>
            </a:lvl4pPr>
            <a:lvl5pPr marL="1371374" indent="0">
              <a:buNone/>
              <a:defRPr sz="675"/>
            </a:lvl5pPr>
            <a:lvl6pPr marL="1714217" indent="0">
              <a:buNone/>
              <a:defRPr sz="675"/>
            </a:lvl6pPr>
            <a:lvl7pPr marL="2057062" indent="0">
              <a:buNone/>
              <a:defRPr sz="675"/>
            </a:lvl7pPr>
            <a:lvl8pPr marL="2399904" indent="0">
              <a:buNone/>
              <a:defRPr sz="675"/>
            </a:lvl8pPr>
            <a:lvl9pPr marL="2742749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13F657-04C8-4338-946A-D5801B1112E3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268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42" indent="0">
              <a:buNone/>
              <a:defRPr sz="2100"/>
            </a:lvl2pPr>
            <a:lvl3pPr marL="685687" indent="0">
              <a:buNone/>
              <a:defRPr sz="1800"/>
            </a:lvl3pPr>
            <a:lvl4pPr marL="1028532" indent="0">
              <a:buNone/>
              <a:defRPr sz="1500"/>
            </a:lvl4pPr>
            <a:lvl5pPr marL="1371374" indent="0">
              <a:buNone/>
              <a:defRPr sz="1500"/>
            </a:lvl5pPr>
            <a:lvl6pPr marL="1714217" indent="0">
              <a:buNone/>
              <a:defRPr sz="1500"/>
            </a:lvl6pPr>
            <a:lvl7pPr marL="2057062" indent="0">
              <a:buNone/>
              <a:defRPr sz="1500"/>
            </a:lvl7pPr>
            <a:lvl8pPr marL="2399904" indent="0">
              <a:buNone/>
              <a:defRPr sz="1500"/>
            </a:lvl8pPr>
            <a:lvl9pPr marL="2742749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42" indent="0">
              <a:buNone/>
              <a:defRPr sz="900"/>
            </a:lvl2pPr>
            <a:lvl3pPr marL="685687" indent="0">
              <a:buNone/>
              <a:defRPr sz="751"/>
            </a:lvl3pPr>
            <a:lvl4pPr marL="1028532" indent="0">
              <a:buNone/>
              <a:defRPr sz="675"/>
            </a:lvl4pPr>
            <a:lvl5pPr marL="1371374" indent="0">
              <a:buNone/>
              <a:defRPr sz="675"/>
            </a:lvl5pPr>
            <a:lvl6pPr marL="1714217" indent="0">
              <a:buNone/>
              <a:defRPr sz="675"/>
            </a:lvl6pPr>
            <a:lvl7pPr marL="2057062" indent="0">
              <a:buNone/>
              <a:defRPr sz="675"/>
            </a:lvl7pPr>
            <a:lvl8pPr marL="2399904" indent="0">
              <a:buNone/>
              <a:defRPr sz="675"/>
            </a:lvl8pPr>
            <a:lvl9pPr marL="2742749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23499-F9B2-4F95-B8E4-6FA682F30848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0034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F514E7-D523-49A4-9362-7B7A19787935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8836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10099-FCE5-4062-BF96-ECD3330731D1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67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522B4-FDB1-45E5-8FF5-8E3BE90F9649}" type="datetime1">
              <a:rPr lang="ru-RU" smtClean="0">
                <a:solidFill>
                  <a:srgbClr val="000000"/>
                </a:solidFill>
              </a:rPr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73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C8C71-0529-4697-B306-B610C5C64125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9665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0A5D90-F2DE-4317-A1D1-06FA4927C35D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7518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2BE1F2-B78C-4431-A287-79698CD043E5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155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1AF0B-FED9-4A20-A6A0-EF21D81DFA84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747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23A640-2DC1-41A7-9C9D-F606E5BF7989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08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81063-C837-4F53-ADD4-67E920C9989D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105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0D6FCA-8258-4BE7-83EB-D681789EDA60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3435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1DF619-4685-4040-91FA-F222F55F79BD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6198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13F657-04C8-4338-946A-D5801B1112E3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5450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23499-F9B2-4F95-B8E4-6FA682F30848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0691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F514E7-D523-49A4-9362-7B7A19787935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1624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10099-FCE5-4062-BF96-ECD3330731D1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8573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DD80D-A55E-420C-A219-9605A4DF0D43}" type="datetime1">
              <a:rPr lang="ru-RU" smtClean="0">
                <a:solidFill>
                  <a:srgbClr val="000000"/>
                </a:solidFill>
              </a:rPr>
              <a:t>10.02.2023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01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05064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E15C-CF86-4E34-A034-6446A80E07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8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9" indent="0">
              <a:buNone/>
              <a:defRPr sz="1800" b="1"/>
            </a:lvl3pPr>
            <a:lvl4pPr marL="1371374" indent="0">
              <a:buNone/>
              <a:defRPr sz="1600" b="1"/>
            </a:lvl4pPr>
            <a:lvl5pPr marL="1828500" indent="0">
              <a:buNone/>
              <a:defRPr sz="1600" b="1"/>
            </a:lvl5pPr>
            <a:lvl6pPr marL="2285623" indent="0">
              <a:buNone/>
              <a:defRPr sz="1600" b="1"/>
            </a:lvl6pPr>
            <a:lvl7pPr marL="2742749" indent="0">
              <a:buNone/>
              <a:defRPr sz="1600" b="1"/>
            </a:lvl7pPr>
            <a:lvl8pPr marL="3199872" indent="0">
              <a:buNone/>
              <a:defRPr sz="1600" b="1"/>
            </a:lvl8pPr>
            <a:lvl9pPr marL="365699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9" indent="0">
              <a:buNone/>
              <a:defRPr sz="1800" b="1"/>
            </a:lvl3pPr>
            <a:lvl4pPr marL="1371374" indent="0">
              <a:buNone/>
              <a:defRPr sz="1600" b="1"/>
            </a:lvl4pPr>
            <a:lvl5pPr marL="1828500" indent="0">
              <a:buNone/>
              <a:defRPr sz="1600" b="1"/>
            </a:lvl5pPr>
            <a:lvl6pPr marL="2285623" indent="0">
              <a:buNone/>
              <a:defRPr sz="1600" b="1"/>
            </a:lvl6pPr>
            <a:lvl7pPr marL="2742749" indent="0">
              <a:buNone/>
              <a:defRPr sz="1600" b="1"/>
            </a:lvl7pPr>
            <a:lvl8pPr marL="3199872" indent="0">
              <a:buNone/>
              <a:defRPr sz="1600" b="1"/>
            </a:lvl8pPr>
            <a:lvl9pPr marL="365699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6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C3D36F-76B2-433B-AAFC-9395FCAA1EF7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46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4E0D-7C9C-4EDD-8826-7BD60B651B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05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DE8E-3AEB-4ECB-A245-96BFCB6A6A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45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943-3F84-431B-B3BD-F9340D0746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90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C6B8-7287-41F6-A123-A771A55D65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68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560D-23BA-4C8A-A9FC-4822BBFD80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44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5F6B-94A0-4370-8E87-9B3352045D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87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74BC-929A-4B00-80B5-8CC2C2CE33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440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78BF-5B42-4019-B1B1-6481F08314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16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38B4-D7B5-4332-A43F-954AFEB0A2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10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42575-3164-4631-A4F7-DCF3ADB6E6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8B0D55-337D-470B-8119-010EB18099A4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2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136A90-385F-4D66-8BF4-B199A08F6B13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8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9" indent="0">
              <a:buNone/>
              <a:defRPr sz="1000"/>
            </a:lvl3pPr>
            <a:lvl4pPr marL="1371374" indent="0">
              <a:buNone/>
              <a:defRPr sz="900"/>
            </a:lvl4pPr>
            <a:lvl5pPr marL="1828500" indent="0">
              <a:buNone/>
              <a:defRPr sz="900"/>
            </a:lvl5pPr>
            <a:lvl6pPr marL="2285623" indent="0">
              <a:buNone/>
              <a:defRPr sz="900"/>
            </a:lvl6pPr>
            <a:lvl7pPr marL="2742749" indent="0">
              <a:buNone/>
              <a:defRPr sz="900"/>
            </a:lvl7pPr>
            <a:lvl8pPr marL="3199872" indent="0">
              <a:buNone/>
              <a:defRPr sz="900"/>
            </a:lvl8pPr>
            <a:lvl9pPr marL="365699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63EBDB-B919-4E83-81E0-952101026B04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5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3" indent="0">
              <a:buNone/>
              <a:defRPr sz="2800"/>
            </a:lvl2pPr>
            <a:lvl3pPr marL="914249" indent="0">
              <a:buNone/>
              <a:defRPr sz="2400"/>
            </a:lvl3pPr>
            <a:lvl4pPr marL="1371374" indent="0">
              <a:buNone/>
              <a:defRPr sz="2000"/>
            </a:lvl4pPr>
            <a:lvl5pPr marL="1828500" indent="0">
              <a:buNone/>
              <a:defRPr sz="2000"/>
            </a:lvl5pPr>
            <a:lvl6pPr marL="2285623" indent="0">
              <a:buNone/>
              <a:defRPr sz="2000"/>
            </a:lvl6pPr>
            <a:lvl7pPr marL="2742749" indent="0">
              <a:buNone/>
              <a:defRPr sz="2000"/>
            </a:lvl7pPr>
            <a:lvl8pPr marL="3199872" indent="0">
              <a:buNone/>
              <a:defRPr sz="2000"/>
            </a:lvl8pPr>
            <a:lvl9pPr marL="365699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9" indent="0">
              <a:buNone/>
              <a:defRPr sz="1000"/>
            </a:lvl3pPr>
            <a:lvl4pPr marL="1371374" indent="0">
              <a:buNone/>
              <a:defRPr sz="900"/>
            </a:lvl4pPr>
            <a:lvl5pPr marL="1828500" indent="0">
              <a:buNone/>
              <a:defRPr sz="900"/>
            </a:lvl5pPr>
            <a:lvl6pPr marL="2285623" indent="0">
              <a:buNone/>
              <a:defRPr sz="900"/>
            </a:lvl6pPr>
            <a:lvl7pPr marL="2742749" indent="0">
              <a:buNone/>
              <a:defRPr sz="900"/>
            </a:lvl7pPr>
            <a:lvl8pPr marL="3199872" indent="0">
              <a:buNone/>
              <a:defRPr sz="900"/>
            </a:lvl8pPr>
            <a:lvl9pPr marL="365699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6F1573-9B85-45CF-A729-96FF61B62EB6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1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DE53D2-5F58-47BB-B039-EA951242F72D}" type="datetime1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9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4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45" indent="-34284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28" indent="-28570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13" indent="-22856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36" indent="-22856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62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18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10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36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562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9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4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0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3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9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2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8" algn="l" defTabSz="914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DF829-8E45-4BA4-A55D-C780FF92EA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9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051" b="0"/>
            </a:lvl1pPr>
          </a:lstStyle>
          <a:p>
            <a:fld id="{71A7FF48-4A11-4926-914A-C1C335CAE8BA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051" b="0"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051" b="0"/>
            </a:lvl1pPr>
          </a:lstStyle>
          <a:p>
            <a:fld id="{7DB59C84-8BC1-402B-81A1-4A841C1395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551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4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68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53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37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34" indent="-25713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21" indent="-214277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109" indent="-171422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9953" indent="-171422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796" indent="-17142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640" indent="-17142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483" indent="-17142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326" indent="-17142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170" indent="-17142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42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87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32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374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217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062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99904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749" algn="l" defTabSz="68568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71A7FF48-4A11-4926-914A-C1C335CAE8BA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DB59C84-8BC1-402B-81A1-4A841C1395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02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6" r:id="rId12"/>
    <p:sldLayoutId id="2147483727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9DC747-0856-4067-BB7A-CE7A3BE54C32}" type="datetime1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10.02.2023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0">
                <a:solidFill>
                  <a:prstClr val="black">
                    <a:tint val="75000"/>
                  </a:prstClr>
                </a:solidFill>
                <a:latin typeface="Calibri"/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A25408-F686-4A7E-994C-6122F40E26F6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51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soskov@jinr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l.acm.org/doi/10.1145/1107499.1107503" TargetMode="Externa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210.png"/><Relationship Id="rId12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emf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microsoft.com/office/2007/relationships/hdphoto" Target="../media/hdphoto7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microsoft.com/office/2007/relationships/hdphoto" Target="../media/hdphoto9.wdp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2099479" y="1962283"/>
            <a:ext cx="7993063" cy="1591696"/>
            <a:chOff x="1104" y="960"/>
            <a:chExt cx="3791" cy="1017"/>
          </a:xfrm>
        </p:grpSpPr>
        <p:sp>
          <p:nvSpPr>
            <p:cNvPr id="4098" name="AutoShape 2"/>
            <p:cNvSpPr>
              <a:spLocks noChangeArrowheads="1"/>
            </p:cNvSpPr>
            <p:nvPr/>
          </p:nvSpPr>
          <p:spPr bwMode="auto">
            <a:xfrm>
              <a:off x="1104" y="960"/>
              <a:ext cx="3791" cy="1016"/>
            </a:xfrm>
            <a:prstGeom prst="roundRect">
              <a:avLst>
                <a:gd name="adj" fmla="val 9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</a:endParaRPr>
            </a:p>
          </p:txBody>
        </p:sp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1104" y="1603"/>
              <a:ext cx="3791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080" tIns="46080" rIns="46080" bIns="46080" anchor="b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ru-RU" sz="3200" b="1">
                <a:solidFill>
                  <a:srgbClr val="2300D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524000" y="1524875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000FF"/>
                </a:solidFill>
              </a:rPr>
              <a:t>Машинное обучение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1A0AEC"/>
                </a:solidFill>
              </a:rPr>
              <a:t>и интеллектуальный анализ данных</a:t>
            </a:r>
            <a:endParaRPr lang="en-US" altLang="ru-RU" sz="3200" b="1" dirty="0">
              <a:solidFill>
                <a:srgbClr val="1A0AEC"/>
              </a:solidFill>
            </a:endParaRPr>
          </a:p>
        </p:txBody>
      </p:sp>
      <p:grpSp>
        <p:nvGrpSpPr>
          <p:cNvPr id="4106" name="Group 10"/>
          <p:cNvGrpSpPr>
            <a:grpSpLocks/>
          </p:cNvGrpSpPr>
          <p:nvPr/>
        </p:nvGrpSpPr>
        <p:grpSpPr bwMode="auto">
          <a:xfrm>
            <a:off x="2855651" y="3152328"/>
            <a:ext cx="6673849" cy="2724151"/>
            <a:chOff x="792" y="1866"/>
            <a:chExt cx="4204" cy="1716"/>
          </a:xfrm>
        </p:grpSpPr>
        <p:sp>
          <p:nvSpPr>
            <p:cNvPr id="4107" name="AutoShape 11"/>
            <p:cNvSpPr>
              <a:spLocks noChangeArrowheads="1"/>
            </p:cNvSpPr>
            <p:nvPr/>
          </p:nvSpPr>
          <p:spPr bwMode="auto">
            <a:xfrm>
              <a:off x="792" y="2120"/>
              <a:ext cx="4183" cy="1462"/>
            </a:xfrm>
            <a:prstGeom prst="roundRect">
              <a:avLst>
                <a:gd name="adj" fmla="val 65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0000"/>
                </a:solidFill>
              </a:endParaRPr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813" y="1866"/>
              <a:ext cx="418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160" tIns="46080" rIns="92160" bIns="46080">
              <a:spAutoFit/>
            </a:bodyPr>
            <a:lstStyle>
              <a:lvl1pPr marL="341313" indent="-341313"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800" b="1" dirty="0" err="1">
                  <a:solidFill>
                    <a:srgbClr val="000000"/>
                  </a:solidFill>
                  <a:latin typeface="Arial"/>
                </a:rPr>
                <a:t>Ососков</a:t>
              </a:r>
              <a:r>
                <a:rPr lang="ru-RU" sz="2800" b="1" dirty="0">
                  <a:solidFill>
                    <a:srgbClr val="000000"/>
                  </a:solidFill>
                  <a:latin typeface="Arial"/>
                </a:rPr>
                <a:t> Геннадий Алексеевич</a:t>
              </a:r>
              <a:endParaRPr lang="ru-RU" altLang="ru-RU" b="1" dirty="0">
                <a:solidFill>
                  <a:srgbClr val="0000FF"/>
                </a:solidFill>
                <a:latin typeface="Arial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624952" y="4013708"/>
            <a:ext cx="8417048" cy="129880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FF"/>
                </a:solidFill>
              </a:rPr>
              <a:t>Кафедра САУ Университета «Дубна»,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FF"/>
                </a:solidFill>
              </a:rPr>
              <a:t>Объединенный институт ядерных исследований</a:t>
            </a:r>
            <a:r>
              <a:rPr lang="en-US" altLang="ru-RU" sz="2000" b="1" dirty="0">
                <a:solidFill>
                  <a:srgbClr val="0000FF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0000FF"/>
                </a:solidFill>
              </a:rPr>
              <a:t>email: </a:t>
            </a:r>
            <a:r>
              <a:rPr lang="en-GB" altLang="ru-RU" sz="2000" b="1" dirty="0">
                <a:solidFill>
                  <a:srgbClr val="0000FF"/>
                </a:solidFill>
                <a:hlinkClick r:id="rId3"/>
              </a:rPr>
              <a:t>ososkov@jinr.ru</a:t>
            </a:r>
            <a:endParaRPr lang="en-GB" altLang="ru-RU" sz="2000" b="1" dirty="0">
              <a:solidFill>
                <a:srgbClr val="0000FF"/>
              </a:solidFill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GB" altLang="ru-RU" sz="2000" b="1" dirty="0">
              <a:solidFill>
                <a:srgbClr val="0000FF"/>
              </a:solidFill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FF"/>
                </a:solidFill>
              </a:rPr>
              <a:t>https://gososkov.ru/u/UNI-DUBNA/Machine%20Learning/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5ACB-9832-4DB7-BF4F-4DBD881DEEE8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935760" y="6453343"/>
            <a:ext cx="3608040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43" y="234"/>
            <a:ext cx="1457295" cy="14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&amp;Kcy;&amp;acy;&amp;rcy;&amp;tcy;&amp;icy;&amp;ncy;&amp;kcy;&amp;icy; &amp;pcy;&amp;ocy; &amp;zcy;&amp;acy;&amp;pcy;&amp;rcy;&amp;ocy;&amp;scy;&amp;ucy; &amp;ocy;&amp;icy;&amp;yacy;&amp;i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16" y="134579"/>
            <a:ext cx="15216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86379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251B-3A4F-44C4-A720-61E4FF8F3A51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30"/>
            <a:ext cx="4112096" cy="476251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10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352" y="1052744"/>
            <a:ext cx="1188132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ru-RU" sz="2400" b="1" u="sng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ea typeface="Times New Roman"/>
              </a:rPr>
              <a:t>Откуда берутся в нашем мозгу эти понятия</a:t>
            </a:r>
            <a:r>
              <a:rPr lang="ru-RU" sz="2400" b="1" dirty="0">
                <a:solidFill>
                  <a:srgbClr val="0000FF"/>
                </a:solidFill>
                <a:ea typeface="Times New Roman"/>
              </a:rPr>
              <a:t>, представления, модели окружающего мира, которые позволяют нам понимать этот мир, ориентироваться, выживать, </a:t>
            </a:r>
            <a:r>
              <a:rPr lang="ru-RU" sz="2400" b="1" u="sng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ea typeface="Times New Roman"/>
              </a:rPr>
              <a:t>осознавать себя как личность, развивать свои умения, способности и знания</a:t>
            </a:r>
            <a:r>
              <a:rPr lang="ru-RU" sz="2400" b="1" dirty="0">
                <a:solidFill>
                  <a:srgbClr val="0000FF"/>
                </a:solidFill>
                <a:ea typeface="Times New Roman"/>
              </a:rPr>
              <a:t>?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882" indent="-342882" fontAlgn="base">
              <a:spcBef>
                <a:spcPts val="600"/>
              </a:spcBef>
              <a:buFont typeface="Symbol"/>
              <a:buChar char=""/>
              <a:tabLst>
                <a:tab pos="180330" algn="l"/>
              </a:tabLst>
            </a:pPr>
            <a:r>
              <a:rPr lang="ru-RU" sz="2400" b="1" dirty="0">
                <a:solidFill>
                  <a:srgbClr val="FF0000"/>
                </a:solidFill>
                <a:ea typeface="Times New Roman"/>
              </a:rPr>
              <a:t>генетическая память</a:t>
            </a:r>
            <a:r>
              <a:rPr lang="ru-RU" sz="2400" b="1" dirty="0">
                <a:solidFill>
                  <a:srgbClr val="000000"/>
                </a:solidFill>
                <a:ea typeface="Times New Roman"/>
              </a:rPr>
              <a:t> (больше у животных, совсем немного у людей);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70497" fontAlgn="base">
              <a:spcBef>
                <a:spcPts val="600"/>
              </a:spcBef>
            </a:pPr>
            <a:r>
              <a:rPr lang="ru-RU" sz="2400" b="1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2400" b="1" dirty="0">
                <a:solidFill>
                  <a:srgbClr val="FF0000"/>
                </a:solidFill>
                <a:ea typeface="Times New Roman"/>
              </a:rPr>
              <a:t>самообучение</a:t>
            </a:r>
            <a:r>
              <a:rPr lang="ru-RU" sz="2400" b="1" dirty="0">
                <a:solidFill>
                  <a:srgbClr val="000000"/>
                </a:solidFill>
                <a:ea typeface="Times New Roman"/>
              </a:rPr>
              <a:t> в процессе общения с природой (рефлексы)  и другими людьми;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882" indent="-342882" fontAlgn="base">
              <a:spcBef>
                <a:spcPts val="600"/>
              </a:spcBef>
              <a:buFont typeface="Symbol"/>
              <a:buChar char=""/>
              <a:tabLst>
                <a:tab pos="180330" algn="l"/>
              </a:tabLst>
            </a:pPr>
            <a:r>
              <a:rPr lang="ru-RU" sz="2400" b="1" dirty="0">
                <a:solidFill>
                  <a:srgbClr val="FF0000"/>
                </a:solidFill>
                <a:ea typeface="Times New Roman"/>
              </a:rPr>
              <a:t>обучение </a:t>
            </a:r>
            <a:endParaRPr lang="ru-RU" sz="24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270497" fontAlgn="base">
              <a:spcBef>
                <a:spcPts val="600"/>
              </a:spcBef>
              <a:tabLst>
                <a:tab pos="180330" algn="l"/>
              </a:tabLst>
            </a:pPr>
            <a:r>
              <a:rPr lang="ru-RU" sz="2400" b="1" dirty="0">
                <a:solidFill>
                  <a:srgbClr val="000000"/>
                </a:solidFill>
                <a:ea typeface="Times New Roman"/>
              </a:rPr>
              <a:t>     - родители (мать, прежде всего);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70497" fontAlgn="base">
              <a:spcBef>
                <a:spcPts val="600"/>
              </a:spcBef>
              <a:tabLst>
                <a:tab pos="180330" algn="l"/>
              </a:tabLst>
            </a:pPr>
            <a:r>
              <a:rPr lang="ru-RU" sz="2400" b="1" dirty="0">
                <a:solidFill>
                  <a:srgbClr val="000000"/>
                </a:solidFill>
                <a:ea typeface="Times New Roman"/>
              </a:rPr>
              <a:t>    -  учёба (детсад, школа, университет);</a:t>
            </a:r>
          </a:p>
          <a:p>
            <a:pPr marL="270497" fontAlgn="base">
              <a:spcBef>
                <a:spcPts val="600"/>
              </a:spcBef>
              <a:tabLst>
                <a:tab pos="180330" algn="l"/>
              </a:tabLst>
            </a:pPr>
            <a:r>
              <a:rPr lang="ru-RU" sz="2400" b="1" dirty="0">
                <a:solidFill>
                  <a:srgbClr val="000000"/>
                </a:solidFill>
                <a:ea typeface="Times New Roman"/>
              </a:rPr>
              <a:t>     - трудовая деятельность 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31504" y="188649"/>
            <a:ext cx="903649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300" b="1" dirty="0">
                <a:solidFill>
                  <a:srgbClr val="1A0AEC"/>
                </a:solidFill>
                <a:ea typeface="Times New Roman"/>
              </a:rPr>
              <a:t>Источник интеллекта - обучение</a:t>
            </a:r>
            <a:endParaRPr lang="ru-RU" sz="4300" b="1" dirty="0">
              <a:solidFill>
                <a:srgbClr val="1A0A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71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525351"/>
            <a:ext cx="2133600" cy="196131"/>
          </a:xfrm>
        </p:spPr>
        <p:txBody>
          <a:bodyPr/>
          <a:lstStyle/>
          <a:p>
            <a:fld id="{599EFFE0-9C70-42CC-82C0-020C985A88B5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525351"/>
            <a:ext cx="4040088" cy="196131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64352" y="6525351"/>
            <a:ext cx="946448" cy="196131"/>
          </a:xfrm>
        </p:spPr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6635" y="9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1A0AEC"/>
                </a:solidFill>
              </a:rPr>
              <a:t>Вернёмся к искусственному интеллекту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44" y="476680"/>
            <a:ext cx="120006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8" fontAlgn="base"/>
            <a:r>
              <a:rPr lang="ru-RU" sz="2000" b="1" dirty="0">
                <a:solidFill>
                  <a:srgbClr val="000000"/>
                </a:solidFill>
              </a:rPr>
              <a:t>ИИ – </a:t>
            </a:r>
            <a:r>
              <a:rPr lang="ru-RU" b="1" dirty="0">
                <a:solidFill>
                  <a:srgbClr val="000000"/>
                </a:solidFill>
              </a:rPr>
              <a:t>это компьютерная система, имитирующая человеческий интеллект для переработки информации и координации действий в соответствии с целью, поставленной извне. </a:t>
            </a:r>
          </a:p>
          <a:p>
            <a:pPr marL="35998" fontAlgn="base"/>
            <a:r>
              <a:rPr lang="ru-RU" sz="2000" b="1" u="sng" dirty="0">
                <a:solidFill>
                  <a:srgbClr val="006600"/>
                </a:solidFill>
                <a:ea typeface="Times New Roman"/>
              </a:rPr>
              <a:t>Что для этого требуется? </a:t>
            </a:r>
          </a:p>
          <a:p>
            <a:pPr marL="35998" fontAlgn="base"/>
            <a:endParaRPr lang="ru-RU" sz="2000" b="1" u="sng" dirty="0">
              <a:solidFill>
                <a:srgbClr val="006600"/>
              </a:solidFill>
              <a:ea typeface="Times New Roman"/>
            </a:endParaRPr>
          </a:p>
          <a:p>
            <a:pPr marL="35998" fontAlgn="base"/>
            <a:endParaRPr lang="ru-RU" sz="1000" b="1" dirty="0">
              <a:solidFill>
                <a:srgbClr val="006600"/>
              </a:solidFill>
              <a:ea typeface="Times New Roman"/>
            </a:endParaRPr>
          </a:p>
          <a:p>
            <a:pPr marL="35998" fontAlgn="base"/>
            <a:r>
              <a:rPr lang="ru-RU" sz="2400" b="1" dirty="0">
                <a:solidFill>
                  <a:srgbClr val="0000FF"/>
                </a:solidFill>
                <a:ea typeface="Times New Roman"/>
                <a:cs typeface="Times New Roman"/>
              </a:rPr>
              <a:t>Компьютер </a:t>
            </a:r>
            <a:r>
              <a:rPr lang="ru-RU" sz="2400" b="1" dirty="0">
                <a:solidFill>
                  <a:srgbClr val="339966"/>
                </a:solidFill>
                <a:ea typeface="Times New Roman"/>
                <a:cs typeface="Times New Roman"/>
              </a:rPr>
              <a:t>(носитель ИИ)</a:t>
            </a:r>
            <a:r>
              <a:rPr lang="ru-RU" sz="2400" b="1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ru-RU" sz="2400" b="1" dirty="0">
                <a:solidFill>
                  <a:srgbClr val="1A0AEC"/>
                </a:solidFill>
                <a:ea typeface="Times New Roman"/>
                <a:cs typeface="Times New Roman"/>
              </a:rPr>
              <a:t>способный </a:t>
            </a:r>
            <a:endParaRPr lang="ru-RU" sz="2400" b="1" dirty="0">
              <a:solidFill>
                <a:srgbClr val="1A0AEC"/>
              </a:solidFill>
              <a:ea typeface="Times New Roman"/>
            </a:endParaRPr>
          </a:p>
          <a:p>
            <a:pPr marL="35998" fontAlgn="base"/>
            <a:r>
              <a:rPr lang="ru-RU" sz="1400" b="1" dirty="0">
                <a:solidFill>
                  <a:srgbClr val="1A0AEC"/>
                </a:solidFill>
                <a:ea typeface="Times New Roman"/>
                <a:cs typeface="Times New Roman"/>
              </a:rPr>
              <a:t>      </a:t>
            </a:r>
          </a:p>
          <a:p>
            <a:pPr marL="35998" fontAlgn="base"/>
            <a:endParaRPr lang="ru-RU" sz="1400" b="1" dirty="0">
              <a:solidFill>
                <a:srgbClr val="1A0AEC"/>
              </a:solidFill>
              <a:ea typeface="Times New Roman"/>
              <a:cs typeface="Times New Roman"/>
            </a:endParaRPr>
          </a:p>
          <a:p>
            <a:pPr marL="35998" fontAlgn="base"/>
            <a:endParaRPr lang="ru-RU" b="1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5998" fontAlgn="base"/>
            <a:endParaRPr lang="ru-RU" sz="800" b="1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449239" indent="-355582" algn="just" fontAlgn="base">
              <a:buClr>
                <a:srgbClr val="FF0000"/>
              </a:buClr>
              <a:buSzPts val="1600"/>
              <a:buFont typeface="Wingdings 3"/>
              <a:buChar char=""/>
            </a:pP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не только </a:t>
            </a:r>
            <a:r>
              <a:rPr lang="ru-RU" b="1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ea typeface="Times New Roman"/>
                <a:cs typeface="Times New Roman"/>
              </a:rPr>
              <a:t>получать сигналы</a:t>
            </a:r>
            <a:r>
              <a:rPr lang="ru-RU" b="1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от датчиков, но и </a:t>
            </a:r>
            <a:r>
              <a:rPr lang="ru-RU" b="1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ea typeface="Times New Roman"/>
                <a:cs typeface="Times New Roman"/>
              </a:rPr>
              <a:t>распознавать образы</a:t>
            </a: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,    зрительные </a:t>
            </a:r>
            <a:r>
              <a:rPr lang="ru-RU" sz="1600" b="1" dirty="0">
                <a:solidFill>
                  <a:srgbClr val="339966"/>
                </a:solidFill>
                <a:ea typeface="Times New Roman"/>
                <a:cs typeface="Times New Roman"/>
              </a:rPr>
              <a:t>(фото и видео ввода)</a:t>
            </a: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 и акустические (речевые)</a:t>
            </a:r>
            <a:endParaRPr lang="ru-RU" sz="1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93658" indent="355582" algn="just" fontAlgn="base">
              <a:buClr>
                <a:srgbClr val="FF0000"/>
              </a:buClr>
              <a:buSzPts val="1600"/>
              <a:buFont typeface="Wingdings 3"/>
              <a:buChar char=""/>
            </a:pPr>
            <a:r>
              <a:rPr lang="ru-RU" b="1" dirty="0">
                <a:solidFill>
                  <a:srgbClr val="1A0AEC"/>
                </a:solidFill>
                <a:uFill>
                  <a:solidFill>
                    <a:srgbClr val="FF0000"/>
                  </a:solidFill>
                </a:uFill>
                <a:ea typeface="Times New Roman"/>
                <a:cs typeface="Times New Roman"/>
              </a:rPr>
              <a:t>принимать решения</a:t>
            </a:r>
            <a:r>
              <a:rPr lang="ru-RU" b="1" dirty="0">
                <a:solidFill>
                  <a:srgbClr val="1A0AEC"/>
                </a:solidFill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в зависимости от полученной информации</a:t>
            </a:r>
            <a:endParaRPr lang="ru-RU" sz="1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93658" indent="355582" algn="just" fontAlgn="base">
              <a:buClr>
                <a:srgbClr val="FF0000"/>
              </a:buClr>
              <a:buSzPts val="1600"/>
              <a:buFont typeface="Wingdings 3"/>
              <a:buChar char=""/>
            </a:pPr>
            <a:r>
              <a:rPr lang="ru-RU" b="1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ea typeface="Times New Roman"/>
                <a:cs typeface="Times New Roman"/>
              </a:rPr>
              <a:t>управлять</a:t>
            </a: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 исполнительными устройствами.</a:t>
            </a:r>
          </a:p>
          <a:p>
            <a:pPr marL="93658" algn="just" fontAlgn="base">
              <a:buClr>
                <a:srgbClr val="FF0000"/>
              </a:buClr>
              <a:buSzPts val="1600"/>
            </a:pPr>
            <a:endParaRPr lang="ru-RU" sz="800" b="1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93658" algn="just" fontAlgn="base">
              <a:buClr>
                <a:srgbClr val="FF0000"/>
              </a:buClr>
              <a:buSzPts val="1600"/>
            </a:pPr>
            <a:r>
              <a:rPr lang="ru-RU" dirty="0">
                <a:solidFill>
                  <a:srgbClr val="000000"/>
                </a:solidFill>
              </a:rPr>
              <a:t>Как академическая дисциплина ИИ появился в 1956 году и за прошедшие более 60 лет пережил периоды активности и финансирования, приведших к созданию полезных роботов и экспертных систем, и «зим» без финансирования, вызванных осознанием сложности решаемых проблем и недостаточным уровнем компьютерных технологий того времени. </a:t>
            </a:r>
          </a:p>
          <a:p>
            <a:pPr marL="93658" algn="just" fontAlgn="base">
              <a:buClr>
                <a:srgbClr val="FF0000"/>
              </a:buClr>
              <a:buSzPts val="1600"/>
            </a:pP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   Новый прорыв в развитии ИИ появился с осознанием необходимости</a:t>
            </a:r>
          </a:p>
          <a:p>
            <a:pPr marL="449239" indent="-355582" algn="just" fontAlgn="base">
              <a:buClr>
                <a:srgbClr val="FF0000"/>
              </a:buClr>
              <a:buSzPts val="1600"/>
              <a:buFont typeface="Wingdings 3"/>
              <a:buChar char=""/>
            </a:pPr>
            <a:r>
              <a:rPr lang="ru-RU" b="1" dirty="0">
                <a:solidFill>
                  <a:srgbClr val="000000"/>
                </a:solidFill>
              </a:rPr>
              <a:t>использовать методы </a:t>
            </a:r>
            <a:r>
              <a:rPr lang="ru-RU" b="1" dirty="0">
                <a:solidFill>
                  <a:srgbClr val="0000FF"/>
                </a:solidFill>
              </a:rPr>
              <a:t>обучения и самообучения, запоминать </a:t>
            </a:r>
            <a:r>
              <a:rPr lang="ru-RU" b="1" dirty="0">
                <a:solidFill>
                  <a:srgbClr val="000000"/>
                </a:solidFill>
              </a:rPr>
              <a:t>способы решения уже решенных задач и </a:t>
            </a:r>
            <a:r>
              <a:rPr lang="ru-RU" b="1" dirty="0">
                <a:solidFill>
                  <a:srgbClr val="0000FF"/>
                </a:solidFill>
              </a:rPr>
              <a:t>обобщать</a:t>
            </a:r>
            <a:r>
              <a:rPr lang="ru-RU" b="1" dirty="0">
                <a:solidFill>
                  <a:srgbClr val="000000"/>
                </a:solidFill>
              </a:rPr>
              <a:t> их для решения новых,</a:t>
            </a:r>
          </a:p>
          <a:p>
            <a:pPr marL="93658" algn="just" fontAlgn="base">
              <a:buClr>
                <a:srgbClr val="FF0000"/>
              </a:buClr>
              <a:buSzPts val="1600"/>
            </a:pPr>
            <a:r>
              <a:rPr lang="ru-RU" dirty="0" err="1">
                <a:solidFill>
                  <a:srgbClr val="000000"/>
                </a:solidFill>
              </a:rPr>
              <a:t>то-есть</a:t>
            </a:r>
            <a:r>
              <a:rPr lang="ru-RU" dirty="0">
                <a:solidFill>
                  <a:srgbClr val="000000"/>
                </a:solidFill>
              </a:rPr>
              <a:t> с появлением </a:t>
            </a:r>
            <a:r>
              <a:rPr lang="ru-RU" b="1" dirty="0">
                <a:solidFill>
                  <a:srgbClr val="1A0AEC"/>
                </a:solidFill>
              </a:rPr>
              <a:t>машинного обучения</a:t>
            </a:r>
            <a:r>
              <a:rPr lang="ru-RU" dirty="0">
                <a:solidFill>
                  <a:srgbClr val="000000"/>
                </a:solidFill>
              </a:rPr>
              <a:t>, как способа реализации ИИ</a:t>
            </a: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7019528" y="1169559"/>
            <a:ext cx="228600" cy="1728192"/>
          </a:xfrm>
          <a:prstGeom prst="leftBrace">
            <a:avLst>
              <a:gd name="adj1" fmla="val 29977"/>
              <a:gd name="adj2" fmla="val 46278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7248128" y="1061455"/>
            <a:ext cx="4177816" cy="194421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5998" fontAlgn="base"/>
            <a:r>
              <a:rPr lang="ru-RU" sz="1400" b="1" dirty="0">
                <a:solidFill>
                  <a:srgbClr val="1A0AEC"/>
                </a:solidFill>
                <a:ea typeface="Times New Roman"/>
                <a:cs typeface="Times New Roman"/>
              </a:rPr>
              <a:t>т.е. </a:t>
            </a:r>
            <a:r>
              <a:rPr lang="ru-RU" sz="1400" b="1" dirty="0">
                <a:solidFill>
                  <a:srgbClr val="1A0AEC"/>
                </a:solidFill>
                <a:ea typeface="Times New Roman"/>
              </a:rPr>
              <a:t>имеющий </a:t>
            </a:r>
          </a:p>
          <a:p>
            <a:pPr marL="321735" indent="-285737" fontAlgn="base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A0AEC"/>
                </a:solidFill>
                <a:ea typeface="Times New Roman"/>
              </a:rPr>
              <a:t>соответственное программное обеспечение, </a:t>
            </a:r>
          </a:p>
          <a:p>
            <a:pPr marL="321735" indent="-285737" fontAlgn="base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A0AEC"/>
                </a:solidFill>
                <a:ea typeface="Times New Roman"/>
              </a:rPr>
              <a:t>устройства вывода </a:t>
            </a:r>
            <a:r>
              <a:rPr lang="ru-RU" sz="1400" b="1" dirty="0">
                <a:solidFill>
                  <a:srgbClr val="1A0AEC"/>
                </a:solidFill>
              </a:rPr>
              <a:t>в форме, удобной </a:t>
            </a:r>
          </a:p>
          <a:p>
            <a:pPr marL="35998" fontAlgn="base"/>
            <a:r>
              <a:rPr lang="ru-RU" sz="1400" b="1" dirty="0">
                <a:solidFill>
                  <a:srgbClr val="1A0AEC"/>
                </a:solidFill>
              </a:rPr>
              <a:t>      для восприятия человеком </a:t>
            </a:r>
          </a:p>
          <a:p>
            <a:pPr marL="321735" indent="-285737" fontAlgn="base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A0AEC"/>
                </a:solidFill>
                <a:ea typeface="Times New Roman"/>
              </a:rPr>
              <a:t>исполнительные органы, манипуляторы </a:t>
            </a:r>
          </a:p>
          <a:p>
            <a:pPr marL="321735" indent="-285737" fontAlgn="base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A0AEC"/>
                </a:solidFill>
                <a:ea typeface="Times New Roman"/>
              </a:rPr>
              <a:t>драйверы для них</a:t>
            </a:r>
            <a:endParaRPr lang="ru-RU" sz="1400" b="1" dirty="0">
              <a:solidFill>
                <a:srgbClr val="1A0AEC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2414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79147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1A0AEC"/>
                </a:solidFill>
              </a:rPr>
              <a:t>Машинное обучение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6" y="1340768"/>
            <a:ext cx="11809312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rgbClr val="1A0AEC"/>
                </a:solidFill>
              </a:rPr>
              <a:t>Машинное обучение</a:t>
            </a:r>
            <a:r>
              <a:rPr lang="en-US" sz="2600" b="1" dirty="0">
                <a:solidFill>
                  <a:srgbClr val="1A0AEC"/>
                </a:solidFill>
              </a:rPr>
              <a:t> (Machine Learning</a:t>
            </a:r>
            <a:r>
              <a:rPr lang="ru-RU" sz="2600" b="1" dirty="0">
                <a:solidFill>
                  <a:srgbClr val="1A0AEC"/>
                </a:solidFill>
              </a:rPr>
              <a:t> </a:t>
            </a:r>
            <a:r>
              <a:rPr lang="en-US" sz="2600" b="1" dirty="0">
                <a:solidFill>
                  <a:srgbClr val="1A0AEC"/>
                </a:solidFill>
              </a:rPr>
              <a:t>-</a:t>
            </a:r>
            <a:r>
              <a:rPr lang="ru-RU" sz="2600" b="1" dirty="0">
                <a:solidFill>
                  <a:srgbClr val="1A0AEC"/>
                </a:solidFill>
              </a:rPr>
              <a:t> </a:t>
            </a:r>
            <a:r>
              <a:rPr lang="en-US" sz="2600" b="1" dirty="0">
                <a:solidFill>
                  <a:srgbClr val="1A0AEC"/>
                </a:solidFill>
              </a:rPr>
              <a:t>ML)</a:t>
            </a:r>
            <a:r>
              <a:rPr lang="ru-RU" sz="2600" b="1" dirty="0">
                <a:solidFill>
                  <a:srgbClr val="1A0AEC"/>
                </a:solidFill>
              </a:rPr>
              <a:t>, это когда компьютер не просто использует заранее написанный алгоритм, а </a:t>
            </a:r>
            <a:r>
              <a:rPr lang="ru-RU" sz="2600" b="1" u="sng" dirty="0">
                <a:solidFill>
                  <a:srgbClr val="1A0AEC"/>
                </a:solidFill>
              </a:rPr>
              <a:t>сам обучается решению поставленной задачи на большой выборке данных</a:t>
            </a:r>
            <a:r>
              <a:rPr lang="ru-RU" sz="2600" b="1" dirty="0">
                <a:solidFill>
                  <a:srgbClr val="1A0AEC"/>
                </a:solidFill>
              </a:rPr>
              <a:t>.</a:t>
            </a:r>
          </a:p>
          <a:p>
            <a:pPr marL="0" indent="0">
              <a:buNone/>
            </a:pPr>
            <a:endParaRPr lang="ru-RU" sz="2600" b="1" dirty="0">
              <a:solidFill>
                <a:srgbClr val="1A0AEC"/>
              </a:solidFill>
            </a:endParaRPr>
          </a:p>
          <a:p>
            <a:pPr marL="0" indent="0">
              <a:buNone/>
            </a:pPr>
            <a:r>
              <a:rPr lang="ru-RU" sz="2400" dirty="0"/>
              <a:t>Три причины синхронного взрыва популярности </a:t>
            </a:r>
            <a:r>
              <a:rPr lang="en-US" sz="2400" dirty="0"/>
              <a:t>ML</a:t>
            </a:r>
            <a:r>
              <a:rPr lang="ru-RU" sz="2400" dirty="0"/>
              <a:t> в последние годы:  </a:t>
            </a:r>
          </a:p>
          <a:p>
            <a:pPr marL="0" indent="0">
              <a:buNone/>
            </a:pPr>
            <a:r>
              <a:rPr lang="ru-RU" sz="2400" dirty="0"/>
              <a:t>1. </a:t>
            </a:r>
            <a:r>
              <a:rPr lang="ru-RU" sz="2400" b="1" dirty="0">
                <a:solidFill>
                  <a:srgbClr val="C00000"/>
                </a:solidFill>
              </a:rPr>
              <a:t>Большие Данные</a:t>
            </a:r>
            <a:r>
              <a:rPr lang="ru-RU" sz="2400" dirty="0"/>
              <a:t>. Данных стало так много, что новые подходы были вызваны к жизни тем, что растущее разнообразие, как данных, так и возможных решений стало слишком велико для традиционных заранее запрограммированных систем. </a:t>
            </a:r>
          </a:p>
          <a:p>
            <a:pPr marL="0" indent="0">
              <a:buNone/>
            </a:pPr>
            <a:r>
              <a:rPr lang="ru-RU" sz="2400" dirty="0"/>
              <a:t>2. Снижение стоимости </a:t>
            </a:r>
            <a:r>
              <a:rPr lang="ru-RU" sz="2400" b="1" dirty="0">
                <a:solidFill>
                  <a:srgbClr val="C00000"/>
                </a:solidFill>
              </a:rPr>
              <a:t>параллельных вычислений и памяти компьютеров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r>
              <a:rPr lang="ru-RU" sz="2400" dirty="0"/>
              <a:t>3. Новые алгоритмы </a:t>
            </a:r>
            <a:r>
              <a:rPr lang="ru-RU" sz="2400" b="1" dirty="0">
                <a:solidFill>
                  <a:srgbClr val="C00000"/>
                </a:solidFill>
              </a:rPr>
              <a:t>глубокого машинного обучения</a:t>
            </a:r>
            <a:r>
              <a:rPr lang="ru-RU" sz="2400" dirty="0"/>
              <a:t>.</a:t>
            </a:r>
            <a:endParaRPr lang="ru-RU" sz="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847528" y="6578610"/>
            <a:ext cx="2133600" cy="268139"/>
          </a:xfrm>
        </p:spPr>
        <p:txBody>
          <a:bodyPr/>
          <a:lstStyle/>
          <a:p>
            <a:fld id="{ADCD2AD9-9C48-474D-86B5-288C975E5E2A}" type="datetime1">
              <a:rPr lang="ru-RU" smtClean="0">
                <a:solidFill>
                  <a:srgbClr val="000000"/>
                </a:solidFill>
              </a:rPr>
              <a:pPr/>
              <a:t>10.02.2023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55847" y="6525353"/>
            <a:ext cx="3436215" cy="268139"/>
          </a:xfrm>
        </p:spPr>
        <p:txBody>
          <a:bodyPr/>
          <a:lstStyle/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91975" y="6453345"/>
            <a:ext cx="802432" cy="268139"/>
          </a:xfrm>
        </p:spPr>
        <p:txBody>
          <a:bodyPr/>
          <a:lstStyle/>
          <a:p>
            <a:fld id="{24A25408-F686-4A7E-994C-6122F40E26F6}" type="slidenum">
              <a:rPr lang="ru-RU" smtClean="0">
                <a:solidFill>
                  <a:srgbClr val="000000"/>
                </a:solidFill>
              </a:rPr>
              <a:pPr/>
              <a:t>12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67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453343"/>
            <a:ext cx="2133600" cy="268139"/>
          </a:xfrm>
        </p:spPr>
        <p:txBody>
          <a:bodyPr/>
          <a:lstStyle/>
          <a:p>
            <a:fld id="{7C4D1D18-9A27-469D-ABCC-38D685DCCB51}" type="datetime1">
              <a:rPr lang="ru-RU" smtClean="0">
                <a:solidFill>
                  <a:srgbClr val="000000"/>
                </a:solidFill>
              </a:rPr>
              <a:pPr/>
              <a:t>10.02.2023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525351"/>
            <a:ext cx="3752056" cy="196131"/>
          </a:xfrm>
        </p:spPr>
        <p:txBody>
          <a:bodyPr/>
          <a:lstStyle/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08368" y="6453343"/>
            <a:ext cx="802432" cy="268139"/>
          </a:xfrm>
        </p:spPr>
        <p:txBody>
          <a:bodyPr/>
          <a:lstStyle/>
          <a:p>
            <a:fld id="{24A25408-F686-4A7E-994C-6122F40E26F6}" type="slidenum">
              <a:rPr lang="ru-RU" smtClean="0">
                <a:solidFill>
                  <a:srgbClr val="000000"/>
                </a:solidFill>
              </a:rPr>
              <a:pPr/>
              <a:t>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9" y="8"/>
            <a:ext cx="9168701" cy="76943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1A0AEC"/>
                </a:solidFill>
              </a:rPr>
              <a:t>Способы машинного обучения</a:t>
            </a:r>
            <a:endParaRPr lang="ru-RU" sz="4400" b="1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352" y="836718"/>
            <a:ext cx="11809312" cy="5534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4000"/>
              </a:lnSpc>
              <a:spcAft>
                <a:spcPct val="0"/>
              </a:spcAft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обучение с учителем </a:t>
            </a:r>
            <a:r>
              <a:rPr lang="ru-RU" b="1" dirty="0">
                <a:solidFill>
                  <a:srgbClr val="1A0AEC"/>
                </a:solidFill>
              </a:rPr>
              <a:t>(</a:t>
            </a:r>
            <a:r>
              <a:rPr lang="ru-RU" b="1" dirty="0" err="1">
                <a:solidFill>
                  <a:srgbClr val="1A0AEC"/>
                </a:solidFill>
              </a:rPr>
              <a:t>supervised</a:t>
            </a:r>
            <a:r>
              <a:rPr lang="ru-RU" b="1" dirty="0">
                <a:solidFill>
                  <a:srgbClr val="1A0AEC"/>
                </a:solidFill>
              </a:rPr>
              <a:t> </a:t>
            </a:r>
            <a:r>
              <a:rPr lang="ru-RU" b="1" dirty="0" err="1">
                <a:solidFill>
                  <a:srgbClr val="1A0AEC"/>
                </a:solidFill>
              </a:rPr>
              <a:t>learning</a:t>
            </a:r>
            <a:r>
              <a:rPr lang="ru-RU" b="1" dirty="0">
                <a:solidFill>
                  <a:srgbClr val="1A0AEC"/>
                </a:solidFill>
              </a:rPr>
              <a:t>), когда у нас есть данные, на основании которых нужно что-то предсказать, конечный набор известных решений и целевая функция, определяющая качество решения. </a:t>
            </a:r>
            <a:r>
              <a:rPr lang="ru-RU" dirty="0">
                <a:solidFill>
                  <a:srgbClr val="1A0AEC"/>
                </a:solidFill>
              </a:rPr>
              <a:t>Примеры обучения с учителем – </a:t>
            </a:r>
          </a:p>
          <a:p>
            <a:pPr marL="893718" indent="-266687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A0AEC"/>
                </a:solidFill>
              </a:rPr>
              <a:t>задачи регрессии,  </a:t>
            </a:r>
          </a:p>
          <a:p>
            <a:pPr marL="893718" indent="-266687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A0AEC"/>
                </a:solidFill>
              </a:rPr>
              <a:t>классификации, </a:t>
            </a:r>
          </a:p>
          <a:p>
            <a:pPr marL="893718" indent="-266687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A0AEC"/>
                </a:solidFill>
              </a:rPr>
              <a:t>выявления аномалий, </a:t>
            </a:r>
          </a:p>
          <a:p>
            <a:pPr marL="893718" indent="-266687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A0AEC"/>
                </a:solidFill>
              </a:rPr>
              <a:t>распознавание образов</a:t>
            </a:r>
            <a:r>
              <a:rPr lang="ru-RU" b="1" dirty="0">
                <a:solidFill>
                  <a:srgbClr val="1A0AEC"/>
                </a:solidFill>
              </a:rPr>
              <a:t>. </a:t>
            </a:r>
          </a:p>
          <a:p>
            <a:pPr indent="180966" fontAlgn="base">
              <a:lnSpc>
                <a:spcPct val="84000"/>
              </a:lnSpc>
              <a:spcAft>
                <a:spcPct val="0"/>
              </a:spcAft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обучение без учителя </a:t>
            </a:r>
            <a:r>
              <a:rPr lang="ru-RU" b="1" dirty="0">
                <a:solidFill>
                  <a:srgbClr val="1A0AEC"/>
                </a:solidFill>
              </a:rPr>
              <a:t>(</a:t>
            </a:r>
            <a:r>
              <a:rPr lang="ru-RU" b="1" dirty="0" err="1">
                <a:solidFill>
                  <a:srgbClr val="1A0AEC"/>
                </a:solidFill>
              </a:rPr>
              <a:t>unsupervised</a:t>
            </a:r>
            <a:r>
              <a:rPr lang="ru-RU" b="1" dirty="0">
                <a:solidFill>
                  <a:srgbClr val="1A0AEC"/>
                </a:solidFill>
              </a:rPr>
              <a:t> </a:t>
            </a:r>
            <a:r>
              <a:rPr lang="ru-RU" b="1" dirty="0" err="1">
                <a:solidFill>
                  <a:srgbClr val="1A0AEC"/>
                </a:solidFill>
              </a:rPr>
              <a:t>learning</a:t>
            </a:r>
            <a:r>
              <a:rPr lang="ru-RU" b="1" dirty="0">
                <a:solidFill>
                  <a:srgbClr val="1A0AEC"/>
                </a:solidFill>
              </a:rPr>
              <a:t>), когда </a:t>
            </a:r>
          </a:p>
          <a:p>
            <a:pPr indent="180966" fontAlgn="base">
              <a:lnSpc>
                <a:spcPct val="84000"/>
              </a:lnSpc>
              <a:spcAft>
                <a:spcPct val="0"/>
              </a:spcAft>
            </a:pPr>
            <a:r>
              <a:rPr lang="ru-RU" b="1" dirty="0">
                <a:solidFill>
                  <a:srgbClr val="1A0AEC"/>
                </a:solidFill>
              </a:rPr>
              <a:t> у нас есть только данные, свойства которых мы и </a:t>
            </a:r>
          </a:p>
          <a:p>
            <a:pPr indent="180966" fontAlgn="base">
              <a:lnSpc>
                <a:spcPct val="84000"/>
              </a:lnSpc>
              <a:spcAft>
                <a:spcPct val="0"/>
              </a:spcAft>
            </a:pPr>
            <a:r>
              <a:rPr lang="ru-RU" b="1" dirty="0">
                <a:solidFill>
                  <a:srgbClr val="1A0AEC"/>
                </a:solidFill>
              </a:rPr>
              <a:t> хотим найти. </a:t>
            </a:r>
            <a:r>
              <a:rPr lang="ru-RU" dirty="0">
                <a:solidFill>
                  <a:srgbClr val="1A0AEC"/>
                </a:solidFill>
              </a:rPr>
              <a:t>Примеры обучения без учителя – </a:t>
            </a:r>
          </a:p>
          <a:p>
            <a:pPr marL="893718" indent="-266687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A0AEC"/>
                </a:solidFill>
              </a:rPr>
              <a:t>задачи кластеризации </a:t>
            </a:r>
          </a:p>
          <a:p>
            <a:pPr marL="893718" indent="-266687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1A0AEC"/>
                </a:solidFill>
              </a:rPr>
              <a:t>уменьшения размерности данных.</a:t>
            </a:r>
          </a:p>
          <a:p>
            <a:pPr marL="285737" indent="-285737" fontAlgn="base">
              <a:lnSpc>
                <a:spcPct val="84000"/>
              </a:lnSpc>
              <a:spcAft>
                <a:spcPct val="0"/>
              </a:spcAft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Обучение с подкреплением </a:t>
            </a:r>
            <a:r>
              <a:rPr lang="ru-RU" b="1" dirty="0">
                <a:solidFill>
                  <a:srgbClr val="1A0AEC"/>
                </a:solidFill>
              </a:rPr>
              <a:t>(</a:t>
            </a:r>
            <a:r>
              <a:rPr lang="ru-RU" b="1" dirty="0" err="1">
                <a:solidFill>
                  <a:srgbClr val="1A0AEC"/>
                </a:solidFill>
              </a:rPr>
              <a:t>reinforcement</a:t>
            </a:r>
            <a:r>
              <a:rPr lang="ru-RU" b="1" dirty="0">
                <a:solidFill>
                  <a:srgbClr val="1A0AEC"/>
                </a:solidFill>
              </a:rPr>
              <a:t> </a:t>
            </a:r>
            <a:r>
              <a:rPr lang="ru-RU" b="1" dirty="0" err="1">
                <a:solidFill>
                  <a:srgbClr val="1A0AEC"/>
                </a:solidFill>
              </a:rPr>
              <a:t>learning</a:t>
            </a:r>
            <a:r>
              <a:rPr lang="ru-RU" b="1" dirty="0">
                <a:solidFill>
                  <a:srgbClr val="1A0AEC"/>
                </a:solidFill>
              </a:rPr>
              <a:t>), </a:t>
            </a:r>
            <a:r>
              <a:rPr lang="ru-RU" dirty="0">
                <a:solidFill>
                  <a:srgbClr val="1A0AEC"/>
                </a:solidFill>
              </a:rPr>
              <a:t>когда </a:t>
            </a:r>
            <a:r>
              <a:rPr lang="ru-RU" dirty="0" err="1">
                <a:solidFill>
                  <a:srgbClr val="1A0AEC"/>
                </a:solidFill>
              </a:rPr>
              <a:t>нейросетевой</a:t>
            </a:r>
            <a:r>
              <a:rPr lang="ru-RU" dirty="0">
                <a:solidFill>
                  <a:srgbClr val="1A0AEC"/>
                </a:solidFill>
              </a:rPr>
              <a:t> агент взаимодействует с окружающей средой, а она его за эти действия поощряет. Агент не знает, как ему действовать дальше, но зато узнает, какое действие принесет максимальную награду. Примеры</a:t>
            </a:r>
          </a:p>
          <a:p>
            <a:pPr marL="893718" indent="-266687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93718" algn="l"/>
              </a:tabLst>
            </a:pPr>
            <a:r>
              <a:rPr lang="ru-RU" b="1" dirty="0">
                <a:solidFill>
                  <a:srgbClr val="1A0AEC"/>
                </a:solidFill>
              </a:rPr>
              <a:t>  </a:t>
            </a:r>
            <a:r>
              <a:rPr lang="ru-RU" dirty="0">
                <a:solidFill>
                  <a:srgbClr val="1A0AEC"/>
                </a:solidFill>
              </a:rPr>
              <a:t>все игровые программы,</a:t>
            </a:r>
          </a:p>
          <a:p>
            <a:pPr marL="988965" indent="-361934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93718" algn="l"/>
              </a:tabLst>
            </a:pPr>
            <a:r>
              <a:rPr lang="ru-RU" dirty="0">
                <a:solidFill>
                  <a:srgbClr val="1A0AEC"/>
                </a:solidFill>
              </a:rPr>
              <a:t>робототехника,</a:t>
            </a:r>
          </a:p>
          <a:p>
            <a:pPr marL="988965" indent="-361934" fontAlgn="base">
              <a:lnSpc>
                <a:spcPct val="84000"/>
              </a:lnSpc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93718" algn="l"/>
              </a:tabLst>
            </a:pPr>
            <a:r>
              <a:rPr lang="ru-RU" dirty="0">
                <a:solidFill>
                  <a:srgbClr val="1A0AEC"/>
                </a:solidFill>
              </a:rPr>
              <a:t>самоуправляемые автомобили.</a:t>
            </a:r>
          </a:p>
          <a:p>
            <a:pPr marL="627031" fontAlgn="base">
              <a:lnSpc>
                <a:spcPct val="84000"/>
              </a:lnSpc>
              <a:spcAft>
                <a:spcPct val="0"/>
              </a:spcAft>
              <a:tabLst>
                <a:tab pos="893718" algn="l"/>
              </a:tabLst>
            </a:pPr>
            <a:endParaRPr lang="ru-RU" sz="1000" dirty="0">
              <a:solidFill>
                <a:srgbClr val="1A0AEC"/>
              </a:solidFill>
            </a:endParaRPr>
          </a:p>
          <a:p>
            <a:pPr fontAlgn="base">
              <a:lnSpc>
                <a:spcPct val="84000"/>
              </a:lnSpc>
              <a:spcAft>
                <a:spcPct val="0"/>
              </a:spcAft>
            </a:pPr>
            <a:r>
              <a:rPr lang="ru-RU" b="1" dirty="0">
                <a:solidFill>
                  <a:srgbClr val="1A0AEC"/>
                </a:solidFill>
              </a:rPr>
              <a:t>Наиболее популярные методы решения этих задач: </a:t>
            </a:r>
            <a:endParaRPr lang="en-US" b="1" dirty="0">
              <a:solidFill>
                <a:srgbClr val="1A0AEC"/>
              </a:solidFill>
            </a:endParaRPr>
          </a:p>
          <a:p>
            <a:pPr fontAlgn="base">
              <a:lnSpc>
                <a:spcPct val="84000"/>
              </a:lnSpc>
              <a:spcAft>
                <a:spcPct val="0"/>
              </a:spcAft>
            </a:pPr>
            <a:r>
              <a:rPr lang="ru-RU" dirty="0">
                <a:solidFill>
                  <a:srgbClr val="1A0AEC"/>
                </a:solidFill>
              </a:rPr>
              <a:t>деревья решений, метод опорных векторов, роевые алгоритмы, генетические алгоритмы, </a:t>
            </a:r>
            <a:r>
              <a:rPr lang="ru-RU" sz="2400" b="1" u="sng" dirty="0">
                <a:solidFill>
                  <a:srgbClr val="C00000"/>
                </a:solidFill>
              </a:rPr>
              <a:t>нейронные сети</a:t>
            </a:r>
            <a:r>
              <a:rPr lang="ru-RU" b="1" dirty="0">
                <a:solidFill>
                  <a:srgbClr val="1A0AEC"/>
                </a:solidFill>
              </a:rPr>
              <a:t>.  </a:t>
            </a:r>
          </a:p>
          <a:p>
            <a:pPr fontAlgn="base">
              <a:lnSpc>
                <a:spcPct val="84000"/>
              </a:lnSpc>
              <a:spcAft>
                <a:spcPct val="0"/>
              </a:spcAft>
            </a:pPr>
            <a:endParaRPr lang="ru-RU" sz="900" b="1" dirty="0">
              <a:solidFill>
                <a:srgbClr val="1A0AEC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19" y="1412776"/>
            <a:ext cx="2532994" cy="190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4007768" y="1988840"/>
            <a:ext cx="3600400" cy="14401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16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A02C83B-BD91-3F70-1424-DC176EBB6905}"/>
              </a:ext>
            </a:extLst>
          </p:cNvPr>
          <p:cNvSpPr/>
          <p:nvPr/>
        </p:nvSpPr>
        <p:spPr bwMode="auto">
          <a:xfrm>
            <a:off x="985925" y="2508493"/>
            <a:ext cx="2689277" cy="148485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endParaRPr lang="ru-RU" sz="1351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503" y="398812"/>
            <a:ext cx="3024337" cy="9748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rgbClr val="1A0AEC"/>
                </a:solidFill>
              </a:rPr>
              <a:t>Виды машинного</a:t>
            </a:r>
            <a:br>
              <a:rPr lang="ru-RU" sz="3200" b="1" dirty="0">
                <a:solidFill>
                  <a:srgbClr val="1A0AEC"/>
                </a:solidFill>
              </a:rPr>
            </a:br>
            <a:r>
              <a:rPr lang="ru-RU" sz="3200" b="1" dirty="0">
                <a:solidFill>
                  <a:srgbClr val="1A0AEC"/>
                </a:solidFill>
              </a:rPr>
              <a:t> обучения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fld id="{F843FA2E-E11B-44E8-B830-00D6ADA42CF1}" type="datetime1">
              <a:rPr lang="ru-RU">
                <a:solidFill>
                  <a:srgbClr val="000000"/>
                </a:solidFill>
                <a:latin typeface="Arial" charset="0"/>
              </a:rPr>
              <a:pPr defTabSz="685766" fontAlgn="base">
                <a:spcBef>
                  <a:spcPct val="0"/>
                </a:spcBef>
                <a:spcAft>
                  <a:spcPct val="0"/>
                </a:spcAft>
              </a:pPr>
              <a:t>10.02.2023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15882" y="5706571"/>
            <a:ext cx="2544012" cy="215708"/>
          </a:xfrm>
        </p:spPr>
        <p:txBody>
          <a:bodyPr/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  <a:latin typeface="Arial" charset="0"/>
              </a:rPr>
              <a:t>Ососков Г.А. Машинное обучение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fld id="{24A25408-F686-4A7E-994C-6122F40E26F6}" type="slidenum">
              <a:rPr lang="ru-RU">
                <a:solidFill>
                  <a:srgbClr val="000000"/>
                </a:solidFill>
                <a:latin typeface="Arial" charset="0"/>
              </a:rPr>
              <a:pPr defTabSz="685766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91" y="207042"/>
            <a:ext cx="5821588" cy="635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 bwMode="auto">
          <a:xfrm>
            <a:off x="5180026" y="4296750"/>
            <a:ext cx="5160400" cy="25309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endParaRPr lang="ru-RU" sz="1351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4979113" y="2048507"/>
            <a:ext cx="1956696" cy="864096"/>
          </a:xfrm>
          <a:prstGeom prst="ellipse">
            <a:avLst/>
          </a:prstGeom>
          <a:noFill/>
          <a:ln w="19050" cap="flat" cmpd="sng" algn="ctr">
            <a:solidFill>
              <a:srgbClr val="1A0AE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endParaRPr lang="ru-RU" sz="1351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5681348" y="84310"/>
            <a:ext cx="2183213" cy="841999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endParaRPr lang="ru-RU" sz="1351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8634459" y="953554"/>
            <a:ext cx="2375416" cy="1251318"/>
          </a:xfrm>
          <a:prstGeom prst="ellipse">
            <a:avLst/>
          </a:prstGeom>
          <a:noFill/>
          <a:ln w="28575" cap="flat" cmpd="sng" algn="ctr">
            <a:solidFill>
              <a:srgbClr val="CA2CC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endParaRPr lang="ru-RU" sz="1351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7879421" y="210813"/>
            <a:ext cx="2375416" cy="841999"/>
          </a:xfrm>
          <a:prstGeom prst="ellipse">
            <a:avLst/>
          </a:prstGeom>
          <a:noFill/>
          <a:ln w="28575" cap="flat" cmpd="sng" algn="ctr">
            <a:solidFill>
              <a:srgbClr val="A32B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endParaRPr lang="ru-RU" sz="1351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818" y="2516744"/>
            <a:ext cx="28248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</a:rPr>
              <a:t>методы МО,</a:t>
            </a:r>
          </a:p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</a:rPr>
              <a:t>используемые в</a:t>
            </a:r>
          </a:p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</a:rPr>
              <a:t>экспериментальной </a:t>
            </a:r>
          </a:p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</a:rPr>
              <a:t>физике</a:t>
            </a:r>
          </a:p>
        </p:txBody>
      </p:sp>
      <p:cxnSp>
        <p:nvCxnSpPr>
          <p:cNvPr id="13" name="Прямая со стрелкой 12"/>
          <p:cNvCxnSpPr/>
          <p:nvPr/>
        </p:nvCxnSpPr>
        <p:spPr bwMode="auto">
          <a:xfrm flipV="1">
            <a:off x="3670550" y="1459644"/>
            <a:ext cx="4912781" cy="11374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>
                <a:alpha val="49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 стрелкой 20"/>
          <p:cNvCxnSpPr/>
          <p:nvPr/>
        </p:nvCxnSpPr>
        <p:spPr bwMode="auto">
          <a:xfrm>
            <a:off x="3703522" y="3581887"/>
            <a:ext cx="5386600" cy="12196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>
                <a:alpha val="54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 стрелкой 22"/>
          <p:cNvCxnSpPr/>
          <p:nvPr/>
        </p:nvCxnSpPr>
        <p:spPr bwMode="auto">
          <a:xfrm flipV="1">
            <a:off x="3442500" y="886248"/>
            <a:ext cx="4582341" cy="16459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A32B05">
                <a:alpha val="37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 стрелкой 26"/>
          <p:cNvCxnSpPr/>
          <p:nvPr/>
        </p:nvCxnSpPr>
        <p:spPr bwMode="auto">
          <a:xfrm flipV="1">
            <a:off x="3124062" y="771606"/>
            <a:ext cx="2488396" cy="16754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6600">
                <a:alpha val="61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1"/>
          <p:cNvCxnSpPr/>
          <p:nvPr/>
        </p:nvCxnSpPr>
        <p:spPr bwMode="auto">
          <a:xfrm>
            <a:off x="3108692" y="4070007"/>
            <a:ext cx="3306152" cy="18613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>
                <a:alpha val="36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56ECA22-BCA2-1DC8-C19C-325AAA7E1F81}"/>
              </a:ext>
            </a:extLst>
          </p:cNvPr>
          <p:cNvCxnSpPr/>
          <p:nvPr/>
        </p:nvCxnSpPr>
        <p:spPr bwMode="auto">
          <a:xfrm>
            <a:off x="3703522" y="3946454"/>
            <a:ext cx="2375047" cy="100808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814909E-D72D-4E06-454C-B70E7414DEAC}"/>
              </a:ext>
            </a:extLst>
          </p:cNvPr>
          <p:cNvCxnSpPr/>
          <p:nvPr/>
        </p:nvCxnSpPr>
        <p:spPr bwMode="auto">
          <a:xfrm>
            <a:off x="3710095" y="3817617"/>
            <a:ext cx="5027505" cy="18152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39730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E7B34-3B87-805D-4E49-26B3A480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900" y="74543"/>
            <a:ext cx="8955588" cy="782707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ru-RU" altLang="ru-RU" sz="3200" b="1" dirty="0">
                <a:solidFill>
                  <a:srgbClr val="0000FF"/>
                </a:solidFill>
              </a:rPr>
              <a:t>Применение машинного обучения в прикладных задачах ОИЯИ</a:t>
            </a:r>
            <a:endParaRPr lang="ru-RU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15FBA-609D-2E76-F8C2-963A7E71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2" y="829268"/>
            <a:ext cx="12025336" cy="5296894"/>
          </a:xfrm>
        </p:spPr>
        <p:txBody>
          <a:bodyPr/>
          <a:lstStyle/>
          <a:p>
            <a:pPr marL="342882" indent="-342882">
              <a:buFont typeface="+mj-lt"/>
              <a:buAutoNum type="arabicPeriod"/>
            </a:pPr>
            <a:r>
              <a:rPr lang="ru-RU" b="1" dirty="0"/>
              <a:t>Реконструкции событий по данным детекторов</a:t>
            </a:r>
            <a:br>
              <a:rPr lang="ru-RU" b="1" dirty="0"/>
            </a:br>
            <a:r>
              <a:rPr lang="ru-RU" b="1" dirty="0"/>
              <a:t>– ключевая проблема экспериментальной физики</a:t>
            </a:r>
          </a:p>
          <a:p>
            <a:pPr marL="714375" indent="-446088">
              <a:buFont typeface="Wingdings" panose="05000000000000000000" pitchFamily="2" charset="2"/>
              <a:buChar char="Ø"/>
              <a:tabLst>
                <a:tab pos="606425" algn="l"/>
                <a:tab pos="714375" algn="l"/>
                <a:tab pos="892175" algn="l"/>
              </a:tabLst>
            </a:pPr>
            <a:r>
              <a:rPr lang="ru-RU" b="1" dirty="0"/>
              <a:t>Распознавание траекторий взаимодействующих частиц в экспериментах физики высоких энергий</a:t>
            </a:r>
          </a:p>
          <a:p>
            <a:pPr marL="714375" indent="-446088">
              <a:buFont typeface="Wingdings" panose="05000000000000000000" pitchFamily="2" charset="2"/>
              <a:buChar char="Ø"/>
              <a:tabLst>
                <a:tab pos="606425" algn="l"/>
                <a:tab pos="714375" algn="l"/>
                <a:tab pos="892175" algn="l"/>
              </a:tabLst>
            </a:pPr>
            <a:r>
              <a:rPr lang="ru-RU" b="1" dirty="0"/>
              <a:t>Идентификация частиц по данным черенковского излучения</a:t>
            </a:r>
          </a:p>
          <a:p>
            <a:pPr marL="714375" indent="-446088">
              <a:buFont typeface="Wingdings" panose="05000000000000000000" pitchFamily="2" charset="2"/>
              <a:buChar char="Ø"/>
              <a:tabLst>
                <a:tab pos="606425" algn="l"/>
                <a:tab pos="714375" algn="l"/>
                <a:tab pos="892175" algn="l"/>
              </a:tabLst>
            </a:pPr>
            <a:r>
              <a:rPr lang="ru-RU" b="1" dirty="0"/>
              <a:t>Прогнозирование работы аппаратуры по данным временных измерений</a:t>
            </a:r>
          </a:p>
          <a:p>
            <a:pPr marL="0" indent="0">
              <a:buNone/>
            </a:pPr>
            <a:r>
              <a:rPr lang="ru-RU" b="1" dirty="0"/>
              <a:t>3. Прогнозирование загрязнения атмосферы тяжелыми металлами с использованием космических снимков </a:t>
            </a:r>
          </a:p>
          <a:p>
            <a:pPr marL="0" indent="0">
              <a:buNone/>
            </a:pPr>
            <a:r>
              <a:rPr lang="ru-RU" b="1" dirty="0"/>
              <a:t>4. Разработка облачной платформы для выявления и профилактики заболеваний сельскохозяйственных растений</a:t>
            </a:r>
          </a:p>
          <a:p>
            <a:pPr marL="0" indent="0">
              <a:buNone/>
            </a:pPr>
            <a:r>
              <a:rPr lang="ru-RU" b="1" dirty="0">
                <a:cs typeface="Arial" panose="020B0604020202020204" pitchFamily="34" charset="0"/>
              </a:rPr>
              <a:t>5. Анализ свойств тонких структур в распределениях продуктов ядерных реакций по массе</a:t>
            </a:r>
            <a:br>
              <a:rPr lang="ru-RU" b="1" dirty="0">
                <a:ln>
                  <a:solidFill>
                    <a:srgbClr val="003882"/>
                  </a:solidFill>
                </a:ln>
                <a:cs typeface="Arial" pitchFamily="34" charset="0"/>
              </a:rPr>
            </a:b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BDD6D-4179-72AB-9172-93AA8F56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fld id="{A3E11412-7678-477D-B9C2-1F0263DBB978}" type="datetime1">
              <a:rPr lang="ru-RU" altLang="ru-RU">
                <a:solidFill>
                  <a:srgbClr val="000000"/>
                </a:solidFill>
                <a:latin typeface="Arial" charset="0"/>
              </a:rPr>
              <a:pPr defTabSz="685766" fontAlgn="base">
                <a:spcBef>
                  <a:spcPct val="0"/>
                </a:spcBef>
                <a:spcAft>
                  <a:spcPct val="0"/>
                </a:spcAft>
              </a:pPr>
              <a:t>10.02.2023</a:t>
            </a:fld>
            <a:endParaRPr lang="ru-RU" alt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48B865-AAC4-7D93-7817-87BD0F34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0149" y="6126162"/>
            <a:ext cx="3354103" cy="357188"/>
          </a:xfrm>
        </p:spPr>
        <p:txBody>
          <a:bodyPr/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>
                <a:solidFill>
                  <a:srgbClr val="000000"/>
                </a:solidFill>
                <a:latin typeface="Arial" charset="0"/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8F489C-D330-47BA-F46E-2C099217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4472" y="6364287"/>
            <a:ext cx="817848" cy="357188"/>
          </a:xfrm>
        </p:spPr>
        <p:txBody>
          <a:bodyPr/>
          <a:lstStyle/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fld id="{6D13492E-593C-44B2-A8F0-51CE709223F9}" type="slidenum">
              <a:rPr lang="ru-RU" altLang="ru-RU">
                <a:solidFill>
                  <a:srgbClr val="000000"/>
                </a:solidFill>
                <a:latin typeface="Arial" charset="0"/>
              </a:rPr>
              <a:pPr defTabSz="685766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892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54" y="630814"/>
            <a:ext cx="8475312" cy="432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0" y="622322"/>
            <a:ext cx="2991194" cy="18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657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1A0AEC"/>
                </a:solidFill>
              </a:rPr>
              <a:t>Мегапроект </a:t>
            </a:r>
            <a:r>
              <a:rPr lang="en-US" sz="4000" b="1" dirty="0">
                <a:solidFill>
                  <a:srgbClr val="1A0AEC"/>
                </a:solidFill>
              </a:rPr>
              <a:t>NICA</a:t>
            </a:r>
            <a:r>
              <a:rPr lang="ru-RU" sz="4000" b="1" dirty="0">
                <a:solidFill>
                  <a:srgbClr val="1A0AEC"/>
                </a:solidFill>
              </a:rPr>
              <a:t> ОИЯИ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84017" y="837505"/>
            <a:ext cx="3239750" cy="49243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2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5801" y="5019539"/>
            <a:ext cx="5610905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Схема комплекса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NICA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 экспериментами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MPD, SPD, BM@N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300" y="2394318"/>
            <a:ext cx="3121433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Эксперимент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BM@N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Стриповый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A0AE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GEM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-детектор внутри магнита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557987" y="6087870"/>
            <a:ext cx="901275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Задачи: реконструкция событий по данным измерения в трековых и других детекторах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lowchart: Data 12">
            <a:extLst>
              <a:ext uri="{FF2B5EF4-FFF2-40B4-BE49-F238E27FC236}">
                <a16:creationId xmlns:a16="http://schemas.microsoft.com/office/drawing/2014/main" id="{8D8E34A4-8163-4150-AD62-35BBF27C2DD0}"/>
              </a:ext>
            </a:extLst>
          </p:cNvPr>
          <p:cNvSpPr/>
          <p:nvPr/>
        </p:nvSpPr>
        <p:spPr>
          <a:xfrm rot="4511855">
            <a:off x="3716205" y="764908"/>
            <a:ext cx="2588997" cy="2382984"/>
          </a:xfrm>
          <a:prstGeom prst="flowChartInputOutpu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Рисунок 13" descr="F:\Work\Conferences\2015\MMCP-2015\доклад с Мерцем\MPD general vie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66" y="3215432"/>
            <a:ext cx="1855417" cy="17733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9822460" y="3142709"/>
            <a:ext cx="2204360" cy="1935167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lowchart: Data 12">
            <a:extLst>
              <a:ext uri="{FF2B5EF4-FFF2-40B4-BE49-F238E27FC236}">
                <a16:creationId xmlns:a16="http://schemas.microsoft.com/office/drawing/2014/main" id="{8D8E34A4-8163-4150-AD62-35BBF27C2DD0}"/>
              </a:ext>
            </a:extLst>
          </p:cNvPr>
          <p:cNvSpPr/>
          <p:nvPr/>
        </p:nvSpPr>
        <p:spPr>
          <a:xfrm rot="4511855">
            <a:off x="9242053" y="1505069"/>
            <a:ext cx="1160814" cy="1867010"/>
          </a:xfrm>
          <a:prstGeom prst="flowChartInputOutpu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7" y="2954859"/>
            <a:ext cx="3239750" cy="231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375" y="5355013"/>
            <a:ext cx="4218426" cy="83098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Трековый детектор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TPC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внутри магнита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MPD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Показано смоделированное событие от взаимодействия ионов золота, порождающее тысячи треков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904892" y="6574836"/>
            <a:ext cx="2133600" cy="28011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13ACD-FAF6-4D06-8218-BA4D7C93E1DB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10.02.2023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745450" y="6564204"/>
            <a:ext cx="3798350" cy="28011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8395130" y="6447622"/>
            <a:ext cx="2133600" cy="280119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25408-F686-4A7E-994C-6122F40E26F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433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5753F-7A3A-4A73-8C73-34FEE8DA5D8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33101"/>
            <a:ext cx="12192001" cy="595536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Данные, измеренные в эксперименте, и постановки задач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7807" y="794514"/>
          <a:ext cx="3240087" cy="252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047619" imgH="12161905" progId="">
                  <p:embed/>
                </p:oleObj>
              </mc:Choice>
              <mc:Fallback>
                <p:oleObj r:id="rId2" imgW="12047619" imgH="12161905" progId="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7" y="794514"/>
                        <a:ext cx="3240087" cy="252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64714" y="3377615"/>
            <a:ext cx="21554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Схема установки СВМ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6527800" y="1844676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3520882" y="602600"/>
            <a:ext cx="275400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СВМ эксперимент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(Германия, GSI, будет запущен в 2023 году)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Скорость передачи данных: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  <a:r>
              <a:rPr kumimoji="0" lang="en-US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событий в сек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~1000 треков на событие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~100 чисел на трек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Итого: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 терабайт/сек!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7086754" y="2844268"/>
            <a:ext cx="40904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 модельного событий взаимодействия </a:t>
            </a:r>
            <a:r>
              <a:rPr kumimoji="0" lang="ru-RU" alt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Au+Au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вершинном детекторе</a:t>
            </a:r>
          </a:p>
        </p:txBody>
      </p:sp>
      <p:graphicFrame>
        <p:nvGraphicFramePr>
          <p:cNvPr id="22540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66645" y="3448532"/>
          <a:ext cx="3974857" cy="208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6792273" imgH="3561905" progId="">
                  <p:embed/>
                </p:oleObj>
              </mc:Choice>
              <mc:Fallback>
                <p:oleObj r:id="rId4" imgW="6792273" imgH="3561905" progId="">
                  <p:embed/>
                  <p:pic>
                    <p:nvPicPr>
                      <p:cNvPr id="2254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6645" y="3448532"/>
                        <a:ext cx="3974857" cy="2086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40134" y="3673814"/>
            <a:ext cx="462516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Проблемой является распознавание всех этих треков и колец RICH и оценка их параметров, с учетом их перекрытий, шумов и оптически искажений, приводящих к эллиптическим формам колец (подгонка эллипса).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3007857" y="5829774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Фрагмент данных фотодетектора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среднем 1200 точек, образующих 75 колец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15950" y="632781"/>
            <a:ext cx="12314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ondensed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arion</a:t>
            </a:r>
            <a:endParaRPr kumimoji="0" lang="en-US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atter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>
            <a:off x="8610600" y="5349408"/>
            <a:ext cx="1952297" cy="185489"/>
          </a:xfrm>
          <a:prstGeom prst="rightArrow">
            <a:avLst>
              <a:gd name="adj1" fmla="val 50000"/>
              <a:gd name="adj2" fmla="val 566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923551" y="1534989"/>
            <a:ext cx="5421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1426169" y="1302045"/>
            <a:ext cx="4876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TRD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G.Ososkov.P.Goncharov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Deep networks MMCP-2017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BA9A1-6E10-4FF9-85CD-D5B2D3AB89A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18E6D-1D93-4BA5-9A6C-3C79E0C76FC1}"/>
              </a:ext>
            </a:extLst>
          </p:cNvPr>
          <p:cNvSpPr txBox="1"/>
          <p:nvPr/>
        </p:nvSpPr>
        <p:spPr>
          <a:xfrm>
            <a:off x="1815025" y="897788"/>
            <a:ext cx="66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ECAL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3F322-D1BE-4205-AE6B-7FAB49A81D4A}"/>
              </a:ext>
            </a:extLst>
          </p:cNvPr>
          <p:cNvSpPr txBox="1"/>
          <p:nvPr/>
        </p:nvSpPr>
        <p:spPr>
          <a:xfrm>
            <a:off x="2836422" y="825175"/>
            <a:ext cx="54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TOF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B74E78C6-C864-4799-87F9-0482A6CA0B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70" y="3789717"/>
          <a:ext cx="2803525" cy="1915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753903" imgH="3933333" progId="">
                  <p:embed/>
                </p:oleObj>
              </mc:Choice>
              <mc:Fallback>
                <p:oleObj r:id="rId6" imgW="5753903" imgH="3933333" progId="">
                  <p:embed/>
                  <p:pic>
                    <p:nvPicPr>
                      <p:cNvPr id="22" name="Object 5">
                        <a:extLst>
                          <a:ext uri="{FF2B5EF4-FFF2-40B4-BE49-F238E27FC236}">
                            <a16:creationId xmlns:a16="http://schemas.microsoft.com/office/drawing/2014/main" id="{B74E78C6-C864-4799-87F9-0482A6CA0B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70" y="3789717"/>
                        <a:ext cx="2803525" cy="1915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12E6C6-C9E1-4EFF-837B-EB35CA249337}"/>
              </a:ext>
            </a:extLst>
          </p:cNvPr>
          <p:cNvSpPr txBox="1"/>
          <p:nvPr/>
        </p:nvSpPr>
        <p:spPr>
          <a:xfrm>
            <a:off x="1" y="5775546"/>
            <a:ext cx="2550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Схема детектора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RICH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черенковского излучения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9B61A3-24D2-4071-8990-1EA274F84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8794" y="494168"/>
            <a:ext cx="5906403" cy="2231308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772B3C6F-E66B-4A6D-9A41-A6E4949D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70" y="5205063"/>
            <a:ext cx="1118627" cy="8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708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36" y="19991"/>
            <a:ext cx="12072664" cy="764704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sz="3000" b="1" dirty="0">
                <a:solidFill>
                  <a:srgbClr val="0000FF"/>
                </a:solidFill>
              </a:rPr>
              <a:t>Восстановление треков </a:t>
            </a:r>
            <a:br>
              <a:rPr lang="ru-RU" sz="3000" b="1" dirty="0">
                <a:solidFill>
                  <a:srgbClr val="0000FF"/>
                </a:solidFill>
              </a:rPr>
            </a:br>
            <a:r>
              <a:rPr lang="ru-RU" sz="3000" b="1" dirty="0">
                <a:solidFill>
                  <a:srgbClr val="0000FF"/>
                </a:solidFill>
              </a:rPr>
              <a:t>– ключевая проблема реконструкции событий ФВЭ</a:t>
            </a:r>
            <a:endParaRPr lang="ru-RU" sz="3000" b="1" dirty="0">
              <a:solidFill>
                <a:srgbClr val="1A0AE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6" y="780258"/>
            <a:ext cx="8722869" cy="28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Трекинг или распознавание треков </a:t>
            </a:r>
            <a:r>
              <a:rPr lang="ru-RU" sz="1800" dirty="0"/>
              <a:t>- это процесс </a:t>
            </a:r>
            <a:r>
              <a:rPr lang="ru-RU" sz="1800" b="1" dirty="0"/>
              <a:t>восстановления траекторий частиц в детекторе </a:t>
            </a:r>
            <a:r>
              <a:rPr lang="ru-RU" sz="1800" dirty="0"/>
              <a:t>ФВЭ путем прослеживания и соединения точек- хитов</a:t>
            </a:r>
            <a:r>
              <a:rPr lang="en-US" sz="1800" dirty="0"/>
              <a:t> </a:t>
            </a:r>
            <a:r>
              <a:rPr lang="ru-RU" sz="1800" dirty="0"/>
              <a:t>(</a:t>
            </a:r>
            <a:r>
              <a:rPr lang="ru-RU" sz="1800" i="1" dirty="0"/>
              <a:t>хит</a:t>
            </a:r>
            <a:r>
              <a:rPr lang="ru-RU" sz="1800" dirty="0"/>
              <a:t> – это реконструированный отклик детектора), которые каждая частица оставляет, проходя через плоскости детектора.</a:t>
            </a:r>
            <a:br>
              <a:rPr lang="ru-RU" sz="1800" dirty="0"/>
            </a:br>
            <a:r>
              <a:rPr lang="ru-RU" sz="1800" b="1" dirty="0"/>
              <a:t>Процедура трекинга включает в себя фазы:  (1) </a:t>
            </a:r>
            <a:r>
              <a:rPr lang="ru-RU" sz="1800" dirty="0"/>
              <a:t>получения хитов (</a:t>
            </a:r>
            <a:r>
              <a:rPr lang="en-US" sz="1800" dirty="0"/>
              <a:t>hit clustering)</a:t>
            </a:r>
            <a:r>
              <a:rPr lang="ru-RU" sz="1800" dirty="0"/>
              <a:t>,  </a:t>
            </a:r>
            <a:r>
              <a:rPr lang="ru-RU" sz="1800" b="1" dirty="0"/>
              <a:t>(2)</a:t>
            </a:r>
            <a:r>
              <a:rPr lang="ru-RU" sz="1800" dirty="0"/>
              <a:t> построения треков-кандидатов - наборов хитов с вычисленными параметрами (</a:t>
            </a:r>
            <a:r>
              <a:rPr lang="ru-RU" sz="1800" i="1" dirty="0"/>
              <a:t>англ. </a:t>
            </a:r>
            <a:r>
              <a:rPr lang="ru-RU" sz="1800" i="1" dirty="0" err="1"/>
              <a:t>seeds</a:t>
            </a:r>
            <a:r>
              <a:rPr lang="ru-RU" sz="1800" dirty="0"/>
              <a:t>), </a:t>
            </a:r>
            <a:r>
              <a:rPr lang="ru-RU" sz="1800" b="1" dirty="0"/>
              <a:t>(3)</a:t>
            </a:r>
            <a:r>
              <a:rPr lang="ru-RU" sz="1800" dirty="0"/>
              <a:t> прослеживания треков и </a:t>
            </a:r>
            <a:r>
              <a:rPr lang="ru-RU" sz="1800" b="1" dirty="0"/>
              <a:t>(4) </a:t>
            </a:r>
            <a:r>
              <a:rPr lang="ru-RU" sz="1800" dirty="0"/>
              <a:t>их подгонки уравнением движения частицы в магнитном поле. Подгонка нужна  для определения импульса, заряда и пространственных углов вылета частицы из точки взаимодействия  необходимых для идентификации частицы, породившей данный трек 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6" y="3915551"/>
            <a:ext cx="2415116" cy="23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660578"/>
            <a:ext cx="518457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991544" y="6545017"/>
            <a:ext cx="2133600" cy="26813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A895E-B812-47AF-9E94-299280AEBE7C}" type="datetime1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10.02.2023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55840" y="6597353"/>
            <a:ext cx="2895600" cy="196131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40416" y="6419751"/>
            <a:ext cx="586408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25408-F686-4A7E-994C-6122F40E26F6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204" y="937821"/>
            <a:ext cx="3230459" cy="345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83563" y="4348759"/>
            <a:ext cx="36374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Задача соединения точек в рисунок – крайне сложна алгоритмически, однако  задача трекинга – много сложнее, т.к.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должна выполняться в пространстве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при наличии множества шумовых точек</a:t>
            </a:r>
          </a:p>
        </p:txBody>
      </p:sp>
    </p:spTree>
    <p:extLst>
      <p:ext uri="{BB962C8B-B14F-4D97-AF65-F5344CB8AC3E}">
        <p14:creationId xmlns:p14="http://schemas.microsoft.com/office/powerpoint/2010/main" val="68221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AD58F-AFCD-A64B-971A-7B97B70CE27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7" name="AutoShape 1"/>
          <p:cNvSpPr>
            <a:spLocks/>
          </p:cNvSpPr>
          <p:nvPr/>
        </p:nvSpPr>
        <p:spPr bwMode="auto">
          <a:xfrm rot="1607368">
            <a:off x="3433838" y="2929216"/>
            <a:ext cx="4748361" cy="1339454"/>
          </a:xfrm>
          <a:prstGeom prst="rightArrow">
            <a:avLst>
              <a:gd name="adj1" fmla="val 43157"/>
              <a:gd name="adj2" fmla="val 65254"/>
            </a:avLst>
          </a:prstGeom>
          <a:gradFill rotWithShape="0">
            <a:gsLst>
              <a:gs pos="0">
                <a:srgbClr val="E3E3E3">
                  <a:alpha val="12405"/>
                </a:srgbClr>
              </a:gs>
              <a:gs pos="100000">
                <a:srgbClr val="FFFFFF">
                  <a:alpha val="12405"/>
                </a:srgbClr>
              </a:gs>
            </a:gsLst>
            <a:lin ang="1440000" scaled="1"/>
          </a:gradFill>
          <a:ln w="12700" cap="flat">
            <a:solidFill>
              <a:schemeClr val="tx1">
                <a:alpha val="12405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127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-25567"/>
            <a:ext cx="10372434" cy="675541"/>
          </a:xfrm>
        </p:spPr>
        <p:txBody>
          <a:bodyPr vert="horz" wrap="square" lIns="68580" tIns="34290" rIns="10114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этапы анализа данных в экспериментах ФВЭ</a:t>
            </a:r>
            <a:endParaRPr lang="en-US" sz="2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336" y="596664"/>
            <a:ext cx="12072663" cy="6261336"/>
          </a:xfrm>
        </p:spPr>
        <p:txBody>
          <a:bodyPr vert="horz" wrap="square" lIns="68580" tIns="34290" rIns="101140" bIns="3429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Сбор данных со многих каналов на многих </a:t>
            </a:r>
            <a:r>
              <a:rPr lang="ru-RU" sz="8000" b="1" dirty="0" err="1"/>
              <a:t>субдетекторах</a:t>
            </a:r>
            <a:r>
              <a:rPr lang="ru-RU" sz="8000" b="1" dirty="0"/>
              <a:t> (млн/сек)</a:t>
            </a:r>
          </a:p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Решить, считывать  или отбросить событие (триггеры разных уровней)</a:t>
            </a:r>
          </a:p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Реконструировать событие (собрать всю информацию)</a:t>
            </a:r>
          </a:p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Отправить данные на хранение</a:t>
            </a:r>
          </a:p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Анализировать их </a:t>
            </a: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корректировка данных с учетом искажений </a:t>
            </a:r>
          </a:p>
          <a:p>
            <a:pPr marL="607219" indent="0">
              <a:spcBef>
                <a:spcPts val="0"/>
              </a:spcBef>
              <a:buNone/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  детектора:  калибровка, </a:t>
            </a:r>
            <a:r>
              <a:rPr lang="ru-RU" sz="6400" b="1" dirty="0" err="1">
                <a:solidFill>
                  <a:srgbClr val="0000FF"/>
                </a:solidFill>
              </a:rPr>
              <a:t>алайнмент</a:t>
            </a:r>
            <a:endParaRPr lang="ru-RU" sz="6400" b="1" dirty="0">
              <a:solidFill>
                <a:srgbClr val="0000FF"/>
              </a:solidFill>
            </a:endParaRP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нахождение хитов, трекинг, поиск вершин, </a:t>
            </a:r>
          </a:p>
          <a:p>
            <a:pPr marL="607219" indent="133350">
              <a:spcBef>
                <a:spcPts val="0"/>
              </a:spcBef>
              <a:buNone/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    распознавание </a:t>
            </a:r>
            <a:r>
              <a:rPr lang="ru-RU" sz="6400" b="1" dirty="0" err="1">
                <a:solidFill>
                  <a:srgbClr val="0000FF"/>
                </a:solidFill>
              </a:rPr>
              <a:t>черенковских</a:t>
            </a:r>
            <a:r>
              <a:rPr lang="ru-RU" sz="6400" b="1" dirty="0">
                <a:solidFill>
                  <a:srgbClr val="0000FF"/>
                </a:solidFill>
              </a:rPr>
              <a:t> колец, </a:t>
            </a: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удаление ложных объектов (фейков)</a:t>
            </a: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алгоритмы  анализа физиков-пользователей</a:t>
            </a: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уменьшение объема данных</a:t>
            </a:r>
          </a:p>
          <a:p>
            <a:pPr marL="607219" indent="0">
              <a:spcBef>
                <a:spcPts val="0"/>
              </a:spcBef>
              <a:buNone/>
              <a:tabLst>
                <a:tab pos="607219" algn="l"/>
              </a:tabLst>
            </a:pPr>
            <a:endParaRPr lang="ru-RU" sz="2300" b="1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Детальное моделирование всех процессов эксперимента</a:t>
            </a:r>
          </a:p>
          <a:p>
            <a:pPr marL="339329" indent="196454">
              <a:spcBef>
                <a:spcPts val="0"/>
              </a:spcBef>
              <a:tabLst>
                <a:tab pos="339329" algn="l"/>
              </a:tabLst>
            </a:pPr>
            <a:r>
              <a:rPr lang="ru-RU" sz="6400" b="1" dirty="0"/>
              <a:t>взаимодействия пучка с мишенью или налетающей частицей</a:t>
            </a:r>
          </a:p>
          <a:p>
            <a:pPr marL="339329" indent="196454">
              <a:spcBef>
                <a:spcPts val="0"/>
              </a:spcBef>
              <a:tabLst>
                <a:tab pos="339329" algn="l"/>
              </a:tabLst>
            </a:pPr>
            <a:r>
              <a:rPr lang="ru-RU" sz="6400" b="1" dirty="0"/>
              <a:t>рассеяния при прохождении частиц через детекторы    </a:t>
            </a:r>
          </a:p>
          <a:p>
            <a:pPr marL="339329" indent="196454">
              <a:spcBef>
                <a:spcPts val="0"/>
              </a:spcBef>
              <a:tabLst>
                <a:tab pos="339329" algn="l"/>
              </a:tabLst>
            </a:pPr>
            <a:r>
              <a:rPr lang="ru-RU" sz="6400" b="1" dirty="0"/>
              <a:t>искажений при оцифровке и т. д. </a:t>
            </a:r>
            <a:endParaRPr lang="en-US" sz="6400" b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Сравнение теории и физических параметров,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8000" b="1" dirty="0"/>
              <a:t>     полученных в эксперименте</a:t>
            </a:r>
          </a:p>
          <a:p>
            <a:pPr marL="339329" indent="196454">
              <a:spcBef>
                <a:spcPts val="0"/>
              </a:spcBef>
            </a:pPr>
            <a:r>
              <a:rPr lang="ru-RU" sz="6400" b="1" dirty="0"/>
              <a:t>анализ спектров инвариантных масс короткоживущих частиц  резонансов</a:t>
            </a:r>
            <a:endParaRPr lang="en-US" sz="6400" b="1" dirty="0"/>
          </a:p>
          <a:p>
            <a:pPr marL="363538" lvl="1" indent="-363538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/>
            </a:pPr>
            <a:r>
              <a:rPr lang="ru-RU" sz="8000" b="1" dirty="0"/>
              <a:t>Использовать современные средства компьютинга для достижения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r>
              <a:rPr lang="ru-RU" sz="8000" b="1" dirty="0"/>
              <a:t>      наивысшей скорости и масштабируемости обработки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endParaRPr lang="ru-RU" sz="4800" b="1" dirty="0"/>
          </a:p>
          <a:p>
            <a:pPr marL="457200" lvl="1" indent="-4572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/>
            </a:pPr>
            <a:endParaRPr lang="ru-RU" b="1" dirty="0">
              <a:solidFill>
                <a:srgbClr val="0000FF"/>
              </a:solidFill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r>
              <a:rPr lang="ru-RU" sz="5600" b="1" dirty="0"/>
              <a:t>Неизбежность создания всемирной интернет-сети распределенных  вычислений (</a:t>
            </a:r>
            <a:r>
              <a:rPr lang="ru-RU" sz="5600" b="1" dirty="0">
                <a:solidFill>
                  <a:srgbClr val="FF0000"/>
                </a:solidFill>
              </a:rPr>
              <a:t>Worldwide LHC Computing Grid -WLCG</a:t>
            </a:r>
            <a:r>
              <a:rPr lang="ru-RU" sz="5600" b="1" dirty="0"/>
              <a:t>)</a:t>
            </a:r>
            <a:r>
              <a:rPr lang="en-US" sz="5600" b="1" dirty="0">
                <a:solidFill>
                  <a:srgbClr val="0000FF"/>
                </a:solidFill>
              </a:rPr>
              <a:t>     </a:t>
            </a:r>
            <a:endParaRPr lang="ru-RU" sz="5600" b="1" dirty="0">
              <a:solidFill>
                <a:srgbClr val="0000FF"/>
              </a:solidFill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r>
              <a:rPr lang="en-US" sz="5600" b="1" dirty="0">
                <a:solidFill>
                  <a:srgbClr val="0000FF"/>
                </a:solidFill>
              </a:rPr>
              <a:t>Parallel programming of optimized algorithms  Grid-cloud technologies which changed considerably HEP data processing concept</a:t>
            </a:r>
          </a:p>
          <a:p>
            <a:pPr marL="0" lvl="1" indent="0"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r>
              <a:rPr lang="en-US" sz="5600" b="1" dirty="0"/>
              <a:t>See</a:t>
            </a:r>
            <a:r>
              <a:rPr lang="en-US" sz="5600" b="1" dirty="0">
                <a:solidFill>
                  <a:srgbClr val="C00000"/>
                </a:solidFill>
              </a:rPr>
              <a:t>  </a:t>
            </a:r>
            <a:r>
              <a:rPr lang="en-US" sz="5600" b="1" i="1" dirty="0"/>
              <a:t>Scientific data management in the coming decade</a:t>
            </a:r>
            <a:r>
              <a:rPr lang="ru-RU" sz="5600" b="1" i="1" dirty="0"/>
              <a:t>  </a:t>
            </a:r>
            <a:r>
              <a:rPr lang="en-US" sz="5600" b="1" dirty="0">
                <a:solidFill>
                  <a:srgbClr val="C00000"/>
                </a:solidFill>
                <a:hlinkClick r:id="rId2"/>
              </a:rPr>
              <a:t>https://dl.acm.org/doi/10.1145/1107499.1107503</a:t>
            </a:r>
            <a:r>
              <a:rPr lang="en-US" sz="5600" b="1" dirty="0">
                <a:solidFill>
                  <a:srgbClr val="C00000"/>
                </a:solidFill>
              </a:rPr>
              <a:t> </a:t>
            </a:r>
          </a:p>
          <a:p>
            <a:pPr marL="40124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65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031956" y="6480847"/>
            <a:ext cx="1600200" cy="273844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31CB7-BA2C-428E-88B5-A07636E395B3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10.02.2023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163DB6E1-24F4-4207-9375-370CA926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843" y="3068960"/>
            <a:ext cx="3045312" cy="159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FDA27E-E0A5-4585-9577-C0EF5949B45F}"/>
              </a:ext>
            </a:extLst>
          </p:cNvPr>
          <p:cNvSpPr txBox="1"/>
          <p:nvPr/>
        </p:nvSpPr>
        <p:spPr>
          <a:xfrm>
            <a:off x="9005389" y="4309111"/>
            <a:ext cx="2357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to Anna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Senger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CBM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Объект 1">
            <a:extLst>
              <a:ext uri="{FF2B5EF4-FFF2-40B4-BE49-F238E27FC236}">
                <a16:creationId xmlns:a16="http://schemas.microsoft.com/office/drawing/2014/main" id="{2F1C9A66-10BD-4674-ADF5-073DA52C84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47235" y="1766969"/>
          <a:ext cx="107956" cy="1470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12381" imgH="3543607" progId="">
                  <p:embed/>
                </p:oleObj>
              </mc:Choice>
              <mc:Fallback>
                <p:oleObj r:id="rId4" imgW="1112381" imgH="3543607" progId="">
                  <p:embed/>
                  <p:pic>
                    <p:nvPicPr>
                      <p:cNvPr id="11" name="Объект 1">
                        <a:extLst>
                          <a:ext uri="{FF2B5EF4-FFF2-40B4-BE49-F238E27FC236}">
                            <a16:creationId xmlns:a16="http://schemas.microsoft.com/office/drawing/2014/main" id="{2F1C9A66-10BD-4674-ADF5-073DA52C84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7235" y="1766969"/>
                        <a:ext cx="107956" cy="1470336"/>
                      </a:xfrm>
                      <a:prstGeom prst="rect">
                        <a:avLst/>
                      </a:prstGeom>
                      <a:solidFill>
                        <a:srgbClr val="1A0AE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18">
            <a:extLst>
              <a:ext uri="{FF2B5EF4-FFF2-40B4-BE49-F238E27FC236}">
                <a16:creationId xmlns:a16="http://schemas.microsoft.com/office/drawing/2014/main" id="{51D9281B-434F-4071-9FAB-8E45C3279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4670360"/>
            <a:ext cx="3181202" cy="87152"/>
          </a:xfrm>
          <a:prstGeom prst="rightArrow">
            <a:avLst>
              <a:gd name="adj1" fmla="val 50000"/>
              <a:gd name="adj2" fmla="val 690217"/>
            </a:avLst>
          </a:prstGeom>
          <a:solidFill>
            <a:srgbClr val="FF00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292E7-625F-43EF-8679-9BE156CAD7F0}"/>
              </a:ext>
            </a:extLst>
          </p:cNvPr>
          <p:cNvSpPr txBox="1"/>
          <p:nvPr/>
        </p:nvSpPr>
        <p:spPr>
          <a:xfrm>
            <a:off x="6053062" y="1489894"/>
            <a:ext cx="4694387" cy="176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126206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Применяемые методы машинного обучения</a:t>
            </a:r>
          </a:p>
          <a:p>
            <a:pPr marL="257175" marR="0" lvl="0" indent="-126206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Преобразования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Хафа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57175" marR="0" lvl="0" indent="-126206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клеточные автоматы,</a:t>
            </a:r>
          </a:p>
          <a:p>
            <a:pPr marL="257175" marR="0" lvl="0" indent="-126206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фильтр Калмана,</a:t>
            </a:r>
          </a:p>
          <a:p>
            <a:pPr marL="257175" marR="0" lvl="0" indent="-126206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искусственные нейронные сети,</a:t>
            </a:r>
          </a:p>
          <a:p>
            <a:pPr marL="257175" marR="0" lvl="0" indent="-126206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робастное оценивание,</a:t>
            </a:r>
          </a:p>
          <a:p>
            <a:pPr marL="257175" marR="0" lvl="0" indent="-126206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вейвлет-анализ и т.д.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F28B6D-B1E5-D779-623D-51E3C9F56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288473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6A90-385F-4D66-8BF4-B199A08F6B13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336" y="2132864"/>
            <a:ext cx="120726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0000FF"/>
                </a:solidFill>
              </a:rPr>
              <a:t>Вступительная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ru-RU" sz="4400" b="1" dirty="0">
                <a:solidFill>
                  <a:srgbClr val="0000FF"/>
                </a:solidFill>
              </a:rPr>
              <a:t>лекция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0000FF"/>
                </a:solidFill>
              </a:rPr>
              <a:t> </a:t>
            </a:r>
            <a:r>
              <a:rPr lang="ru-RU" sz="3200" b="1" dirty="0">
                <a:solidFill>
                  <a:srgbClr val="0000FF"/>
                </a:solidFill>
              </a:rPr>
              <a:t>Большие данные, естественный и искусственный интеллект, машинное обучение,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постановки задач МО в практике ОИЯИ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85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27588" y="48759"/>
            <a:ext cx="12192000" cy="661543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Данные, измеренных в эксперименте и постановка задачи-2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09600" y="6356349"/>
            <a:ext cx="7473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1AF96-20FA-44FB-8822-BA23FECC5B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Содержимое 2"/>
          <p:cNvSpPr>
            <a:spLocks noGrp="1"/>
          </p:cNvSpPr>
          <p:nvPr>
            <p:ph idx="1"/>
          </p:nvPr>
        </p:nvSpPr>
        <p:spPr>
          <a:xfrm>
            <a:off x="199777" y="4584329"/>
            <a:ext cx="5109338" cy="184665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altLang="ru-RU" sz="1600" b="1" dirty="0">
                <a:solidFill>
                  <a:srgbClr val="C00000"/>
                </a:solidFill>
              </a:rPr>
              <a:t>Задача: спрогнозировать расход жидкого натрия через активную зону ИБР-2М во время работы реактора</a:t>
            </a:r>
          </a:p>
          <a:p>
            <a:pPr marL="0" indent="0" algn="just"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Решение: применение нелинейной </a:t>
            </a:r>
            <a:r>
              <a:rPr lang="ru-RU" altLang="ru-RU" sz="1800" b="1" dirty="0" err="1">
                <a:solidFill>
                  <a:srgbClr val="0000FF"/>
                </a:solidFill>
              </a:rPr>
              <a:t>авторегрессионной</a:t>
            </a:r>
            <a:r>
              <a:rPr lang="ru-RU" altLang="ru-RU" sz="1800" b="1" dirty="0">
                <a:solidFill>
                  <a:srgbClr val="0000FF"/>
                </a:solidFill>
              </a:rPr>
              <a:t> нейронной сети (НАР) с лагом n-44 для обучения и включения обратной связи для прогнозирования.</a:t>
            </a:r>
          </a:p>
        </p:txBody>
      </p:sp>
      <p:sp>
        <p:nvSpPr>
          <p:cNvPr id="1030" name="TextBox 2"/>
          <p:cNvSpPr txBox="1">
            <a:spLocks noChangeArrowheads="1"/>
          </p:cNvSpPr>
          <p:nvPr/>
        </p:nvSpPr>
        <p:spPr bwMode="auto">
          <a:xfrm>
            <a:off x="1471448" y="1288518"/>
            <a:ext cx="3761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Временной ряд для оперативного прогноза работы реактора</a:t>
            </a: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08626" y="1590868"/>
          <a:ext cx="5353050" cy="276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32440" imgH="2901600" progId="Origin50.Graph">
                  <p:embed/>
                </p:oleObj>
              </mc:Choice>
              <mc:Fallback>
                <p:oleObj name="Graph" r:id="rId3" imgW="4132440" imgH="2901600" progId="Origin50.Graph">
                  <p:embed/>
                  <p:pic>
                    <p:nvPicPr>
                      <p:cNvPr id="102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626" y="1590868"/>
                        <a:ext cx="5353050" cy="276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E450CA4-8B77-46AD-B375-9A6E18F4C4FC}"/>
              </a:ext>
            </a:extLst>
          </p:cNvPr>
          <p:cNvSpPr txBox="1"/>
          <p:nvPr/>
        </p:nvSpPr>
        <p:spPr>
          <a:xfrm>
            <a:off x="0" y="699951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3.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Импульсный реактор </a:t>
            </a:r>
            <a:r>
              <a:rPr kumimoji="0" lang="ru-RU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ИБР-2     4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. </a:t>
            </a:r>
            <a:r>
              <a:rPr kumimoji="0" lang="ru-RU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активационный анализ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ADE4C-AC1A-460B-94E6-15A1E38A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88" y="1106018"/>
            <a:ext cx="1272437" cy="661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68A854-3C61-4E45-86B9-93F6DCB78C33}"/>
              </a:ext>
            </a:extLst>
          </p:cNvPr>
          <p:cNvSpPr txBox="1"/>
          <p:nvPr/>
        </p:nvSpPr>
        <p:spPr>
          <a:xfrm>
            <a:off x="257047" y="4201916"/>
            <a:ext cx="4761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Расход жидкого натрия для охлаждения ИБР-2М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21052FD-E1A3-45D6-913C-506E41F59567}"/>
              </a:ext>
            </a:extLst>
          </p:cNvPr>
          <p:cNvCxnSpPr>
            <a:cxnSpLocks/>
          </p:cNvCxnSpPr>
          <p:nvPr/>
        </p:nvCxnSpPr>
        <p:spPr>
          <a:xfrm>
            <a:off x="5280479" y="1267030"/>
            <a:ext cx="57270" cy="50893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0B3B31-AF72-4D9C-AF45-E99631027FDB}"/>
              </a:ext>
            </a:extLst>
          </p:cNvPr>
          <p:cNvSpPr txBox="1"/>
          <p:nvPr/>
        </p:nvSpPr>
        <p:spPr>
          <a:xfrm>
            <a:off x="5337749" y="1157231"/>
            <a:ext cx="685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Международная программа мониторинга и оценки воздействия загрязнителей воздуха на растительность (ICP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Vegetation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41AC0D-2257-4B1A-AEE7-A46B9F2BCA24}"/>
              </a:ext>
            </a:extLst>
          </p:cNvPr>
          <p:cNvPicPr/>
          <p:nvPr/>
        </p:nvPicPr>
        <p:blipFill>
          <a:blip r:embed="rId6" cstate="print">
            <a:lum bright="22000" contras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20" y="1742996"/>
            <a:ext cx="1038675" cy="2166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5A15AF-5CC1-4889-8A5B-B7E5CC4E8289}"/>
              </a:ext>
            </a:extLst>
          </p:cNvPr>
          <p:cNvSpPr txBox="1"/>
          <p:nvPr/>
        </p:nvSpPr>
        <p:spPr>
          <a:xfrm>
            <a:off x="6392164" y="1602155"/>
            <a:ext cx="576790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Мхи - идеальные поглотители загрязненного воздуха. Волонтеры собирают мхи в определенных местах, отправляют их в ОИЯИ для проведения нейтронно-активационного анализа, чтобы выяснить, какие вредные вещества загрязняют воздух в данной местности.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Задача: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экстраполировать эти данные из дискретных точек сбора мхов на окружающую местность для каждого из загрязнителей с учетом особенностей окружающей среды, таких как, направления ветра и водостоков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32BB0-7FDC-4376-BD19-6F5DA28CCAA7}"/>
              </a:ext>
            </a:extLst>
          </p:cNvPr>
          <p:cNvSpPr txBox="1"/>
          <p:nvPr/>
        </p:nvSpPr>
        <p:spPr>
          <a:xfrm>
            <a:off x="5337749" y="3892961"/>
            <a:ext cx="68828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Решение: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Система управления данными (DMS) разработана на облачной платформе ОИЯИ и предоставляет участникам современную единую систему сбора, анализа и обработки данных биологического мониторинга. DMS позволяет организовать гибкий сбор данных с учетом неоднородности исходных данных, их автоматическую проверку 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3E05AF-AA46-4870-915F-CE158D376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6714" y="5205411"/>
            <a:ext cx="2315509" cy="14577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6F6E33-E1A5-463E-AF2E-7BED7E897B38}"/>
              </a:ext>
            </a:extLst>
          </p:cNvPr>
          <p:cNvSpPr txBox="1"/>
          <p:nvPr/>
        </p:nvSpPr>
        <p:spPr>
          <a:xfrm>
            <a:off x="5337749" y="5267132"/>
            <a:ext cx="4338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вычисляет его статистические параметры,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геоиндексы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так далее. Сейчас в DMS представлено более 6000 мест отбора проб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 47 регионов разных стран мира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DE3C0805-DCF8-CBB6-96F8-CF81185D1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47528" y="6505622"/>
            <a:ext cx="1606872" cy="21585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FEC52D-E983-4FF0-A333-99383E314B80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68FA0-FA59-CAA9-F50E-ABD9302D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3188" y="6514947"/>
            <a:ext cx="3860800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11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-32829"/>
            <a:ext cx="12192000" cy="72424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и постановка задачи-3</a:t>
            </a:r>
            <a:endParaRPr lang="en-US" sz="3200" b="1" dirty="0">
              <a:solidFill>
                <a:srgbClr val="0000FF"/>
              </a:solidFill>
              <a:latin typeface="Bebas Neue Regular" panose="00000500000000000000" pitchFamily="2" charset="-5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538E5B-52FE-4AA4-B02C-5BB28029173D}"/>
              </a:ext>
            </a:extLst>
          </p:cNvPr>
          <p:cNvGrpSpPr/>
          <p:nvPr/>
        </p:nvGrpSpPr>
        <p:grpSpPr>
          <a:xfrm>
            <a:off x="0" y="540013"/>
            <a:ext cx="10260863" cy="3354765"/>
            <a:chOff x="1124577" y="293459"/>
            <a:chExt cx="1719350" cy="350661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C6FC4D-709F-4C2C-A5CD-7A419BD843F2}"/>
                </a:ext>
              </a:extLst>
            </p:cNvPr>
            <p:cNvSpPr txBox="1"/>
            <p:nvPr/>
          </p:nvSpPr>
          <p:spPr>
            <a:xfrm>
              <a:off x="1124577" y="1245005"/>
              <a:ext cx="1719350" cy="32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D7F4F6-9D73-43B8-8E3B-082451722DBE}"/>
                </a:ext>
              </a:extLst>
            </p:cNvPr>
            <p:cNvSpPr txBox="1"/>
            <p:nvPr/>
          </p:nvSpPr>
          <p:spPr>
            <a:xfrm>
              <a:off x="1124577" y="293459"/>
              <a:ext cx="1100126" cy="350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000" b="1" i="0" u="sng" strike="noStrike" kern="2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Мотивация: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altLang="ko-KR" sz="1600" b="1" i="0" u="none" strike="noStrike" kern="2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Экономические потери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ежегодно от болезней вредителей и сорняков потери зерна в России достигают  15-29 млн. тонн, в ценах 2019 года потери равны 120-212 </a:t>
              </a:r>
              <a:r>
                <a:rPr kumimoji="0" 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млд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Руб.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Сельским жителям сложно определить болезнь растения и найти нужную информацию о его лечении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Идентификация на ранней стадии пораженных побегов и определение вида заболевания поможет принять своевременные меры и предотвратить распространение заразы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Растущее количество смартфонов и достижения в области глубокого обучения открывают новые возможности в обнаружении болезней сельскохозяйственных культур.</a:t>
              </a:r>
              <a:endParaRPr kumimoji="0" lang="ko-KR" altLang="en-US" sz="2200" b="1" i="0" u="none" strike="noStrike" kern="2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02B5398-C68A-4960-B533-1A7085B65828}"/>
              </a:ext>
            </a:extLst>
          </p:cNvPr>
          <p:cNvSpPr txBox="1"/>
          <p:nvPr/>
        </p:nvSpPr>
        <p:spPr>
          <a:xfrm>
            <a:off x="3935760" y="443586"/>
            <a:ext cx="85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Определение болезней растений по фото их листьев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A0BA8B-09D1-F991-558C-A840E1A23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849" y="1006477"/>
            <a:ext cx="4902014" cy="15340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C216B13-B028-D174-A08B-9FC81CCB4873}"/>
              </a:ext>
            </a:extLst>
          </p:cNvPr>
          <p:cNvSpPr txBox="1"/>
          <p:nvPr/>
        </p:nvSpPr>
        <p:spPr>
          <a:xfrm>
            <a:off x="6569516" y="2475623"/>
            <a:ext cx="567868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Постановка задачи:</a:t>
            </a:r>
            <a:endParaRPr kumimoji="0" lang="en-US" altLang="ko-KR" sz="2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380990" marR="0" lvl="0" indent="-38099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создать облачную платформу обнаружения болезней растений (PDDP), которая будет использовать современные технологии организации и глубокого обучения для предоставления нового уровня обслуживания сообществу фермеров;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380990" marR="0" lvl="0" indent="-38099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качестве конечного продукта разработать мобильное приложение, позволяющее пользователям отправлять фотографии и текстовое описание больных растений, чтобы узнавать причину болезни и получать рекомендации по спасению урожая</a:t>
            </a: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EE414-E5A3-3776-E7D1-31DF334EA999}"/>
              </a:ext>
            </a:extLst>
          </p:cNvPr>
          <p:cNvSpPr txBox="1"/>
          <p:nvPr/>
        </p:nvSpPr>
        <p:spPr>
          <a:xfrm>
            <a:off x="85238" y="3732664"/>
            <a:ext cx="61956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Что для этого необходимо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База размеченных изображений листьев разных сортов здоровых и с выбранными болезнями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Создать и обучить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нейроклассификаторы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болезней растений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Распознавать тексты сообщений, подготовить базу с текстами ответов на них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Разработать мобильное приложение для смартфонов</a:t>
            </a:r>
          </a:p>
        </p:txBody>
      </p:sp>
    </p:spTree>
    <p:extLst>
      <p:ext uri="{BB962C8B-B14F-4D97-AF65-F5344CB8AC3E}">
        <p14:creationId xmlns:p14="http://schemas.microsoft.com/office/powerpoint/2010/main" val="3694671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6" y="401036"/>
            <a:ext cx="12192000" cy="4762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2. </a:t>
            </a:r>
            <a:r>
              <a:rPr lang="ru-RU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Анализ данных ядерного распада</a:t>
            </a:r>
            <a:r>
              <a:rPr lang="en-US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:  </a:t>
            </a:r>
            <a:r>
              <a:rPr lang="ru-RU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Калифорний</a:t>
            </a:r>
            <a:r>
              <a:rPr lang="en-US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400" b="1" i="1" baseline="30000" dirty="0"/>
              <a:t>252</a:t>
            </a:r>
            <a:r>
              <a:rPr lang="ru-RU" sz="2400" b="1" i="1" dirty="0"/>
              <a:t>Cf</a:t>
            </a:r>
            <a:endParaRPr lang="ru-RU" sz="2400" b="1" dirty="0">
              <a:solidFill>
                <a:srgbClr val="0038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505078" y="2348882"/>
            <a:ext cx="1181844" cy="112783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rgbClr val="0038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4960" y="964835"/>
            <a:ext cx="3458899" cy="430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424750" y="4428631"/>
            <a:ext cx="47594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Замечание: красные пунктирные линии обозначают массы магических ядер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Задача: доказать, что эта "ядерная роза" не является случайным набором точек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4638" y="4942011"/>
            <a:ext cx="1210736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Постановка: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разработать численную модель "розы"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создать набор данных для обучения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нейроклассификатора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1A0AE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обучить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нейроклассификатор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отличать набор шумовых точек от "розы"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убедиться, что вероятность неверного предсказания "розы" среди набора шумовых точек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пренебрежимо мала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38214-E26F-44F2-A36F-C3100E909A7E}"/>
              </a:ext>
            </a:extLst>
          </p:cNvPr>
          <p:cNvSpPr txBox="1"/>
          <p:nvPr/>
        </p:nvSpPr>
        <p:spPr>
          <a:xfrm>
            <a:off x="140197" y="2858971"/>
            <a:ext cx="27700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Корреляционная диаграмма масс спонтанного деления калифорния, предоставленная группой проф. Пяткова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0290A-6CD2-44A8-96D0-8629CEC0CF3F}"/>
              </a:ext>
            </a:extLst>
          </p:cNvPr>
          <p:cNvSpPr txBox="1"/>
          <p:nvPr/>
        </p:nvSpPr>
        <p:spPr>
          <a:xfrm>
            <a:off x="84638" y="2073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Данные, измеренные в эксперименте и постановка задачи-4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94D21-AAD0-429C-8EAC-E23CAC102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95" y="1041828"/>
            <a:ext cx="1826657" cy="18266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91208B-27CA-4E5F-B856-F07F5DE14FA2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75000"/>
                    </a14:imgEffect>
                    <a14:imgEffect>
                      <a14:brightnessContrast bright="-41000" contras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" t="19099" r="37626" b="14291"/>
          <a:stretch/>
        </p:blipFill>
        <p:spPr bwMode="auto">
          <a:xfrm>
            <a:off x="7032104" y="1003968"/>
            <a:ext cx="4880294" cy="3517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Прямая со стрелкой 15"/>
          <p:cNvCxnSpPr>
            <a:cxnSpLocks/>
          </p:cNvCxnSpPr>
          <p:nvPr/>
        </p:nvCxnSpPr>
        <p:spPr>
          <a:xfrm flipH="1">
            <a:off x="6104706" y="3031809"/>
            <a:ext cx="1486242" cy="52466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Дата 2">
            <a:extLst>
              <a:ext uri="{FF2B5EF4-FFF2-40B4-BE49-F238E27FC236}">
                <a16:creationId xmlns:a16="http://schemas.microsoft.com/office/drawing/2014/main" id="{3360F9B1-23D2-9872-33B6-DC6B96FB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1A650-F7F7-4308-AB9D-194C5A99948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10.02.2023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C025E-A9A1-1EAE-7960-D038A972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1069276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B3561-7AF7-D450-FF29-78C29335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7" y="13401"/>
            <a:ext cx="11593288" cy="573791"/>
          </a:xfrm>
        </p:spPr>
        <p:txBody>
          <a:bodyPr/>
          <a:lstStyle/>
          <a:p>
            <a:pPr algn="l"/>
            <a:r>
              <a:rPr lang="ru-RU" sz="3600" b="1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метода машинного обучения, </a:t>
            </a:r>
            <a:r>
              <a:rPr lang="ru-RU" sz="2800" b="1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которых надо знать!</a:t>
            </a:r>
            <a:endParaRPr lang="ru-RU" dirty="0">
              <a:solidFill>
                <a:srgbClr val="1A0AEC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C99042-EFC9-17AB-CBFA-BEEBED63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CA7A-2161-43DC-8A76-1D9EC976941C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D9370-3B51-9C3A-EEF9-28DE728A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3F82A-CCF9-6775-F4C2-17104DFA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23</a:t>
            </a:fld>
            <a:endParaRPr lang="ru-RU" alt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FAD706-E55E-C591-0C0A-1A5B0EA2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038" y="1945268"/>
            <a:ext cx="3333261" cy="15153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3FED52-6A22-736D-E598-30C84C8E1AC6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77668" y="2002298"/>
            <a:ext cx="2353464" cy="158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BE2D06-7B58-971E-C65A-4F248BDDD7C8}"/>
              </a:ext>
            </a:extLst>
          </p:cNvPr>
          <p:cNvSpPr txBox="1"/>
          <p:nvPr/>
        </p:nvSpPr>
        <p:spPr>
          <a:xfrm>
            <a:off x="2513006" y="3502947"/>
            <a:ext cx="96160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Поворотные гистограммы     </a:t>
            </a:r>
            <a:r>
              <a:rPr lang="en-US" sz="1400" dirty="0"/>
              <a:t>               </a:t>
            </a:r>
            <a:r>
              <a:rPr lang="ru-RU" sz="1400" dirty="0"/>
              <a:t>   Прямая </a:t>
            </a:r>
            <a:r>
              <a:rPr lang="en-US" sz="1400" dirty="0"/>
              <a:t>y=</a:t>
            </a:r>
            <a:r>
              <a:rPr lang="en-US" sz="1400" dirty="0" err="1"/>
              <a:t>ax+b</a:t>
            </a:r>
            <a:r>
              <a:rPr lang="en-US" sz="1400" dirty="0"/>
              <a:t>                                  </a:t>
            </a:r>
            <a:r>
              <a:rPr lang="ru-RU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Окружность 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(x-x</a:t>
            </a:r>
            <a:r>
              <a:rPr lang="en-US" sz="1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+(y-y</a:t>
            </a:r>
            <a:r>
              <a:rPr lang="en-US" sz="1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=R</a:t>
            </a:r>
            <a:r>
              <a:rPr lang="en-US" sz="16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19A8A4-B39B-8AE2-14B8-DC09AAB5A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565" y="1708514"/>
            <a:ext cx="1854172" cy="18495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341523-427C-640A-974C-B6733C34D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0466" y="1679387"/>
            <a:ext cx="1991544" cy="1971678"/>
          </a:xfrm>
          <a:prstGeom prst="rect">
            <a:avLst/>
          </a:prstGeom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9A9CB8DC-8867-ADD5-803E-51F646290166}"/>
              </a:ext>
            </a:extLst>
          </p:cNvPr>
          <p:cNvSpPr/>
          <p:nvPr/>
        </p:nvSpPr>
        <p:spPr bwMode="auto">
          <a:xfrm>
            <a:off x="9853031" y="1868267"/>
            <a:ext cx="303526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Объект 20">
                <a:extLst>
                  <a:ext uri="{FF2B5EF4-FFF2-40B4-BE49-F238E27FC236}">
                    <a16:creationId xmlns:a16="http://schemas.microsoft.com/office/drawing/2014/main" id="{629D442D-AD17-A64A-0922-72ABA14B52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08751" y="3672224"/>
                <a:ext cx="9460411" cy="2327418"/>
              </a:xfrm>
            </p:spPr>
            <p:txBody>
              <a:bodyPr/>
              <a:lstStyle/>
              <a:p>
                <a:pPr marL="0" indent="0" algn="r" defTabSz="990600">
                  <a:buNone/>
                </a:pPr>
                <a:r>
                  <a:rPr lang="ru-RU" sz="2800" b="1" dirty="0">
                    <a:solidFill>
                      <a:srgbClr val="1A0AEC"/>
                    </a:solidFill>
                  </a:rPr>
                  <a:t>Робастная регрессия</a:t>
                </a:r>
                <a:r>
                  <a:rPr lang="ru-RU" sz="2800" b="1" dirty="0">
                    <a:solidFill>
                      <a:schemeClr val="tx1"/>
                    </a:solidFill>
                  </a:rPr>
                  <a:t> </a:t>
                </a:r>
                <a:r>
                  <a:rPr lang="ru-RU" sz="1800" b="1" dirty="0">
                    <a:solidFill>
                      <a:schemeClr val="tx1"/>
                    </a:solidFill>
                  </a:rPr>
                  <a:t>– это специальный итеративный</a:t>
                </a:r>
              </a:p>
              <a:p>
                <a:pPr marL="0" indent="0" algn="r">
                  <a:buNone/>
                </a:pPr>
                <a:r>
                  <a:rPr lang="ru-RU" sz="1800" b="1" dirty="0">
                    <a:solidFill>
                      <a:schemeClr val="tx1"/>
                    </a:solidFill>
                  </a:rPr>
                  <a:t>МНК: </a:t>
                </a:r>
                <a14:m>
                  <m:oMath xmlns:m="http://schemas.openxmlformats.org/officeDocument/2006/math">
                    <m:r>
                      <a:rPr lang="ru-RU" sz="1800" b="1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  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ru-RU" sz="18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ru-RU" sz="18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sz="18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  <m:sSup>
                          <m:sSupPr>
                            <m:ctrlPr>
                              <a:rPr lang="ru-RU" sz="18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−</m:t>
                            </m:r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𝒂</m:t>
                            </m:r>
                            <m:sSub>
                              <m:sSubPr>
                                <m:ctrlPr>
                                  <a:rPr lang="ru-RU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−</m:t>
                            </m:r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𝒃</m:t>
                            </m:r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ru-RU" sz="18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ru-RU" sz="18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𝒊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ru-RU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ru-RU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ru-RU" sz="18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ru-RU" sz="18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ru-RU" sz="18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 </a:t>
                </a:r>
                <a:r>
                  <a:rPr lang="en-US" sz="1800" b="1" i="1" dirty="0">
                    <a:solidFill>
                      <a:schemeClr val="tx1"/>
                    </a:solidFill>
                  </a:rPr>
                  <a:t>-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-&gt;min</a:t>
                </a:r>
                <a:r>
                  <a:rPr lang="en-US" sz="1800" b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b="1" baseline="-25000" dirty="0" err="1">
                    <a:solidFill>
                      <a:schemeClr val="tx1"/>
                    </a:solidFill>
                  </a:rPr>
                  <a:t>a,b</a:t>
                </a:r>
                <a:r>
                  <a:rPr lang="ru-RU" sz="18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, где вместо постоянных весов </a:t>
                </a:r>
                <a:endParaRPr lang="en-US" sz="1800" b="1" dirty="0">
                  <a:solidFill>
                    <a:schemeClr val="tx1"/>
                  </a:solidFill>
                  <a:effectLst/>
                  <a:ea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1800" b="1" i="1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1800" b="1" i="1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ru-RU" sz="1800" b="1" i="1" dirty="0">
                    <a:solidFill>
                      <a:schemeClr val="tx1"/>
                    </a:solidFill>
                  </a:rPr>
                  <a:t>=1/</a:t>
                </a:r>
                <a:r>
                  <a:rPr lang="en-US" sz="1800" b="1" i="1" dirty="0">
                    <a:solidFill>
                      <a:schemeClr val="tx1"/>
                    </a:solidFill>
                  </a:rPr>
                  <a:t>σ</a:t>
                </a:r>
                <a:r>
                  <a:rPr lang="ru-RU" sz="1800" b="1" i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1800" b="1" i="1" baseline="30000" dirty="0">
                    <a:solidFill>
                      <a:schemeClr val="tx1"/>
                    </a:solidFill>
                  </a:rPr>
                  <a:t>   </a:t>
                </a:r>
                <a:r>
                  <a:rPr lang="ru-RU" sz="18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 вводится весов</a:t>
                </a:r>
                <a:r>
                  <a:rPr lang="ru-RU" sz="1800" b="1" dirty="0">
                    <a:solidFill>
                      <a:schemeClr val="tx1"/>
                    </a:solidFill>
                    <a:ea typeface="Arial" panose="020B0604020202020204" pitchFamily="34" charset="0"/>
                  </a:rPr>
                  <a:t>ая функция, чаще всего это </a:t>
                </a:r>
                <a:r>
                  <a:rPr lang="ru-RU" sz="1800" b="1" dirty="0" err="1">
                    <a:solidFill>
                      <a:schemeClr val="tx1"/>
                    </a:solidFill>
                    <a:ea typeface="Arial" panose="020B0604020202020204" pitchFamily="34" charset="0"/>
                  </a:rPr>
                  <a:t>бивесовая</a:t>
                </a:r>
                <a:r>
                  <a:rPr lang="ru-RU" sz="1800" b="1" dirty="0">
                    <a:solidFill>
                      <a:schemeClr val="tx1"/>
                    </a:solidFill>
                    <a:ea typeface="Arial" panose="020B0604020202020204" pitchFamily="34" charset="0"/>
                  </a:rPr>
                  <a:t> функция </a:t>
                </a:r>
                <a:r>
                  <a:rPr lang="ru-RU" sz="1800" b="1" dirty="0" err="1">
                    <a:solidFill>
                      <a:schemeClr val="tx1"/>
                    </a:solidFill>
                    <a:ea typeface="Arial" panose="020B0604020202020204" pitchFamily="34" charset="0"/>
                  </a:rPr>
                  <a:t>Тьюки</a:t>
                </a:r>
                <a:r>
                  <a:rPr lang="ru-RU" sz="1800" b="1" dirty="0">
                    <a:solidFill>
                      <a:schemeClr val="tx1"/>
                    </a:solidFill>
                    <a:ea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endParaRPr lang="ru-RU" sz="1800" b="1" dirty="0">
                  <a:effectLst/>
                  <a:ea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ru-RU" sz="1800" b="1" dirty="0"/>
                  <a:t>                                                            ,  где обычно </a:t>
                </a:r>
                <a:r>
                  <a:rPr lang="ru-RU" sz="1800" b="1" i="1" dirty="0" err="1">
                    <a:effectLst/>
                    <a:ea typeface="Times New Roman" panose="02020603050405020304" pitchFamily="18" charset="0"/>
                  </a:rPr>
                  <a:t>с</a:t>
                </a:r>
                <a:r>
                  <a:rPr lang="ru-RU" sz="1800" b="1" i="1" baseline="-25000" dirty="0" err="1">
                    <a:effectLst/>
                    <a:ea typeface="Times New Roman" panose="02020603050405020304" pitchFamily="18" charset="0"/>
                  </a:rPr>
                  <a:t>Т</a:t>
                </a:r>
                <a:r>
                  <a:rPr lang="ru-RU" sz="1800" b="1" dirty="0">
                    <a:effectLst/>
                    <a:ea typeface="Times New Roman" panose="02020603050405020304" pitchFamily="18" charset="0"/>
                  </a:rPr>
                  <a:t> =3÷5, а </a:t>
                </a:r>
                <a:r>
                  <a:rPr lang="ru-RU" altLang="ru-RU" sz="1800" b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значение </a:t>
                </a:r>
                <a:r>
                  <a:rPr lang="ru-RU" altLang="ru-RU" sz="1800" b="1" i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ourier New" panose="02070309020205020404" pitchFamily="49" charset="0"/>
                  </a:rPr>
                  <a:t>σ</a:t>
                </a:r>
                <a:r>
                  <a:rPr lang="ru-RU" altLang="ru-RU" sz="1800" b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также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ru-RU" altLang="ru-RU" sz="1800" b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подлежит перевычислению на каждой </a:t>
                </a:r>
                <a:r>
                  <a:rPr lang="en-US" altLang="ru-RU" sz="1800" b="1" i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ru-RU" altLang="ru-RU" sz="1800" b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-й итерации по формуле </a:t>
                </a:r>
                <a:endParaRPr lang="ru-RU" altLang="ru-RU" sz="1800" b="1" kern="12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ru-RU" sz="1800" dirty="0"/>
              </a:p>
            </p:txBody>
          </p:sp>
        </mc:Choice>
        <mc:Fallback xmlns="">
          <p:sp>
            <p:nvSpPr>
              <p:cNvPr id="21" name="Объект 20">
                <a:extLst>
                  <a:ext uri="{FF2B5EF4-FFF2-40B4-BE49-F238E27FC236}">
                    <a16:creationId xmlns:a16="http://schemas.microsoft.com/office/drawing/2014/main" id="{629D442D-AD17-A64A-0922-72ABA14B52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08751" y="3672224"/>
                <a:ext cx="9460411" cy="2327418"/>
              </a:xfrm>
              <a:blipFill>
                <a:blip r:embed="rId7"/>
                <a:stretch>
                  <a:fillRect l="-580" t="-2618" r="-11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1981F8-75C2-15FA-E9FD-CFA0A8CD3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38" y="1323087"/>
            <a:ext cx="2247867" cy="370949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FDA59F2-3043-F872-632D-FCDCEA7855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9000"/>
                    </a14:imgEffect>
                    <a14:imgEffect>
                      <a14:brightnessContrast bright="-39000" contrast="8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1085" y="4962823"/>
            <a:ext cx="3631325" cy="8207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0664044-06C3-5737-3788-5D6F2BA066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2000"/>
                    </a14:imgEffect>
                    <a14:imgEffect>
                      <a14:brightnessContrast bright="-34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176" y="5903211"/>
            <a:ext cx="3556948" cy="68402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ED1ECA3-4F74-78A5-B95E-146933FDE118}"/>
              </a:ext>
            </a:extLst>
          </p:cNvPr>
          <p:cNvSpPr txBox="1"/>
          <p:nvPr/>
        </p:nvSpPr>
        <p:spPr>
          <a:xfrm>
            <a:off x="2652152" y="1147637"/>
            <a:ext cx="9337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hangingPunct="0"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это преобразование для поиска линий – прямых, окружностей, когда точки из пространства координат преобразуются в точки в пространстве параметров кривой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8A6458-30C6-F974-B37F-2ADFE87A1E7C}"/>
              </a:ext>
            </a:extLst>
          </p:cNvPr>
          <p:cNvSpPr txBox="1"/>
          <p:nvPr/>
        </p:nvSpPr>
        <p:spPr>
          <a:xfrm>
            <a:off x="163197" y="539047"/>
            <a:ext cx="11788813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atin typeface="+mn-lt"/>
              </a:rPr>
              <a:t>Это - Вейвлет-анализ (на след слайде); 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solidFill>
                  <a:srgbClr val="1A0AEC"/>
                </a:solidFill>
                <a:latin typeface="+mn-lt"/>
              </a:rPr>
              <a:t>Преобразования </a:t>
            </a:r>
            <a:r>
              <a:rPr lang="ru-RU" sz="2800" b="1" dirty="0" err="1">
                <a:solidFill>
                  <a:srgbClr val="1A0AEC"/>
                </a:solidFill>
                <a:latin typeface="+mn-lt"/>
              </a:rPr>
              <a:t>Хафа</a:t>
            </a:r>
            <a:r>
              <a:rPr lang="ru-RU" sz="2800" b="1" dirty="0">
                <a:solidFill>
                  <a:srgbClr val="1A0AEC"/>
                </a:solidFill>
                <a:latin typeface="+mn-lt"/>
              </a:rPr>
              <a:t> </a:t>
            </a:r>
            <a:r>
              <a:rPr lang="en-US" sz="2800" b="1" i="0" dirty="0">
                <a:solidFill>
                  <a:srgbClr val="1A0AEC"/>
                </a:solidFill>
                <a:effectLst/>
                <a:latin typeface="+mn-lt"/>
              </a:rPr>
              <a:t>(Hough Transform)</a:t>
            </a:r>
            <a:endParaRPr lang="ru-RU" sz="2800" b="1" i="0" dirty="0">
              <a:solidFill>
                <a:srgbClr val="1A0AEC"/>
              </a:solidFill>
              <a:effectLst/>
              <a:latin typeface="+mn-lt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9308512-6AB1-CCC2-2F78-5E2D212D5E8E}"/>
              </a:ext>
            </a:extLst>
          </p:cNvPr>
          <p:cNvCxnSpPr>
            <a:stCxn id="23" idx="1"/>
            <a:endCxn id="23" idx="3"/>
          </p:cNvCxnSpPr>
          <p:nvPr/>
        </p:nvCxnSpPr>
        <p:spPr bwMode="auto">
          <a:xfrm>
            <a:off x="122838" y="3177834"/>
            <a:ext cx="2247867" cy="0"/>
          </a:xfrm>
          <a:prstGeom prst="line">
            <a:avLst/>
          </a:prstGeom>
          <a:solidFill>
            <a:schemeClr val="accent1"/>
          </a:solidFill>
          <a:ln w="1174750" cap="flat" cmpd="sng" algn="ctr">
            <a:solidFill>
              <a:srgbClr val="00B0F0">
                <a:alpha val="33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940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6BB70-9AF8-D0B1-63B2-2D346B91C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1" y="-1"/>
            <a:ext cx="10972800" cy="671409"/>
          </a:xfrm>
        </p:spPr>
        <p:txBody>
          <a:bodyPr/>
          <a:lstStyle/>
          <a:p>
            <a:r>
              <a:rPr lang="ru-RU" sz="3600" b="1" dirty="0">
                <a:solidFill>
                  <a:srgbClr val="1A0AEC"/>
                </a:solidFill>
              </a:rPr>
              <a:t>Вейвлет-анализ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80E8AB-850B-F1BC-6DD6-2D95ABB9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0490-8675-45F3-8E94-60B6FF8DB94A}" type="datetime1">
              <a:rPr lang="ru-RU" altLang="ru-RU" smtClean="0"/>
              <a:t>10.02.2023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77A26-E5B8-B185-85FB-774C49E3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6C8B8C-746E-E6D9-E608-6E0F9114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24</a:t>
            </a:fld>
            <a:endParaRPr lang="ru-RU" alt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8AB759-B834-D010-9D6A-CD54FDDFDAF5}"/>
              </a:ext>
            </a:extLst>
          </p:cNvPr>
          <p:cNvSpPr txBox="1"/>
          <p:nvPr/>
        </p:nvSpPr>
        <p:spPr>
          <a:xfrm>
            <a:off x="3880123" y="3528594"/>
            <a:ext cx="84002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 этом примере видно, что разные </a:t>
            </a:r>
          </a:p>
          <a:p>
            <a:r>
              <a:rPr lang="ru-RU" dirty="0"/>
              <a:t>Вертикальные уровни  вейвлет-спектра соответствуют разным частотам сигнала, а по горизонтали видно в какое время сигнал изменял свое поведение.</a:t>
            </a:r>
          </a:p>
          <a:p>
            <a:endParaRPr lang="ru-RU" sz="400" dirty="0"/>
          </a:p>
          <a:p>
            <a:r>
              <a:rPr lang="ru-RU" dirty="0"/>
              <a:t>Непрерывные вейвлеты очень </a:t>
            </a:r>
            <a:r>
              <a:rPr lang="ru-RU" dirty="0">
                <a:solidFill>
                  <a:srgbClr val="C00000"/>
                </a:solidFill>
              </a:rPr>
              <a:t>устойчивы к шумам, однако они </a:t>
            </a:r>
            <a:r>
              <a:rPr lang="ru-RU" dirty="0" err="1">
                <a:solidFill>
                  <a:srgbClr val="C00000"/>
                </a:solidFill>
              </a:rPr>
              <a:t>неортогональны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/>
              <a:t>поэтому после обратного преобразования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2FE7F51C-E5FE-D9AB-A35E-D43EA5D45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02" y="572091"/>
            <a:ext cx="117266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dirty="0"/>
              <a:t>Одномерное вейвлет-преобразование </a:t>
            </a:r>
          </a:p>
          <a:p>
            <a:r>
              <a:rPr lang="ru-RU" altLang="ru-RU" sz="2000" dirty="0"/>
              <a:t>сигнала </a:t>
            </a:r>
            <a:r>
              <a:rPr lang="ru-RU" altLang="ru-RU" sz="2000" b="1" i="1" dirty="0"/>
              <a:t>f(x)</a:t>
            </a:r>
            <a:r>
              <a:rPr lang="ru-RU" altLang="ru-RU" sz="2000" dirty="0"/>
              <a:t> является </a:t>
            </a:r>
          </a:p>
          <a:p>
            <a:r>
              <a:rPr lang="ru-RU" altLang="ru-RU" sz="2000" b="1" u="sng" dirty="0">
                <a:solidFill>
                  <a:srgbClr val="C00000"/>
                </a:solidFill>
              </a:rPr>
              <a:t>двумерной функцией </a:t>
            </a:r>
            <a:r>
              <a:rPr lang="ru-RU" altLang="ru-RU" sz="2000" u="sng" dirty="0">
                <a:solidFill>
                  <a:srgbClr val="C00000"/>
                </a:solidFill>
              </a:rPr>
              <a:t>частоты и времени,</a:t>
            </a:r>
          </a:p>
        </p:txBody>
      </p:sp>
      <p:graphicFrame>
        <p:nvGraphicFramePr>
          <p:cNvPr id="30" name="Object 6">
            <a:extLst>
              <a:ext uri="{FF2B5EF4-FFF2-40B4-BE49-F238E27FC236}">
                <a16:creationId xmlns:a16="http://schemas.microsoft.com/office/drawing/2014/main" id="{A0A199E4-4BB5-40C2-F1D6-7384A13E7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5960" y="516858"/>
          <a:ext cx="5419124" cy="105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123810" imgH="647619" progId="Unknown">
                  <p:embed/>
                </p:oleObj>
              </mc:Choice>
              <mc:Fallback>
                <p:oleObj r:id="rId2" imgW="3123810" imgH="647619" progId="Unknown">
                  <p:embed/>
                  <p:pic>
                    <p:nvPicPr>
                      <p:cNvPr id="30" name="Object 6">
                        <a:extLst>
                          <a:ext uri="{FF2B5EF4-FFF2-40B4-BE49-F238E27FC236}">
                            <a16:creationId xmlns:a16="http://schemas.microsoft.com/office/drawing/2014/main" id="{A0A199E4-4BB5-40C2-F1D6-7384A13E7F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960" y="516858"/>
                        <a:ext cx="5419124" cy="1052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7">
            <a:extLst>
              <a:ext uri="{FF2B5EF4-FFF2-40B4-BE49-F238E27FC236}">
                <a16:creationId xmlns:a16="http://schemas.microsoft.com/office/drawing/2014/main" id="{1509ECFA-9085-EC14-3B2D-7B42EE05D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89" y="1534855"/>
            <a:ext cx="11953327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ru-RU" altLang="ru-RU" dirty="0">
                <a:latin typeface="Comic Sans MS" pitchFamily="66" charset="0"/>
              </a:rPr>
              <a:t>где </a:t>
            </a:r>
            <a:r>
              <a:rPr lang="ru-RU" altLang="ru-RU" b="1" dirty="0"/>
              <a:t>функция</a:t>
            </a:r>
            <a:r>
              <a:rPr lang="en-GB" altLang="ru-RU" b="1" dirty="0"/>
              <a:t>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</a:t>
            </a:r>
            <a:r>
              <a:rPr lang="en-GB" altLang="ru-RU" b="1" dirty="0"/>
              <a:t> </a:t>
            </a:r>
            <a:r>
              <a:rPr lang="ru-RU" altLang="ru-RU" b="1" dirty="0"/>
              <a:t>- вейвлет</a:t>
            </a:r>
            <a:r>
              <a:rPr lang="en-GB" altLang="ru-RU" b="1" dirty="0"/>
              <a:t>,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GB" altLang="ru-RU" b="1" dirty="0"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- сдвиг</a:t>
            </a:r>
            <a:r>
              <a:rPr lang="en-GB" altLang="ru-RU" b="1" u="sng" dirty="0">
                <a:sym typeface="Symbol" pitchFamily="18" charset="2"/>
              </a:rPr>
              <a:t> </a:t>
            </a:r>
            <a:r>
              <a:rPr lang="en-GB" altLang="ru-RU" b="1" dirty="0">
                <a:sym typeface="Symbol" pitchFamily="18" charset="2"/>
              </a:rPr>
              <a:t>(shift),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a</a:t>
            </a:r>
            <a:r>
              <a:rPr lang="en-GB" altLang="ru-RU" b="1" dirty="0"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– масштаб </a:t>
            </a:r>
            <a:r>
              <a:rPr lang="en-US" altLang="ru-RU" b="1" dirty="0">
                <a:sym typeface="Symbol" pitchFamily="18" charset="2"/>
              </a:rPr>
              <a:t>(scale)</a:t>
            </a:r>
            <a:r>
              <a:rPr lang="en-GB" altLang="ru-RU" b="1" dirty="0">
                <a:sym typeface="Symbol" pitchFamily="18" charset="2"/>
              </a:rPr>
              <a:t>. </a:t>
            </a:r>
            <a:r>
              <a:rPr lang="ru-RU" altLang="ru-RU" b="1" dirty="0"/>
              <a:t>Условие</a:t>
            </a:r>
            <a:r>
              <a:rPr lang="en-US" altLang="ru-RU" b="1" dirty="0"/>
              <a:t> C</a:t>
            </a:r>
            <a:r>
              <a:rPr lang="el-GR" altLang="ru-RU" sz="2000" b="1" baseline="-25000" dirty="0"/>
              <a:t>ψ</a:t>
            </a:r>
            <a:r>
              <a:rPr lang="en-US" altLang="ru-RU" b="1" dirty="0"/>
              <a:t> &lt; </a:t>
            </a:r>
            <a:r>
              <a:rPr lang="el-GR" altLang="ru-RU" b="1" dirty="0"/>
              <a:t>∞</a:t>
            </a:r>
            <a:r>
              <a:rPr lang="en-US" altLang="ru-RU" b="1" dirty="0"/>
              <a:t> </a:t>
            </a:r>
            <a:r>
              <a:rPr lang="ru-RU" altLang="ru-RU" b="1" dirty="0"/>
              <a:t>обеспечивает существование</a:t>
            </a:r>
            <a:r>
              <a:rPr lang="en-US" altLang="ru-RU" b="1" dirty="0"/>
              <a:t>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 </a:t>
            </a:r>
            <a:r>
              <a:rPr lang="ru-RU" altLang="ru-RU" b="1" dirty="0">
                <a:sym typeface="Symbol" pitchFamily="18" charset="2"/>
              </a:rPr>
              <a:t>и обратного вейвлет-преобразования. Произвол в выборе</a:t>
            </a:r>
            <a:r>
              <a:rPr lang="en-GB" altLang="ru-RU" b="1" dirty="0"/>
              <a:t>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</a:t>
            </a:r>
            <a:r>
              <a:rPr lang="ru-RU" altLang="ru-RU" b="1" dirty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позволил предложить много разных типов вейвлетов. Семейство </a:t>
            </a:r>
            <a:r>
              <a:rPr lang="ru-RU" altLang="ru-RU" sz="2000" b="1" u="sng" dirty="0">
                <a:solidFill>
                  <a:srgbClr val="0000CC"/>
                </a:solidFill>
                <a:sym typeface="Symbol" pitchFamily="18" charset="2"/>
              </a:rPr>
              <a:t>непрерывных вейвлетов</a:t>
            </a:r>
            <a:r>
              <a:rPr lang="ru-RU" altLang="ru-RU" b="1" dirty="0">
                <a:sym typeface="Symbol" pitchFamily="18" charset="2"/>
              </a:rPr>
              <a:t> можно получить как вторую производную </a:t>
            </a:r>
            <a:r>
              <a:rPr lang="ru-RU" altLang="ru-RU" b="1" dirty="0" err="1">
                <a:sym typeface="Symbol" pitchFamily="18" charset="2"/>
              </a:rPr>
              <a:t>гауссиан</a:t>
            </a:r>
            <a:r>
              <a:rPr lang="ru-RU" altLang="ru-RU" dirty="0" err="1">
                <a:sym typeface="Symbol" pitchFamily="18" charset="2"/>
              </a:rPr>
              <a:t>а</a:t>
            </a:r>
            <a:r>
              <a:rPr lang="en-GB" altLang="ru-RU" dirty="0"/>
              <a:t> </a:t>
            </a:r>
            <a:r>
              <a:rPr lang="ru-RU" altLang="ru-RU" dirty="0"/>
              <a:t>                                    . Полученный гауссов вейвлет</a:t>
            </a:r>
            <a:endParaRPr lang="en-US" altLang="ru-RU" dirty="0"/>
          </a:p>
        </p:txBody>
      </p:sp>
      <p:pic>
        <p:nvPicPr>
          <p:cNvPr id="34" name="Picture 14">
            <a:extLst>
              <a:ext uri="{FF2B5EF4-FFF2-40B4-BE49-F238E27FC236}">
                <a16:creationId xmlns:a16="http://schemas.microsoft.com/office/drawing/2014/main" id="{E6E12A6E-B23D-4929-E6B9-4E7DB3C8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32" y="2402497"/>
            <a:ext cx="22320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4F6EF46-FB4D-36CE-5602-BEFB8137BA8E}"/>
              </a:ext>
            </a:extLst>
          </p:cNvPr>
          <p:cNvSpPr txBox="1"/>
          <p:nvPr/>
        </p:nvSpPr>
        <p:spPr>
          <a:xfrm>
            <a:off x="3880123" y="2714410"/>
            <a:ext cx="3094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/>
              <a:t>с</a:t>
            </a:r>
            <a:r>
              <a:rPr lang="ru-RU" altLang="ru-RU" b="1" dirty="0"/>
              <a:t>тал известен как </a:t>
            </a:r>
          </a:p>
          <a:p>
            <a:r>
              <a:rPr lang="en-US" altLang="ru-RU" b="1" dirty="0">
                <a:solidFill>
                  <a:srgbClr val="FF203A"/>
                </a:solidFill>
              </a:rPr>
              <a:t>“</a:t>
            </a:r>
            <a:r>
              <a:rPr lang="ru-RU" altLang="ru-RU" b="1" dirty="0">
                <a:solidFill>
                  <a:srgbClr val="FF203A"/>
                </a:solidFill>
              </a:rPr>
              <a:t>Мексиканская шляпа</a:t>
            </a:r>
            <a:r>
              <a:rPr lang="en-US" altLang="ru-RU" b="1" dirty="0">
                <a:solidFill>
                  <a:srgbClr val="FF203A"/>
                </a:solidFill>
              </a:rPr>
              <a:t>”</a:t>
            </a:r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66B7219-A598-86A3-15BB-5BB1E3FBF6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54000" contrast="73000"/>
          </a:blip>
          <a:stretch>
            <a:fillRect/>
          </a:stretch>
        </p:blipFill>
        <p:spPr>
          <a:xfrm>
            <a:off x="8824470" y="2451201"/>
            <a:ext cx="2789007" cy="1496107"/>
          </a:xfrm>
          <a:prstGeom prst="rect">
            <a:avLst/>
          </a:prstGeom>
        </p:spPr>
      </p:pic>
      <p:sp>
        <p:nvSpPr>
          <p:cNvPr id="41" name="Выноска: стрелка вправо 40">
            <a:extLst>
              <a:ext uri="{FF2B5EF4-FFF2-40B4-BE49-F238E27FC236}">
                <a16:creationId xmlns:a16="http://schemas.microsoft.com/office/drawing/2014/main" id="{10AD3EC8-75DC-8C17-CBB3-DF637C551C39}"/>
              </a:ext>
            </a:extLst>
          </p:cNvPr>
          <p:cNvSpPr/>
          <p:nvPr/>
        </p:nvSpPr>
        <p:spPr bwMode="auto">
          <a:xfrm>
            <a:off x="3802242" y="2793186"/>
            <a:ext cx="4814038" cy="646331"/>
          </a:xfrm>
          <a:prstGeom prst="rightArrowCallou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2BFB251-3AB6-2BFD-2184-CB0ED2BEF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78" y="2822153"/>
            <a:ext cx="3595558" cy="251481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15FE38C-0017-D175-41F4-2FBF719A93FC}"/>
              </a:ext>
            </a:extLst>
          </p:cNvPr>
          <p:cNvSpPr txBox="1"/>
          <p:nvPr/>
        </p:nvSpPr>
        <p:spPr>
          <a:xfrm>
            <a:off x="121777" y="5300074"/>
            <a:ext cx="12158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происходят </a:t>
            </a:r>
            <a:r>
              <a:rPr lang="ru-RU" dirty="0">
                <a:solidFill>
                  <a:srgbClr val="FF0000"/>
                </a:solidFill>
              </a:rPr>
              <a:t>недопустимые искажения сигнала. </a:t>
            </a:r>
            <a:r>
              <a:rPr lang="ru-RU" dirty="0"/>
              <a:t>Кроме того, реальные сигналы, подлежащие компьютерному анализу, всегда дискретны. Поэтому непрерывные вейвлеты практически не используют, а применяют ортогональные дискретные вейвлеты 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2369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9748-1B0A-4842-9CA6-B8EE571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06" y="0"/>
            <a:ext cx="12045608" cy="485938"/>
          </a:xfrm>
        </p:spPr>
        <p:txBody>
          <a:bodyPr/>
          <a:lstStyle/>
          <a:p>
            <a:r>
              <a:rPr lang="ru-RU" sz="2800" b="1" dirty="0">
                <a:solidFill>
                  <a:srgbClr val="1A0AEC"/>
                </a:solidFill>
              </a:rPr>
              <a:t>Пример применения МО для коррекции аппаратных измерений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D77BE-68EE-4548-92C6-E9EB1DB9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A5857-CE25-4C3B-B71E-4ACB3EF56314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B0CA9-DA87-4934-86D9-135CF6C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5693-C05C-49C8-BBFF-C52686E3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678" y="6380893"/>
            <a:ext cx="327589" cy="32649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80402F-5489-C582-FF81-E839E0A105EC}"/>
              </a:ext>
            </a:extLst>
          </p:cNvPr>
          <p:cNvSpPr txBox="1"/>
          <p:nvPr/>
        </p:nvSpPr>
        <p:spPr>
          <a:xfrm>
            <a:off x="75629" y="3959413"/>
            <a:ext cx="12045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Поэтому для обнаружения и устранения возможных искажений необходима процедура </a:t>
            </a:r>
            <a:r>
              <a:rPr lang="ru-RU" sz="1600" dirty="0" err="1"/>
              <a:t>алайнмента</a:t>
            </a:r>
            <a:r>
              <a:rPr lang="ru-RU" sz="1600" dirty="0"/>
              <a:t>. Такие дисторсии модулей детектора можно найти путем анализа расхождений между измеренными значениями и подогнанными координатами трека. Эти расхождения функционально зависят от двух типов параметров: самой модели трека и параметров процедуры </a:t>
            </a:r>
            <a:r>
              <a:rPr lang="ru-RU" sz="1600" dirty="0" err="1"/>
              <a:t>алайнмента</a:t>
            </a:r>
            <a:r>
              <a:rPr lang="ru-RU" sz="16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Таким образом, </a:t>
            </a:r>
            <a:r>
              <a:rPr lang="ru-RU" sz="1600" u="sng" dirty="0">
                <a:solidFill>
                  <a:srgbClr val="FF0000"/>
                </a:solidFill>
              </a:rPr>
              <a:t>задача математически проблема </a:t>
            </a:r>
            <a:r>
              <a:rPr lang="ru-RU" sz="1600" u="sng" dirty="0" err="1">
                <a:solidFill>
                  <a:srgbClr val="FF0000"/>
                </a:solidFill>
              </a:rPr>
              <a:t>алайнмента</a:t>
            </a:r>
            <a:r>
              <a:rPr lang="ru-RU" sz="1600" u="sng" dirty="0">
                <a:solidFill>
                  <a:srgbClr val="FF0000"/>
                </a:solidFill>
              </a:rPr>
              <a:t> формулируется, как задача минимизации функционала, суммирующего квадраты всех расхождений по обоим типам параметров, число которых достигает миллионов.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В качестве решения получающейся задачи с неограниченным числом степеней свободы предложен метод разложения по сингулярным значениям. </a:t>
            </a:r>
            <a:r>
              <a:rPr lang="ru-RU" sz="1600" dirty="0">
                <a:solidFill>
                  <a:srgbClr val="D53807"/>
                </a:solidFill>
              </a:rPr>
              <a:t>В результате мы получили Data-</a:t>
            </a:r>
            <a:r>
              <a:rPr lang="ru-RU" sz="1600" dirty="0" err="1">
                <a:solidFill>
                  <a:srgbClr val="D53807"/>
                </a:solidFill>
              </a:rPr>
              <a:t>driven</a:t>
            </a:r>
            <a:r>
              <a:rPr lang="ru-RU" sz="1600" dirty="0">
                <a:solidFill>
                  <a:srgbClr val="D53807"/>
                </a:solidFill>
              </a:rPr>
              <a:t> </a:t>
            </a:r>
            <a:r>
              <a:rPr lang="ru-RU" sz="1600" dirty="0" err="1">
                <a:solidFill>
                  <a:srgbClr val="D53807"/>
                </a:solidFill>
              </a:rPr>
              <a:t>алайнмент</a:t>
            </a:r>
            <a:r>
              <a:rPr lang="ru-RU" sz="1600" dirty="0">
                <a:solidFill>
                  <a:srgbClr val="D53807"/>
                </a:solidFill>
              </a:rPr>
              <a:t>!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53FD2-6BAA-AEBC-0467-BEDCA1B74A33}"/>
              </a:ext>
            </a:extLst>
          </p:cNvPr>
          <p:cNvSpPr txBox="1"/>
          <p:nvPr/>
        </p:nvSpPr>
        <p:spPr>
          <a:xfrm>
            <a:off x="263352" y="485938"/>
            <a:ext cx="5498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Калибровка дрейфовых камер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937E4C1-7511-8073-0D56-B6A109DC1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7" y="819978"/>
            <a:ext cx="791573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Пример калибровки дрейфовой камеры HERA-B OTR: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Время дрейфа, измеренное в отсчетах TDC (время-цифровой преобразователь), следует перевести в радиусы дрейфа для получения калибровочной функции r(t). r(t) была получена путем </a:t>
            </a:r>
            <a:r>
              <a:rPr kumimoji="0" lang="ru-RU" altLang="ru-RU" sz="18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робастной подгонки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кубических сплайнов непосредственно 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2D гистограмме  отсчетов TDC со многими тысячами </a:t>
            </a:r>
            <a:r>
              <a:rPr kumimoji="0" lang="ru-RU" altLang="ru-RU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бинов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6" descr="drift">
            <a:extLst>
              <a:ext uri="{FF2B5EF4-FFF2-40B4-BE49-F238E27FC236}">
                <a16:creationId xmlns:a16="http://schemas.microsoft.com/office/drawing/2014/main" id="{D4F5CAF0-968F-1986-3D75-C4ACB8FF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634169"/>
            <a:ext cx="3790556" cy="321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181A0E09-4067-93F0-DC30-9C996777C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863" y="3289490"/>
            <a:ext cx="261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drift radii versus TDC counts</a:t>
            </a:r>
            <a:endParaRPr kumimoji="0" lang="fr-FR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1778D-68FD-1B51-E9B2-445A2F1B3FA9}"/>
              </a:ext>
            </a:extLst>
          </p:cNvPr>
          <p:cNvSpPr txBox="1"/>
          <p:nvPr/>
        </p:nvSpPr>
        <p:spPr>
          <a:xfrm>
            <a:off x="102080" y="2473093"/>
            <a:ext cx="8181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Проблемы 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алайнмента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     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Электронные детекторы состоят из многих тысяч модулей, которые, даже при самой тщательной сборке в экспериментальную установку, неизбежно оказываются подвержены различным мелким дисторсиям, таким как сдвиги и наклоны, ведущим к искажающим результаты измерений.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AutoShape 18">
            <a:extLst>
              <a:ext uri="{FF2B5EF4-FFF2-40B4-BE49-F238E27FC236}">
                <a16:creationId xmlns:a16="http://schemas.microsoft.com/office/drawing/2014/main" id="{DF34FBAB-99A6-44AF-65E7-419DD5692B5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58095" y="947603"/>
            <a:ext cx="1890778" cy="113741"/>
          </a:xfrm>
          <a:prstGeom prst="rightArrow">
            <a:avLst>
              <a:gd name="adj1" fmla="val 50000"/>
              <a:gd name="adj2" fmla="val 690217"/>
            </a:avLst>
          </a:prstGeom>
          <a:solidFill>
            <a:srgbClr val="1A0AEC">
              <a:alpha val="31000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1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60" y="608786"/>
            <a:ext cx="10476447" cy="384542"/>
          </a:xfrm>
        </p:spPr>
        <p:txBody>
          <a:bodyPr/>
          <a:lstStyle/>
          <a:p>
            <a:pPr marL="57150" lvl="1" indent="0">
              <a:buNone/>
              <a:tabLst>
                <a:tab pos="0" algn="l"/>
              </a:tabLst>
            </a:pPr>
            <a:r>
              <a:rPr lang="ru-RU" altLang="ru-RU" sz="1800" b="1" dirty="0">
                <a:solidFill>
                  <a:srgbClr val="1A0AEC"/>
                </a:solidFill>
              </a:rPr>
              <a:t>1</a:t>
            </a:r>
            <a:r>
              <a:rPr lang="en-US" altLang="ru-RU" sz="1800" b="1" dirty="0">
                <a:solidFill>
                  <a:srgbClr val="1A0AEC"/>
                </a:solidFill>
              </a:rPr>
              <a:t>. NA-45. </a:t>
            </a:r>
            <a:r>
              <a:rPr lang="ru-RU" altLang="ru-RU" sz="1800" b="1" dirty="0">
                <a:solidFill>
                  <a:srgbClr val="1A0AEC"/>
                </a:solidFill>
              </a:rPr>
              <a:t>Определение координат вершин событий </a:t>
            </a:r>
            <a:r>
              <a:rPr lang="ru-RU" altLang="ru-RU" sz="1800" b="1" dirty="0">
                <a:solidFill>
                  <a:srgbClr val="FF0000"/>
                </a:solidFill>
              </a:rPr>
              <a:t>по только двум измерениям</a:t>
            </a:r>
            <a:endParaRPr lang="en-US" altLang="ru-RU" sz="1800" b="1" dirty="0">
              <a:solidFill>
                <a:srgbClr val="FF0000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r>
              <a:rPr lang="en-US" altLang="ru-RU" sz="2400" b="1" dirty="0">
                <a:solidFill>
                  <a:srgbClr val="D53807"/>
                </a:solidFill>
              </a:rPr>
              <a:t>                </a:t>
            </a: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dirty="0"/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dirty="0"/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dirty="0"/>
          </a:p>
        </p:txBody>
      </p:sp>
      <p:pic>
        <p:nvPicPr>
          <p:cNvPr id="215044" name="Picture 4" descr="sd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brightnessContrast bright="-38000" contras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6" y="981436"/>
            <a:ext cx="2997198" cy="20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3485" y="921341"/>
            <a:ext cx="67658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Мишень состояла из восьми 25-мк золотых дисков. 700 трековых событий в узком угловом приеме и большое количество шумовых отсчетов не позволили распознать отдельные треки.  Однако метод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600" b="0" dirty="0">
                <a:solidFill>
                  <a:srgbClr val="000000"/>
                </a:solidFill>
                <a:latin typeface="Arial" pitchFamily="34" charset="0"/>
              </a:rPr>
              <a:t>р</a:t>
            </a:r>
            <a:r>
              <a:rPr kumimoji="0" lang="ru-RU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обастной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подгонки сходился всего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за пять итераций, хотя за начальную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аппроксимацию была грубо взята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середина  всей области мишени.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934" y="1634025"/>
            <a:ext cx="3102001" cy="188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3666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Примеры применения методов робастной подгонки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A0AE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906" y="3393549"/>
            <a:ext cx="98143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Opera.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Робастная подгонка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адронных ливней и мюонных треков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Arial"/>
              </a:rPr>
              <a:t>с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2D </a:t>
            </a:r>
            <a:r>
              <a:rPr lang="ru-RU" dirty="0">
                <a:solidFill>
                  <a:srgbClr val="FF0000"/>
                </a:solidFill>
                <a:latin typeface="Arial"/>
              </a:rPr>
              <a:t>весами, зависящими не только от расстояний, но и  амплитуд трековых хитов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00" y="4150421"/>
            <a:ext cx="2413769" cy="1696816"/>
          </a:xfrm>
          <a:prstGeom prst="rect">
            <a:avLst/>
          </a:prstGeom>
          <a:noFill/>
        </p:spPr>
      </p:pic>
      <p:pic>
        <p:nvPicPr>
          <p:cNvPr id="18" name="Picture 11" descr="2DGraph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94" y="4246206"/>
            <a:ext cx="2114610" cy="1696816"/>
          </a:xfrm>
          <a:prstGeom prst="rect">
            <a:avLst/>
          </a:prstGeom>
          <a:noFill/>
        </p:spPr>
      </p:pic>
      <p:pic>
        <p:nvPicPr>
          <p:cNvPr id="19" name="Picture 5" descr="Silico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44" y="1123886"/>
            <a:ext cx="2043231" cy="1922440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>
          <a:xfrm>
            <a:off x="5183485" y="6260266"/>
            <a:ext cx="3790320" cy="4762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10342237" y="6480175"/>
            <a:ext cx="229044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D114D-E2A3-48EB-A1F4-6310FD1922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50229" y="4214233"/>
          <a:ext cx="3228240" cy="1796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5057143" imgH="2419048" progId="MSPhotoEd.3">
                  <p:embed/>
                </p:oleObj>
              </mc:Choice>
              <mc:Fallback>
                <p:oleObj name="Photo Editor Photo" r:id="rId11" imgW="5057143" imgH="2419048" progId="MSPhotoEd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29" y="4214233"/>
                        <a:ext cx="3228240" cy="1796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91" y="4162998"/>
            <a:ext cx="2714293" cy="182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8931" y="5983266"/>
            <a:ext cx="1594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Адронный ливень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3767" y="5944001"/>
            <a:ext cx="1635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1D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мюонные треки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14058" y="6000467"/>
            <a:ext cx="240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Двумерная весовая функция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55994" y="5894035"/>
            <a:ext cx="1635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мюонные треки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9851" y="3011170"/>
            <a:ext cx="2872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Один из двух силиконовых дисков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286" y="3025274"/>
            <a:ext cx="2658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NA-45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координатный детектор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8231E-2F66-4F5C-851C-F63C71CFCAFC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10.02.2023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70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4970276" y="4252044"/>
          <a:ext cx="3216275" cy="205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125165" imgH="3191320" progId="">
                  <p:embed/>
                </p:oleObj>
              </mc:Choice>
              <mc:Fallback>
                <p:oleObj r:id="rId3" imgW="5125165" imgH="3191320" progId="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276" y="4252044"/>
                        <a:ext cx="3216275" cy="205105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idx="12"/>
          </p:nvPr>
        </p:nvSpPr>
        <p:spPr>
          <a:xfrm>
            <a:off x="10920536" y="6181232"/>
            <a:ext cx="8693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0E6C4-2F67-4A47-84FA-E98D775AE29E}" type="slidenum">
              <a:rPr kumimoji="0" lang="ru-RU" altLang="ru-RU" sz="134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altLang="ru-RU" sz="134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9827" y="-148"/>
            <a:ext cx="12111386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3200" dirty="0">
                <a:solidFill>
                  <a:srgbClr val="0000CC"/>
                </a:solidFill>
                <a:latin typeface="Arial" charset="0"/>
              </a:rPr>
              <a:t>Непрерывные в</a:t>
            </a:r>
            <a:r>
              <a:rPr kumimoji="0" lang="ru-RU" alt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ейвлет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-преобразования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это путь к вейвлет- домену, где проблемы МО могут быть решены гораздо проще</a:t>
            </a:r>
            <a:endParaRPr kumimoji="0" lang="en-US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lum bright="-2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0" y="4345798"/>
            <a:ext cx="4254900" cy="186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0" contrast="5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Oval 4"/>
          <p:cNvSpPr>
            <a:spLocks noChangeArrowheads="1"/>
          </p:cNvSpPr>
          <p:nvPr/>
        </p:nvSpPr>
        <p:spPr bwMode="auto">
          <a:xfrm flipV="1">
            <a:off x="5721835" y="4371180"/>
            <a:ext cx="284738" cy="270363"/>
          </a:xfrm>
          <a:prstGeom prst="ellipse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6004029" y="4518253"/>
            <a:ext cx="1575594" cy="537808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2144" y="3733478"/>
            <a:ext cx="4370249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Сглаживание после вычитания фона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 потери существенной информации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8660362" y="4294462"/>
            <a:ext cx="3451025" cy="126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dirty="0">
                <a:solidFill>
                  <a:srgbClr val="FF0000"/>
                </a:solidFill>
                <a:latin typeface="Calibri"/>
              </a:rPr>
              <a:t>3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Дискретные вейвлеты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dirty="0">
                <a:solidFill>
                  <a:schemeClr val="tx1"/>
                </a:solidFill>
                <a:latin typeface="Calibri"/>
              </a:rPr>
              <a:t>Применяют </a:t>
            </a:r>
            <a:r>
              <a:rPr lang="ru-RU" altLang="ru-RU" sz="1600" dirty="0">
                <a:solidFill>
                  <a:schemeClr val="tx1"/>
                </a:solidFill>
                <a:latin typeface="Calibri"/>
              </a:rPr>
              <a:t>д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ля выявления резонанса даже в присутствии массивного фона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9827" y="2201638"/>
            <a:ext cx="2919521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оценка параметров пиков </a:t>
            </a:r>
            <a:r>
              <a:rPr lang="ru-RU" altLang="ru-RU" sz="2000" dirty="0">
                <a:latin typeface="Arial" charset="0"/>
              </a:rPr>
              <a:t>по спектру инвариантных масс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8869652" y="5737247"/>
            <a:ext cx="2661608" cy="264708"/>
          </a:xfrm>
          <a:prstGeom prst="leftArrow">
            <a:avLst>
              <a:gd name="adj1" fmla="val 50000"/>
              <a:gd name="adj2" fmla="val 28423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66910" y="4594396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Wavelet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shrinking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8"/>
          <p:cNvPicPr/>
          <p:nvPr/>
        </p:nvPicPr>
        <p:blipFill>
          <a:blip r:embed="rId6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20" y="2060290"/>
            <a:ext cx="2645137" cy="17853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043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55" y="1630922"/>
            <a:ext cx="3282384" cy="228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77" y="1732649"/>
            <a:ext cx="2618157" cy="20894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03515" y="3392411"/>
            <a:ext cx="211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Anna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Senger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CBM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0025" y="5941570"/>
            <a:ext cx="1842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Alex Stadnik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79355" y="3429001"/>
            <a:ext cx="1172829" cy="257224"/>
          </a:xfrm>
          <a:prstGeom prst="rect">
            <a:avLst/>
          </a:prstGeom>
          <a:noFill/>
          <a:ln w="28575">
            <a:solidFill>
              <a:srgbClr val="1A0A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950309" y="4221365"/>
            <a:ext cx="43554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l-GR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ω</a:t>
            </a:r>
            <a:r>
              <a:rPr kumimoji="0" lang="en-US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6" name="Прямая со стрелкой 5"/>
          <p:cNvCxnSpPr/>
          <p:nvPr/>
        </p:nvCxnSpPr>
        <p:spPr bwMode="auto">
          <a:xfrm flipH="1">
            <a:off x="4631588" y="3495589"/>
            <a:ext cx="1932465" cy="1906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9827" y="1032158"/>
            <a:ext cx="12013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Непрерывный вейвлет G2 преобразует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гауссиан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g(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x;A,xo,σ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в вейвлет того же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порядка, но с параметрами этого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гауссиана</a:t>
            </a:r>
            <a:r>
              <a:rPr lang="ru-RU" dirty="0">
                <a:solidFill>
                  <a:srgbClr val="0000FF"/>
                </a:solidFill>
                <a:latin typeface="Calibri"/>
              </a:rPr>
              <a:t>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справедливо для любого порядка n и позволяет находить параметры пика непосредственно в области G2 без инвертирования </a:t>
            </a:r>
            <a:endParaRPr kumimoji="0" lang="ru-RU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2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2000"/>
                    </a14:imgEffect>
                    <a14:imgEffect>
                      <a14:brightnessContrast bright="-2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442" y="988399"/>
            <a:ext cx="3937015" cy="41309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>
          <a:xfrm>
            <a:off x="4042432" y="6445693"/>
            <a:ext cx="284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4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Ососков Г.А. Машинное обучение</a:t>
            </a:r>
            <a:endParaRPr kumimoji="0" lang="ru-RU" sz="134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AA6F2-07C8-B9FC-3A56-8C200731C719}"/>
              </a:ext>
            </a:extLst>
          </p:cNvPr>
          <p:cNvSpPr txBox="1"/>
          <p:nvPr/>
        </p:nvSpPr>
        <p:spPr>
          <a:xfrm>
            <a:off x="214774" y="728030"/>
            <a:ext cx="998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они нужны для работы с инвариантными масс-спектрами, когда отношение S/B &lt;&lt; 1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трелка: изогнутая влево 9">
            <a:extLst>
              <a:ext uri="{FF2B5EF4-FFF2-40B4-BE49-F238E27FC236}">
                <a16:creationId xmlns:a16="http://schemas.microsoft.com/office/drawing/2014/main" id="{E8020313-6E12-32D5-8B13-279C0E28CCD8}"/>
              </a:ext>
            </a:extLst>
          </p:cNvPr>
          <p:cNvSpPr/>
          <p:nvPr/>
        </p:nvSpPr>
        <p:spPr>
          <a:xfrm>
            <a:off x="4250429" y="4232268"/>
            <a:ext cx="334449" cy="1295481"/>
          </a:xfrm>
          <a:prstGeom prst="curvedLeftArrow">
            <a:avLst>
              <a:gd name="adj1" fmla="val 25000"/>
              <a:gd name="adj2" fmla="val 50000"/>
              <a:gd name="adj3" fmla="val 30029"/>
            </a:avLst>
          </a:prstGeom>
          <a:solidFill>
            <a:srgbClr val="92D050">
              <a:alpha val="35000"/>
            </a:srgbClr>
          </a:solidFill>
          <a:ln w="9525">
            <a:solidFill>
              <a:schemeClr val="accent1">
                <a:shade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7BA6B81B-4499-BED9-C158-EBF8A53E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AF067-2626-4A95-A994-D368F9EC5DA2}" type="datetime1">
              <a:rPr kumimoji="0" lang="ru-RU" altLang="ru-RU" sz="134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10.02.2023</a:t>
            </a:fld>
            <a:endParaRPr kumimoji="0" lang="ru-RU" altLang="ru-RU" sz="134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9CDC288-1FB0-80B9-E9CE-EF1458605752}"/>
              </a:ext>
            </a:extLst>
          </p:cNvPr>
          <p:cNvCxnSpPr>
            <a:cxnSpLocks/>
          </p:cNvCxnSpPr>
          <p:nvPr/>
        </p:nvCxnSpPr>
        <p:spPr>
          <a:xfrm>
            <a:off x="4871864" y="4077072"/>
            <a:ext cx="0" cy="2254298"/>
          </a:xfrm>
          <a:prstGeom prst="line">
            <a:avLst/>
          </a:prstGeom>
          <a:ln w="69850">
            <a:solidFill>
              <a:srgbClr val="1A0A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250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DDF8A-2F3F-DD0A-96D8-D17EEF1C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121899"/>
            <a:ext cx="12144672" cy="681540"/>
          </a:xfrm>
        </p:spPr>
        <p:txBody>
          <a:bodyPr/>
          <a:lstStyle/>
          <a:p>
            <a:r>
              <a:rPr lang="ru-RU" sz="4000" b="1" dirty="0">
                <a:solidFill>
                  <a:srgbClr val="0000FF"/>
                </a:solidFill>
              </a:rPr>
              <a:t>Программа курса «Машинное обучение»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FEE1D9-97C1-400C-B2B2-9F352449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84" y="810488"/>
            <a:ext cx="11831960" cy="5289857"/>
          </a:xfrm>
        </p:spPr>
        <p:txBody>
          <a:bodyPr/>
          <a:lstStyle/>
          <a:p>
            <a:r>
              <a:rPr lang="ru-RU" sz="2200" b="1" dirty="0"/>
              <a:t>Лекция 1 Вступительная. Большие данные, естественный и искусственный интеллект, машинное обучение, постановки задач МО в практике ОИЯИ</a:t>
            </a:r>
            <a:endParaRPr lang="en-US" sz="2200" b="1" dirty="0"/>
          </a:p>
          <a:p>
            <a:r>
              <a:rPr lang="ru-RU" sz="2200" b="1" dirty="0"/>
              <a:t>Лекция 2 От нейронных сетей с одним скрытым слоем к глубоким нейросетям. Проблемы, возникающие при их обучении </a:t>
            </a:r>
          </a:p>
          <a:p>
            <a:r>
              <a:rPr lang="ru-RU" sz="2200" b="1" dirty="0"/>
              <a:t>Лекция 3 Применение методов машинного обучения для моделирования и анализа свойств тонких структур в распределениях продуктов ядерных реакций по массе</a:t>
            </a:r>
          </a:p>
          <a:p>
            <a:r>
              <a:rPr lang="ru-RU" sz="2200" b="1" dirty="0"/>
              <a:t>Лекция 4 Изучение нейросетей в ОИЯИ. Нейросети </a:t>
            </a:r>
            <a:r>
              <a:rPr lang="ru-RU" sz="2200" b="1" dirty="0" err="1"/>
              <a:t>Хопфилда</a:t>
            </a:r>
            <a:r>
              <a:rPr lang="ru-RU" sz="2200" b="1" dirty="0"/>
              <a:t>, клеточные автоматы. Использование глубокого обучения для прогнозирования загрязнения атмосферы</a:t>
            </a:r>
          </a:p>
          <a:p>
            <a:r>
              <a:rPr lang="ru-RU" sz="2200" b="1" dirty="0"/>
              <a:t>Лекция 5 Разработка облачной платформы для выявления и профилактики заболеваний сельскохозяйственных растений</a:t>
            </a:r>
          </a:p>
          <a:p>
            <a:r>
              <a:rPr lang="ru-RU" sz="2200" b="1" dirty="0"/>
              <a:t>Лекция 6 Применения глубокого трекинга в ОИЯИ</a:t>
            </a:r>
          </a:p>
          <a:p>
            <a:pPr marL="0" indent="0">
              <a:buNone/>
            </a:pPr>
            <a:endParaRPr lang="ru-RU" altLang="ru-RU" sz="14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altLang="ru-RU" sz="1400" b="1" dirty="0">
                <a:solidFill>
                  <a:srgbClr val="0000FF"/>
                </a:solidFill>
              </a:rPr>
              <a:t>Все лекции можно скачать </a:t>
            </a:r>
            <a:r>
              <a:rPr lang="ru-RU" altLang="ru-RU" sz="1400" b="1">
                <a:solidFill>
                  <a:srgbClr val="0000FF"/>
                </a:solidFill>
              </a:rPr>
              <a:t>на сайте                   </a:t>
            </a:r>
            <a:r>
              <a:rPr lang="en-US" altLang="ru-RU" sz="1400" b="1">
                <a:solidFill>
                  <a:srgbClr val="0000FF"/>
                </a:solidFill>
              </a:rPr>
              <a:t>https</a:t>
            </a:r>
            <a:r>
              <a:rPr lang="en-US" altLang="ru-RU" sz="1400" b="1" dirty="0">
                <a:solidFill>
                  <a:srgbClr val="0000FF"/>
                </a:solidFill>
              </a:rPr>
              <a:t>://gososkov.ru/u/UNI-DUBNA/Machine%20Learning/</a:t>
            </a:r>
            <a:endParaRPr lang="ru-RU" sz="2200" b="1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07D65-316E-7A8E-F281-DE786571E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E5EF131-AF29-449A-A131-1FCEB26D1892}" type="datetime1">
              <a:rPr lang="ru-RU" altLang="ru-RU" smtClean="0">
                <a:solidFill>
                  <a:srgbClr val="000000"/>
                </a:solidFill>
                <a:latin typeface="Arial"/>
              </a:rPr>
              <a:t>10.02.2023</a:t>
            </a:fld>
            <a:endParaRPr lang="ru-RU" alt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7A9763-0ACE-DAFB-2289-C4D1E606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ru-RU" altLang="ru-RU">
                <a:solidFill>
                  <a:srgbClr val="000000"/>
                </a:solidFill>
                <a:latin typeface="Arial"/>
              </a:rPr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40140C-65CB-7C0D-F0F4-945C76D3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13492E-593C-44B2-A8F0-51CE709223F9}" type="slidenum">
              <a:rPr lang="ru-RU" altLang="ru-RU">
                <a:solidFill>
                  <a:srgbClr val="000000"/>
                </a:solidFill>
                <a:latin typeface="Arial"/>
              </a:rPr>
              <a:pPr defTabSz="685800"/>
              <a:t>28</a:t>
            </a:fld>
            <a:endParaRPr lang="ru-RU" alt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90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47549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Большие данные </a:t>
            </a:r>
            <a:br>
              <a:rPr lang="ru-RU" altLang="ru-RU" b="1" dirty="0">
                <a:solidFill>
                  <a:srgbClr val="0000FF"/>
                </a:solidFill>
              </a:rPr>
            </a:b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17863" y="6309329"/>
            <a:ext cx="1527448" cy="365125"/>
          </a:xfrm>
        </p:spPr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4690" name="Picture 2" descr="http://nervos.ru/img/page_img/golov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63" y="1394987"/>
            <a:ext cx="3048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 bwMode="auto">
          <a:xfrm>
            <a:off x="5179255" y="1227514"/>
            <a:ext cx="2232248" cy="2849569"/>
          </a:xfrm>
          <a:prstGeom prst="rightArrow">
            <a:avLst/>
          </a:prstGeom>
          <a:solidFill>
            <a:srgbClr val="FFFF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Информация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</a:rPr>
              <a:t>Данные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Картинки</a:t>
            </a:r>
          </a:p>
          <a:p>
            <a:r>
              <a:rPr lang="ru-RU" dirty="0">
                <a:solidFill>
                  <a:prstClr val="black"/>
                </a:solidFill>
              </a:rPr>
              <a:t>Аудио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</a:rPr>
              <a:t>видео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631504" y="975480"/>
            <a:ext cx="3528392" cy="3101599"/>
          </a:xfrm>
          <a:prstGeom prst="roundRect">
            <a:avLst/>
          </a:prstGeom>
          <a:solidFill>
            <a:srgbClr val="FFFF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Компьютеры, смартфоны</a:t>
            </a:r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2000" b="1" dirty="0">
                <a:solidFill>
                  <a:srgbClr val="00B050"/>
                </a:solidFill>
              </a:rPr>
              <a:t>GPS-</a:t>
            </a:r>
            <a:r>
              <a:rPr lang="ru-RU" sz="2000" b="1" dirty="0">
                <a:solidFill>
                  <a:srgbClr val="00B050"/>
                </a:solidFill>
              </a:rPr>
              <a:t>навигаторы</a:t>
            </a:r>
          </a:p>
          <a:p>
            <a:r>
              <a:rPr lang="en-US" sz="2400" b="1" dirty="0">
                <a:solidFill>
                  <a:srgbClr val="2867CE"/>
                </a:solidFill>
              </a:rPr>
              <a:t>WWW</a:t>
            </a:r>
            <a:r>
              <a:rPr lang="en-US" sz="2400" b="1" dirty="0">
                <a:solidFill>
                  <a:srgbClr val="0000FF"/>
                </a:solidFill>
              </a:rPr>
              <a:t>: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Google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>
                <a:solidFill>
                  <a:srgbClr val="FF0000"/>
                </a:solidFill>
              </a:rPr>
              <a:t>Я</a:t>
            </a:r>
            <a:r>
              <a:rPr lang="ru-RU" sz="2000" b="1" dirty="0">
                <a:solidFill>
                  <a:prstClr val="black"/>
                </a:solidFill>
              </a:rPr>
              <a:t>ндекс,</a:t>
            </a:r>
          </a:p>
          <a:p>
            <a:r>
              <a:rPr lang="ru-RU" sz="2000" b="1" dirty="0" err="1">
                <a:solidFill>
                  <a:srgbClr val="3399FF"/>
                </a:solidFill>
              </a:rPr>
              <a:t>вконтакте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>
                <a:solidFill>
                  <a:srgbClr val="FF0000"/>
                </a:solidFill>
              </a:rPr>
              <a:t>одноклассники,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Facebook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endParaRPr lang="ru-RU" sz="2000" b="1" dirty="0">
              <a:solidFill>
                <a:prstClr val="black"/>
              </a:solidFill>
            </a:endParaRPr>
          </a:p>
          <a:p>
            <a:r>
              <a:rPr lang="en-US" sz="2000" b="1" dirty="0" err="1">
                <a:solidFill>
                  <a:srgbClr val="0000FF"/>
                </a:solidFill>
              </a:rPr>
              <a:t>Linkedln</a:t>
            </a:r>
            <a:r>
              <a:rPr lang="ru-RU" sz="2000" b="1" dirty="0">
                <a:solidFill>
                  <a:srgbClr val="0000FF"/>
                </a:solidFill>
              </a:rPr>
              <a:t>, </a:t>
            </a:r>
            <a:r>
              <a:rPr lang="en-US" sz="2000" b="1" dirty="0" err="1">
                <a:solidFill>
                  <a:srgbClr val="C0504D">
                    <a:lumMod val="60000"/>
                    <a:lumOff val="40000"/>
                  </a:srgbClr>
                </a:solidFill>
              </a:rPr>
              <a:t>Research</a:t>
            </a:r>
            <a:r>
              <a:rPr lang="en-US" sz="2000" b="1" dirty="0" err="1">
                <a:solidFill>
                  <a:srgbClr val="007E39"/>
                </a:solidFill>
              </a:rPr>
              <a:t>Gate</a:t>
            </a:r>
            <a:endParaRPr lang="en-US" sz="2000" b="1" dirty="0">
              <a:solidFill>
                <a:srgbClr val="007E39"/>
              </a:solidFill>
            </a:endParaRPr>
          </a:p>
          <a:p>
            <a:r>
              <a:rPr lang="en-US" sz="3600" b="1" dirty="0">
                <a:solidFill>
                  <a:srgbClr val="C00000"/>
                </a:solidFill>
              </a:rPr>
              <a:t>TV</a:t>
            </a:r>
            <a:r>
              <a:rPr lang="ru-RU" sz="3600" b="1" dirty="0">
                <a:solidFill>
                  <a:srgbClr val="C00000"/>
                </a:solidFill>
              </a:rPr>
              <a:t>, 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электронные книги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61" y="4339468"/>
            <a:ext cx="12025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dirty="0">
                <a:solidFill>
                  <a:prstClr val="black"/>
                </a:solidFill>
              </a:rPr>
              <a:t>Бурный рост потоков данных за последние годы, особенно в социальных и бизнес приложениях, где изучаемые явления слишком сложны для их математической формализации, вызвало насущную </a:t>
            </a:r>
            <a:r>
              <a:rPr lang="ru-RU" altLang="ru-RU" sz="2000" b="1" dirty="0">
                <a:solidFill>
                  <a:srgbClr val="1A0AEC"/>
                </a:solidFill>
              </a:rPr>
              <a:t>потребность в выявлении зависимостей</a:t>
            </a:r>
            <a:r>
              <a:rPr lang="en-US" altLang="ru-RU" sz="2000" b="1" dirty="0">
                <a:solidFill>
                  <a:srgbClr val="1A0AEC"/>
                </a:solidFill>
              </a:rPr>
              <a:t> </a:t>
            </a:r>
            <a:r>
              <a:rPr lang="ru-RU" altLang="ru-RU" sz="2000" b="1" dirty="0">
                <a:solidFill>
                  <a:srgbClr val="1A0AEC"/>
                </a:solidFill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</a:rPr>
              <a:t>напрямую из огромных массивов данных.</a:t>
            </a:r>
            <a:r>
              <a:rPr lang="ru-RU" altLang="ru-RU" sz="2000" dirty="0">
                <a:solidFill>
                  <a:prstClr val="black"/>
                </a:solidFill>
              </a:rPr>
              <a:t> </a:t>
            </a:r>
          </a:p>
          <a:p>
            <a:r>
              <a:rPr lang="ru-RU" altLang="ru-RU" sz="2000" dirty="0">
                <a:solidFill>
                  <a:prstClr val="black"/>
                </a:solidFill>
              </a:rPr>
              <a:t>К тому же, только очень малая часть этих данных будет когда-либо востребована, потому что их </a:t>
            </a:r>
            <a:r>
              <a:rPr lang="ru-RU" altLang="ru-RU" sz="2000" b="1" dirty="0">
                <a:solidFill>
                  <a:srgbClr val="0000FF"/>
                </a:solidFill>
              </a:rPr>
              <a:t>объемы слишком велики</a:t>
            </a:r>
            <a:r>
              <a:rPr lang="ru-RU" altLang="ru-RU" sz="2000" dirty="0">
                <a:solidFill>
                  <a:prstClr val="black"/>
                </a:solidFill>
              </a:rPr>
              <a:t>, чтобы их вместить в имеющиеся базы данных, а </a:t>
            </a:r>
            <a:r>
              <a:rPr lang="ru-RU" altLang="ru-RU" sz="2000" b="1" dirty="0">
                <a:solidFill>
                  <a:srgbClr val="0000FF"/>
                </a:solidFill>
              </a:rPr>
              <a:t>структура данных слишком сложна или, вообще, не определена </a:t>
            </a:r>
            <a:r>
              <a:rPr lang="ru-RU" altLang="ru-RU" sz="2000" dirty="0">
                <a:solidFill>
                  <a:prstClr val="black"/>
                </a:solidFill>
              </a:rPr>
              <a:t>для эффективного их анализа </a:t>
            </a:r>
            <a:r>
              <a:rPr lang="ru-RU" altLang="ru-RU" sz="2000" dirty="0">
                <a:solidFill>
                  <a:srgbClr val="FF0000"/>
                </a:solidFill>
              </a:rPr>
              <a:t>имеющимися</a:t>
            </a:r>
            <a:r>
              <a:rPr lang="ru-RU" altLang="ru-RU" sz="2000" dirty="0">
                <a:solidFill>
                  <a:prstClr val="black"/>
                </a:solidFill>
              </a:rPr>
              <a:t> алгоритмами </a:t>
            </a:r>
            <a:r>
              <a:rPr lang="ru-RU" altLang="ru-RU" sz="2000" dirty="0">
                <a:solidFill>
                  <a:srgbClr val="FF0000"/>
                </a:solidFill>
              </a:rPr>
              <a:t>за разумное </a:t>
            </a:r>
            <a:r>
              <a:rPr lang="ru-RU" altLang="ru-RU" sz="2000" dirty="0">
                <a:solidFill>
                  <a:prstClr val="black"/>
                </a:solidFill>
              </a:rPr>
              <a:t>время.</a:t>
            </a:r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endParaRPr lang="ru-RU" altLang="ru-RU" sz="1500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3011" y="40466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A0AEC"/>
                </a:solidFill>
              </a:rPr>
              <a:t>окружили нас в повседневной жизни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8CF9-4538-4A8F-8034-6039A16EE5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>
                <a:solidFill>
                  <a:prstClr val="black">
                    <a:tint val="75000"/>
                  </a:prstClr>
                </a:solidFill>
              </a:rPr>
              <a:t>Ососков</a:t>
            </a: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 Г. А.   Машинное обучение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9868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832" y="0"/>
            <a:ext cx="6191672" cy="620688"/>
          </a:xfrm>
        </p:spPr>
        <p:txBody>
          <a:bodyPr>
            <a:noAutofit/>
          </a:bodyPr>
          <a:lstStyle/>
          <a:p>
            <a:r>
              <a:rPr lang="ru-RU" altLang="ru-RU" sz="3600" b="1" dirty="0">
                <a:solidFill>
                  <a:srgbClr val="1A0AEC"/>
                </a:solidFill>
              </a:rPr>
              <a:t>Большие Данные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5137" y="512681"/>
            <a:ext cx="8786077" cy="388843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5000"/>
              </a:lnSpc>
              <a:buNone/>
              <a:defRPr/>
            </a:pPr>
            <a:r>
              <a:rPr lang="ru-RU" altLang="ru-RU" sz="1800" b="1" dirty="0">
                <a:solidFill>
                  <a:srgbClr val="0000FF"/>
                </a:solidFill>
              </a:rPr>
              <a:t>Определение</a:t>
            </a:r>
            <a:r>
              <a:rPr lang="ru-RU" altLang="ru-RU" sz="1800" dirty="0"/>
              <a:t>: Большие Данные - те, что слишком </a:t>
            </a:r>
            <a:r>
              <a:rPr lang="ru-RU" altLang="ru-RU" sz="1800" b="1" dirty="0"/>
              <a:t>велики</a:t>
            </a:r>
            <a:r>
              <a:rPr lang="ru-RU" altLang="ru-RU" sz="1800" dirty="0"/>
              <a:t> и </a:t>
            </a:r>
            <a:r>
              <a:rPr lang="ru-RU" altLang="ru-RU" sz="1800" b="1" dirty="0"/>
              <a:t>сложны</a:t>
            </a:r>
            <a:r>
              <a:rPr lang="ru-RU" altLang="ru-RU" sz="1800" dirty="0"/>
              <a:t>, чтобы их можно было эффективно запомнить, передать и проанализировать </a:t>
            </a:r>
            <a:r>
              <a:rPr lang="ru-RU" altLang="ru-RU" sz="1800" b="1" dirty="0"/>
              <a:t>стандартными средствами доступных баз данных и иных имеющихся систем хранения, передачи и обработки. </a:t>
            </a:r>
          </a:p>
          <a:p>
            <a:pPr marL="0" indent="0">
              <a:lnSpc>
                <a:spcPct val="105000"/>
              </a:lnSpc>
              <a:buNone/>
              <a:defRPr/>
            </a:pPr>
            <a:r>
              <a:rPr lang="ru-RU" sz="1800" dirty="0"/>
              <a:t>Если, кроме объема, учитывать и другие их характеристики, то для определения Больших Данных применяется правило 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«трех V»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/>
              <a:t>объём</a:t>
            </a:r>
            <a:r>
              <a:rPr lang="ru-RU" sz="1800" dirty="0"/>
              <a:t> (</a:t>
            </a:r>
            <a:r>
              <a:rPr lang="en-US" sz="1800" b="1" i="1" dirty="0">
                <a:solidFill>
                  <a:srgbClr val="FF0000"/>
                </a:solidFill>
              </a:rPr>
              <a:t>V</a:t>
            </a:r>
            <a:r>
              <a:rPr lang="ru-RU" sz="1800" i="1" dirty="0" err="1"/>
              <a:t>olume</a:t>
            </a:r>
            <a:r>
              <a:rPr lang="ru-RU" sz="1800" i="1" dirty="0"/>
              <a:t>)</a:t>
            </a:r>
            <a:r>
              <a:rPr lang="en-US" sz="1800" i="1" dirty="0"/>
              <a:t>, </a:t>
            </a:r>
            <a:r>
              <a:rPr lang="ru-RU" sz="1800" b="1" dirty="0"/>
              <a:t>скорость</a:t>
            </a:r>
            <a:r>
              <a:rPr lang="ru-RU" sz="1800" dirty="0"/>
              <a:t> (</a:t>
            </a:r>
            <a:r>
              <a:rPr lang="en-US" sz="1800" b="1" i="1" dirty="0">
                <a:solidFill>
                  <a:srgbClr val="FF0000"/>
                </a:solidFill>
              </a:rPr>
              <a:t>V</a:t>
            </a:r>
            <a:r>
              <a:rPr lang="ru-RU" sz="1800" i="1" dirty="0" err="1"/>
              <a:t>elocity</a:t>
            </a:r>
            <a:r>
              <a:rPr lang="en-US" sz="1800" i="1" dirty="0"/>
              <a:t>), </a:t>
            </a:r>
            <a:r>
              <a:rPr lang="ru-RU" sz="1800" b="1" dirty="0"/>
              <a:t>многообразие</a:t>
            </a:r>
            <a:r>
              <a:rPr lang="ru-RU" sz="1800" dirty="0"/>
              <a:t> (</a:t>
            </a:r>
            <a:r>
              <a:rPr lang="en-US" sz="1800" b="1" i="1" dirty="0">
                <a:solidFill>
                  <a:srgbClr val="FF0000"/>
                </a:solidFill>
              </a:rPr>
              <a:t>V</a:t>
            </a:r>
            <a:r>
              <a:rPr lang="ru-RU" sz="1800" i="1" dirty="0" err="1"/>
              <a:t>ariety</a:t>
            </a:r>
            <a:r>
              <a:rPr lang="en-US" sz="1800" i="1" dirty="0"/>
              <a:t>)</a:t>
            </a:r>
            <a:r>
              <a:rPr lang="ru-RU" sz="1800" i="1" dirty="0"/>
              <a:t>, </a:t>
            </a:r>
            <a:r>
              <a:rPr lang="ru-RU" sz="1800" dirty="0"/>
              <a:t>хотя теперь, когда </a:t>
            </a:r>
            <a:r>
              <a:rPr lang="ru-RU" sz="1800" b="1" dirty="0"/>
              <a:t>общий поток данных растет экспоненциально, удваиваясь каждый год,</a:t>
            </a:r>
            <a:r>
              <a:rPr lang="ru-RU" sz="1800" dirty="0"/>
              <a:t> начали добавлять новые «</a:t>
            </a:r>
            <a:r>
              <a:rPr lang="en-US" sz="1800" b="1" i="1" dirty="0">
                <a:solidFill>
                  <a:srgbClr val="FF0000"/>
                </a:solidFill>
              </a:rPr>
              <a:t>V</a:t>
            </a:r>
            <a:r>
              <a:rPr lang="ru-RU" sz="1800" dirty="0"/>
              <a:t>», типа </a:t>
            </a:r>
            <a:r>
              <a:rPr lang="en-US" sz="1800" b="1" i="1" dirty="0">
                <a:solidFill>
                  <a:srgbClr val="FF0000"/>
                </a:solidFill>
              </a:rPr>
              <a:t>Value</a:t>
            </a:r>
            <a:r>
              <a:rPr lang="ru-RU" sz="1800" dirty="0"/>
              <a:t> (</a:t>
            </a:r>
            <a:r>
              <a:rPr lang="ru-RU" sz="1800" b="1" dirty="0"/>
              <a:t>ценность</a:t>
            </a:r>
            <a:r>
              <a:rPr lang="ru-RU" sz="1800" dirty="0"/>
              <a:t>), </a:t>
            </a:r>
            <a:r>
              <a:rPr lang="en-US" sz="1800" b="1" i="1" dirty="0">
                <a:solidFill>
                  <a:srgbClr val="FF0000"/>
                </a:solidFill>
              </a:rPr>
              <a:t>Veracity</a:t>
            </a:r>
            <a:r>
              <a:rPr lang="ru-RU" sz="1800" dirty="0"/>
              <a:t> (</a:t>
            </a:r>
            <a:r>
              <a:rPr lang="ru-RU" sz="1800" b="1" dirty="0"/>
              <a:t>достоверность</a:t>
            </a:r>
            <a:r>
              <a:rPr lang="ru-RU" sz="1800" dirty="0"/>
              <a:t>) и др., что говорит о расплывчатости этого понятия и поэтому привело к угасанию интереса к этой концепции.</a:t>
            </a:r>
          </a:p>
          <a:p>
            <a:pPr marL="0" indent="0">
              <a:lnSpc>
                <a:spcPct val="105000"/>
              </a:lnSpc>
              <a:buNone/>
              <a:defRPr/>
            </a:pPr>
            <a:r>
              <a:rPr lang="ru-RU" altLang="ru-RU" sz="1800" b="1" dirty="0">
                <a:solidFill>
                  <a:srgbClr val="0000FF"/>
                </a:solidFill>
              </a:rPr>
              <a:t>В современных условиях данных слишком много, они неоднородны, неполны, </a:t>
            </a:r>
            <a:r>
              <a:rPr lang="ru-RU" altLang="ru-RU" sz="1800" b="1" dirty="0" err="1">
                <a:solidFill>
                  <a:srgbClr val="0000FF"/>
                </a:solidFill>
              </a:rPr>
              <a:t>неструктурированны</a:t>
            </a:r>
            <a:r>
              <a:rPr lang="ru-RU" altLang="ru-RU" sz="1800" b="1" dirty="0">
                <a:solidFill>
                  <a:srgbClr val="0000FF"/>
                </a:solidFill>
              </a:rPr>
              <a:t> и содержат ошибки, а какой-либо рациональной теории для их описания, как правило, нет. </a:t>
            </a:r>
          </a:p>
          <a:p>
            <a:pPr marL="0" indent="0">
              <a:lnSpc>
                <a:spcPct val="105000"/>
              </a:lnSpc>
              <a:buNone/>
              <a:defRPr/>
            </a:pPr>
            <a:endParaRPr lang="ru-RU" altLang="ru-RU" sz="1600" b="1" dirty="0">
              <a:solidFill>
                <a:srgbClr val="0000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9623-011C-4AC1-8AF8-B70DF9C318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93105"/>
            <a:ext cx="12192000" cy="234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ru-RU" altLang="ru-RU" sz="2000" b="1" dirty="0">
                <a:solidFill>
                  <a:prstClr val="black"/>
                </a:solidFill>
              </a:rPr>
              <a:t>Поэтому происходит </a:t>
            </a:r>
            <a:r>
              <a:rPr lang="ru-RU" altLang="ru-RU" sz="2000" b="1" dirty="0">
                <a:solidFill>
                  <a:srgbClr val="C00000"/>
                </a:solidFill>
              </a:rPr>
              <a:t>сдвиг парадигмы </a:t>
            </a:r>
            <a:r>
              <a:rPr lang="ru-RU" altLang="ru-RU" sz="2000" b="1" dirty="0">
                <a:solidFill>
                  <a:prstClr val="black"/>
                </a:solidFill>
              </a:rPr>
              <a:t>их обработки </a:t>
            </a:r>
            <a:r>
              <a:rPr lang="ru-RU" altLang="ru-RU" sz="2000" b="1" dirty="0">
                <a:solidFill>
                  <a:srgbClr val="C00000"/>
                </a:solidFill>
              </a:rPr>
              <a:t>от классической схемы: </a:t>
            </a:r>
          </a:p>
          <a:p>
            <a:pPr marL="457178" indent="-457178">
              <a:lnSpc>
                <a:spcPct val="105000"/>
              </a:lnSpc>
              <a:buFont typeface="+mj-lt"/>
              <a:buAutoNum type="arabicPeriod"/>
              <a:defRPr/>
            </a:pPr>
            <a:r>
              <a:rPr lang="ru-RU" altLang="ru-RU" sz="2000" b="1" dirty="0">
                <a:solidFill>
                  <a:prstClr val="black"/>
                </a:solidFill>
              </a:rPr>
              <a:t>получение</a:t>
            </a:r>
            <a:r>
              <a:rPr lang="ru-RU" altLang="ru-RU" sz="2000" b="1" dirty="0">
                <a:solidFill>
                  <a:srgbClr val="C00000"/>
                </a:solidFill>
              </a:rPr>
              <a:t> экспериментальных данных, </a:t>
            </a:r>
          </a:p>
          <a:p>
            <a:pPr marL="457178" indent="-457178">
              <a:lnSpc>
                <a:spcPct val="105000"/>
              </a:lnSpc>
              <a:buFont typeface="+mj-lt"/>
              <a:buAutoNum type="arabicPeriod"/>
              <a:defRPr/>
            </a:pPr>
            <a:r>
              <a:rPr lang="ru-RU" altLang="ru-RU" sz="2000" b="1" dirty="0">
                <a:solidFill>
                  <a:prstClr val="black"/>
                </a:solidFill>
              </a:rPr>
              <a:t>моделирование на основе </a:t>
            </a:r>
            <a:r>
              <a:rPr lang="ru-RU" altLang="ru-RU" sz="2000" b="1" dirty="0">
                <a:solidFill>
                  <a:srgbClr val="C00000"/>
                </a:solidFill>
              </a:rPr>
              <a:t>известной теории</a:t>
            </a:r>
            <a:r>
              <a:rPr lang="ru-RU" altLang="ru-RU" sz="2000" b="1" dirty="0">
                <a:solidFill>
                  <a:prstClr val="black"/>
                </a:solidFill>
              </a:rPr>
              <a:t>, </a:t>
            </a:r>
          </a:p>
          <a:p>
            <a:pPr marL="457178" indent="-457178">
              <a:lnSpc>
                <a:spcPct val="105000"/>
              </a:lnSpc>
              <a:buFont typeface="+mj-lt"/>
              <a:buAutoNum type="arabicPeriod"/>
              <a:defRPr/>
            </a:pPr>
            <a:r>
              <a:rPr lang="ru-RU" altLang="ru-RU" sz="2000" b="1" dirty="0">
                <a:solidFill>
                  <a:prstClr val="black"/>
                </a:solidFill>
              </a:rPr>
              <a:t>применение </a:t>
            </a:r>
            <a:r>
              <a:rPr lang="ru-RU" altLang="ru-RU" sz="2000" b="1" dirty="0">
                <a:solidFill>
                  <a:srgbClr val="C00000"/>
                </a:solidFill>
              </a:rPr>
              <a:t>вычислительных средств анализа </a:t>
            </a:r>
            <a:r>
              <a:rPr lang="ru-RU" altLang="ru-RU" sz="2000" b="1" dirty="0">
                <a:solidFill>
                  <a:prstClr val="black"/>
                </a:solidFill>
              </a:rPr>
              <a:t>данных для проверки модели путем сравнения с экспериментом </a:t>
            </a:r>
          </a:p>
          <a:p>
            <a:pPr>
              <a:lnSpc>
                <a:spcPct val="105000"/>
              </a:lnSpc>
              <a:defRPr/>
            </a:pPr>
            <a:r>
              <a:rPr lang="ru-RU" altLang="ru-RU" sz="2000" b="1" dirty="0">
                <a:solidFill>
                  <a:prstClr val="black"/>
                </a:solidFill>
              </a:rPr>
              <a:t>- 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новой 4-й парадигме науки</a:t>
            </a:r>
            <a:r>
              <a:rPr lang="ru-RU" altLang="ru-RU" sz="2000" b="1" dirty="0">
                <a:solidFill>
                  <a:prstClr val="black"/>
                </a:solidFill>
              </a:rPr>
              <a:t>, когда модели, описывающие связи и зависимости  </a:t>
            </a:r>
            <a:r>
              <a:rPr lang="ru-RU" altLang="ru-RU" sz="2000" b="1" dirty="0">
                <a:solidFill>
                  <a:srgbClr val="C00000"/>
                </a:solidFill>
              </a:rPr>
              <a:t>создаются непосредственно из самих данных</a:t>
            </a:r>
            <a:r>
              <a:rPr lang="ru-RU" altLang="ja-JP" sz="2000" b="1" dirty="0">
                <a:solidFill>
                  <a:srgbClr val="C00000"/>
                </a:solidFill>
              </a:rPr>
              <a:t> новыми средствами </a:t>
            </a:r>
            <a:r>
              <a:rPr lang="en-US" altLang="ja-JP" sz="2000" b="1" dirty="0">
                <a:solidFill>
                  <a:srgbClr val="C00000"/>
                </a:solidFill>
              </a:rPr>
              <a:t>Data Mining.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2" y="840412"/>
            <a:ext cx="2082331" cy="309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1612" y="38650"/>
            <a:ext cx="2380293" cy="800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>
                <a:solidFill>
                  <a:srgbClr val="C00000"/>
                </a:solidFill>
              </a:rPr>
              <a:t>О пользе и опасности</a:t>
            </a:r>
          </a:p>
          <a:p>
            <a:pPr>
              <a:lnSpc>
                <a:spcPct val="85000"/>
              </a:lnSpc>
            </a:pPr>
            <a:r>
              <a:rPr lang="ru-RU" b="1" cap="all" dirty="0">
                <a:solidFill>
                  <a:srgbClr val="C00000"/>
                </a:solidFill>
              </a:rPr>
              <a:t>Больших Данных</a:t>
            </a:r>
          </a:p>
          <a:p>
            <a:pPr>
              <a:lnSpc>
                <a:spcPct val="85000"/>
              </a:lnSpc>
            </a:pPr>
            <a:r>
              <a:rPr lang="ru-RU" b="1" dirty="0">
                <a:solidFill>
                  <a:srgbClr val="C00000"/>
                </a:solidFill>
              </a:rPr>
              <a:t>- читайте эту книгу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711" y="3983574"/>
            <a:ext cx="3189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1200" b="1" dirty="0">
                <a:solidFill>
                  <a:srgbClr val="0000FF"/>
                </a:solidFill>
              </a:rPr>
              <a:t>http://www.livelib.ru/book/1000755419</a:t>
            </a:r>
            <a:endParaRPr lang="ru-RU" altLang="ru-RU" sz="1200" b="1" dirty="0">
              <a:solidFill>
                <a:srgbClr val="0000FF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080927" y="38650"/>
            <a:ext cx="8131" cy="394492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73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692696"/>
          </a:xfrm>
        </p:spPr>
        <p:txBody>
          <a:bodyPr>
            <a:normAutofit/>
          </a:bodyPr>
          <a:lstStyle/>
          <a:p>
            <a:r>
              <a:rPr lang="ru-RU" altLang="ru-RU" sz="3600" b="1" dirty="0" err="1">
                <a:solidFill>
                  <a:srgbClr val="0000FF"/>
                </a:solidFill>
              </a:rPr>
              <a:t>Data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  <a:r>
              <a:rPr lang="ru-RU" altLang="ru-RU" sz="3600" b="1" dirty="0" err="1">
                <a:solidFill>
                  <a:srgbClr val="0000FF"/>
                </a:solidFill>
              </a:rPr>
              <a:t>Mining</a:t>
            </a:r>
            <a:r>
              <a:rPr lang="en-US" altLang="ru-RU" sz="3600" b="1" dirty="0">
                <a:solidFill>
                  <a:srgbClr val="0000FF"/>
                </a:solidFill>
              </a:rPr>
              <a:t> </a:t>
            </a:r>
            <a:r>
              <a:rPr lang="ru-RU" altLang="ru-RU" sz="3600" b="1" dirty="0">
                <a:solidFill>
                  <a:srgbClr val="0000FF"/>
                </a:solidFill>
              </a:rPr>
              <a:t>для работы с </a:t>
            </a:r>
            <a:r>
              <a:rPr lang="en-US" altLang="ru-RU" sz="3600" b="1" dirty="0">
                <a:solidFill>
                  <a:srgbClr val="0000FF"/>
                </a:solidFill>
              </a:rPr>
              <a:t>Big Data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7" y="1935298"/>
            <a:ext cx="11953327" cy="463854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2000" b="1" dirty="0" err="1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ru-RU" sz="2000" b="1" dirty="0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mining</a:t>
            </a:r>
            <a:r>
              <a:rPr lang="ru-RU" sz="2000" b="1" dirty="0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/>
              <a:t>– сбор данных, описательные и предсказательные задачи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800" b="1" dirty="0"/>
              <a:t>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000" b="1" u="sng" dirty="0">
                <a:solidFill>
                  <a:srgbClr val="1A0AEC"/>
                </a:solidFill>
              </a:rPr>
              <a:t>1. Сбор, хранение данных</a:t>
            </a:r>
            <a:r>
              <a:rPr lang="ru-RU" sz="2000" b="1" dirty="0">
                <a:solidFill>
                  <a:srgbClr val="1A0AEC"/>
                </a:solidFill>
              </a:rPr>
              <a:t>:</a:t>
            </a:r>
            <a:r>
              <a:rPr lang="ru-RU" sz="2000" b="1" dirty="0"/>
              <a:t> </a:t>
            </a:r>
            <a:r>
              <a:rPr lang="ru-RU" sz="1800" b="1" dirty="0">
                <a:solidFill>
                  <a:srgbClr val="C00000"/>
                </a:solidFill>
              </a:rPr>
              <a:t>сбор, оцифровка, сжатие, Базы Данных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000" b="1" u="sng" dirty="0">
                <a:solidFill>
                  <a:srgbClr val="1A0AEC"/>
                </a:solidFill>
              </a:rPr>
              <a:t>2. Описательные: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Ассоциация - </a:t>
            </a:r>
            <a:r>
              <a:rPr lang="ru-RU" sz="1800" dirty="0"/>
              <a:t>выявление закономерностей между связанными событиями</a:t>
            </a:r>
            <a:endParaRPr lang="ru-RU" sz="1800" b="1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Кластеризация - </a:t>
            </a:r>
            <a:r>
              <a:rPr lang="ru-RU" sz="1800" dirty="0"/>
              <a:t>группировка объектов, кластерный анализ;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на основе данных об их свойствах (похожести); </a:t>
            </a:r>
            <a:endParaRPr lang="ru-RU" sz="1800" b="1" u="sng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Корреляция</a:t>
            </a:r>
            <a:r>
              <a:rPr lang="ru-RU" sz="1800" u="sng" dirty="0">
                <a:solidFill>
                  <a:srgbClr val="C00000"/>
                </a:solidFill>
              </a:rPr>
              <a:t> -</a:t>
            </a:r>
            <a:r>
              <a:rPr lang="ru-RU" sz="1800" dirty="0"/>
              <a:t> установление статистической зависимости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непрерывных выходных от входных переменных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000" b="1" u="sng" dirty="0">
                <a:solidFill>
                  <a:srgbClr val="1A0AEC"/>
                </a:solidFill>
              </a:rPr>
              <a:t>3. Предсказательные: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Классификация - </a:t>
            </a:r>
            <a:r>
              <a:rPr lang="ru-RU" sz="1800" dirty="0"/>
              <a:t>отнесение объектов к одному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/>
              <a:t>из заранее известных классов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Поиск функциональной зависимости</a:t>
            </a:r>
            <a:r>
              <a:rPr lang="ru-RU" sz="1800" b="1" dirty="0"/>
              <a:t> – </a:t>
            </a:r>
            <a:r>
              <a:rPr lang="ru-RU" sz="1800" dirty="0"/>
              <a:t>регрессионный анализ, анализ </a:t>
            </a:r>
            <a:r>
              <a:rPr lang="ru-RU" sz="1800" dirty="0" err="1"/>
              <a:t>временны́х</a:t>
            </a:r>
            <a:r>
              <a:rPr lang="ru-RU" sz="1800" dirty="0"/>
              <a:t> рядов;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</a:t>
            </a:r>
            <a:r>
              <a:rPr lang="ru-RU" sz="2000" b="1" dirty="0" err="1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ru-RU" sz="2000" b="1" dirty="0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1A0A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Mining</a:t>
            </a:r>
            <a:endParaRPr lang="ru-RU" sz="2000" b="1" dirty="0">
              <a:solidFill>
                <a:srgbClr val="1A0A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800" b="1" u="sng" dirty="0">
                <a:solidFill>
                  <a:srgbClr val="C00000"/>
                </a:solidFill>
              </a:rPr>
              <a:t>Статистические методы</a:t>
            </a:r>
            <a:r>
              <a:rPr lang="ru-RU" sz="1800" dirty="0"/>
              <a:t>: анализ связей (корреляционный, дисперсионный и регрессионный анализ, факторный анализ, Фурье и </a:t>
            </a:r>
            <a:r>
              <a:rPr lang="ru-RU" sz="1800" dirty="0" err="1"/>
              <a:t>вейвлет</a:t>
            </a:r>
            <a:r>
              <a:rPr lang="ru-RU" sz="1800" dirty="0"/>
              <a:t> анализ). 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2400" b="1" u="sng" dirty="0">
                <a:solidFill>
                  <a:srgbClr val="C00000"/>
                </a:solidFill>
              </a:rPr>
              <a:t>Машинное обучение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336" y="620690"/>
            <a:ext cx="11953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prstClr val="black"/>
                </a:solidFill>
              </a:rPr>
              <a:t>Еще в 90-х появилась </a:t>
            </a:r>
            <a:r>
              <a:rPr lang="ru-RU" altLang="ru-RU" sz="2000" dirty="0">
                <a:solidFill>
                  <a:prstClr val="black"/>
                </a:solidFill>
              </a:rPr>
              <a:t>технология </a:t>
            </a:r>
            <a:r>
              <a:rPr lang="en-US" altLang="ru-RU" sz="2000" b="1" dirty="0">
                <a:solidFill>
                  <a:prstClr val="black"/>
                </a:solidFill>
              </a:rPr>
              <a:t>Data Mining </a:t>
            </a:r>
            <a:r>
              <a:rPr lang="en-US" altLang="ru-RU" sz="2000" dirty="0">
                <a:solidFill>
                  <a:prstClr val="black"/>
                </a:solidFill>
              </a:rPr>
              <a:t>(</a:t>
            </a:r>
            <a:r>
              <a:rPr lang="ru-RU" altLang="ru-RU" sz="2000" b="1" i="1" dirty="0">
                <a:solidFill>
                  <a:srgbClr val="C00000"/>
                </a:solidFill>
              </a:rPr>
              <a:t>Добыча данных </a:t>
            </a:r>
            <a:r>
              <a:rPr lang="ru-RU" altLang="ru-RU" sz="2000" dirty="0">
                <a:solidFill>
                  <a:prstClr val="black"/>
                </a:solidFill>
              </a:rPr>
              <a:t>или </a:t>
            </a:r>
            <a:r>
              <a:rPr lang="ru-RU" altLang="ru-RU" sz="2000" b="1" i="1" dirty="0">
                <a:solidFill>
                  <a:srgbClr val="C00000"/>
                </a:solidFill>
              </a:rPr>
              <a:t>Интеллектуальный анализ данных</a:t>
            </a:r>
            <a:r>
              <a:rPr lang="en-US" altLang="ru-RU" sz="2000" i="1" dirty="0">
                <a:solidFill>
                  <a:prstClr val="black"/>
                </a:solidFill>
              </a:rPr>
              <a:t>)</a:t>
            </a:r>
            <a:r>
              <a:rPr lang="ru-RU" altLang="ru-RU" sz="2000" b="1" i="1" dirty="0">
                <a:solidFill>
                  <a:srgbClr val="C00000"/>
                </a:solidFill>
              </a:rPr>
              <a:t> </a:t>
            </a:r>
            <a:r>
              <a:rPr lang="ru-RU" altLang="ru-RU" sz="2000" dirty="0">
                <a:solidFill>
                  <a:prstClr val="black"/>
                </a:solidFill>
              </a:rPr>
              <a:t>, которая предназначена для поиска в больших объемах данных неочевидных, объективных и полезных на практике закономерностей, </a:t>
            </a:r>
            <a:r>
              <a:rPr lang="ru-RU" sz="2000" dirty="0">
                <a:solidFill>
                  <a:prstClr val="black"/>
                </a:solidFill>
              </a:rPr>
              <a:t>необходимых для принятия решений в различных сферах человеческой деятельности таких, как ассоциативные правила, деревья решений, кластеры, математические функции.</a:t>
            </a:r>
            <a:endParaRPr lang="ru-RU" altLang="ru-RU" sz="2000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512" y="3991580"/>
            <a:ext cx="1671591" cy="133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52" y="2046111"/>
            <a:ext cx="1291327" cy="149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77" y="2806286"/>
            <a:ext cx="1671591" cy="165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1C9B-2BB9-4B28-BFB3-4058E50A18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54369" y="3620558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оцифровка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6279" y="4458700"/>
            <a:ext cx="1172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кластеризация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68956" y="4944351"/>
            <a:ext cx="89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регрессия</a:t>
            </a:r>
          </a:p>
        </p:txBody>
      </p:sp>
    </p:spTree>
    <p:extLst>
      <p:ext uri="{BB962C8B-B14F-4D97-AF65-F5344CB8AC3E}">
        <p14:creationId xmlns:p14="http://schemas.microsoft.com/office/powerpoint/2010/main" val="61032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340767"/>
            <a:ext cx="7960064" cy="511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525351"/>
            <a:ext cx="2133600" cy="196131"/>
          </a:xfrm>
        </p:spPr>
        <p:txBody>
          <a:bodyPr/>
          <a:lstStyle/>
          <a:p>
            <a:fld id="{288C0FAC-E958-479A-A37F-BA958C1CD297}" type="datetime1">
              <a:rPr lang="ru-RU" smtClean="0">
                <a:solidFill>
                  <a:srgbClr val="000000"/>
                </a:solidFill>
              </a:rPr>
              <a:pPr/>
              <a:t>10.02.2023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43"/>
            <a:ext cx="3536032" cy="268139"/>
          </a:xfrm>
        </p:spPr>
        <p:txBody>
          <a:bodyPr/>
          <a:lstStyle/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>
                <a:solidFill>
                  <a:srgbClr val="000000"/>
                </a:solidFill>
              </a:rPr>
              <a:pPr/>
              <a:t>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44" y="-1793"/>
            <a:ext cx="12000656" cy="175431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1A0AEC"/>
                </a:solidFill>
              </a:rPr>
              <a:t>Искусственный интеллект 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1A0AEC"/>
                </a:solidFill>
              </a:rPr>
              <a:t>                                – Машинное  обучение 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1A0AEC"/>
                </a:solidFill>
              </a:rPr>
              <a:t>                                                     – Глубокое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62423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453343"/>
            <a:ext cx="2133600" cy="268139"/>
          </a:xfrm>
        </p:spPr>
        <p:txBody>
          <a:bodyPr/>
          <a:lstStyle/>
          <a:p>
            <a:fld id="{0852F68C-46F6-470B-B794-2A6E237702B7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43"/>
            <a:ext cx="4040088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17963" y="6376038"/>
            <a:ext cx="2133600" cy="345445"/>
          </a:xfrm>
        </p:spPr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7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5" y="2"/>
            <a:ext cx="912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cap="small" dirty="0">
                <a:solidFill>
                  <a:srgbClr val="1A0AEC"/>
                </a:solidFill>
              </a:rPr>
              <a:t>искусственный интеллект (ИИ)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356" y="643879"/>
            <a:ext cx="12072663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</a:rPr>
              <a:t>Что это значит?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500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FF"/>
                </a:solidFill>
              </a:rPr>
              <a:t>В США и Англии в учебных заведениях и армии употребляют </a:t>
            </a:r>
            <a:r>
              <a:rPr lang="ru-RU" sz="1600" b="1" dirty="0">
                <a:solidFill>
                  <a:srgbClr val="000000"/>
                </a:solidFill>
              </a:rPr>
              <a:t>IQ – </a:t>
            </a:r>
            <a:r>
              <a:rPr lang="ru-RU" sz="1600" b="1" dirty="0" err="1">
                <a:solidFill>
                  <a:srgbClr val="000000"/>
                </a:solidFill>
              </a:rPr>
              <a:t>intelligence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b="1" dirty="0" err="1">
                <a:solidFill>
                  <a:srgbClr val="000000"/>
                </a:solidFill>
              </a:rPr>
              <a:t>Quotient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FF"/>
                </a:solidFill>
              </a:rPr>
              <a:t>– коэффициент умственного развития, вычисляемый по 40-50 тестам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>
                <a:solidFill>
                  <a:srgbClr val="0000FF"/>
                </a:solidFill>
              </a:rPr>
              <a:t>за</a:t>
            </a:r>
            <a:r>
              <a:rPr lang="en-US" sz="1600" b="1" dirty="0">
                <a:solidFill>
                  <a:srgbClr val="0000FF"/>
                </a:solidFill>
              </a:rPr>
              <a:t> 30 </a:t>
            </a:r>
            <a:r>
              <a:rPr lang="ru-RU" sz="1600" b="1" dirty="0">
                <a:solidFill>
                  <a:srgbClr val="0000FF"/>
                </a:solidFill>
              </a:rPr>
              <a:t>минут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(как у нас в ГАИ сдают теорию). </a:t>
            </a:r>
            <a:r>
              <a:rPr lang="en-US" sz="1600" b="1" dirty="0">
                <a:solidFill>
                  <a:srgbClr val="000000"/>
                </a:solidFill>
              </a:rPr>
              <a:t>IQ</a:t>
            </a:r>
            <a:r>
              <a:rPr lang="ru-RU" sz="1600" b="1" dirty="0">
                <a:solidFill>
                  <a:srgbClr val="000000"/>
                </a:solidFill>
              </a:rPr>
              <a:t> теперь уже считается устаревшим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00B050"/>
                </a:solidFill>
              </a:rPr>
              <a:t>Конец 60-х, БЭСМ-6, Программа-собеседник «ЭЛИЗА»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000000"/>
                </a:solidFill>
              </a:rPr>
              <a:t>1997  </a:t>
            </a:r>
            <a:r>
              <a:rPr lang="ru-RU" sz="1400" b="1" dirty="0">
                <a:solidFill>
                  <a:srgbClr val="0000FF"/>
                </a:solidFill>
              </a:rPr>
              <a:t>Г. Каспаров проиграл </a:t>
            </a:r>
            <a:r>
              <a:rPr lang="en-US" sz="1400" b="1" dirty="0">
                <a:solidFill>
                  <a:srgbClr val="0000FF"/>
                </a:solidFill>
              </a:rPr>
              <a:t>Deep Blue</a:t>
            </a:r>
            <a:r>
              <a:rPr lang="ru-RU" sz="1400" b="1" dirty="0">
                <a:solidFill>
                  <a:srgbClr val="0000FF"/>
                </a:solidFill>
              </a:rPr>
              <a:t>;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000000"/>
                </a:solidFill>
              </a:rPr>
              <a:t>2017</a:t>
            </a:r>
            <a:r>
              <a:rPr lang="ru-RU" sz="1400" b="1" dirty="0">
                <a:solidFill>
                  <a:srgbClr val="1A0AEC"/>
                </a:solidFill>
              </a:rPr>
              <a:t> </a:t>
            </a:r>
            <a:r>
              <a:rPr lang="en-GB" sz="1400" b="1" dirty="0">
                <a:solidFill>
                  <a:srgbClr val="0000FF"/>
                </a:solidFill>
              </a:rPr>
              <a:t>DeepMind </a:t>
            </a:r>
            <a:r>
              <a:rPr lang="en-GB" sz="1400" b="1" dirty="0" err="1">
                <a:solidFill>
                  <a:srgbClr val="0000FF"/>
                </a:solidFill>
              </a:rPr>
              <a:t>AlphaGo</a:t>
            </a:r>
            <a:r>
              <a:rPr lang="ru-RU" sz="1400" b="1" dirty="0">
                <a:solidFill>
                  <a:srgbClr val="0000FF"/>
                </a:solidFill>
              </a:rPr>
              <a:t> обыграла в </a:t>
            </a:r>
            <a:r>
              <a:rPr lang="ru-RU" sz="1400" b="1" dirty="0" err="1">
                <a:solidFill>
                  <a:srgbClr val="0000FF"/>
                </a:solidFill>
              </a:rPr>
              <a:t>Го</a:t>
            </a:r>
            <a:r>
              <a:rPr lang="ru-RU" sz="1400" b="1" dirty="0">
                <a:solidFill>
                  <a:srgbClr val="0000FF"/>
                </a:solidFill>
              </a:rPr>
              <a:t> Ли </a:t>
            </a:r>
            <a:r>
              <a:rPr lang="ru-RU" sz="1400" b="1" dirty="0" err="1">
                <a:solidFill>
                  <a:srgbClr val="0000FF"/>
                </a:solidFill>
              </a:rPr>
              <a:t>Седоля</a:t>
            </a:r>
            <a:r>
              <a:rPr lang="ru-RU" sz="1400" b="1" dirty="0">
                <a:solidFill>
                  <a:srgbClr val="0000FF"/>
                </a:solidFill>
              </a:rPr>
              <a:t>;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1A0AEC"/>
                </a:solidFill>
              </a:rPr>
              <a:t>Распознавание лиц, машинный перевод со всех языков;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1A0AEC"/>
                </a:solidFill>
              </a:rPr>
              <a:t>Самоуправляемые автомобили и роботы;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1A0AEC"/>
                </a:solidFill>
              </a:rPr>
              <a:t>Умный дом и интернет вещей (ваш смартфон);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1A0AEC"/>
                </a:solidFill>
              </a:rPr>
              <a:t>Замена бухгалтеров и других офисных работников;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1A0AEC"/>
                </a:solidFill>
              </a:rPr>
              <a:t>и </a:t>
            </a:r>
            <a:r>
              <a:rPr lang="ru-RU" sz="1400" b="1" dirty="0" err="1">
                <a:solidFill>
                  <a:srgbClr val="1A0AEC"/>
                </a:solidFill>
              </a:rPr>
              <a:t>т.д</a:t>
            </a:r>
            <a:r>
              <a:rPr lang="ru-RU" sz="1400" b="1" dirty="0">
                <a:solidFill>
                  <a:srgbClr val="1A0AEC"/>
                </a:solidFill>
              </a:rPr>
              <a:t>, и т.п.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500" b="1" dirty="0">
              <a:solidFill>
                <a:srgbClr val="1A0AE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A0AEC"/>
                </a:solidFill>
              </a:rPr>
              <a:t>Много книг по ИИ, </a:t>
            </a:r>
            <a:r>
              <a:rPr lang="ru-RU" sz="1600" b="1" dirty="0">
                <a:solidFill>
                  <a:srgbClr val="000000"/>
                </a:solidFill>
              </a:rPr>
              <a:t>- </a:t>
            </a:r>
            <a:r>
              <a:rPr lang="ru-RU" sz="1600" b="1" dirty="0">
                <a:solidFill>
                  <a:srgbClr val="1A0AEC"/>
                </a:solidFill>
              </a:rPr>
              <a:t>Дж. </a:t>
            </a:r>
            <a:r>
              <a:rPr lang="ru-RU" sz="1600" b="1" dirty="0" err="1">
                <a:solidFill>
                  <a:srgbClr val="1A0AEC"/>
                </a:solidFill>
              </a:rPr>
              <a:t>Люгер</a:t>
            </a:r>
            <a:r>
              <a:rPr lang="ru-RU" sz="1600" b="1" dirty="0">
                <a:solidFill>
                  <a:srgbClr val="000000"/>
                </a:solidFill>
              </a:rPr>
              <a:t>, </a:t>
            </a:r>
            <a:r>
              <a:rPr lang="ru-RU" sz="1600" b="1" dirty="0" err="1">
                <a:solidFill>
                  <a:srgbClr val="000000"/>
                </a:solidFill>
              </a:rPr>
              <a:t>Исскуственный</a:t>
            </a:r>
            <a:r>
              <a:rPr lang="ru-RU" sz="1600" b="1" dirty="0">
                <a:solidFill>
                  <a:srgbClr val="000000"/>
                </a:solidFill>
              </a:rPr>
              <a:t> интеллект Стратегии и методы решения сложных проблем, 4-е изд., 2003 г. </a:t>
            </a:r>
            <a:r>
              <a:rPr lang="ru-RU" sz="1200" b="1" dirty="0">
                <a:solidFill>
                  <a:srgbClr val="FF0000"/>
                </a:solidFill>
              </a:rPr>
              <a:t>– уже устарела,  - еще нет глубокого обучения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A0AEC"/>
                </a:solidFill>
              </a:rPr>
              <a:t>Н. </a:t>
            </a:r>
            <a:r>
              <a:rPr lang="ru-RU" sz="1600" b="1" dirty="0" err="1">
                <a:solidFill>
                  <a:srgbClr val="1A0AEC"/>
                </a:solidFill>
              </a:rPr>
              <a:t>Бостром</a:t>
            </a:r>
            <a:r>
              <a:rPr lang="ru-RU" sz="1600" b="1" dirty="0">
                <a:solidFill>
                  <a:srgbClr val="1A0AEC"/>
                </a:solidFill>
              </a:rPr>
              <a:t>, </a:t>
            </a:r>
            <a:r>
              <a:rPr lang="ru-RU" sz="1600" b="1" dirty="0">
                <a:solidFill>
                  <a:srgbClr val="000000"/>
                </a:solidFill>
              </a:rPr>
              <a:t>Искусственный Интеллект,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Этапы, угрозы, Стратегии, 2016 г. </a:t>
            </a:r>
            <a:r>
              <a:rPr lang="ru-RU" sz="1400" b="1" dirty="0">
                <a:solidFill>
                  <a:srgbClr val="FF0000"/>
                </a:solidFill>
              </a:rPr>
              <a:t>– многословно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</a:rPr>
              <a:t>и всё больше про угрозы от искусственного </a:t>
            </a:r>
            <a:r>
              <a:rPr lang="ru-RU" sz="1400" b="1" dirty="0" err="1">
                <a:solidFill>
                  <a:srgbClr val="FF0000"/>
                </a:solidFill>
              </a:rPr>
              <a:t>сверхинтеллекта</a:t>
            </a:r>
            <a:endParaRPr lang="ru-RU" sz="14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500" b="1" u="sng" dirty="0">
              <a:solidFill>
                <a:srgbClr val="1A0AE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solidFill>
                  <a:srgbClr val="1A0AEC"/>
                </a:solidFill>
              </a:rPr>
              <a:t>ТЬЮРИНГ (1950)</a:t>
            </a:r>
            <a:r>
              <a:rPr lang="ru-RU" b="1" dirty="0">
                <a:solidFill>
                  <a:srgbClr val="1A0AEC"/>
                </a:solidFill>
              </a:rPr>
              <a:t>: «ИИ – это когда машина общается с человеком так,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A0AEC"/>
                </a:solidFill>
              </a:rPr>
              <a:t>что он не может догадаться, что она – машина»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Еще проще (1956): </a:t>
            </a:r>
            <a:r>
              <a:rPr lang="ru-RU" sz="2000" b="1" u="sng" dirty="0">
                <a:solidFill>
                  <a:srgbClr val="0000FF"/>
                </a:solidFill>
              </a:rPr>
              <a:t>ИИ</a:t>
            </a:r>
            <a:r>
              <a:rPr lang="en-US" sz="2000" b="1" u="sng" dirty="0">
                <a:solidFill>
                  <a:srgbClr val="0000FF"/>
                </a:solidFill>
              </a:rPr>
              <a:t> – </a:t>
            </a:r>
            <a:r>
              <a:rPr lang="ru-RU" sz="2000" b="1" u="sng" dirty="0">
                <a:solidFill>
                  <a:srgbClr val="0000FF"/>
                </a:solidFill>
              </a:rPr>
              <a:t>это компьютерные системы, способные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0000FF"/>
                </a:solidFill>
              </a:rPr>
              <a:t>выполнять задачи, характерные для </a:t>
            </a:r>
            <a:r>
              <a:rPr lang="ru-RU" sz="2000" b="1" u="sng" dirty="0">
                <a:solidFill>
                  <a:srgbClr val="FF0000"/>
                </a:solidFill>
              </a:rPr>
              <a:t>человеческого интеллекта</a:t>
            </a:r>
          </a:p>
        </p:txBody>
      </p:sp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01" y="4232785"/>
            <a:ext cx="3301643" cy="19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14800" y="597096"/>
            <a:ext cx="811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8000"/>
                </a:solidFill>
              </a:rPr>
              <a:t>Можно ли формально  оценить, вычислить уровень интеллекта?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56440" y="6133754"/>
            <a:ext cx="1693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</a:rPr>
              <a:t>Тест Тьюринга</a:t>
            </a: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6534240" y="5229200"/>
            <a:ext cx="2120353" cy="22744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1" name="AutoShape 2"/>
          <p:cNvSpPr>
            <a:spLocks/>
          </p:cNvSpPr>
          <p:nvPr/>
        </p:nvSpPr>
        <p:spPr bwMode="auto">
          <a:xfrm flipH="1">
            <a:off x="6960103" y="1988848"/>
            <a:ext cx="160455" cy="1651997"/>
          </a:xfrm>
          <a:prstGeom prst="leftBrace">
            <a:avLst>
              <a:gd name="adj1" fmla="val 29977"/>
              <a:gd name="adj2" fmla="val 46278"/>
            </a:avLst>
          </a:prstGeom>
          <a:noFill/>
          <a:ln w="28575">
            <a:solidFill>
              <a:srgbClr val="1A0AE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6431" y="2399348"/>
            <a:ext cx="291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A0AEC"/>
                </a:solidFill>
              </a:rPr>
              <a:t>Эволюция применения ИИ на примерах, есть ли тут проявления разума? </a:t>
            </a:r>
          </a:p>
        </p:txBody>
      </p:sp>
    </p:spTree>
    <p:extLst>
      <p:ext uri="{BB962C8B-B14F-4D97-AF65-F5344CB8AC3E}">
        <p14:creationId xmlns:p14="http://schemas.microsoft.com/office/powerpoint/2010/main" val="396416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525351"/>
            <a:ext cx="2133600" cy="196131"/>
          </a:xfrm>
        </p:spPr>
        <p:txBody>
          <a:bodyPr/>
          <a:lstStyle/>
          <a:p>
            <a:fld id="{DE22DEA4-8E75-4B65-ADFA-B4E64CFE058C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43"/>
            <a:ext cx="4472136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68408" y="6525351"/>
            <a:ext cx="442392" cy="196131"/>
          </a:xfrm>
        </p:spPr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8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7528" y="28879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1A0AEC"/>
                </a:solidFill>
              </a:rPr>
              <a:t>Естественный </a:t>
            </a:r>
            <a:r>
              <a:rPr lang="ru-RU" sz="3600" b="1" cap="all" dirty="0">
                <a:solidFill>
                  <a:srgbClr val="1A0AEC"/>
                </a:solidFill>
              </a:rPr>
              <a:t>интеллект</a:t>
            </a:r>
            <a:r>
              <a:rPr lang="ru-RU" sz="3600" b="1" dirty="0">
                <a:solidFill>
                  <a:srgbClr val="1A0AEC"/>
                </a:solidFill>
              </a:rPr>
              <a:t> – </a:t>
            </a:r>
            <a:r>
              <a:rPr lang="ru-RU" sz="4000" b="1" dirty="0">
                <a:solidFill>
                  <a:srgbClr val="1A0AEC"/>
                </a:solidFill>
              </a:rPr>
              <a:t>разум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360" y="620690"/>
            <a:ext cx="116652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2400" b="1" dirty="0">
                <a:solidFill>
                  <a:srgbClr val="000000"/>
                </a:solidFill>
              </a:rPr>
              <a:t>это способность 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воспринимать:</a:t>
            </a:r>
            <a:r>
              <a:rPr lang="ru-RU" b="1" dirty="0">
                <a:solidFill>
                  <a:srgbClr val="1A0AEC"/>
                </a:solidFill>
              </a:rPr>
              <a:t> </a:t>
            </a:r>
            <a:r>
              <a:rPr lang="ru-RU" dirty="0">
                <a:solidFill>
                  <a:srgbClr val="1A0AEC"/>
                </a:solidFill>
              </a:rPr>
              <a:t>видеть, слышать, ощущать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1A0AEC"/>
                </a:solidFill>
              </a:rPr>
              <a:t>реагировать </a:t>
            </a:r>
            <a:r>
              <a:rPr lang="ru-RU" dirty="0">
                <a:solidFill>
                  <a:srgbClr val="000000"/>
                </a:solidFill>
              </a:rPr>
              <a:t>на эти восприятия, осознавать</a:t>
            </a:r>
            <a:r>
              <a:rPr lang="ru-RU" b="1" dirty="0">
                <a:solidFill>
                  <a:srgbClr val="000000"/>
                </a:solidFill>
              </a:rPr>
              <a:t>, </a:t>
            </a:r>
            <a:r>
              <a:rPr lang="ru-RU" b="1" dirty="0">
                <a:solidFill>
                  <a:srgbClr val="FF0000"/>
                </a:solidFill>
              </a:rPr>
              <a:t>распознавать</a:t>
            </a:r>
            <a:r>
              <a:rPr lang="ru-RU" b="1" dirty="0">
                <a:solidFill>
                  <a:srgbClr val="000000"/>
                </a:solidFill>
              </a:rPr>
              <a:t>, </a:t>
            </a:r>
            <a:r>
              <a:rPr lang="ru-RU" b="1" dirty="0">
                <a:solidFill>
                  <a:srgbClr val="1A0AEC"/>
                </a:solidFill>
              </a:rPr>
              <a:t>делать выводы </a:t>
            </a:r>
            <a:r>
              <a:rPr lang="ru-RU" dirty="0">
                <a:solidFill>
                  <a:srgbClr val="000000"/>
                </a:solidFill>
              </a:rPr>
              <a:t>и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1A0AEC"/>
                </a:solidFill>
              </a:rPr>
              <a:t>обобщения </a:t>
            </a:r>
            <a:r>
              <a:rPr lang="ru-RU" dirty="0">
                <a:solidFill>
                  <a:srgbClr val="008000"/>
                </a:solidFill>
              </a:rPr>
              <a:t>(хотя большинство реакций – рефлекторные</a:t>
            </a:r>
            <a:r>
              <a:rPr lang="ru-RU" b="1" dirty="0">
                <a:solidFill>
                  <a:srgbClr val="000000"/>
                </a:solidFill>
              </a:rPr>
              <a:t>, </a:t>
            </a:r>
            <a:r>
              <a:rPr lang="ru-RU" dirty="0">
                <a:solidFill>
                  <a:srgbClr val="008000"/>
                </a:solidFill>
              </a:rPr>
              <a:t>не осознаваемые)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запоминать осознанное в процессе </a:t>
            </a:r>
            <a:r>
              <a:rPr lang="ru-RU" b="1" dirty="0">
                <a:solidFill>
                  <a:srgbClr val="1A0AEC"/>
                </a:solidFill>
              </a:rPr>
              <a:t>обучения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осознавать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своё «я» и принимать решение о </a:t>
            </a:r>
            <a:r>
              <a:rPr lang="ru-RU" b="1" dirty="0">
                <a:solidFill>
                  <a:srgbClr val="1A0AEC"/>
                </a:solidFill>
              </a:rPr>
              <a:t>поведении</a:t>
            </a:r>
            <a:r>
              <a:rPr lang="ru-RU" dirty="0">
                <a:solidFill>
                  <a:srgbClr val="000000"/>
                </a:solidFill>
              </a:rPr>
              <a:t> для самосохранения, продолжения рода и оптимального социального общения </a:t>
            </a:r>
            <a:r>
              <a:rPr lang="ru-RU" dirty="0">
                <a:solidFill>
                  <a:srgbClr val="008000"/>
                </a:solidFill>
              </a:rPr>
              <a:t>(биология, генетика)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sz="2000" b="1" dirty="0">
                <a:solidFill>
                  <a:srgbClr val="000000"/>
                </a:solidFill>
              </a:rPr>
              <a:t>на этом уровне это еще НЕ разум, так могут и животные. 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8000"/>
                </a:solidFill>
              </a:rPr>
              <a:t>Человек же разумный 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ещё и сверх того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FF"/>
                </a:solidFill>
              </a:rPr>
              <a:t>воспринимать </a:t>
            </a:r>
            <a:r>
              <a:rPr lang="ru-RU" sz="2000" b="1" u="sng" dirty="0">
                <a:solidFill>
                  <a:srgbClr val="0000FF"/>
                </a:solidFill>
              </a:rPr>
              <a:t>опосредованно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через </a:t>
            </a:r>
            <a:r>
              <a:rPr lang="ru-RU" sz="2000" b="1" u="sng" dirty="0">
                <a:solidFill>
                  <a:srgbClr val="0000FF"/>
                </a:solidFill>
              </a:rPr>
              <a:t>речь и письмо </a:t>
            </a:r>
            <a:r>
              <a:rPr lang="ru-RU" sz="2000" dirty="0">
                <a:solidFill>
                  <a:srgbClr val="000000"/>
                </a:solidFill>
              </a:rPr>
              <a:t>(формулы) обобщенную, </a:t>
            </a:r>
            <a:r>
              <a:rPr lang="ru-RU" sz="2000" b="1" dirty="0">
                <a:solidFill>
                  <a:srgbClr val="FF0000"/>
                </a:solidFill>
              </a:rPr>
              <a:t>абстрактную</a:t>
            </a:r>
            <a:r>
              <a:rPr lang="ru-RU" sz="2000" dirty="0">
                <a:solidFill>
                  <a:srgbClr val="000000"/>
                </a:solidFill>
              </a:rPr>
              <a:t> информацию в виде </a:t>
            </a:r>
            <a:r>
              <a:rPr lang="ru-RU" sz="2000" b="1" dirty="0">
                <a:solidFill>
                  <a:srgbClr val="FF0000"/>
                </a:solidFill>
              </a:rPr>
              <a:t>образов и понятий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обобщать</a:t>
            </a:r>
            <a:r>
              <a:rPr lang="ru-RU" sz="2000" dirty="0">
                <a:solidFill>
                  <a:srgbClr val="000000"/>
                </a:solidFill>
              </a:rPr>
              <a:t> эту информацию, </a:t>
            </a:r>
            <a:r>
              <a:rPr lang="ru-RU" sz="2000" b="1" dirty="0">
                <a:solidFill>
                  <a:srgbClr val="0000FF"/>
                </a:solidFill>
              </a:rPr>
              <a:t>делать выводы, доказывать</a:t>
            </a:r>
            <a:r>
              <a:rPr lang="ru-RU" sz="2000" dirty="0">
                <a:solidFill>
                  <a:srgbClr val="000000"/>
                </a:solidFill>
              </a:rPr>
              <a:t>, решать </a:t>
            </a:r>
            <a:r>
              <a:rPr lang="ru-RU" sz="2000" b="1" dirty="0">
                <a:solidFill>
                  <a:srgbClr val="0000FF"/>
                </a:solidFill>
              </a:rPr>
              <a:t>логические</a:t>
            </a:r>
            <a:r>
              <a:rPr lang="ru-RU" sz="2000" dirty="0">
                <a:solidFill>
                  <a:srgbClr val="000000"/>
                </a:solidFill>
              </a:rPr>
              <a:t> задачи, </a:t>
            </a:r>
            <a:r>
              <a:rPr lang="ru-RU" sz="2000" b="1" dirty="0">
                <a:solidFill>
                  <a:srgbClr val="0000FF"/>
                </a:solidFill>
              </a:rPr>
              <a:t>сочинять</a:t>
            </a:r>
            <a:r>
              <a:rPr lang="ru-RU" sz="2000" dirty="0">
                <a:solidFill>
                  <a:srgbClr val="000000"/>
                </a:solidFill>
              </a:rPr>
              <a:t>. Вырабатывать </a:t>
            </a:r>
            <a:r>
              <a:rPr lang="ru-RU" sz="2000" b="1" dirty="0">
                <a:solidFill>
                  <a:srgbClr val="0000FF"/>
                </a:solidFill>
              </a:rPr>
              <a:t>рациональную стратегию </a:t>
            </a:r>
            <a:r>
              <a:rPr lang="ru-RU" sz="2000" dirty="0">
                <a:solidFill>
                  <a:srgbClr val="000000"/>
                </a:solidFill>
              </a:rPr>
              <a:t>поведения уже не на биологическом уровне, а на более разумном, рациональном, </a:t>
            </a:r>
            <a:r>
              <a:rPr lang="ru-RU" sz="2000" b="1" dirty="0">
                <a:solidFill>
                  <a:srgbClr val="1A0AEC"/>
                </a:solidFill>
              </a:rPr>
              <a:t>предсказывая </a:t>
            </a:r>
            <a:r>
              <a:rPr lang="ru-RU" sz="2000" dirty="0">
                <a:solidFill>
                  <a:srgbClr val="000000"/>
                </a:solidFill>
              </a:rPr>
              <a:t>окружающий мир далеко вперёд и </a:t>
            </a:r>
            <a:r>
              <a:rPr lang="ru-RU" sz="2000" b="1" dirty="0">
                <a:solidFill>
                  <a:srgbClr val="1A0AEC"/>
                </a:solidFill>
              </a:rPr>
              <a:t>нарушая,</a:t>
            </a:r>
            <a:r>
              <a:rPr lang="ru-RU" sz="2000" dirty="0">
                <a:solidFill>
                  <a:srgbClr val="000000"/>
                </a:solidFill>
              </a:rPr>
              <a:t> если потребуется, </a:t>
            </a:r>
            <a:r>
              <a:rPr lang="ru-RU" sz="2000" b="1" dirty="0">
                <a:solidFill>
                  <a:srgbClr val="1A0AEC"/>
                </a:solidFill>
              </a:rPr>
              <a:t>генетические ограничения.</a:t>
            </a:r>
          </a:p>
          <a:p>
            <a:pPr marL="285737" indent="-2857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1A0AEC"/>
              </a:solidFill>
            </a:endParaRPr>
          </a:p>
          <a:p>
            <a:pPr indent="177792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1A0AEC"/>
              </a:solidFill>
            </a:endParaRPr>
          </a:p>
          <a:p>
            <a:pPr indent="17779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1A0AEC"/>
                </a:solidFill>
              </a:rPr>
              <a:t>Все начинается с того, что воспринятая информация должна быть </a:t>
            </a:r>
            <a:r>
              <a:rPr lang="ru-RU" sz="2000" b="1" dirty="0">
                <a:solidFill>
                  <a:srgbClr val="FF0000"/>
                </a:solidFill>
              </a:rPr>
              <a:t>распознана</a:t>
            </a:r>
            <a:r>
              <a:rPr lang="ru-RU" sz="2000" b="1" dirty="0">
                <a:solidFill>
                  <a:srgbClr val="1A0AEC"/>
                </a:solidFill>
              </a:rPr>
              <a:t>, т.е. классифицирована как известный или новый </a:t>
            </a:r>
            <a:r>
              <a:rPr lang="ru-RU" sz="2000" b="1" dirty="0">
                <a:solidFill>
                  <a:srgbClr val="FF0000"/>
                </a:solidFill>
              </a:rPr>
              <a:t>образ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35732" y="5445224"/>
            <a:ext cx="842493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061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62719-FBB6-4D44-86C1-DAB0FEFFC69F}" type="datetime1">
              <a:rPr lang="ru-RU" altLang="ru-RU" smtClean="0">
                <a:solidFill>
                  <a:srgbClr val="000000"/>
                </a:solidFill>
              </a:rPr>
              <a:pPr/>
              <a:t>10.02.2023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67068" y="6483350"/>
            <a:ext cx="4699063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 rot="5400000">
            <a:off x="2855484" y="626830"/>
            <a:ext cx="571500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5400000">
            <a:off x="8451850" y="680165"/>
            <a:ext cx="571500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7" name="Line 1"/>
          <p:cNvSpPr>
            <a:spLocks noChangeShapeType="1"/>
          </p:cNvSpPr>
          <p:nvPr/>
        </p:nvSpPr>
        <p:spPr bwMode="auto">
          <a:xfrm>
            <a:off x="1418988" y="681089"/>
            <a:ext cx="3200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7880350" y="737315"/>
            <a:ext cx="17145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8417" y="-27610"/>
            <a:ext cx="11737303" cy="78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539580" bIns="76176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1A0AEC"/>
                </a:solidFill>
                <a:cs typeface="Arial" pitchFamily="34" charset="0"/>
              </a:rPr>
              <a:t>Распознавание                 	 образов</a:t>
            </a:r>
            <a:endParaRPr lang="ru-RU" altLang="ru-RU" sz="3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541083" y="761304"/>
            <a:ext cx="2091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400" b="1" u="sng" dirty="0" err="1">
                <a:solidFill>
                  <a:srgbClr val="0000FF"/>
                </a:solidFill>
                <a:cs typeface="Arial" pitchFamily="34" charset="0"/>
              </a:rPr>
              <a:t>Философия</a:t>
            </a:r>
            <a:endParaRPr lang="ru-RU" altLang="ru-RU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2024" y="1556792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510990" name="TextBox 510989"/>
          <p:cNvSpPr txBox="1"/>
          <p:nvPr/>
        </p:nvSpPr>
        <p:spPr>
          <a:xfrm>
            <a:off x="150569" y="1461094"/>
            <a:ext cx="6402778" cy="405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ru-RU" sz="2400" b="1" u="sng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ea typeface="Times New Roman"/>
              </a:rPr>
              <a:t>Два уровня</a:t>
            </a:r>
            <a:r>
              <a:rPr lang="ru-RU" sz="2400" b="1" u="sng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2400" b="1" dirty="0">
                <a:solidFill>
                  <a:srgbClr val="000000"/>
                </a:solidFill>
                <a:ea typeface="Times New Roman"/>
              </a:rPr>
              <a:t>распознавания: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882" indent="-342882" algn="just" fontAlgn="base">
              <a:spcBef>
                <a:spcPts val="600"/>
              </a:spcBef>
              <a:buClr>
                <a:srgbClr val="FF0000"/>
              </a:buClr>
              <a:buSzPts val="1200"/>
              <a:buFont typeface="Symbol"/>
              <a:buChar char=""/>
              <a:tabLst>
                <a:tab pos="180330" algn="l"/>
              </a:tabLst>
            </a:pPr>
            <a:r>
              <a:rPr lang="ru-RU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ea typeface="Times New Roman"/>
              </a:rPr>
              <a:t>восприятие</a:t>
            </a:r>
            <a:r>
              <a:rPr lang="ru-RU" b="1" dirty="0">
                <a:solidFill>
                  <a:srgbClr val="000000"/>
                </a:solidFill>
                <a:ea typeface="Times New Roman"/>
              </a:rPr>
              <a:t> изображения или другого сигнала</a:t>
            </a:r>
            <a:endParaRPr lang="ru-RU" sz="1051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882" indent="-342882" algn="just" fontAlgn="base">
              <a:spcBef>
                <a:spcPts val="600"/>
              </a:spcBef>
              <a:buClr>
                <a:srgbClr val="FF0000"/>
              </a:buClr>
              <a:buSzPts val="1200"/>
              <a:buFont typeface="Symbol"/>
              <a:buChar char=""/>
              <a:tabLst>
                <a:tab pos="180330" algn="l"/>
              </a:tabLst>
            </a:pPr>
            <a:r>
              <a:rPr lang="ru-RU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ea typeface="Times New Roman"/>
              </a:rPr>
              <a:t>идентификация (узнавание)</a:t>
            </a:r>
            <a:r>
              <a:rPr lang="ru-RU" b="1" dirty="0">
                <a:solidFill>
                  <a:srgbClr val="FF0000"/>
                </a:solidFill>
                <a:ea typeface="Times New Roman"/>
              </a:rPr>
              <a:t>,  </a:t>
            </a:r>
            <a:r>
              <a:rPr lang="ru-RU" b="1" dirty="0">
                <a:solidFill>
                  <a:srgbClr val="000000"/>
                </a:solidFill>
                <a:ea typeface="Times New Roman"/>
              </a:rPr>
              <a:t>т.е. классификация образа, чтобы найти его соответствие одному (или нескольким) образам, прототипам, понятиям, имеющимся в нашем сознании, либо отнести к новому понятию</a:t>
            </a:r>
            <a:endParaRPr lang="ru-RU" sz="1051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fontAlgn="base">
              <a:spcBef>
                <a:spcPts val="1200"/>
              </a:spcBef>
              <a:spcAft>
                <a:spcPts val="600"/>
              </a:spcAft>
            </a:pPr>
            <a:r>
              <a:rPr lang="ru-RU" sz="2400" b="1" u="sng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</a:rPr>
              <a:t>Оба уровня одинаково важны</a:t>
            </a:r>
          </a:p>
          <a:p>
            <a:pPr marL="90166" indent="-90166" fontAlgn="base">
              <a:spcBef>
                <a:spcPts val="600"/>
              </a:spcBef>
            </a:pPr>
            <a:r>
              <a:rPr lang="ru-RU" b="1" u="sng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ea typeface="Times New Roman"/>
              </a:rPr>
              <a:t>Пример</a:t>
            </a:r>
            <a:r>
              <a:rPr lang="ru-RU" sz="2000" b="1" dirty="0">
                <a:solidFill>
                  <a:srgbClr val="000000"/>
                </a:solidFill>
                <a:ea typeface="Times New Roman"/>
              </a:rPr>
              <a:t>: </a:t>
            </a:r>
            <a:r>
              <a:rPr lang="ru-RU" b="1" dirty="0" err="1">
                <a:solidFill>
                  <a:srgbClr val="008000"/>
                </a:solidFill>
                <a:ea typeface="Times New Roman"/>
              </a:rPr>
              <a:t>слепонемоглухие</a:t>
            </a:r>
            <a:r>
              <a:rPr lang="ru-RU" b="1" dirty="0">
                <a:solidFill>
                  <a:srgbClr val="008000"/>
                </a:solidFill>
                <a:ea typeface="Times New Roman"/>
              </a:rPr>
              <a:t> дети от рождения: нет восприятия – не развивается сознание </a:t>
            </a:r>
            <a:r>
              <a:rPr lang="ru-RU" b="1" dirty="0">
                <a:solidFill>
                  <a:srgbClr val="008000"/>
                </a:solidFill>
              </a:rPr>
              <a:t>(от проф. </a:t>
            </a:r>
            <a:r>
              <a:rPr lang="ru-RU" b="1" dirty="0" err="1">
                <a:solidFill>
                  <a:srgbClr val="008000"/>
                </a:solidFill>
              </a:rPr>
              <a:t>Эвальда</a:t>
            </a:r>
            <a:r>
              <a:rPr lang="ru-RU" b="1" dirty="0">
                <a:solidFill>
                  <a:srgbClr val="008000"/>
                </a:solidFill>
              </a:rPr>
              <a:t> </a:t>
            </a:r>
            <a:r>
              <a:rPr lang="ru-RU" b="1" dirty="0" err="1">
                <a:solidFill>
                  <a:srgbClr val="008000"/>
                </a:solidFill>
              </a:rPr>
              <a:t>Ильенкова</a:t>
            </a:r>
            <a:r>
              <a:rPr lang="ru-RU" b="1" dirty="0">
                <a:solidFill>
                  <a:srgbClr val="008000"/>
                </a:solidFill>
              </a:rPr>
              <a:t>)</a:t>
            </a:r>
          </a:p>
          <a:p>
            <a:pPr marL="90166" indent="-90166" fontAlgn="base">
              <a:spcBef>
                <a:spcPts val="600"/>
              </a:spcBef>
            </a:pPr>
            <a:endParaRPr lang="ru-RU" sz="1051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511051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82" y="1340179"/>
            <a:ext cx="3657818" cy="319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52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571349"/>
            <a:ext cx="3573297" cy="202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0992" name="Прямая соединительная линия 510991"/>
          <p:cNvCxnSpPr/>
          <p:nvPr/>
        </p:nvCxnSpPr>
        <p:spPr bwMode="auto">
          <a:xfrm>
            <a:off x="6816080" y="1308815"/>
            <a:ext cx="0" cy="47525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6704881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3859</Words>
  <Application>Microsoft Office PowerPoint</Application>
  <PresentationFormat>Широкоэкранный</PresentationFormat>
  <Paragraphs>453</Paragraphs>
  <Slides>28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48" baseType="lpstr">
      <vt:lpstr>Arial</vt:lpstr>
      <vt:lpstr>Bebas Neue Regular</vt:lpstr>
      <vt:lpstr>Calibri</vt:lpstr>
      <vt:lpstr>Cambria</vt:lpstr>
      <vt:lpstr>Cambria Math</vt:lpstr>
      <vt:lpstr>Comic Sans MS</vt:lpstr>
      <vt:lpstr>Corbel</vt:lpstr>
      <vt:lpstr>Roboto</vt:lpstr>
      <vt:lpstr>Symbol</vt:lpstr>
      <vt:lpstr>Times New Roman</vt:lpstr>
      <vt:lpstr>Wingdings</vt:lpstr>
      <vt:lpstr>Wingdings 3</vt:lpstr>
      <vt:lpstr>Оформление по умолчанию</vt:lpstr>
      <vt:lpstr>2_Тема Office</vt:lpstr>
      <vt:lpstr>1_Оформление по умолчанию</vt:lpstr>
      <vt:lpstr>2_Оформление по умолчанию</vt:lpstr>
      <vt:lpstr>3_Тема Office</vt:lpstr>
      <vt:lpstr>Graph</vt:lpstr>
      <vt:lpstr>Unknown</vt:lpstr>
      <vt:lpstr>Photo Editor Photo</vt:lpstr>
      <vt:lpstr>Презентация PowerPoint</vt:lpstr>
      <vt:lpstr>Презентация PowerPoint</vt:lpstr>
      <vt:lpstr>Большие данные  </vt:lpstr>
      <vt:lpstr>Большие Данные</vt:lpstr>
      <vt:lpstr>Data Mining для работы с Big Data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Машинное обучение</vt:lpstr>
      <vt:lpstr>Презентация PowerPoint</vt:lpstr>
      <vt:lpstr>Виды машинного  обучения</vt:lpstr>
      <vt:lpstr>Применение машинного обучения в прикладных задачах ОИЯИ</vt:lpstr>
      <vt:lpstr>Мегапроект NICA ОИЯИ</vt:lpstr>
      <vt:lpstr>Данные, измеренные в эксперименте, и постановки задач</vt:lpstr>
      <vt:lpstr>Восстановление треков  – ключевая проблема реконструкции событий ФВЭ</vt:lpstr>
      <vt:lpstr>Основные этапы анализа данных в экспериментах ФВЭ</vt:lpstr>
      <vt:lpstr>Данные, измеренных в эксперименте и постановка задачи-2</vt:lpstr>
      <vt:lpstr>Презентация PowerPoint</vt:lpstr>
      <vt:lpstr>2. Анализ данных ядерного распада:  Калифорний 252Cf</vt:lpstr>
      <vt:lpstr>3 метода машинного обучения, о которых надо знать!</vt:lpstr>
      <vt:lpstr>Вейвлет-анализ</vt:lpstr>
      <vt:lpstr>Пример применения МО для коррекции аппаратных измерений</vt:lpstr>
      <vt:lpstr>Презентация PowerPoint</vt:lpstr>
      <vt:lpstr>Презентация PowerPoint</vt:lpstr>
      <vt:lpstr>Программа курса «Машинное обучение»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Gena</dc:creator>
  <cp:lastModifiedBy>Gennady Ososkov</cp:lastModifiedBy>
  <cp:revision>33</cp:revision>
  <dcterms:created xsi:type="dcterms:W3CDTF">2019-09-17T19:55:47Z</dcterms:created>
  <dcterms:modified xsi:type="dcterms:W3CDTF">2023-02-10T17:34:14Z</dcterms:modified>
</cp:coreProperties>
</file>