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  <p:sldMasterId id="2147483674" r:id="rId3"/>
    <p:sldMasterId id="2147483700" r:id="rId4"/>
  </p:sldMasterIdLst>
  <p:notesMasterIdLst>
    <p:notesMasterId r:id="rId14"/>
  </p:notesMasterIdLst>
  <p:sldIdLst>
    <p:sldId id="256" r:id="rId5"/>
    <p:sldId id="567" r:id="rId6"/>
    <p:sldId id="568" r:id="rId7"/>
    <p:sldId id="623" r:id="rId8"/>
    <p:sldId id="282" r:id="rId9"/>
    <p:sldId id="265" r:id="rId10"/>
    <p:sldId id="277" r:id="rId11"/>
    <p:sldId id="656" r:id="rId12"/>
    <p:sldId id="28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82" y="211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7B2CA83-5641-4349-9F73-8D5EF922FAB9}" type="datetimeFigureOut">
              <a:rPr lang="ru-RU" smtClean="0"/>
              <a:t>19.09.2023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3301A-C114-4065-BD00-D32016EDBB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3665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885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/>
          </a:p>
        </p:txBody>
      </p:sp>
      <p:sp>
        <p:nvSpPr>
          <p:cNvPr id="7885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rgbClr val="FFFFFF"/>
                </a:solidFill>
                <a:latin typeface="Arial" charset="0"/>
                <a:cs typeface="Arial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D6546F7-0878-4197-A0D3-80E2D8A88487}" type="slidenum">
              <a:rPr kumimoji="0" lang="ru-RU" altLang="ru-RU" sz="1200" b="0" i="0" u="none" strike="noStrike" kern="1200" cap="none" spc="0" normalizeH="0" baseline="0" noProof="0" smtClean="0">
                <a:ln>
                  <a:noFill/>
                </a:ln>
                <a:solidFill>
                  <a:srgbClr val="ED7D31"/>
                </a:solidFill>
                <a:effectLst/>
                <a:uLnTx/>
                <a:uFillTx/>
                <a:latin typeface="Cambria" pitchFamily="18" charset="0"/>
                <a:ea typeface="+mn-ea"/>
                <a:cs typeface="Arial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altLang="ru-RU" sz="1200" b="0" i="0" u="none" strike="noStrike" kern="1200" cap="none" spc="0" normalizeH="0" baseline="0" noProof="0">
              <a:ln>
                <a:noFill/>
              </a:ln>
              <a:solidFill>
                <a:srgbClr val="ED7D31"/>
              </a:solidFill>
              <a:effectLst/>
              <a:uLnTx/>
              <a:uFillTx/>
              <a:latin typeface="Cambria" pitchFamily="18" charset="0"/>
              <a:ea typeface="+mn-ea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221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AA1406-32E7-471C-A08A-1FA7519C8110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338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4F856B-CDFD-4EF4-96A1-FD3DBBF2BB23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48333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DB20A5-21DB-47B5-B525-BFA7E44E31C5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95151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3C97F3-D5FB-422A-8C8A-FDCEB21EBB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1443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E6373-3E22-4C8C-BA5F-E42267CF20F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6396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0D11F3-C332-4FEE-9F4A-2492A3C042B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293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D3BBED-F489-4C10-88CF-6E88161FB94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067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55D50-A4CC-41EE-8B33-29E146021ED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0087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C05B4-F1FC-4F5D-A4A9-52848DD26CF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053849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DCA3B-C04E-4EA8-A0FA-29AC1860D7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58255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20F8BC-8EBC-4E03-B87F-3835435FE26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760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4A2D-74D1-4401-A626-69269526E311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07353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2C18DC-CC88-475D-8D65-8D9B2B3EE7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54327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42C42-0CBB-4150-8130-B0C0489EB38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38959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62C99-EE42-4FA0-A08A-179DC1956A8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6701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63D83-927A-42CB-B145-E75B228399D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93118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6676D-87B3-4A9A-B868-1279584942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39027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3DF8-6539-4101-9328-56C3DFDB7A8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1609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2EA44-95B2-493F-BC00-75476560F00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74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226D91-A1F1-485D-9E16-02D27320148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730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FDC5E6-2D23-4A51-A6F3-029C4D8E28D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762825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C7911F-410C-4A00-8940-FC97E23F032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6743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CF9B9-0158-4EA8-96BF-14B15F9B8C58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11593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E58E7-551F-40D9-BCED-F46ECDCF2D3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275208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BB120-4963-4E7A-8BC4-F3C60006149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78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C2E22E-35BF-4F04-BC47-983172678E7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9729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3F0F53-BB64-4C13-9A64-8B09B5BF476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086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47" indent="0" algn="ctr">
              <a:buNone/>
              <a:defRPr/>
            </a:lvl2pPr>
            <a:lvl3pPr marL="914295" indent="0" algn="ctr">
              <a:buNone/>
              <a:defRPr/>
            </a:lvl3pPr>
            <a:lvl4pPr marL="1371443" indent="0" algn="ctr">
              <a:buNone/>
              <a:defRPr/>
            </a:lvl4pPr>
            <a:lvl5pPr marL="1828590" indent="0" algn="ctr">
              <a:buNone/>
              <a:defRPr/>
            </a:lvl5pPr>
            <a:lvl6pPr marL="2285737" indent="0" algn="ctr">
              <a:buNone/>
              <a:defRPr/>
            </a:lvl6pPr>
            <a:lvl7pPr marL="2742885" indent="0" algn="ctr">
              <a:buNone/>
              <a:defRPr/>
            </a:lvl7pPr>
            <a:lvl8pPr marL="3200032" indent="0" algn="ctr">
              <a:buNone/>
              <a:defRPr/>
            </a:lvl8pPr>
            <a:lvl9pPr marL="3657180" indent="0" algn="ctr">
              <a:buNone/>
              <a:defRPr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4607CC3-2B0A-4A95-9471-EA747D86875E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60AFD3-ADF8-4CB5-861F-836CE80AE4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324596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91CE77-A99E-43DA-827E-61FB0569140A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13492E-593C-44B2-A8F0-51CE709223F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222680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47" indent="0">
              <a:buNone/>
              <a:defRPr sz="1800"/>
            </a:lvl2pPr>
            <a:lvl3pPr marL="914295" indent="0">
              <a:buNone/>
              <a:defRPr sz="1600"/>
            </a:lvl3pPr>
            <a:lvl4pPr marL="1371443" indent="0">
              <a:buNone/>
              <a:defRPr sz="1400"/>
            </a:lvl4pPr>
            <a:lvl5pPr marL="1828590" indent="0">
              <a:buNone/>
              <a:defRPr sz="1400"/>
            </a:lvl5pPr>
            <a:lvl6pPr marL="2285737" indent="0">
              <a:buNone/>
              <a:defRPr sz="1400"/>
            </a:lvl6pPr>
            <a:lvl7pPr marL="2742885" indent="0">
              <a:buNone/>
              <a:defRPr sz="1400"/>
            </a:lvl7pPr>
            <a:lvl8pPr marL="3200032" indent="0">
              <a:buNone/>
              <a:defRPr sz="1400"/>
            </a:lvl8pPr>
            <a:lvl9pPr marL="365718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7F9FDE-73EF-4C4C-9DFA-EAABAB0577B3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A47CE0-2072-4FE0-B721-4C472F1DE8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582519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DE1A1BB-1EA9-41F3-ACCA-EF94A839B10F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D9BABC-D026-4351-9880-753067DD057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764418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6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47" indent="0">
              <a:buNone/>
              <a:defRPr sz="2000" b="1"/>
            </a:lvl2pPr>
            <a:lvl3pPr marL="914295" indent="0">
              <a:buNone/>
              <a:defRPr sz="1800" b="1"/>
            </a:lvl3pPr>
            <a:lvl4pPr marL="1371443" indent="0">
              <a:buNone/>
              <a:defRPr sz="1600" b="1"/>
            </a:lvl4pPr>
            <a:lvl5pPr marL="1828590" indent="0">
              <a:buNone/>
              <a:defRPr sz="1600" b="1"/>
            </a:lvl5pPr>
            <a:lvl6pPr marL="2285737" indent="0">
              <a:buNone/>
              <a:defRPr sz="1600" b="1"/>
            </a:lvl6pPr>
            <a:lvl7pPr marL="2742885" indent="0">
              <a:buNone/>
              <a:defRPr sz="1600" b="1"/>
            </a:lvl7pPr>
            <a:lvl8pPr marL="3200032" indent="0">
              <a:buNone/>
              <a:defRPr sz="1600" b="1"/>
            </a:lvl8pPr>
            <a:lvl9pPr marL="365718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9" y="2174876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A9F46AB-0015-44AD-BF0A-1AD28DB09C57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7D772E-BCE8-458E-8BDB-CBDA9D7DAA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607230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5A07B08-B70F-4DC2-BB8A-5E80AD210F8A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493C08-8341-4293-9353-6D9BB6DEABF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37877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EBC16-E2D6-4F72-BF92-673FB1CEEF19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8673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EE86BFD-4530-4782-B763-9A6DCB9F2E29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78442F-AA51-453E-A45D-AEAE194BB88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433458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1CE3191-40D3-4D4B-8D52-2B1C8237EAB6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B60B58-B7E9-4457-AC7E-F41372F9DA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8545412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47" indent="0">
              <a:buNone/>
              <a:defRPr sz="2800"/>
            </a:lvl2pPr>
            <a:lvl3pPr marL="914295" indent="0">
              <a:buNone/>
              <a:defRPr sz="2400"/>
            </a:lvl3pPr>
            <a:lvl4pPr marL="1371443" indent="0">
              <a:buNone/>
              <a:defRPr sz="2000"/>
            </a:lvl4pPr>
            <a:lvl5pPr marL="1828590" indent="0">
              <a:buNone/>
              <a:defRPr sz="2000"/>
            </a:lvl5pPr>
            <a:lvl6pPr marL="2285737" indent="0">
              <a:buNone/>
              <a:defRPr sz="2000"/>
            </a:lvl6pPr>
            <a:lvl7pPr marL="2742885" indent="0">
              <a:buNone/>
              <a:defRPr sz="2000"/>
            </a:lvl7pPr>
            <a:lvl8pPr marL="3200032" indent="0">
              <a:buNone/>
              <a:defRPr sz="2000"/>
            </a:lvl8pPr>
            <a:lvl9pPr marL="365718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47" indent="0">
              <a:buNone/>
              <a:defRPr sz="1200"/>
            </a:lvl2pPr>
            <a:lvl3pPr marL="914295" indent="0">
              <a:buNone/>
              <a:defRPr sz="1000"/>
            </a:lvl3pPr>
            <a:lvl4pPr marL="1371443" indent="0">
              <a:buNone/>
              <a:defRPr sz="900"/>
            </a:lvl4pPr>
            <a:lvl5pPr marL="1828590" indent="0">
              <a:buNone/>
              <a:defRPr sz="900"/>
            </a:lvl5pPr>
            <a:lvl6pPr marL="2285737" indent="0">
              <a:buNone/>
              <a:defRPr sz="900"/>
            </a:lvl6pPr>
            <a:lvl7pPr marL="2742885" indent="0">
              <a:buNone/>
              <a:defRPr sz="900"/>
            </a:lvl7pPr>
            <a:lvl8pPr marL="3200032" indent="0">
              <a:buNone/>
              <a:defRPr sz="900"/>
            </a:lvl8pPr>
            <a:lvl9pPr marL="365718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EA676A-8AFD-4A9A-A19F-01206FCEC515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0EE3D-E131-4F53-9E24-CD09D9450C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4873716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F69FE9F-1581-4BEC-B020-C264131E23D2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C2531B1-749D-41FA-840C-FBEEEC94D45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953639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D55CD7-5740-4B9E-B310-B368FAF0A9C8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9574AB-4E37-4B8B-B78F-D066ACF17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9306900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Г.А. Машинное обучение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9355EA-96F2-40E1-84E1-07FDEC6D78D5}" type="datetime1">
              <a:rPr lang="ru-RU" smtClean="0">
                <a:solidFill>
                  <a:srgbClr val="000000"/>
                </a:solidFill>
              </a:rPr>
              <a:t>19.09.2023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77970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457200"/>
            <a:ext cx="10972800" cy="13716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981200"/>
            <a:ext cx="5384800" cy="38862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6197600" y="1981201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197600" y="4000500"/>
            <a:ext cx="5384800" cy="186690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ru-RU">
                <a:solidFill>
                  <a:srgbClr val="000000"/>
                </a:solidFill>
              </a:rPr>
              <a:t>Ососков Г.А. Машинное обучение</a:t>
            </a:r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8250E39-18FE-45A2-A9F7-DB9C62EA7E6B}" type="slidenum">
              <a:rPr lang="ru-RU" smtClean="0">
                <a:solidFill>
                  <a:srgbClr val="000000"/>
                </a:solidFill>
              </a:rPr>
              <a:pPr/>
              <a:t>‹#›</a:t>
            </a:fld>
            <a:endParaRPr lang="ru-RU">
              <a:solidFill>
                <a:srgbClr val="000000"/>
              </a:solidFill>
            </a:endParaRPr>
          </a:p>
        </p:txBody>
      </p:sp>
      <p:sp>
        <p:nvSpPr>
          <p:cNvPr id="8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A42330-BF05-4FB0-AB5F-D67C3CDC86A7}" type="datetime1">
              <a:rPr lang="ru-RU" smtClean="0">
                <a:solidFill>
                  <a:srgbClr val="000000"/>
                </a:solidFill>
              </a:rPr>
              <a:t>19.09.2023</a:t>
            </a:fld>
            <a:endParaRPr 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55321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E064C-927F-4CE9-AC08-64C66ACB7228}" type="datetime1">
              <a:rPr lang="ru-RU" smtClean="0"/>
              <a:t>19.09.2023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6325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D60F-2C28-42BD-8440-7C991C0383B0}" type="datetime1">
              <a:rPr lang="ru-RU" smtClean="0"/>
              <a:t>19.09.2023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41016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5D85B5-177E-4C15-8B21-BB8A525C8D2E}" type="datetime1">
              <a:rPr lang="ru-RU" smtClean="0"/>
              <a:t>19.09.2023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876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A26CFC-F78D-4E33-8354-621698B07292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25737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A0387B-CB47-4C69-94FB-DA02F8041C68}" type="datetime1">
              <a:rPr lang="ru-RU" smtClean="0"/>
              <a:t>19.09.2023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9480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slideLayout" Target="../slideLayouts/slideLayout46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FD0620-BB94-4FAC-918E-DE8C1502D040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485C0-CDB5-4D48-B494-3350BF82D0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9725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9F87C9-B5DA-45B4-8FA8-DAB6870FF04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053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2FE9D-5364-4B5C-A435-D01E65D15A9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423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2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1065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fld id="{AF83F280-0AD4-4F4C-ADB0-177F2F72839D}" type="datetime1">
              <a:rPr lang="ru-RU" altLang="ru-RU" smtClean="0"/>
              <a:t>19.09.2023</a:t>
            </a:fld>
            <a:endParaRPr lang="ru-RU" altLang="ru-RU"/>
          </a:p>
        </p:txBody>
      </p:sp>
      <p:sp>
        <p:nvSpPr>
          <p:cNvPr id="1065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r>
              <a:rPr lang="ru-RU" altLang="ru-RU"/>
              <a:t>Ососков Г.А. Машинное обучение</a:t>
            </a:r>
          </a:p>
        </p:txBody>
      </p:sp>
      <p:sp>
        <p:nvSpPr>
          <p:cNvPr id="1065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29" tIns="45715" rIns="91429" bIns="45715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fld id="{7DB59C84-8BC1-402B-81A1-4A841C1395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516489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</p:sldLayoutIdLst>
  <p:hf hdr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147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29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443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59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861" indent="-342861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865" indent="-285717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2869" indent="-228574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016" indent="-228574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16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311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458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8606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5754" indent="-228574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9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43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9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37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85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32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80" algn="l" defTabSz="91429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gososkov@gmail.com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0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gososkov.ru/UNI-DUBNA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Машинное обучение, </a:t>
            </a:r>
            <a:b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средство повышения эффективности разработки</a:t>
            </a:r>
            <a:b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b="1" dirty="0">
                <a:solidFill>
                  <a:srgbClr val="3333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экспериментальных систем</a:t>
            </a:r>
            <a:endParaRPr lang="ru-RU" dirty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049064" y="4491650"/>
            <a:ext cx="4068551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>
                <a:solidFill>
                  <a:srgbClr val="3333FF"/>
                </a:solidFill>
              </a:rPr>
              <a:t>профессор ИСАУ </a:t>
            </a:r>
            <a:r>
              <a:rPr lang="ru-RU" sz="2400" b="1" dirty="0" err="1">
                <a:solidFill>
                  <a:srgbClr val="3333FF"/>
                </a:solidFill>
              </a:rPr>
              <a:t>Ососков</a:t>
            </a:r>
            <a:r>
              <a:rPr lang="ru-RU" sz="2400" b="1" dirty="0">
                <a:solidFill>
                  <a:srgbClr val="3333FF"/>
                </a:solidFill>
              </a:rPr>
              <a:t> Г.А</a:t>
            </a:r>
            <a:r>
              <a:rPr lang="ru-RU" dirty="0">
                <a:solidFill>
                  <a:srgbClr val="3333FF"/>
                </a:solidFill>
              </a:rPr>
              <a:t>.</a:t>
            </a:r>
          </a:p>
          <a:p>
            <a:pPr algn="ctr"/>
            <a:r>
              <a:rPr lang="en-US" u="sng" dirty="0">
                <a:solidFill>
                  <a:srgbClr val="3333FF"/>
                </a:solidFill>
                <a:hlinkClick r:id="rId2"/>
              </a:rPr>
              <a:t>gososkov@gmail.com</a:t>
            </a:r>
            <a:endParaRPr lang="en-US" u="sng" dirty="0">
              <a:solidFill>
                <a:srgbClr val="3333FF"/>
              </a:solidFill>
            </a:endParaRPr>
          </a:p>
          <a:p>
            <a:pPr algn="ctr"/>
            <a:r>
              <a:rPr lang="en-US" u="sng" dirty="0">
                <a:solidFill>
                  <a:srgbClr val="3333FF"/>
                </a:solidFill>
              </a:rPr>
              <a:t>Home page http</a:t>
            </a:r>
            <a:r>
              <a:rPr lang="en-US" u="sng" dirty="0">
                <a:solidFill>
                  <a:srgbClr val="3333FF"/>
                </a:solidFill>
                <a:sym typeface="Wingdings" panose="05000000000000000000" pitchFamily="2" charset="2"/>
              </a:rPr>
              <a:t>://</a:t>
            </a:r>
            <a:r>
              <a:rPr lang="en-US" u="sng" dirty="0">
                <a:solidFill>
                  <a:srgbClr val="3333FF"/>
                </a:solidFill>
              </a:rPr>
              <a:t>gososkov.ru</a:t>
            </a:r>
            <a:endParaRPr lang="ru-RU" u="sng" dirty="0">
              <a:solidFill>
                <a:srgbClr val="3333FF"/>
              </a:solidFill>
            </a:endParaRPr>
          </a:p>
          <a:p>
            <a:pPr algn="ctr"/>
            <a:endParaRPr lang="ru-RU" u="sng" dirty="0">
              <a:solidFill>
                <a:srgbClr val="3333FF"/>
              </a:solidFill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1241660-5A19-4022-8ED6-E18C2D767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67453-3CFE-46DF-AD49-6B7D2D83051E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9FD3B9F-8C53-4233-B054-52D78A9586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4DE3642-92B7-4AB9-A3FC-829732D2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109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63552" y="0"/>
            <a:ext cx="8229600" cy="1268760"/>
          </a:xfrm>
        </p:spPr>
        <p:txBody>
          <a:bodyPr>
            <a:noAutofit/>
          </a:bodyPr>
          <a:lstStyle/>
          <a:p>
            <a:r>
              <a:rPr lang="ru-RU" sz="4800" b="1" dirty="0">
                <a:solidFill>
                  <a:srgbClr val="1A0AEC"/>
                </a:solidFill>
              </a:rPr>
              <a:t>Машинное обучение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7368" y="1444999"/>
            <a:ext cx="11377264" cy="47004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b="1" dirty="0">
                <a:solidFill>
                  <a:srgbClr val="1A0AEC"/>
                </a:solidFill>
              </a:rPr>
              <a:t>Машинное обучение</a:t>
            </a:r>
            <a:r>
              <a:rPr lang="en-US" sz="2400" b="1" dirty="0">
                <a:solidFill>
                  <a:srgbClr val="1A0AEC"/>
                </a:solidFill>
              </a:rPr>
              <a:t> (Machine Learning-ML)</a:t>
            </a:r>
            <a:r>
              <a:rPr lang="ru-RU" sz="2400" b="1" dirty="0">
                <a:solidFill>
                  <a:srgbClr val="1A0AEC"/>
                </a:solidFill>
              </a:rPr>
              <a:t>, это когда компьютер не просто использует заранее написанный алгоритм, а </a:t>
            </a:r>
            <a:r>
              <a:rPr lang="ru-RU" sz="2400" b="1" u="sng" dirty="0">
                <a:solidFill>
                  <a:srgbClr val="1A0AEC"/>
                </a:solidFill>
              </a:rPr>
              <a:t>сам обучается решению поставленной задачи на большой выборке данных</a:t>
            </a:r>
            <a:r>
              <a:rPr lang="ru-RU" sz="2400" b="1" dirty="0">
                <a:solidFill>
                  <a:srgbClr val="1A0AEC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2400" dirty="0"/>
              <a:t>Три причины синхронного взрыва популярности </a:t>
            </a:r>
            <a:r>
              <a:rPr lang="en-US" sz="2400" dirty="0"/>
              <a:t>ML</a:t>
            </a:r>
            <a:r>
              <a:rPr lang="ru-RU" sz="2400" dirty="0"/>
              <a:t> в последние годы:  </a:t>
            </a:r>
          </a:p>
          <a:p>
            <a:pPr marL="0" indent="0">
              <a:buNone/>
            </a:pPr>
            <a:r>
              <a:rPr lang="ru-RU" sz="2400" dirty="0"/>
              <a:t>1. </a:t>
            </a:r>
            <a:r>
              <a:rPr lang="ru-RU" sz="2400" b="1" dirty="0">
                <a:solidFill>
                  <a:srgbClr val="C00000"/>
                </a:solidFill>
              </a:rPr>
              <a:t>Большие Данные</a:t>
            </a:r>
            <a:r>
              <a:rPr lang="ru-RU" sz="2400" dirty="0"/>
              <a:t>. Данных стало так много, что новые подходы были вызваны к жизни тем, что растущее разнообразие, как данных, так и возможных решений стало слишком велико для традиционных заранее запрограммированных систем. </a:t>
            </a:r>
          </a:p>
          <a:p>
            <a:pPr marL="0" indent="0">
              <a:buNone/>
            </a:pPr>
            <a:r>
              <a:rPr lang="ru-RU" sz="2400" dirty="0"/>
              <a:t>2. Снижение стоимости </a:t>
            </a:r>
            <a:r>
              <a:rPr lang="ru-RU" sz="2400" b="1" dirty="0">
                <a:solidFill>
                  <a:srgbClr val="C00000"/>
                </a:solidFill>
              </a:rPr>
              <a:t>параллельных вычислений и памяти компьютеров</a:t>
            </a:r>
            <a:r>
              <a:rPr lang="ru-RU" sz="2400" dirty="0"/>
              <a:t>. </a:t>
            </a:r>
          </a:p>
          <a:p>
            <a:pPr marL="0" indent="0">
              <a:buNone/>
            </a:pPr>
            <a:r>
              <a:rPr lang="ru-RU" sz="2400" dirty="0"/>
              <a:t>3. Новые алгоритмы </a:t>
            </a:r>
            <a:r>
              <a:rPr lang="ru-RU" sz="2400" b="1" dirty="0">
                <a:solidFill>
                  <a:srgbClr val="C00000"/>
                </a:solidFill>
              </a:rPr>
              <a:t>глубокого машинного обучения</a:t>
            </a:r>
            <a:r>
              <a:rPr lang="ru-RU" sz="2400" dirty="0"/>
              <a:t>.</a:t>
            </a:r>
          </a:p>
          <a:p>
            <a:pPr marL="0" indent="0">
              <a:buNone/>
            </a:pPr>
            <a:endParaRPr lang="ru-RU" sz="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1847528" y="6578603"/>
            <a:ext cx="2133600" cy="2681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F838F10-6954-4098-9860-049D56D2AD1F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19.09.2023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655840" y="6525345"/>
            <a:ext cx="3436214" cy="268139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</a:t>
            </a:r>
            <a:r>
              <a:rPr kumimoji="0" lang="ru-RU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Г.А. Машинное обучение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691975" y="6453337"/>
            <a:ext cx="802432" cy="268139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25408-F686-4A7E-994C-6122F40E26F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999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1981200" y="6453336"/>
            <a:ext cx="2133600" cy="268139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436FF4E-A138-40B5-8569-330D24C7E994}" type="datetime1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19.09.2023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648200" y="6525344"/>
            <a:ext cx="3752056" cy="196131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08368" y="6453336"/>
            <a:ext cx="802432" cy="268139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4A25408-F686-4A7E-994C-6122F40E26F6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524001" y="1"/>
            <a:ext cx="9168701" cy="769431"/>
          </a:xfrm>
          <a:prstGeom prst="rect">
            <a:avLst/>
          </a:prstGeom>
        </p:spPr>
        <p:txBody>
          <a:bodyPr wrap="square" lIns="91429" tIns="45715" rIns="91429" bIns="45715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Способы машинного обучения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9336" y="836712"/>
            <a:ext cx="12072664" cy="592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обучение с учителем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supervised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когда у нас есть данные, на основании которых нужно что-то предсказать, конечный набор известных решений и целевая функция, определяющая качество решения.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Примеры обучения с учителем – 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задачи регрессии,  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классификации, 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выявления аномалий, 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распознавание образов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1A0A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180975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обучение без учителя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unsupervised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когда </a:t>
            </a:r>
          </a:p>
          <a:p>
            <a:pPr marL="0" marR="0" lvl="0" indent="180975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у нас есть только данные, свойства которых мы и </a:t>
            </a:r>
          </a:p>
          <a:p>
            <a:pPr marL="0" marR="0" lvl="0" indent="180975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хотим найти.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Примеры обучения без учителя – 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задачи кластеризации 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уменьшения размерности данных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Распознавание траекторий частиц (трекинг)</a:t>
            </a:r>
          </a:p>
          <a:p>
            <a:pPr marL="627063" marR="0" lvl="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lang="ru-RU" dirty="0">
                <a:solidFill>
                  <a:srgbClr val="1A0AEC"/>
                </a:solidFill>
                <a:latin typeface="Arial" charset="0"/>
              </a:rPr>
              <a:t>                                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нейросетями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Хопфилда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A0A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1A0A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285750" marR="0" lvl="0" indent="-28575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Обучение с подкреплением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(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reinforcement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learning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),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когда </a:t>
            </a:r>
            <a:r>
              <a:rPr kumimoji="0" lang="ru-RU" sz="1800" b="0" i="0" u="none" strike="noStrike" kern="1200" cap="none" spc="0" normalizeH="0" baseline="0" noProof="0" dirty="0" err="1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нейросетевой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агент взаимодействует с окружающей средой, а она его за эти действия поощряет. Агент не знает, как ему действовать дальше, но зато узнает, какое действие принесет максимальную награду. Примеры</a:t>
            </a:r>
          </a:p>
          <a:p>
            <a:pPr marL="893763" marR="0" lvl="0" indent="-26670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93763" algn="l"/>
              </a:tabLst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 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все игровые программы,</a:t>
            </a:r>
          </a:p>
          <a:p>
            <a:pPr marL="989013" marR="0" lvl="0" indent="-36195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93763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робототехника,</a:t>
            </a:r>
          </a:p>
          <a:p>
            <a:pPr marL="989013" marR="0" lvl="0" indent="-36195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Ø"/>
              <a:tabLst>
                <a:tab pos="893763" algn="l"/>
              </a:tabLst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самоуправляемые автомобили.</a:t>
            </a:r>
          </a:p>
          <a:p>
            <a:pPr marL="627063" marR="0" lvl="0" indent="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3763" algn="l"/>
              </a:tabLst>
              <a:defRPr/>
            </a:pPr>
            <a:endParaRPr kumimoji="0" lang="ru-RU" sz="1000" b="0" i="0" u="none" strike="noStrike" kern="1200" cap="none" spc="0" normalizeH="0" baseline="0" noProof="0" dirty="0">
              <a:ln>
                <a:noFill/>
              </a:ln>
              <a:solidFill>
                <a:srgbClr val="1A0A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Наиболее популярные методы решения этих задач: 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деревья решений, метод опорных векторов, роевые алгоритмы, генетические алгоритмы, </a:t>
            </a:r>
            <a:r>
              <a:rPr kumimoji="0" lang="ru-RU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нейронные сети</a:t>
            </a:r>
            <a:r>
              <a:rPr kumimoji="0" lang="ru-RU" b="1" i="0" u="none" strike="noStrike" kern="1200" cap="none" spc="0" normalizeH="0" baseline="0" noProof="0" dirty="0">
                <a:ln>
                  <a:noFill/>
                </a:ln>
                <a:solidFill>
                  <a:srgbClr val="1A0AEC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.  </a:t>
            </a:r>
          </a:p>
          <a:p>
            <a:pPr marL="0" marR="0" lvl="0" indent="0" algn="l" defTabSz="914400" rtl="0" eaLnBrk="1" fontAlgn="base" latinLnBrk="0" hangingPunct="1">
              <a:lnSpc>
                <a:spcPct val="84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1A0AEC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168" y="1710701"/>
            <a:ext cx="1273626" cy="9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5">
            <a:extLst>
              <a:ext uri="{FF2B5EF4-FFF2-40B4-BE49-F238E27FC236}">
                <a16:creationId xmlns:a16="http://schemas.microsoft.com/office/drawing/2014/main" id="{BCA62D50-8FF2-4B69-468F-C92091D0CA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2796777"/>
            <a:ext cx="1279119" cy="1264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>
            <a:extLst>
              <a:ext uri="{FF2B5EF4-FFF2-40B4-BE49-F238E27FC236}">
                <a16:creationId xmlns:a16="http://schemas.microsoft.com/office/drawing/2014/main" id="{78F94D19-DD78-6402-C03B-AFE6D77E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3884" y="3538195"/>
            <a:ext cx="796425" cy="921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>
            <a:extLst>
              <a:ext uri="{FF2B5EF4-FFF2-40B4-BE49-F238E27FC236}">
                <a16:creationId xmlns:a16="http://schemas.microsoft.com/office/drawing/2014/main" id="{DA1741C3-5FAB-5458-2A4A-2B9E19FC9A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7000"/>
                    </a14:imgEffect>
                    <a14:imgEffect>
                      <a14:brightnessContrast bright="-40000" contrast="8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3075" y="1232041"/>
            <a:ext cx="1202787" cy="957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Прямая со стрелкой 14">
            <a:extLst>
              <a:ext uri="{FF2B5EF4-FFF2-40B4-BE49-F238E27FC236}">
                <a16:creationId xmlns:a16="http://schemas.microsoft.com/office/drawing/2014/main" id="{0AEA0ABC-7284-D7F2-CA77-B3AA1324EBF2}"/>
              </a:ext>
            </a:extLst>
          </p:cNvPr>
          <p:cNvCxnSpPr/>
          <p:nvPr/>
        </p:nvCxnSpPr>
        <p:spPr bwMode="auto">
          <a:xfrm flipV="1">
            <a:off x="3200400" y="1541301"/>
            <a:ext cx="4831303" cy="13288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FF0000">
                <a:alpha val="55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Прямая со стрелкой 17">
            <a:extLst>
              <a:ext uri="{FF2B5EF4-FFF2-40B4-BE49-F238E27FC236}">
                <a16:creationId xmlns:a16="http://schemas.microsoft.com/office/drawing/2014/main" id="{1D9E3DBC-7F56-7E79-51C7-7B512709715A}"/>
              </a:ext>
            </a:extLst>
          </p:cNvPr>
          <p:cNvCxnSpPr/>
          <p:nvPr/>
        </p:nvCxnSpPr>
        <p:spPr bwMode="auto">
          <a:xfrm flipV="1">
            <a:off x="3633197" y="3269295"/>
            <a:ext cx="3885368" cy="251379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00B0F0">
                <a:alpha val="55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20EDECDF-A04A-576C-FF34-37D783FA6B11}"/>
              </a:ext>
            </a:extLst>
          </p:cNvPr>
          <p:cNvCxnSpPr/>
          <p:nvPr/>
        </p:nvCxnSpPr>
        <p:spPr bwMode="auto">
          <a:xfrm>
            <a:off x="3503773" y="2167055"/>
            <a:ext cx="2780023" cy="227215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92D050">
                <a:alpha val="55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A4F75549-4B32-8FF4-314B-2F7BFFA819B3}"/>
              </a:ext>
            </a:extLst>
          </p:cNvPr>
          <p:cNvCxnSpPr/>
          <p:nvPr/>
        </p:nvCxnSpPr>
        <p:spPr bwMode="auto">
          <a:xfrm>
            <a:off x="4799857" y="3778327"/>
            <a:ext cx="1483939" cy="132790"/>
          </a:xfrm>
          <a:prstGeom prst="straightConnector1">
            <a:avLst/>
          </a:prstGeom>
          <a:solidFill>
            <a:schemeClr val="accent1"/>
          </a:solidFill>
          <a:ln w="41275" cap="flat" cmpd="sng" algn="ctr">
            <a:solidFill>
              <a:srgbClr val="7030A0">
                <a:alpha val="55000"/>
              </a:srgbClr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924019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EE7B34-3B87-805D-4E49-26B3A480F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03512" y="0"/>
            <a:ext cx="8947963" cy="1043608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ru-RU" altLang="ru-RU" sz="3600" b="1" dirty="0">
                <a:solidFill>
                  <a:srgbClr val="0000FF"/>
                </a:solidFill>
              </a:rPr>
              <a:t>Применение машинного обучения в прикладных задачах ОИЯИ</a:t>
            </a:r>
            <a:endParaRPr lang="ru-RU" sz="36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E415FBA-609D-2E76-F8C2-963A7E7139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1012215"/>
            <a:ext cx="11928648" cy="452596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ru-RU" sz="2400" b="1" dirty="0"/>
              <a:t>Реконструкции событий по данным детекторов</a:t>
            </a:r>
            <a:br>
              <a:rPr lang="ru-RU" sz="2400" b="1" dirty="0"/>
            </a:br>
            <a:r>
              <a:rPr lang="ru-RU" sz="2400" b="1" dirty="0"/>
              <a:t>– ключевая проблема экспериментальной физики</a:t>
            </a:r>
          </a:p>
          <a:p>
            <a:pPr marL="630238" indent="-273050">
              <a:buFont typeface="Wingdings" panose="05000000000000000000" pitchFamily="2" charset="2"/>
              <a:buChar char="Ø"/>
              <a:tabLst>
                <a:tab pos="714375" algn="l"/>
                <a:tab pos="809625" algn="l"/>
              </a:tabLst>
            </a:pPr>
            <a:r>
              <a:rPr lang="ru-RU" sz="2000" b="1" dirty="0"/>
              <a:t>Распознавание траекторий взаимодействующих частиц в экспериментах физики высоких энергий</a:t>
            </a:r>
          </a:p>
          <a:p>
            <a:pPr marL="630238" indent="-273050">
              <a:buFont typeface="Wingdings" panose="05000000000000000000" pitchFamily="2" charset="2"/>
              <a:buChar char="Ø"/>
              <a:tabLst>
                <a:tab pos="714375" algn="l"/>
                <a:tab pos="809625" algn="l"/>
              </a:tabLst>
            </a:pPr>
            <a:r>
              <a:rPr lang="ru-RU" sz="2000" b="1" dirty="0"/>
              <a:t>Идентификация частиц по данным черенковского излучения</a:t>
            </a:r>
          </a:p>
          <a:p>
            <a:pPr marL="630238" indent="-273050">
              <a:buFont typeface="Wingdings" panose="05000000000000000000" pitchFamily="2" charset="2"/>
              <a:buChar char="Ø"/>
              <a:tabLst>
                <a:tab pos="714375" algn="l"/>
                <a:tab pos="809625" algn="l"/>
              </a:tabLst>
            </a:pPr>
            <a:r>
              <a:rPr lang="ru-RU" sz="2000" b="1" dirty="0"/>
              <a:t>Прогнозирование работы аппаратуры по данным временных измерений</a:t>
            </a:r>
          </a:p>
          <a:p>
            <a:pPr marL="0" indent="0">
              <a:buNone/>
            </a:pPr>
            <a:r>
              <a:rPr lang="ru-RU" sz="2400" b="1" dirty="0"/>
              <a:t>3. Прогнозирование загрязнения атмосферы тяжелыми металлами с использованием космических снимков </a:t>
            </a:r>
          </a:p>
          <a:p>
            <a:pPr marL="0" indent="0">
              <a:buNone/>
            </a:pPr>
            <a:r>
              <a:rPr lang="ru-RU" sz="2400" b="1" dirty="0"/>
              <a:t>4. Разработка облачной платформы для выявления и профилактики заболеваний сельскохозяйственных растений</a:t>
            </a:r>
          </a:p>
          <a:p>
            <a:pPr marL="0" indent="0">
              <a:buNone/>
            </a:pPr>
            <a:r>
              <a:rPr lang="ru-RU" sz="2400" b="1" dirty="0">
                <a:cs typeface="Arial" panose="020B0604020202020204" pitchFamily="34" charset="0"/>
              </a:rPr>
              <a:t>5. </a:t>
            </a:r>
            <a:r>
              <a:rPr lang="ru-RU" sz="24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Моделирование центров хранения и обработки данных с учетом экономических составляющих</a:t>
            </a:r>
            <a:br>
              <a:rPr lang="ru-RU" sz="2400" b="1" dirty="0">
                <a:ln>
                  <a:solidFill>
                    <a:srgbClr val="003882"/>
                  </a:solidFill>
                </a:ln>
                <a:cs typeface="Arial" pitchFamily="34" charset="0"/>
              </a:rPr>
            </a:br>
            <a:endParaRPr lang="ru-RU" sz="2400" dirty="0">
              <a:cs typeface="Arial" panose="020B060402020202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C2BDD6D-4179-72AB-9172-93AA8F56B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C1A3818-6C97-4D34-81A2-E9AD332AE30A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19.09.2023</a:t>
            </a:fld>
            <a:endParaRPr kumimoji="0" lang="ru-RU" altLang="ru-RU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C48B865-AAC4-7D93-7817-87BD0F3400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48200" y="6381750"/>
            <a:ext cx="4472136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8F489C-D330-47BA-F46E-2C099217EF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20336" y="6245225"/>
            <a:ext cx="1090464" cy="476250"/>
          </a:xfrm>
        </p:spPr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6D13492E-593C-44B2-A8F0-51CE709223F9}" type="slidenum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76892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2A4DBA5D-A8EB-4B16-A2A4-678DB3148E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8794" y="1124744"/>
            <a:ext cx="8866716" cy="532859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2DFEB9B-F6A6-4214-9A4C-3BE2157BD8F3}"/>
              </a:ext>
            </a:extLst>
          </p:cNvPr>
          <p:cNvSpPr txBox="1"/>
          <p:nvPr/>
        </p:nvSpPr>
        <p:spPr>
          <a:xfrm>
            <a:off x="1688794" y="34884"/>
            <a:ext cx="914400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ru-RU" sz="3600" b="1" dirty="0">
                <a:solidFill>
                  <a:srgbClr val="0000FF"/>
                </a:solidFill>
                <a:latin typeface="Calibri" panose="020F0502020204030204"/>
              </a:rPr>
              <a:t>Взаимодействие частиц </a:t>
            </a:r>
            <a:endParaRPr lang="en-US" sz="3600" b="1" dirty="0">
              <a:solidFill>
                <a:srgbClr val="0000FF"/>
              </a:solidFill>
              <a:latin typeface="Calibri" panose="020F0502020204030204"/>
            </a:endParaRPr>
          </a:p>
          <a:p>
            <a:pPr algn="ctr" defTabSz="685800"/>
            <a:r>
              <a:rPr lang="ru-RU" sz="3600" b="1" dirty="0">
                <a:solidFill>
                  <a:srgbClr val="0000FF"/>
                </a:solidFill>
                <a:latin typeface="Calibri" panose="020F0502020204030204"/>
              </a:rPr>
              <a:t>в коллайдере</a:t>
            </a:r>
            <a:r>
              <a:rPr lang="en-US" sz="3600" b="1" dirty="0">
                <a:solidFill>
                  <a:srgbClr val="0000FF"/>
                </a:solidFill>
                <a:latin typeface="Calibri" panose="020F0502020204030204"/>
              </a:rPr>
              <a:t> NICA. </a:t>
            </a:r>
            <a:r>
              <a:rPr lang="ru-RU" sz="3600" b="1" dirty="0">
                <a:solidFill>
                  <a:srgbClr val="0000FF"/>
                </a:solidFill>
                <a:latin typeface="Calibri" panose="020F0502020204030204"/>
              </a:rPr>
              <a:t>События и треки </a:t>
            </a:r>
            <a:endParaRPr lang="ru-RU" sz="3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77CCBF66-ED09-4B77-95E7-42391655D5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C731B-F607-4DA1-A6C1-7860CBCE708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CA3D91D9-8461-4452-9B74-5EB93C573F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39BB622-E176-43BB-AB52-F8CAF5A00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945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Номер слайда 2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fld id="{E989682E-28EB-42E5-9E4F-74CFECBE6F3A}" type="slidenum">
              <a:rPr lang="ru-RU" altLang="ru-RU" sz="1200">
                <a:latin typeface="Arial Black" pitchFamily="34" charset="0"/>
              </a:rPr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ru-RU" altLang="ru-RU" sz="1200">
              <a:latin typeface="Arial Black" pitchFamily="34" charset="0"/>
            </a:endParaRPr>
          </a:p>
        </p:txBody>
      </p:sp>
      <p:sp>
        <p:nvSpPr>
          <p:cNvPr id="17412" name="Номер слайда 4"/>
          <p:cNvSpPr txBox="1">
            <a:spLocks noGrp="1"/>
          </p:cNvSpPr>
          <p:nvPr/>
        </p:nvSpPr>
        <p:spPr bwMode="auto">
          <a:xfrm>
            <a:off x="8401050" y="6581776"/>
            <a:ext cx="21336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latin typeface="Arial Black" pitchFamily="34" charset="0"/>
            </a:endParaRPr>
          </a:p>
        </p:txBody>
      </p:sp>
      <p:sp>
        <p:nvSpPr>
          <p:cNvPr id="17413" name="Дата 5"/>
          <p:cNvSpPr txBox="1">
            <a:spLocks noGrp="1"/>
          </p:cNvSpPr>
          <p:nvPr/>
        </p:nvSpPr>
        <p:spPr bwMode="auto">
          <a:xfrm>
            <a:off x="1919288" y="6565900"/>
            <a:ext cx="17145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/>
          </a:p>
        </p:txBody>
      </p:sp>
      <p:sp>
        <p:nvSpPr>
          <p:cNvPr id="16390" name="Rectangle 3"/>
          <p:cNvSpPr txBox="1">
            <a:spLocks noChangeArrowheads="1"/>
          </p:cNvSpPr>
          <p:nvPr/>
        </p:nvSpPr>
        <p:spPr bwMode="auto">
          <a:xfrm>
            <a:off x="335360" y="548680"/>
            <a:ext cx="11737304" cy="4631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indent="26670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  <a:defRPr/>
            </a:pPr>
            <a:r>
              <a:rPr lang="ru-RU" sz="1800" b="1" i="1" dirty="0"/>
              <a:t>Распознавание образов для реконструкции событий</a:t>
            </a:r>
            <a:r>
              <a:rPr lang="ru-RU" sz="1800" dirty="0"/>
              <a:t>: трекинг,  нахождение вершин событий, распознавание колец </a:t>
            </a:r>
            <a:r>
              <a:rPr lang="ru-RU" sz="1800" dirty="0" err="1"/>
              <a:t>черенковского</a:t>
            </a:r>
            <a:r>
              <a:rPr lang="ru-RU" sz="1800" dirty="0"/>
              <a:t> излучения, а также выявление и удаление ложно распознанных объектов. Применяемые методы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/>
              <a:t>преобразования </a:t>
            </a:r>
            <a:r>
              <a:rPr lang="ru-RU" sz="1800" dirty="0" err="1"/>
              <a:t>Хафа</a:t>
            </a:r>
            <a:r>
              <a:rPr lang="ru-RU" sz="1800" dirty="0"/>
              <a:t>,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/>
              <a:t>клеточные автоматы,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/>
              <a:t>фильтр </a:t>
            </a:r>
            <a:r>
              <a:rPr lang="ru-RU" sz="1800" dirty="0" err="1"/>
              <a:t>Калмана</a:t>
            </a:r>
            <a:r>
              <a:rPr lang="ru-RU" sz="1800" dirty="0"/>
              <a:t>,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/>
              <a:t>искусственные нейронные сети,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q"/>
              <a:defRPr/>
            </a:pPr>
            <a:r>
              <a:rPr lang="ru-RU" sz="1800" dirty="0" err="1"/>
              <a:t>вейвлет</a:t>
            </a:r>
            <a:r>
              <a:rPr lang="ru-RU" sz="1800" dirty="0"/>
              <a:t>-анализ и др. </a:t>
            </a:r>
          </a:p>
          <a:p>
            <a:pPr>
              <a:buNone/>
              <a:defRPr/>
            </a:pPr>
            <a:r>
              <a:rPr lang="ru-RU" sz="1800" b="1" i="1" dirty="0"/>
              <a:t>Оценивание физических параметров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"/>
              <a:defRPr/>
            </a:pPr>
            <a:r>
              <a:rPr lang="ru-RU" sz="1800" dirty="0"/>
              <a:t>методы математической статистики;                         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buFont typeface="Wingdings" panose="05000000000000000000" pitchFamily="2" charset="2"/>
              <a:buChar char=""/>
              <a:defRPr/>
            </a:pPr>
            <a:r>
              <a:rPr lang="ru-RU" sz="1800" dirty="0"/>
              <a:t>робастное оценивание </a:t>
            </a:r>
          </a:p>
          <a:p>
            <a:pPr>
              <a:buNone/>
              <a:defRPr/>
            </a:pPr>
            <a:r>
              <a:rPr lang="ru-RU" sz="1800" b="1" i="1" dirty="0"/>
              <a:t>Проверка гипотез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1800" dirty="0"/>
              <a:t>отношения правдоподобия,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1800" dirty="0"/>
              <a:t>Искусственные нейронные сети </a:t>
            </a:r>
          </a:p>
          <a:p>
            <a:pPr marL="731838" indent="-285750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1800" dirty="0"/>
              <a:t>усиленные алгоритмы машинного обучения </a:t>
            </a:r>
          </a:p>
          <a:p>
            <a:pPr marL="446088">
              <a:lnSpc>
                <a:spcPct val="80000"/>
              </a:lnSpc>
              <a:buNone/>
              <a:defRPr/>
            </a:pPr>
            <a:r>
              <a:rPr lang="ru-RU" sz="1800" dirty="0"/>
              <a:t>     (</a:t>
            </a:r>
            <a:r>
              <a:rPr lang="en-US" sz="1800" dirty="0"/>
              <a:t>boosted decision trees </a:t>
            </a:r>
            <a:r>
              <a:rPr lang="ru-RU" sz="1800" dirty="0"/>
              <a:t>- </a:t>
            </a:r>
            <a:r>
              <a:rPr lang="en-US" sz="1800" dirty="0"/>
              <a:t>BDT</a:t>
            </a:r>
            <a:r>
              <a:rPr lang="ru-RU" sz="1800" dirty="0"/>
              <a:t>).</a:t>
            </a:r>
          </a:p>
        </p:txBody>
      </p:sp>
      <p:sp>
        <p:nvSpPr>
          <p:cNvPr id="17415" name="Rectangle 9"/>
          <p:cNvSpPr>
            <a:spLocks noChangeArrowheads="1"/>
          </p:cNvSpPr>
          <p:nvPr/>
        </p:nvSpPr>
        <p:spPr bwMode="auto">
          <a:xfrm>
            <a:off x="1631504" y="23864"/>
            <a:ext cx="89031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 dirty="0">
                <a:solidFill>
                  <a:srgbClr val="0000FF"/>
                </a:solidFill>
              </a:rPr>
              <a:t>Задачи анализа данных</a:t>
            </a:r>
            <a:r>
              <a:rPr lang="en-US" altLang="ru-RU" b="1" dirty="0">
                <a:solidFill>
                  <a:srgbClr val="0000FF"/>
                </a:solidFill>
              </a:rPr>
              <a:t> </a:t>
            </a:r>
            <a:r>
              <a:rPr lang="ru-RU" altLang="ru-RU" b="1" dirty="0">
                <a:solidFill>
                  <a:srgbClr val="0000FF"/>
                </a:solidFill>
              </a:rPr>
              <a:t>в ФВЭ и ЯФ</a:t>
            </a:r>
          </a:p>
        </p:txBody>
      </p:sp>
      <p:graphicFrame>
        <p:nvGraphicFramePr>
          <p:cNvPr id="17416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84332"/>
              </p:ext>
            </p:extLst>
          </p:nvPr>
        </p:nvGraphicFramePr>
        <p:xfrm>
          <a:off x="7644234" y="1579294"/>
          <a:ext cx="288925" cy="4874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112381" imgH="3543607" progId="">
                  <p:embed/>
                </p:oleObj>
              </mc:Choice>
              <mc:Fallback>
                <p:oleObj r:id="rId2" imgW="1112381" imgH="3543607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44234" y="1579294"/>
                        <a:ext cx="288925" cy="48740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Скругленный прямоугольник 2"/>
          <p:cNvSpPr/>
          <p:nvPr/>
        </p:nvSpPr>
        <p:spPr bwMode="auto">
          <a:xfrm>
            <a:off x="8044681" y="2513394"/>
            <a:ext cx="3677298" cy="3005842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ru-RU" sz="2400" b="1" i="1" dirty="0">
                <a:solidFill>
                  <a:srgbClr val="C00000"/>
                </a:solidFill>
              </a:rPr>
              <a:t>По каждому их этих методов может быть сформулирована тема бакалаврской или магистерской диссертации!</a:t>
            </a:r>
            <a:endParaRPr lang="ru-RU" sz="2400" b="1" dirty="0">
              <a:solidFill>
                <a:srgbClr val="C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5104447"/>
            <a:ext cx="778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i="1" dirty="0">
                <a:latin typeface="Arial" panose="020B0604020202020204" pitchFamily="34" charset="0"/>
                <a:cs typeface="Arial" panose="020B0604020202020204" pitchFamily="34" charset="0"/>
              </a:rPr>
              <a:t>Моделирование</a:t>
            </a:r>
            <a:r>
              <a:rPr lang="ru-RU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выполняется на всех этапах анализа данных, </a:t>
            </a:r>
          </a:p>
          <a:p>
            <a:pPr>
              <a:defRPr/>
            </a:pP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того, есть насущная необходимость </a:t>
            </a:r>
            <a:r>
              <a:rPr lang="ru-RU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моделировать структуру и работу самих компьютерных систем обработки и хранения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данны</a:t>
            </a:r>
            <a:r>
              <a:rPr lang="ru-RU" i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х, 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включая и их </a:t>
            </a:r>
            <a:r>
              <a:rPr lang="ru-RU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грид</a:t>
            </a:r>
            <a:r>
              <a:rPr lang="ru-RU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облачную инфраструктуры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29CD75A-6A03-4B4D-804B-64346E99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4AA4F5-093D-4FD3-9E54-DD54DCDDDBE1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E95C0E-A6ED-45E6-B1FA-8146E5893E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</p:spTree>
    <p:extLst>
      <p:ext uri="{BB962C8B-B14F-4D97-AF65-F5344CB8AC3E}">
        <p14:creationId xmlns:p14="http://schemas.microsoft.com/office/powerpoint/2010/main" val="2860402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29024" y="0"/>
            <a:ext cx="8619529" cy="54868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>
                <a:solidFill>
                  <a:srgbClr val="1A0AEC"/>
                </a:solidFill>
              </a:rPr>
              <a:t>Трекинг - одна из самых важных задач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5672" y="461296"/>
            <a:ext cx="12000655" cy="1407277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200" b="1" dirty="0"/>
              <a:t>Трекинг или распознавание треков </a:t>
            </a:r>
            <a:r>
              <a:rPr lang="ru-RU" sz="2200" dirty="0"/>
              <a:t>- это процесс </a:t>
            </a:r>
            <a:r>
              <a:rPr lang="ru-RU" sz="2200" b="1" dirty="0"/>
              <a:t>восстановления траекторий частиц в детекторе </a:t>
            </a:r>
            <a:r>
              <a:rPr lang="ru-RU" sz="2200" dirty="0"/>
              <a:t>ФВЭ путем прослеживания и соединения точек- хитов</a:t>
            </a:r>
            <a:r>
              <a:rPr lang="en-US" sz="2200" dirty="0"/>
              <a:t> </a:t>
            </a:r>
            <a:r>
              <a:rPr lang="ru-RU" sz="2200" dirty="0"/>
              <a:t>(</a:t>
            </a:r>
            <a:r>
              <a:rPr lang="ru-RU" sz="2200" i="1" dirty="0"/>
              <a:t>хит</a:t>
            </a:r>
            <a:r>
              <a:rPr lang="ru-RU" sz="2200" dirty="0"/>
              <a:t> – это реконструированный отклик детектора), которые каждая частица оставляет, проходя через плоскости детектора.</a:t>
            </a:r>
            <a:r>
              <a:rPr lang="en-US" sz="2200" dirty="0"/>
              <a:t> </a:t>
            </a:r>
            <a:r>
              <a:rPr lang="ru-RU" sz="2200" dirty="0"/>
              <a:t>К сожалению, из-за того, что большинство  детекторов являются </a:t>
            </a:r>
            <a:r>
              <a:rPr lang="ru-RU" sz="2200" dirty="0" err="1"/>
              <a:t>стриповыми</a:t>
            </a:r>
            <a:r>
              <a:rPr lang="ru-RU" sz="2200" dirty="0"/>
              <a:t>, </a:t>
            </a:r>
            <a:r>
              <a:rPr lang="ru-RU" sz="2200" b="1" dirty="0">
                <a:solidFill>
                  <a:srgbClr val="C00000"/>
                </a:solidFill>
              </a:rPr>
              <a:t>хиты бывают и ложные, причем ложных на порядок больше правильных</a:t>
            </a:r>
          </a:p>
          <a:p>
            <a:pPr marL="0" indent="0">
              <a:buNone/>
            </a:pPr>
            <a:endParaRPr lang="ru-RU" sz="800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5F4B8-1903-46A3-81D4-9E9FF545D39E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t>19.09.2023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>
                <a:solidFill>
                  <a:prstClr val="black">
                    <a:tint val="75000"/>
                  </a:prstClr>
                </a:solidFill>
              </a:rPr>
              <a:t>Ососков Г.А. Темы дипломов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25408-F686-4A7E-994C-6122F40E26F6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9">
            <a:extLst>
              <a:ext uri="{FF2B5EF4-FFF2-40B4-BE49-F238E27FC236}">
                <a16:creationId xmlns:a16="http://schemas.microsoft.com/office/drawing/2014/main" id="{1FC4464B-0ED8-46CE-83C5-757A0155C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05" y="2329869"/>
            <a:ext cx="7177766" cy="395928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AA398BB-3262-4697-8AB6-069A47AAD8E4}"/>
              </a:ext>
            </a:extLst>
          </p:cNvPr>
          <p:cNvSpPr txBox="1"/>
          <p:nvPr/>
        </p:nvSpPr>
        <p:spPr>
          <a:xfrm>
            <a:off x="1456800" y="2483659"/>
            <a:ext cx="193623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99FF99"/>
                </a:solidFill>
                <a:latin typeface="Calibri"/>
              </a:rPr>
              <a:t>реальные треки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4A24369-219B-412D-AADF-8D79F94B5C60}"/>
              </a:ext>
            </a:extLst>
          </p:cNvPr>
          <p:cNvSpPr txBox="1"/>
          <p:nvPr/>
        </p:nvSpPr>
        <p:spPr>
          <a:xfrm>
            <a:off x="1496062" y="2809388"/>
            <a:ext cx="1526501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/>
              </a:rPr>
              <a:t>ложные треки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9322F06-D335-4441-AB82-5A00573ABA33}"/>
              </a:ext>
            </a:extLst>
          </p:cNvPr>
          <p:cNvSpPr txBox="1"/>
          <p:nvPr/>
        </p:nvSpPr>
        <p:spPr>
          <a:xfrm>
            <a:off x="3628593" y="5967410"/>
            <a:ext cx="3349889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350" b="1" dirty="0">
                <a:solidFill>
                  <a:prstClr val="white"/>
                </a:solidFill>
                <a:latin typeface="Calibri"/>
              </a:rPr>
              <a:t>белые точки –зарегистрированные хиты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4BCD15A-9C93-4D65-939E-3FD6B5DA8773}"/>
              </a:ext>
            </a:extLst>
          </p:cNvPr>
          <p:cNvSpPr txBox="1"/>
          <p:nvPr/>
        </p:nvSpPr>
        <p:spPr>
          <a:xfrm>
            <a:off x="7481684" y="3033531"/>
            <a:ext cx="4710315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ru-RU" b="1" dirty="0"/>
              <a:t>Процедура трекинга включает в себя фазы: </a:t>
            </a:r>
          </a:p>
          <a:p>
            <a:pPr marL="0" indent="0">
              <a:buNone/>
            </a:pPr>
            <a:r>
              <a:rPr lang="ru-RU" b="1" dirty="0"/>
              <a:t> (1) </a:t>
            </a:r>
            <a:r>
              <a:rPr lang="ru-RU" dirty="0"/>
              <a:t>получения хитов (</a:t>
            </a:r>
            <a:r>
              <a:rPr lang="en-US" dirty="0"/>
              <a:t>hit clustering)</a:t>
            </a:r>
            <a:r>
              <a:rPr lang="ru-RU" dirty="0"/>
              <a:t>,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(2)</a:t>
            </a:r>
            <a:r>
              <a:rPr lang="ru-RU" dirty="0"/>
              <a:t> построения треков-кандидатов - наборов хитов с вычисленными параметрами,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b="1" dirty="0"/>
              <a:t>(3)</a:t>
            </a:r>
            <a:r>
              <a:rPr lang="ru-RU" dirty="0"/>
              <a:t> прослеживания треков и </a:t>
            </a:r>
          </a:p>
          <a:p>
            <a:pPr marL="0" indent="0">
              <a:buNone/>
            </a:pPr>
            <a:r>
              <a:rPr lang="ru-RU" b="1" dirty="0"/>
              <a:t>(4) </a:t>
            </a:r>
            <a:r>
              <a:rPr lang="ru-RU" dirty="0"/>
              <a:t>их подгонки уравнением движения частицы в магнитном поле. Подгонка нужна  для определения импульса, заряда и пространственных углов вылета частицы из точки взаимодействия  необходимых для идентификации частицы, породившей данный трек .</a:t>
            </a:r>
          </a:p>
          <a:p>
            <a:endParaRPr lang="ru-RU" sz="1400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04829FC-D5F5-4DB7-9AA2-78E72B09DF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7000"/>
                    </a14:imgEffect>
                    <a14:imgEffect>
                      <a14:saturation sat="135000"/>
                    </a14:imgEffect>
                    <a14:imgEffect>
                      <a14:brightnessContrast bright="-5000" contrast="24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579758" y="1988489"/>
            <a:ext cx="1114023" cy="902743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EC7A4D4-805F-4A49-AE9C-141566CE73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3918" y="2646418"/>
            <a:ext cx="883997" cy="36579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C3A8249-4BA9-4617-AE8A-3C85117165E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3919" y="2996952"/>
            <a:ext cx="883997" cy="365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54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Заголовок 1"/>
          <p:cNvSpPr>
            <a:spLocks noGrp="1"/>
          </p:cNvSpPr>
          <p:nvPr>
            <p:ph type="title"/>
          </p:nvPr>
        </p:nvSpPr>
        <p:spPr>
          <a:xfrm>
            <a:off x="80255" y="-4183"/>
            <a:ext cx="12192000" cy="497485"/>
          </a:xfrm>
        </p:spPr>
        <p:txBody>
          <a:bodyPr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3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Данные, измеренных в эксперименте и постановки задач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>
          <a:xfrm>
            <a:off x="609600" y="6356349"/>
            <a:ext cx="747308" cy="365125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A21AF96-20FA-44FB-8822-BA23FECC5B84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29" name="Содержимое 2"/>
          <p:cNvSpPr>
            <a:spLocks noGrp="1"/>
          </p:cNvSpPr>
          <p:nvPr>
            <p:ph idx="1"/>
          </p:nvPr>
        </p:nvSpPr>
        <p:spPr>
          <a:xfrm>
            <a:off x="2925" y="2792093"/>
            <a:ext cx="5109338" cy="3445219"/>
          </a:xfrm>
        </p:spPr>
        <p:txBody>
          <a:bodyPr>
            <a:normAutofit lnSpcReduction="10000"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ko-KR" sz="20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Решение:</a:t>
            </a:r>
            <a:endParaRPr kumimoji="0" lang="en-US" altLang="ko-KR" sz="2000" b="1" i="0" u="sng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  <a:p>
            <a:pPr marL="174625" lvl="0" indent="-1746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использовать </a:t>
            </a:r>
            <a:r>
              <a:rPr kumimoji="0" lang="ru-RU" altLang="ko-KR" sz="18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облачную платформу ЛИТ </a:t>
            </a:r>
            <a:r>
              <a:rPr lang="ru-RU" altLang="ko-KR" sz="1800" b="1" kern="1200" dirty="0">
                <a:solidFill>
                  <a:srgbClr val="3333FF"/>
                </a:solidFill>
                <a:latin typeface="Arial" panose="020B0604020202020204" pitchFamily="34" charset="0"/>
                <a:cs typeface="Arial" pitchFamily="34" charset="0"/>
              </a:rPr>
              <a:t>(PDDP) для обнаружения </a:t>
            </a:r>
            <a:r>
              <a:rPr kumimoji="0" lang="ru-RU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болезней растений с помощью современных технологий организации и глубокого обучения ;</a:t>
            </a:r>
          </a:p>
          <a:p>
            <a:pPr marL="174625" lvl="0" indent="-174625"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kumimoji="0" lang="ru-RU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itchFamily="34" charset="0"/>
              </a:rPr>
              <a:t>В качестве конечного продукта </a:t>
            </a:r>
            <a:r>
              <a:rPr kumimoji="0" lang="ru-RU" altLang="ko-KR" sz="1800" b="1" i="0" u="sng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разработать мобильное приложение,</a:t>
            </a:r>
            <a:r>
              <a:rPr kumimoji="0" lang="ru-RU" altLang="ko-KR" sz="1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позволяющее пользователям отправлять фотографии и текстовое описание больных растений, чтобы узнавать причину болезни и получать рекомендации по спасению урожая.</a:t>
            </a:r>
            <a:endParaRPr kumimoji="0" lang="en-US" altLang="ko-KR" sz="18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E450CA4-8B77-46AD-B375-9A6E18F4C4FC}"/>
              </a:ext>
            </a:extLst>
          </p:cNvPr>
          <p:cNvSpPr txBox="1"/>
          <p:nvPr/>
        </p:nvSpPr>
        <p:spPr>
          <a:xfrm>
            <a:off x="5437648" y="477768"/>
            <a:ext cx="675435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Нейтронный активационный анализ мхов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AADE4C-AC1A-460B-94E6-15A1E38A70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944" y="445723"/>
            <a:ext cx="1148406" cy="597403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21052FD-E1A3-45D6-913C-506E41F59567}"/>
              </a:ext>
            </a:extLst>
          </p:cNvPr>
          <p:cNvCxnSpPr>
            <a:cxnSpLocks/>
          </p:cNvCxnSpPr>
          <p:nvPr/>
        </p:nvCxnSpPr>
        <p:spPr>
          <a:xfrm>
            <a:off x="5327149" y="549367"/>
            <a:ext cx="42952" cy="5489607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340B3B31-AF72-4D9C-AF45-E99631027FDB}"/>
              </a:ext>
            </a:extLst>
          </p:cNvPr>
          <p:cNvSpPr txBox="1"/>
          <p:nvPr/>
        </p:nvSpPr>
        <p:spPr>
          <a:xfrm>
            <a:off x="5337749" y="877878"/>
            <a:ext cx="6854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Международная программа мониторинга и оценки воздействия загрязнителей воздуха на растительность (ICP </a:t>
            </a:r>
            <a:r>
              <a:rPr kumimoji="0" lang="ru-RU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Vegetation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). </a:t>
            </a:r>
            <a:endParaRPr kumimoji="0" lang="ru-RU" sz="18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541AC0D-2257-4B1A-AEE7-A46B9F2BCA24}"/>
              </a:ext>
            </a:extLst>
          </p:cNvPr>
          <p:cNvPicPr/>
          <p:nvPr/>
        </p:nvPicPr>
        <p:blipFill>
          <a:blip r:embed="rId4" cstate="print">
            <a:lum bright="22000" contrast="5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681" y="1485977"/>
            <a:ext cx="1038675" cy="2166101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E5A15AF-5CC1-4889-8A5B-B7E5CC4E8289}"/>
              </a:ext>
            </a:extLst>
          </p:cNvPr>
          <p:cNvSpPr txBox="1"/>
          <p:nvPr/>
        </p:nvSpPr>
        <p:spPr>
          <a:xfrm>
            <a:off x="6403069" y="1473670"/>
            <a:ext cx="5767904" cy="24468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Мхи - идеальные поглотители загрязненного воздуха. Волонтеры собирают мхи в определенных местах, отправляют их в ОИЯИ для проведения нейтронно-активационного анализа, чтобы выяснить, какие вредные вещества загрязняют воздух в данной местности.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Задача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orbel" panose="020B0503020204020204" pitchFamily="34" charset="0"/>
                <a:ea typeface="+mn-ea"/>
                <a:cs typeface="+mn-cs"/>
              </a:rPr>
              <a:t>экстраполировать эти данные из дискретных точек сбора мхов на окружающую местность для каждого из загрязнителей с учетом особенностей окружающей среды, таких как, направления ветра и водостоков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EA32BB0-7FDC-4376-BD19-6F5DA28CCAA7}"/>
              </a:ext>
            </a:extLst>
          </p:cNvPr>
          <p:cNvSpPr txBox="1"/>
          <p:nvPr/>
        </p:nvSpPr>
        <p:spPr>
          <a:xfrm>
            <a:off x="5337749" y="3743319"/>
            <a:ext cx="68828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Решение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Система управления данными (DMS) разработана на облачной платформе ОИЯИ и предоставляет участникам современную единую систему сбора, анализа и обработки данных биологического мониторинга. DMS позволяет организовать гибкий сбор данных с учетом неоднородности исходных данных, их автоматическую проверку ,</a:t>
            </a: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D3E05AF-AA46-4870-915F-CE158D3763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80376" y="5081206"/>
            <a:ext cx="2592288" cy="163194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46F6E33-E1A5-463E-AF2E-7BED7E897B38}"/>
              </a:ext>
            </a:extLst>
          </p:cNvPr>
          <p:cNvSpPr txBox="1"/>
          <p:nvPr/>
        </p:nvSpPr>
        <p:spPr>
          <a:xfrm>
            <a:off x="5347165" y="5049745"/>
            <a:ext cx="433896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вычисляет его статистические параметры, </a:t>
            </a:r>
            <a:r>
              <a:rPr kumimoji="0" lang="ru-RU" sz="16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геоиндексы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и так далее. Сейчас в DMS представлено более 6000 мест отбора проб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из 47 регионов разных стран мира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Дата 1">
            <a:extLst>
              <a:ext uri="{FF2B5EF4-FFF2-40B4-BE49-F238E27FC236}">
                <a16:creationId xmlns:a16="http://schemas.microsoft.com/office/drawing/2014/main" id="{DE3C0805-DCF8-CBB6-96F8-CF81185D16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847528" y="6505622"/>
            <a:ext cx="1606872" cy="215852"/>
          </a:xfr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7947E3B-660D-4D18-B0E9-3AEE3CEC4B8F}" type="datetime1">
              <a:rPr kumimoji="0" lang="ru-RU" alt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19.09.2023</a:t>
            </a:fld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4B68FA0-FA59-CAA9-F50E-ABD9302D7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93188" y="6514947"/>
            <a:ext cx="3860800" cy="476250"/>
          </a:xfr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Ососков Г.А. Машинное обучение</a:t>
            </a:r>
            <a:endParaRPr kumimoji="0" lang="ru-RU" altLang="ru-RU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514DB77-8376-D997-3657-4394A7C79CC0}"/>
              </a:ext>
            </a:extLst>
          </p:cNvPr>
          <p:cNvSpPr txBox="1"/>
          <p:nvPr/>
        </p:nvSpPr>
        <p:spPr>
          <a:xfrm>
            <a:off x="338093" y="474876"/>
            <a:ext cx="476154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200" b="1" u="sng" dirty="0">
                <a:solidFill>
                  <a:srgbClr val="C00000"/>
                </a:solidFill>
              </a:rPr>
              <a:t>Задача</a:t>
            </a:r>
            <a:r>
              <a:rPr lang="ru-RU" sz="2200" b="1" dirty="0">
                <a:solidFill>
                  <a:srgbClr val="C00000"/>
                </a:solidFill>
              </a:rPr>
              <a:t>:</a:t>
            </a:r>
            <a:r>
              <a:rPr lang="ru-RU" sz="2200" b="1" dirty="0"/>
              <a:t> определять болезни </a:t>
            </a:r>
          </a:p>
          <a:p>
            <a:pPr algn="ctr"/>
            <a:r>
              <a:rPr lang="ru-RU" sz="2200" b="1" dirty="0"/>
              <a:t>растений по фото их листьев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3DE6F3-1981-21A6-B509-853F5F60FE5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561" y="1157231"/>
            <a:ext cx="5224041" cy="1634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92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225A91-7AE5-43B4-BA8F-7750EBDD97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7752" y="0"/>
            <a:ext cx="9036496" cy="562074"/>
          </a:xfrm>
        </p:spPr>
        <p:txBody>
          <a:bodyPr>
            <a:noAutofit/>
          </a:bodyPr>
          <a:lstStyle/>
          <a:p>
            <a:r>
              <a:rPr lang="ru-RU" altLang="ru-RU" sz="3200" b="1" dirty="0">
                <a:solidFill>
                  <a:srgbClr val="0000FF"/>
                </a:solidFill>
              </a:rPr>
              <a:t>Моделирование компьютерных систем</a:t>
            </a:r>
            <a:endParaRPr lang="ru-RU" sz="3200" b="1" dirty="0">
              <a:solidFill>
                <a:srgbClr val="3333FF"/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836E66-87D7-450A-9B3A-A23508D95D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673" y="2755838"/>
            <a:ext cx="12060324" cy="129614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2400" b="1" u="sng" dirty="0">
                <a:solidFill>
                  <a:srgbClr val="3333FF"/>
                </a:solidFill>
              </a:rPr>
              <a:t>Интересная тема по глубокому обучению за пределами планов ЛИТ</a:t>
            </a:r>
          </a:p>
          <a:p>
            <a:pPr marL="0" indent="0">
              <a:buNone/>
            </a:pPr>
            <a:r>
              <a:rPr lang="ru-RU" sz="1800" i="1" dirty="0">
                <a:latin typeface="Arial" panose="020B0604020202020204" pitchFamily="34" charset="0"/>
                <a:ea typeface="Calibri" panose="020F0502020204030204" pitchFamily="34" charset="0"/>
              </a:rPr>
              <a:t>Автоматический подсчет стоимости заказа в университетской столовой по фото со смартфона. Т.е. клиент подходит к автоматической кассе, ставит поднос в специальное место, поднос фотографируют, отсылают в приложение и получают ответ со стоимостью . </a:t>
            </a:r>
            <a:endParaRPr lang="ru-RU" sz="1600" dirty="0"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600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1" i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b="1" i="1" dirty="0">
              <a:solidFill>
                <a:srgbClr val="222222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ru-RU" sz="1800" dirty="0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20F47A-D925-414D-AC00-E8BBD0E4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A4A2D-74D1-4401-A626-69269526E311}" type="datetime1">
              <a:rPr lang="ru-RU" smtClean="0"/>
              <a:t>19.09.2023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B974F7B-AFF7-455A-B30C-A97F3986F6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Ососков Г.А. Темы дипломов</a:t>
            </a: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B4BDAB4-5C59-448C-A486-567C00BA6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D485C0-CDB5-4D48-B494-3350BF82D000}" type="slidenum">
              <a:rPr lang="ru-RU" smtClean="0"/>
              <a:t>9</a:t>
            </a:fld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80CB771-7739-4A9C-B094-A479F02D6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72230" y="3659696"/>
            <a:ext cx="5623842" cy="103255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B1EFC71-B17B-4665-BFEC-16D91E6F5D6C}"/>
              </a:ext>
            </a:extLst>
          </p:cNvPr>
          <p:cNvSpPr txBox="1"/>
          <p:nvPr/>
        </p:nvSpPr>
        <p:spPr>
          <a:xfrm>
            <a:off x="131676" y="4293095"/>
            <a:ext cx="6390422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/>
              <a:t>Полный список тем предлагаемых бакалаврских и </a:t>
            </a:r>
          </a:p>
          <a:p>
            <a:r>
              <a:rPr lang="ru-RU" sz="2000" b="1" dirty="0"/>
              <a:t>магистерских дипломов можно скачать на моем сайте </a:t>
            </a:r>
            <a:endParaRPr lang="en-US" sz="2000" b="1" dirty="0"/>
          </a:p>
          <a:p>
            <a:r>
              <a:rPr lang="en-US" sz="2000" b="1" dirty="0">
                <a:hlinkClick r:id="rId3"/>
              </a:rPr>
              <a:t>http://gososkov.ru/UNI-DUBNA/</a:t>
            </a:r>
            <a:r>
              <a:rPr lang="ru-RU" sz="2000" b="1" dirty="0"/>
              <a:t>, кликнув </a:t>
            </a:r>
          </a:p>
          <a:p>
            <a:r>
              <a:rPr lang="ru-RU" sz="2000" b="1" dirty="0">
                <a:solidFill>
                  <a:srgbClr val="3333FF"/>
                </a:solidFill>
                <a:ea typeface="Calibri" panose="020F0502020204030204" pitchFamily="34" charset="0"/>
              </a:rPr>
              <a:t>Темы бакалаврских дипломов на 2023-24</a:t>
            </a:r>
            <a:r>
              <a:rPr lang="en-US" sz="2000" b="1" dirty="0">
                <a:solidFill>
                  <a:srgbClr val="3333FF"/>
                </a:solidFill>
                <a:ea typeface="Calibri" panose="020F0502020204030204" pitchFamily="34" charset="0"/>
              </a:rPr>
              <a:t>.docx</a:t>
            </a:r>
            <a:r>
              <a:rPr lang="ru-RU" sz="2000" b="1" dirty="0">
                <a:solidFill>
                  <a:srgbClr val="3333FF"/>
                </a:solidFill>
                <a:ea typeface="Calibri" panose="020F0502020204030204" pitchFamily="34" charset="0"/>
              </a:rPr>
              <a:t> </a:t>
            </a:r>
            <a:r>
              <a:rPr lang="ru-RU" sz="2000" b="1" dirty="0">
                <a:ea typeface="Calibri" panose="020F0502020204030204" pitchFamily="34" charset="0"/>
              </a:rPr>
              <a:t>или</a:t>
            </a:r>
          </a:p>
          <a:p>
            <a:r>
              <a:rPr lang="ru-RU" sz="2000" b="1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Темы магистерских диссертаций на 2023-24</a:t>
            </a:r>
            <a:r>
              <a:rPr lang="en-US" sz="2000" b="1" dirty="0">
                <a:solidFill>
                  <a:srgbClr val="3333FF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.docx</a:t>
            </a:r>
            <a:endParaRPr lang="ru-RU" sz="2000" b="1" dirty="0">
              <a:solidFill>
                <a:srgbClr val="3333FF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000" b="1" dirty="0">
                <a:cs typeface="Times New Roman" panose="02020603050405020304" pitchFamily="18" charset="0"/>
              </a:rPr>
              <a:t>Там же лежит и эта лекция</a:t>
            </a:r>
          </a:p>
          <a:p>
            <a:r>
              <a:rPr lang="ru-RU" sz="2000" b="1" dirty="0">
                <a:solidFill>
                  <a:srgbClr val="3333FF"/>
                </a:solidFill>
              </a:rPr>
              <a:t>Г.А. </a:t>
            </a:r>
            <a:r>
              <a:rPr lang="ru-RU" sz="2000" b="1" dirty="0" err="1">
                <a:solidFill>
                  <a:srgbClr val="3333FF"/>
                </a:solidFill>
              </a:rPr>
              <a:t>Ососков_приглашение</a:t>
            </a:r>
            <a:r>
              <a:rPr lang="ru-RU" sz="2000" b="1" dirty="0">
                <a:solidFill>
                  <a:srgbClr val="3333FF"/>
                </a:solidFill>
              </a:rPr>
              <a:t>  </a:t>
            </a:r>
            <a:r>
              <a:rPr lang="ru-RU" sz="2000" b="1">
                <a:solidFill>
                  <a:srgbClr val="3333FF"/>
                </a:solidFill>
              </a:rPr>
              <a:t>магистрам 2023.</a:t>
            </a:r>
            <a:r>
              <a:rPr lang="ru-RU" sz="2000" b="1" dirty="0">
                <a:solidFill>
                  <a:srgbClr val="3333FF"/>
                </a:solidFill>
              </a:rPr>
              <a:t>pptx</a:t>
            </a:r>
          </a:p>
          <a:p>
            <a:endParaRPr lang="ru-R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719785-96D5-51C6-0FA5-D83852697C95}"/>
              </a:ext>
            </a:extLst>
          </p:cNvPr>
          <p:cNvSpPr txBox="1"/>
          <p:nvPr/>
        </p:nvSpPr>
        <p:spPr>
          <a:xfrm>
            <a:off x="100559" y="483235"/>
            <a:ext cx="12060324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/>
              <a:t>Разработка сложнейших компьютерных систем сбора, передачи и распределённой обработки сверхбольших объемов информации требует больших предварительных исследований по выбору оптимальной  их структуры с учетом стоимости и предполагаемых ресурсов и загрузки. </a:t>
            </a:r>
          </a:p>
          <a:p>
            <a:r>
              <a:rPr lang="ru-RU" sz="2000" b="1" dirty="0"/>
              <a:t>Такие исследования должны основываться на </a:t>
            </a:r>
            <a:r>
              <a:rPr lang="ru-RU" sz="2000" b="1" dirty="0">
                <a:solidFill>
                  <a:srgbClr val="0000FF"/>
                </a:solidFill>
              </a:rPr>
              <a:t>тщательном моделировании</a:t>
            </a:r>
            <a:r>
              <a:rPr lang="ru-RU" sz="2000" b="1" dirty="0"/>
              <a:t> как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потока</a:t>
            </a:r>
            <a:r>
              <a:rPr lang="ru-RU" sz="2000" b="1" dirty="0"/>
              <a:t> заданий с учетом их типов и статистических данных о распределении времени их поступления и требуемых компьютерных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ресурсов</a:t>
            </a:r>
            <a:r>
              <a:rPr lang="ru-RU" sz="2000" b="1" dirty="0"/>
              <a:t> для их выполнения, так и 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состава моделируемой компьютерной системы с учетом ее облачной и </a:t>
            </a:r>
            <a:r>
              <a:rPr lang="ru-RU" sz="2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грид</a:t>
            </a:r>
            <a:r>
              <a:rPr lang="ru-RU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инфраструктуры</a:t>
            </a:r>
            <a:endParaRPr lang="ru-RU" sz="2000" b="1" dirty="0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CE05199E-A4A3-2B48-7465-19C73DA3B413}"/>
              </a:ext>
            </a:extLst>
          </p:cNvPr>
          <p:cNvCxnSpPr>
            <a:cxnSpLocks/>
          </p:cNvCxnSpPr>
          <p:nvPr/>
        </p:nvCxnSpPr>
        <p:spPr bwMode="auto">
          <a:xfrm>
            <a:off x="335360" y="4234520"/>
            <a:ext cx="6048672" cy="10881"/>
          </a:xfrm>
          <a:prstGeom prst="line">
            <a:avLst/>
          </a:prstGeom>
          <a:ln w="101600">
            <a:solidFill>
              <a:srgbClr val="C00000"/>
            </a:solidFill>
            <a:headEnd type="none" w="med" len="med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F2949280-869A-827C-3051-8897A039C731}"/>
              </a:ext>
            </a:extLst>
          </p:cNvPr>
          <p:cNvCxnSpPr>
            <a:cxnSpLocks/>
          </p:cNvCxnSpPr>
          <p:nvPr/>
        </p:nvCxnSpPr>
        <p:spPr>
          <a:xfrm>
            <a:off x="6384032" y="4293095"/>
            <a:ext cx="0" cy="1872209"/>
          </a:xfrm>
          <a:prstGeom prst="line">
            <a:avLst/>
          </a:prstGeom>
          <a:ln w="635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EF2D117A-FA0B-8E18-9074-F620BAD6097B}"/>
              </a:ext>
            </a:extLst>
          </p:cNvPr>
          <p:cNvSpPr txBox="1"/>
          <p:nvPr/>
        </p:nvSpPr>
        <p:spPr>
          <a:xfrm>
            <a:off x="6612144" y="5553078"/>
            <a:ext cx="5623843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Спасибо за внимание</a:t>
            </a:r>
            <a:r>
              <a:rPr kumimoji="0" lang="en-US" altLang="ru-RU" sz="4000" b="1" i="1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Calibri"/>
                <a:ea typeface="+mn-ea"/>
                <a:cs typeface="+mn-cs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15916884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altLang="ru-RU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1415</TotalTime>
  <Words>1147</Words>
  <Application>Microsoft Office PowerPoint</Application>
  <PresentationFormat>Широкоэкранный</PresentationFormat>
  <Paragraphs>126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0</vt:i4>
      </vt:variant>
      <vt:variant>
        <vt:lpstr>Заголовки слайдов</vt:lpstr>
      </vt:variant>
      <vt:variant>
        <vt:i4>9</vt:i4>
      </vt:variant>
    </vt:vector>
  </HeadingPairs>
  <TitlesOfParts>
    <vt:vector size="20" baseType="lpstr">
      <vt:lpstr>Arial</vt:lpstr>
      <vt:lpstr>Arial Black</vt:lpstr>
      <vt:lpstr>Calibri</vt:lpstr>
      <vt:lpstr>Cambria</vt:lpstr>
      <vt:lpstr>Corbel</vt:lpstr>
      <vt:lpstr>Roboto</vt:lpstr>
      <vt:lpstr>Wingdings</vt:lpstr>
      <vt:lpstr>Тема Office</vt:lpstr>
      <vt:lpstr>1_Тема Office</vt:lpstr>
      <vt:lpstr>2_Тема Office</vt:lpstr>
      <vt:lpstr>1_Оформление по умолчанию</vt:lpstr>
      <vt:lpstr>Машинное обучение,  как средство повышения эффективности разработки экспериментальных систем</vt:lpstr>
      <vt:lpstr>Машинное обучение</vt:lpstr>
      <vt:lpstr>Презентация PowerPoint</vt:lpstr>
      <vt:lpstr>Применение машинного обучения в прикладных задачах ОИЯИ</vt:lpstr>
      <vt:lpstr>Презентация PowerPoint</vt:lpstr>
      <vt:lpstr>Презентация PowerPoint</vt:lpstr>
      <vt:lpstr>Трекинг - одна из самых важных задач</vt:lpstr>
      <vt:lpstr>Данные, измеренных в эксперименте и постановки задач</vt:lpstr>
      <vt:lpstr>Моделирование компьютерных систем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Компьютерное моделирование, как средство повышения эффективности разработки экспериментальных систем</dc:title>
  <dc:creator>Gena</dc:creator>
  <cp:lastModifiedBy>Gennady Ososkov</cp:lastModifiedBy>
  <cp:revision>30</cp:revision>
  <dcterms:created xsi:type="dcterms:W3CDTF">2014-09-19T11:30:42Z</dcterms:created>
  <dcterms:modified xsi:type="dcterms:W3CDTF">2023-09-19T11:00:48Z</dcterms:modified>
</cp:coreProperties>
</file>