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2" r:id="rId2"/>
    <p:sldMasterId id="2147483727" r:id="rId3"/>
    <p:sldMasterId id="2147483739" r:id="rId4"/>
    <p:sldMasterId id="2147483804" r:id="rId5"/>
    <p:sldMasterId id="2147483842" r:id="rId6"/>
    <p:sldMasterId id="2147483854" r:id="rId7"/>
    <p:sldMasterId id="2147483868" r:id="rId8"/>
    <p:sldMasterId id="2147483883" r:id="rId9"/>
    <p:sldMasterId id="2147483896" r:id="rId10"/>
    <p:sldMasterId id="2147483908" r:id="rId11"/>
  </p:sldMasterIdLst>
  <p:notesMasterIdLst>
    <p:notesMasterId r:id="rId42"/>
  </p:notesMasterIdLst>
  <p:sldIdLst>
    <p:sldId id="257" r:id="rId12"/>
    <p:sldId id="262" r:id="rId13"/>
    <p:sldId id="617" r:id="rId14"/>
    <p:sldId id="620" r:id="rId15"/>
    <p:sldId id="621" r:id="rId16"/>
    <p:sldId id="622" r:id="rId17"/>
    <p:sldId id="522" r:id="rId18"/>
    <p:sldId id="606" r:id="rId19"/>
    <p:sldId id="276" r:id="rId20"/>
    <p:sldId id="608" r:id="rId21"/>
    <p:sldId id="268" r:id="rId22"/>
    <p:sldId id="269" r:id="rId23"/>
    <p:sldId id="265" r:id="rId24"/>
    <p:sldId id="581" r:id="rId25"/>
    <p:sldId id="661" r:id="rId26"/>
    <p:sldId id="568" r:id="rId27"/>
    <p:sldId id="582" r:id="rId28"/>
    <p:sldId id="260" r:id="rId29"/>
    <p:sldId id="662" r:id="rId30"/>
    <p:sldId id="666" r:id="rId31"/>
    <p:sldId id="667" r:id="rId32"/>
    <p:sldId id="611" r:id="rId33"/>
    <p:sldId id="612" r:id="rId34"/>
    <p:sldId id="613" r:id="rId35"/>
    <p:sldId id="614" r:id="rId36"/>
    <p:sldId id="609" r:id="rId37"/>
    <p:sldId id="663" r:id="rId38"/>
    <p:sldId id="664" r:id="rId39"/>
    <p:sldId id="665" r:id="rId40"/>
    <p:sldId id="50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9" autoAdjust="0"/>
    <p:restoredTop sz="96292" autoAdjust="0"/>
  </p:normalViewPr>
  <p:slideViewPr>
    <p:cSldViewPr>
      <p:cViewPr varScale="1">
        <p:scale>
          <a:sx n="79" d="100"/>
          <a:sy n="79" d="100"/>
        </p:scale>
        <p:origin x="60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B8FA6-04BB-49D0-876C-D520BAF7F152}" type="doc">
      <dgm:prSet loTypeId="urn:microsoft.com/office/officeart/2005/8/layout/arrow2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931CE6-80CE-43C8-A940-8523DDEEA93D}">
      <dgm:prSet phldrT="[Text]" custT="1"/>
      <dgm:spPr/>
      <dgm:t>
        <a:bodyPr/>
        <a:lstStyle/>
        <a:p>
          <a:r>
            <a:rPr lang="en-US" sz="1400" b="1" dirty="0">
              <a:solidFill>
                <a:srgbClr val="0033CC"/>
              </a:solidFill>
            </a:rPr>
            <a:t>NEC-2017</a:t>
          </a:r>
          <a:endParaRPr lang="ru-RU" sz="1400" b="1" dirty="0">
            <a:solidFill>
              <a:srgbClr val="0033CC"/>
            </a:solidFill>
          </a:endParaRPr>
        </a:p>
      </dgm:t>
    </dgm:pt>
    <dgm:pt modelId="{8E16EF17-62FC-4A82-9420-C50CC24D6B15}" type="parTrans" cxnId="{3A21971F-7D56-433A-A878-245F082DFB27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6866ED10-1FE2-4D6B-BC02-0D6C8A9E104D}" type="sibTrans" cxnId="{3A21971F-7D56-433A-A878-245F082DFB27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48B88A5A-805D-4645-A899-71E28EA3309E}">
      <dgm:prSet phldrT="[Text]" custT="1"/>
      <dgm:spPr/>
      <dgm:t>
        <a:bodyPr/>
        <a:lstStyle/>
        <a:p>
          <a:endParaRPr lang="ru-RU" sz="1800" dirty="0">
            <a:solidFill>
              <a:srgbClr val="C00000"/>
            </a:solidFill>
          </a:endParaRPr>
        </a:p>
      </dgm:t>
    </dgm:pt>
    <dgm:pt modelId="{91D2211A-9CF1-4098-B659-B6C98EBD4A58}" type="parTrans" cxnId="{2B6F6822-EEF3-409F-BB2B-E0CA5212343F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AEBBEE95-2DCE-48B1-8CE7-742E3665283C}" type="sibTrans" cxnId="{2B6F6822-EEF3-409F-BB2B-E0CA5212343F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7162BAB5-D5DC-40B7-B985-513A491BF828}">
      <dgm:prSet phldrT="[Text]" custT="1"/>
      <dgm:spPr/>
      <dgm:t>
        <a:bodyPr/>
        <a:lstStyle/>
        <a:p>
          <a:endParaRPr lang="ru-RU" sz="1800" dirty="0">
            <a:solidFill>
              <a:srgbClr val="C00000"/>
            </a:solidFill>
          </a:endParaRPr>
        </a:p>
      </dgm:t>
    </dgm:pt>
    <dgm:pt modelId="{A1961033-B7F0-43C0-99BE-5C3C9E6B0CA9}" type="sibTrans" cxnId="{ABF50E40-173B-4DB3-817F-B3A9009D3D2E}">
      <dgm:prSet/>
      <dgm:spPr/>
      <dgm:t>
        <a:bodyPr/>
        <a:lstStyle/>
        <a:p>
          <a:endParaRPr lang="ru-RU"/>
        </a:p>
      </dgm:t>
    </dgm:pt>
    <dgm:pt modelId="{2790EE3F-BE8B-498B-B763-FE02CB264968}" type="parTrans" cxnId="{ABF50E40-173B-4DB3-817F-B3A9009D3D2E}">
      <dgm:prSet/>
      <dgm:spPr/>
      <dgm:t>
        <a:bodyPr/>
        <a:lstStyle/>
        <a:p>
          <a:endParaRPr lang="ru-RU"/>
        </a:p>
      </dgm:t>
    </dgm:pt>
    <dgm:pt modelId="{A7947704-E9CA-40FA-A915-888235F858D4}">
      <dgm:prSet phldrT="[Text]" custT="1"/>
      <dgm:spPr/>
      <dgm:t>
        <a:bodyPr/>
        <a:lstStyle/>
        <a:p>
          <a:endParaRPr lang="ru-RU" sz="1800" dirty="0">
            <a:solidFill>
              <a:srgbClr val="C00000"/>
            </a:solidFill>
          </a:endParaRPr>
        </a:p>
      </dgm:t>
    </dgm:pt>
    <dgm:pt modelId="{07C84D29-8F07-443D-9608-B8DEAF1A57C8}" type="sibTrans" cxnId="{23FDEE63-170B-4443-8EA9-3813262BA1BC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D07B24D5-B638-44C3-A830-194BCF3F5918}" type="parTrans" cxnId="{23FDEE63-170B-4443-8EA9-3813262BA1BC}">
      <dgm:prSet/>
      <dgm:spPr/>
      <dgm:t>
        <a:bodyPr/>
        <a:lstStyle/>
        <a:p>
          <a:endParaRPr lang="ru-RU" sz="1800">
            <a:solidFill>
              <a:srgbClr val="C00000"/>
            </a:solidFill>
          </a:endParaRPr>
        </a:p>
      </dgm:t>
    </dgm:pt>
    <dgm:pt modelId="{BDF1DC0B-788F-45C3-B904-950BF58E5C77}">
      <dgm:prSet custT="1"/>
      <dgm:spPr/>
      <dgm:t>
        <a:bodyPr/>
        <a:lstStyle/>
        <a:p>
          <a:r>
            <a:rPr lang="en-US" sz="1600" b="1" dirty="0">
              <a:solidFill>
                <a:srgbClr val="0033CC"/>
              </a:solidFill>
              <a:latin typeface="Calibri" panose="020F0502020204030204"/>
            </a:rPr>
            <a:t>AYSS-202</a:t>
          </a:r>
          <a:r>
            <a:rPr lang="en-US" sz="1200" b="1" dirty="0">
              <a:solidFill>
                <a:srgbClr val="0033CC"/>
              </a:solidFill>
              <a:latin typeface="Calibri" panose="020F0502020204030204"/>
            </a:rPr>
            <a:t>0</a:t>
          </a:r>
          <a:endParaRPr lang="ru-RU" sz="1200" dirty="0">
            <a:solidFill>
              <a:srgbClr val="0033CC"/>
            </a:solidFill>
          </a:endParaRPr>
        </a:p>
      </dgm:t>
    </dgm:pt>
    <dgm:pt modelId="{2FF3E919-EBC6-42A0-BD7E-BE5CAA323F6B}" type="parTrans" cxnId="{32E28F82-FC4B-465B-8729-DA216F03CB20}">
      <dgm:prSet/>
      <dgm:spPr/>
      <dgm:t>
        <a:bodyPr/>
        <a:lstStyle/>
        <a:p>
          <a:endParaRPr lang="ru-RU"/>
        </a:p>
      </dgm:t>
    </dgm:pt>
    <dgm:pt modelId="{25535BB8-54E0-426F-82F6-DE1DED70CD2B}" type="sibTrans" cxnId="{32E28F82-FC4B-465B-8729-DA216F03CB20}">
      <dgm:prSet/>
      <dgm:spPr/>
      <dgm:t>
        <a:bodyPr/>
        <a:lstStyle/>
        <a:p>
          <a:endParaRPr lang="ru-RU"/>
        </a:p>
      </dgm:t>
    </dgm:pt>
    <dgm:pt modelId="{E0E102CC-DD6F-414B-B508-C6AC5F3EC1D7}" type="pres">
      <dgm:prSet presAssocID="{367B8FA6-04BB-49D0-876C-D520BAF7F152}" presName="arrowDiagram" presStyleCnt="0">
        <dgm:presLayoutVars>
          <dgm:chMax val="5"/>
          <dgm:dir/>
          <dgm:resizeHandles val="exact"/>
        </dgm:presLayoutVars>
      </dgm:prSet>
      <dgm:spPr/>
    </dgm:pt>
    <dgm:pt modelId="{E9609AF6-51CB-47C8-B38D-C716258739E0}" type="pres">
      <dgm:prSet presAssocID="{367B8FA6-04BB-49D0-876C-D520BAF7F152}" presName="arrow" presStyleLbl="bgShp" presStyleIdx="0" presStyleCnt="1" custScaleX="111112" custLinFactNeighborX="1092" custLinFactNeighborY="-2165"/>
      <dgm:spPr>
        <a:solidFill>
          <a:srgbClr val="D0A69A"/>
        </a:solidFill>
      </dgm:spPr>
    </dgm:pt>
    <dgm:pt modelId="{71D542DE-F26C-4FE1-83FF-00575EBFC709}" type="pres">
      <dgm:prSet presAssocID="{367B8FA6-04BB-49D0-876C-D520BAF7F152}" presName="arrowDiagram5" presStyleCnt="0"/>
      <dgm:spPr/>
    </dgm:pt>
    <dgm:pt modelId="{05A7D20C-CE78-42FF-9CCC-312AD044ADBD}" type="pres">
      <dgm:prSet presAssocID="{F4931CE6-80CE-43C8-A940-8523DDEEA93D}" presName="bullet5a" presStyleLbl="node1" presStyleIdx="0" presStyleCnt="5" custScaleX="207428" custScaleY="199270" custLinFactY="-84731" custLinFactNeighborX="-40450" custLinFactNeighborY="-100000"/>
      <dgm:spPr>
        <a:solidFill>
          <a:srgbClr val="C00000"/>
        </a:solidFill>
      </dgm:spPr>
    </dgm:pt>
    <dgm:pt modelId="{E8C6DE74-AD85-4F17-A588-1C8ECB512B84}" type="pres">
      <dgm:prSet presAssocID="{F4931CE6-80CE-43C8-A940-8523DDEEA93D}" presName="textBox5a" presStyleLbl="revTx" presStyleIdx="0" presStyleCnt="5" custFlipVert="0" custScaleX="181192" custScaleY="29521" custLinFactNeighborX="-18849" custLinFactNeighborY="-1750">
        <dgm:presLayoutVars>
          <dgm:bulletEnabled val="1"/>
        </dgm:presLayoutVars>
      </dgm:prSet>
      <dgm:spPr/>
    </dgm:pt>
    <dgm:pt modelId="{C7525FFA-7D02-4B38-A5FF-E005F184678E}" type="pres">
      <dgm:prSet presAssocID="{A7947704-E9CA-40FA-A915-888235F858D4}" presName="bullet5b" presStyleLbl="node1" presStyleIdx="1" presStyleCnt="5" custLinFactX="-219864" custLinFactY="-400000" custLinFactNeighborX="-300000" custLinFactNeighborY="-494051"/>
      <dgm:spPr/>
    </dgm:pt>
    <dgm:pt modelId="{440E62B8-5B19-4108-A11D-22A2A82C99EE}" type="pres">
      <dgm:prSet presAssocID="{A7947704-E9CA-40FA-A915-888235F858D4}" presName="textBox5b" presStyleLbl="revTx" presStyleIdx="1" presStyleCnt="5">
        <dgm:presLayoutVars>
          <dgm:bulletEnabled val="1"/>
        </dgm:presLayoutVars>
      </dgm:prSet>
      <dgm:spPr/>
    </dgm:pt>
    <dgm:pt modelId="{D96BDF14-4E51-4EEC-AE42-10A4BAB989C5}" type="pres">
      <dgm:prSet presAssocID="{7162BAB5-D5DC-40B7-B985-513A491BF828}" presName="bullet5c" presStyleLbl="node1" presStyleIdx="2" presStyleCnt="5" custFlipVert="1" custScaleX="125655" custScaleY="102349"/>
      <dgm:spPr>
        <a:solidFill>
          <a:srgbClr val="C00000"/>
        </a:solidFill>
      </dgm:spPr>
    </dgm:pt>
    <dgm:pt modelId="{64981C7A-FF8B-4F6C-8110-E745E496E748}" type="pres">
      <dgm:prSet presAssocID="{7162BAB5-D5DC-40B7-B985-513A491BF828}" presName="textBox5c" presStyleLbl="revTx" presStyleIdx="2" presStyleCnt="5" custScaleX="518135" custScaleY="22552">
        <dgm:presLayoutVars>
          <dgm:bulletEnabled val="1"/>
        </dgm:presLayoutVars>
      </dgm:prSet>
      <dgm:spPr/>
    </dgm:pt>
    <dgm:pt modelId="{7855CCCF-3917-4B2C-BBB1-FDBF43278B8C}" type="pres">
      <dgm:prSet presAssocID="{48B88A5A-805D-4645-A899-71E28EA3309E}" presName="bullet5d" presStyleLbl="node1" presStyleIdx="3" presStyleCnt="5" custLinFactX="-500000" custLinFactY="-100000" custLinFactNeighborX="-500570" custLinFactNeighborY="-167511"/>
      <dgm:spPr>
        <a:solidFill>
          <a:schemeClr val="tx1"/>
        </a:solidFill>
      </dgm:spPr>
    </dgm:pt>
    <dgm:pt modelId="{66A9A9A3-3B66-46EA-9ECE-CD08ABC11AD5}" type="pres">
      <dgm:prSet presAssocID="{48B88A5A-805D-4645-A899-71E28EA3309E}" presName="textBox5d" presStyleLbl="revTx" presStyleIdx="3" presStyleCnt="5">
        <dgm:presLayoutVars>
          <dgm:bulletEnabled val="1"/>
        </dgm:presLayoutVars>
      </dgm:prSet>
      <dgm:spPr/>
    </dgm:pt>
    <dgm:pt modelId="{57E46436-224D-415C-B85E-97759D46AB7C}" type="pres">
      <dgm:prSet presAssocID="{BDF1DC0B-788F-45C3-B904-950BF58E5C77}" presName="bullet5e" presStyleLbl="node1" presStyleIdx="4" presStyleCnt="5" custLinFactX="-500000" custLinFactY="-44204" custLinFactNeighborX="-549018" custLinFactNeighborY="-100000"/>
      <dgm:spPr>
        <a:solidFill>
          <a:schemeClr val="tx1"/>
        </a:solidFill>
      </dgm:spPr>
    </dgm:pt>
    <dgm:pt modelId="{AC5EE3AD-7D6A-49B4-8DB3-66209FE86506}" type="pres">
      <dgm:prSet presAssocID="{BDF1DC0B-788F-45C3-B904-950BF58E5C77}" presName="textBox5e" presStyleLbl="revTx" presStyleIdx="4" presStyleCnt="5" custScaleX="125327" custScaleY="5504" custLinFactX="-100000" custLinFactNeighborX="-133935" custLinFactNeighborY="-10847">
        <dgm:presLayoutVars>
          <dgm:bulletEnabled val="1"/>
        </dgm:presLayoutVars>
      </dgm:prSet>
      <dgm:spPr/>
    </dgm:pt>
  </dgm:ptLst>
  <dgm:cxnLst>
    <dgm:cxn modelId="{3A21971F-7D56-433A-A878-245F082DFB27}" srcId="{367B8FA6-04BB-49D0-876C-D520BAF7F152}" destId="{F4931CE6-80CE-43C8-A940-8523DDEEA93D}" srcOrd="0" destOrd="0" parTransId="{8E16EF17-62FC-4A82-9420-C50CC24D6B15}" sibTransId="{6866ED10-1FE2-4D6B-BC02-0D6C8A9E104D}"/>
    <dgm:cxn modelId="{2B6F6822-EEF3-409F-BB2B-E0CA5212343F}" srcId="{367B8FA6-04BB-49D0-876C-D520BAF7F152}" destId="{48B88A5A-805D-4645-A899-71E28EA3309E}" srcOrd="3" destOrd="0" parTransId="{91D2211A-9CF1-4098-B659-B6C98EBD4A58}" sibTransId="{AEBBEE95-2DCE-48B1-8CE7-742E3665283C}"/>
    <dgm:cxn modelId="{ABF50E40-173B-4DB3-817F-B3A9009D3D2E}" srcId="{367B8FA6-04BB-49D0-876C-D520BAF7F152}" destId="{7162BAB5-D5DC-40B7-B985-513A491BF828}" srcOrd="2" destOrd="0" parTransId="{2790EE3F-BE8B-498B-B763-FE02CB264968}" sibTransId="{A1961033-B7F0-43C0-99BE-5C3C9E6B0CA9}"/>
    <dgm:cxn modelId="{233D445B-3FD6-448F-88B9-C453CC02BA20}" type="presOf" srcId="{367B8FA6-04BB-49D0-876C-D520BAF7F152}" destId="{E0E102CC-DD6F-414B-B508-C6AC5F3EC1D7}" srcOrd="0" destOrd="0" presId="urn:microsoft.com/office/officeart/2005/8/layout/arrow2"/>
    <dgm:cxn modelId="{23FDEE63-170B-4443-8EA9-3813262BA1BC}" srcId="{367B8FA6-04BB-49D0-876C-D520BAF7F152}" destId="{A7947704-E9CA-40FA-A915-888235F858D4}" srcOrd="1" destOrd="0" parTransId="{D07B24D5-B638-44C3-A830-194BCF3F5918}" sibTransId="{07C84D29-8F07-443D-9608-B8DEAF1A57C8}"/>
    <dgm:cxn modelId="{32E28F82-FC4B-465B-8729-DA216F03CB20}" srcId="{367B8FA6-04BB-49D0-876C-D520BAF7F152}" destId="{BDF1DC0B-788F-45C3-B904-950BF58E5C77}" srcOrd="4" destOrd="0" parTransId="{2FF3E919-EBC6-42A0-BD7E-BE5CAA323F6B}" sibTransId="{25535BB8-54E0-426F-82F6-DE1DED70CD2B}"/>
    <dgm:cxn modelId="{495189A1-8458-49E5-9DBB-9C96ED3A9B14}" type="presOf" srcId="{F4931CE6-80CE-43C8-A940-8523DDEEA93D}" destId="{E8C6DE74-AD85-4F17-A588-1C8ECB512B84}" srcOrd="0" destOrd="0" presId="urn:microsoft.com/office/officeart/2005/8/layout/arrow2"/>
    <dgm:cxn modelId="{208D75A8-96B4-4C9D-84E4-C234FE4C060B}" type="presOf" srcId="{7162BAB5-D5DC-40B7-B985-513A491BF828}" destId="{64981C7A-FF8B-4F6C-8110-E745E496E748}" srcOrd="0" destOrd="0" presId="urn:microsoft.com/office/officeart/2005/8/layout/arrow2"/>
    <dgm:cxn modelId="{98826CBC-65D7-4233-BF32-358EE112C4F4}" type="presOf" srcId="{BDF1DC0B-788F-45C3-B904-950BF58E5C77}" destId="{AC5EE3AD-7D6A-49B4-8DB3-66209FE86506}" srcOrd="0" destOrd="0" presId="urn:microsoft.com/office/officeart/2005/8/layout/arrow2"/>
    <dgm:cxn modelId="{2FB5AEC4-BCD8-41BB-8262-77E50FDCA4B2}" type="presOf" srcId="{48B88A5A-805D-4645-A899-71E28EA3309E}" destId="{66A9A9A3-3B66-46EA-9ECE-CD08ABC11AD5}" srcOrd="0" destOrd="0" presId="urn:microsoft.com/office/officeart/2005/8/layout/arrow2"/>
    <dgm:cxn modelId="{5BD309C6-0046-46EC-8829-828963F6AB5C}" type="presOf" srcId="{A7947704-E9CA-40FA-A915-888235F858D4}" destId="{440E62B8-5B19-4108-A11D-22A2A82C99EE}" srcOrd="0" destOrd="0" presId="urn:microsoft.com/office/officeart/2005/8/layout/arrow2"/>
    <dgm:cxn modelId="{7AD3D549-B910-4F24-B41E-44DA6262A881}" type="presParOf" srcId="{E0E102CC-DD6F-414B-B508-C6AC5F3EC1D7}" destId="{E9609AF6-51CB-47C8-B38D-C716258739E0}" srcOrd="0" destOrd="0" presId="urn:microsoft.com/office/officeart/2005/8/layout/arrow2"/>
    <dgm:cxn modelId="{9F7D2D9A-D4BD-4D67-9020-A7E49E3A02D8}" type="presParOf" srcId="{E0E102CC-DD6F-414B-B508-C6AC5F3EC1D7}" destId="{71D542DE-F26C-4FE1-83FF-00575EBFC709}" srcOrd="1" destOrd="0" presId="urn:microsoft.com/office/officeart/2005/8/layout/arrow2"/>
    <dgm:cxn modelId="{A76274A3-D329-47E7-A666-06E14376223B}" type="presParOf" srcId="{71D542DE-F26C-4FE1-83FF-00575EBFC709}" destId="{05A7D20C-CE78-42FF-9CCC-312AD044ADBD}" srcOrd="0" destOrd="0" presId="urn:microsoft.com/office/officeart/2005/8/layout/arrow2"/>
    <dgm:cxn modelId="{A5EC16CB-DA42-4318-8918-E65875067F49}" type="presParOf" srcId="{71D542DE-F26C-4FE1-83FF-00575EBFC709}" destId="{E8C6DE74-AD85-4F17-A588-1C8ECB512B84}" srcOrd="1" destOrd="0" presId="urn:microsoft.com/office/officeart/2005/8/layout/arrow2"/>
    <dgm:cxn modelId="{3E68B342-B015-4163-91F8-F347C2961DB5}" type="presParOf" srcId="{71D542DE-F26C-4FE1-83FF-00575EBFC709}" destId="{C7525FFA-7D02-4B38-A5FF-E005F184678E}" srcOrd="2" destOrd="0" presId="urn:microsoft.com/office/officeart/2005/8/layout/arrow2"/>
    <dgm:cxn modelId="{D03AFAE4-38A0-46E0-A1FA-F4ACF1F9E823}" type="presParOf" srcId="{71D542DE-F26C-4FE1-83FF-00575EBFC709}" destId="{440E62B8-5B19-4108-A11D-22A2A82C99EE}" srcOrd="3" destOrd="0" presId="urn:microsoft.com/office/officeart/2005/8/layout/arrow2"/>
    <dgm:cxn modelId="{79C2EFD5-0040-4B4E-BCD8-2783CE178B06}" type="presParOf" srcId="{71D542DE-F26C-4FE1-83FF-00575EBFC709}" destId="{D96BDF14-4E51-4EEC-AE42-10A4BAB989C5}" srcOrd="4" destOrd="0" presId="urn:microsoft.com/office/officeart/2005/8/layout/arrow2"/>
    <dgm:cxn modelId="{D6043E99-5573-451C-8700-149EF2866514}" type="presParOf" srcId="{71D542DE-F26C-4FE1-83FF-00575EBFC709}" destId="{64981C7A-FF8B-4F6C-8110-E745E496E748}" srcOrd="5" destOrd="0" presId="urn:microsoft.com/office/officeart/2005/8/layout/arrow2"/>
    <dgm:cxn modelId="{8A438562-8795-4D06-B5FF-FAC62FA8875C}" type="presParOf" srcId="{71D542DE-F26C-4FE1-83FF-00575EBFC709}" destId="{7855CCCF-3917-4B2C-BBB1-FDBF43278B8C}" srcOrd="6" destOrd="0" presId="urn:microsoft.com/office/officeart/2005/8/layout/arrow2"/>
    <dgm:cxn modelId="{3D433738-90A0-444D-B5FA-1E6F3C0ACF1B}" type="presParOf" srcId="{71D542DE-F26C-4FE1-83FF-00575EBFC709}" destId="{66A9A9A3-3B66-46EA-9ECE-CD08ABC11AD5}" srcOrd="7" destOrd="0" presId="urn:microsoft.com/office/officeart/2005/8/layout/arrow2"/>
    <dgm:cxn modelId="{9F98CB15-1250-445B-ACCC-92E7542C707B}" type="presParOf" srcId="{71D542DE-F26C-4FE1-83FF-00575EBFC709}" destId="{57E46436-224D-415C-B85E-97759D46AB7C}" srcOrd="8" destOrd="0" presId="urn:microsoft.com/office/officeart/2005/8/layout/arrow2"/>
    <dgm:cxn modelId="{7AB7F774-A990-4AEE-8A8E-4632E2C6E6B1}" type="presParOf" srcId="{71D542DE-F26C-4FE1-83FF-00575EBFC709}" destId="{AC5EE3AD-7D6A-49B4-8DB3-66209FE8650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09AF6-51CB-47C8-B38D-C716258739E0}">
      <dsp:nvSpPr>
        <dsp:cNvPr id="0" name=""/>
        <dsp:cNvSpPr/>
      </dsp:nvSpPr>
      <dsp:spPr>
        <a:xfrm>
          <a:off x="-392074" y="37098"/>
          <a:ext cx="7840933" cy="4410490"/>
        </a:xfrm>
        <a:prstGeom prst="swooshArrow">
          <a:avLst>
            <a:gd name="adj1" fmla="val 25000"/>
            <a:gd name="adj2" fmla="val 25000"/>
          </a:avLst>
        </a:prstGeom>
        <a:solidFill>
          <a:srgbClr val="D0A69A"/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7D20C-CE78-42FF-9CCC-312AD044ADBD}">
      <dsp:nvSpPr>
        <dsp:cNvPr id="0" name=""/>
        <dsp:cNvSpPr/>
      </dsp:nvSpPr>
      <dsp:spPr>
        <a:xfrm>
          <a:off x="542259" y="3031835"/>
          <a:ext cx="336668" cy="323427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6DE74-AD85-4F17-A588-1C8ECB512B84}">
      <dsp:nvSpPr>
        <dsp:cNvPr id="0" name=""/>
        <dsp:cNvSpPr/>
      </dsp:nvSpPr>
      <dsp:spPr>
        <a:xfrm>
          <a:off x="226713" y="3844917"/>
          <a:ext cx="1675008" cy="30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0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33CC"/>
              </a:solidFill>
            </a:rPr>
            <a:t>NEC-2017</a:t>
          </a:r>
          <a:endParaRPr lang="ru-RU" sz="1400" b="1" kern="1200" dirty="0">
            <a:solidFill>
              <a:srgbClr val="0033CC"/>
            </a:solidFill>
          </a:endParaRPr>
        </a:p>
      </dsp:txBody>
      <dsp:txXfrm>
        <a:off x="226713" y="3844917"/>
        <a:ext cx="1675008" cy="309880"/>
      </dsp:txXfrm>
    </dsp:sp>
    <dsp:sp modelId="{C7525FFA-7D02-4B38-A5FF-E005F184678E}">
      <dsp:nvSpPr>
        <dsp:cNvPr id="0" name=""/>
        <dsp:cNvSpPr/>
      </dsp:nvSpPr>
      <dsp:spPr>
        <a:xfrm>
          <a:off x="252978" y="296773"/>
          <a:ext cx="254044" cy="2540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E62B8-5B19-4108-A11D-22A2A82C99EE}">
      <dsp:nvSpPr>
        <dsp:cNvPr id="0" name=""/>
        <dsp:cNvSpPr/>
      </dsp:nvSpPr>
      <dsp:spPr>
        <a:xfrm>
          <a:off x="1700684" y="2695080"/>
          <a:ext cx="1171426" cy="1847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1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C00000"/>
            </a:solidFill>
          </a:endParaRPr>
        </a:p>
      </dsp:txBody>
      <dsp:txXfrm>
        <a:off x="1700684" y="2695080"/>
        <a:ext cx="1171426" cy="1847995"/>
      </dsp:txXfrm>
    </dsp:sp>
    <dsp:sp modelId="{D96BDF14-4E51-4EEC-AE42-10A4BAB989C5}">
      <dsp:nvSpPr>
        <dsp:cNvPr id="0" name=""/>
        <dsp:cNvSpPr/>
      </dsp:nvSpPr>
      <dsp:spPr>
        <a:xfrm flipV="1">
          <a:off x="2659298" y="1891038"/>
          <a:ext cx="425625" cy="346682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81C7A-FF8B-4F6C-8110-E745E496E748}">
      <dsp:nvSpPr>
        <dsp:cNvPr id="0" name=""/>
        <dsp:cNvSpPr/>
      </dsp:nvSpPr>
      <dsp:spPr>
        <a:xfrm>
          <a:off x="24696" y="3024230"/>
          <a:ext cx="7056787" cy="558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48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C00000"/>
            </a:solidFill>
          </a:endParaRPr>
        </a:p>
      </dsp:txBody>
      <dsp:txXfrm>
        <a:off x="24696" y="3024230"/>
        <a:ext cx="7056787" cy="558995"/>
      </dsp:txXfrm>
    </dsp:sp>
    <dsp:sp modelId="{7855CCCF-3917-4B2C-BBB1-FDBF43278B8C}">
      <dsp:nvSpPr>
        <dsp:cNvPr id="0" name=""/>
        <dsp:cNvSpPr/>
      </dsp:nvSpPr>
      <dsp:spPr>
        <a:xfrm>
          <a:off x="0" y="198871"/>
          <a:ext cx="437520" cy="437520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9A9A3-3B66-46EA-9ECE-CD08ABC11AD5}">
      <dsp:nvSpPr>
        <dsp:cNvPr id="0" name=""/>
        <dsp:cNvSpPr/>
      </dsp:nvSpPr>
      <dsp:spPr>
        <a:xfrm>
          <a:off x="4234070" y="1588047"/>
          <a:ext cx="1411356" cy="2955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83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C00000"/>
            </a:solidFill>
          </a:endParaRPr>
        </a:p>
      </dsp:txBody>
      <dsp:txXfrm>
        <a:off x="4234070" y="1588047"/>
        <a:ext cx="1411356" cy="2955028"/>
      </dsp:txXfrm>
    </dsp:sp>
    <dsp:sp modelId="{57E46436-224D-415C-B85E-97759D46AB7C}">
      <dsp:nvSpPr>
        <dsp:cNvPr id="0" name=""/>
        <dsp:cNvSpPr/>
      </dsp:nvSpPr>
      <dsp:spPr>
        <a:xfrm>
          <a:off x="0" y="214294"/>
          <a:ext cx="557485" cy="557485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EE3AD-7D6A-49B4-8DB3-66209FE86506}">
      <dsp:nvSpPr>
        <dsp:cNvPr id="0" name=""/>
        <dsp:cNvSpPr/>
      </dsp:nvSpPr>
      <dsp:spPr>
        <a:xfrm>
          <a:off x="2165042" y="2478575"/>
          <a:ext cx="1768811" cy="178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540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33CC"/>
              </a:solidFill>
              <a:latin typeface="Calibri" panose="020F0502020204030204"/>
            </a:rPr>
            <a:t>AYSS-202</a:t>
          </a:r>
          <a:r>
            <a:rPr lang="en-US" sz="1200" b="1" kern="1200" dirty="0">
              <a:solidFill>
                <a:srgbClr val="0033CC"/>
              </a:solidFill>
              <a:latin typeface="Calibri" panose="020F0502020204030204"/>
            </a:rPr>
            <a:t>0</a:t>
          </a:r>
          <a:endParaRPr lang="ru-RU" sz="1200" kern="1200" dirty="0">
            <a:solidFill>
              <a:srgbClr val="0033CC"/>
            </a:solidFill>
          </a:endParaRPr>
        </a:p>
      </dsp:txBody>
      <dsp:txXfrm>
        <a:off x="2165042" y="2478575"/>
        <a:ext cx="1768811" cy="178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368D9-13EC-4DE3-81A6-DD240709F5A6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F3D90-B6D3-4725-8D9C-FE247CC4EA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79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5186D-78B3-41D7-853C-759E327744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49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5186D-78B3-41D7-853C-759E327744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0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F3D90-B6D3-4725-8D9C-FE247CC4EA3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9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529411" name="Notes Placeholder 2"/>
          <p:cNvSpPr txBox="1">
            <a:spLocks noGrp="1"/>
          </p:cNvSpPr>
          <p:nvPr>
            <p:ph type="body" idx="1"/>
          </p:nvPr>
        </p:nvSpPr>
        <p:spPr>
          <a:xfrm>
            <a:off x="685800" y="4343755"/>
            <a:ext cx="5486400" cy="4114721"/>
          </a:xfrm>
          <a:noFill/>
        </p:spPr>
        <p:txBody>
          <a:bodyPr wrap="square" lIns="91440" tIns="45720" rIns="91440" bIns="45720" anchor="t"/>
          <a:lstStyle/>
          <a:p>
            <a:pPr defTabSz="914400"/>
            <a:endParaRPr lang="ru-RU" altLang="ru-RU"/>
          </a:p>
        </p:txBody>
      </p:sp>
      <p:sp>
        <p:nvSpPr>
          <p:cNvPr id="529412" name="Slide Number Placeholder 3"/>
          <p:cNvSpPr txBox="1">
            <a:spLocks noGrp="1"/>
          </p:cNvSpPr>
          <p:nvPr/>
        </p:nvSpPr>
        <p:spPr bwMode="auto">
          <a:xfrm>
            <a:off x="3884613" y="8685932"/>
            <a:ext cx="2971800" cy="45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3DF7122E-0D06-439A-8140-9573AFA34D60}" type="slidenum">
              <a:rPr lang="en-US" altLang="ru-RU" sz="1200">
                <a:solidFill>
                  <a:prstClr val="black"/>
                </a:solidFill>
                <a:effectLst/>
                <a:latin typeface="Arial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altLang="ru-RU" sz="1200">
              <a:solidFill>
                <a:prstClr val="black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EE8B-C1CB-42C1-B700-09BD98D38B27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1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FB60-8CAF-41BD-A42E-C12B44B44827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0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0241C-D7CB-41CF-B333-D27980CA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089F-1456-4C26-9188-7AA244E0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2C187-DF59-4F2E-8E90-0AF8A546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4EA9-15AB-4B5A-9832-08F5DFD0DBBE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60B9-D60D-4D8F-A669-3A757111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3345C-A2D1-431F-9107-0C88B181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4429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AB72F-A84B-4181-8212-D9E2A117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4BCC8-57C2-4B33-B127-3EB0CBEDB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369123-EC72-4357-8360-E6B141326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27C3EB-E654-426C-857D-F8BFD8C2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533D-372E-41F5-81EF-4B3C80CBB51D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E49D23-C85C-4235-9706-D7A5AB49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59D043-7C6C-4AE3-83AC-F83DFEA3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819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F75F7-0DA5-471D-BEA2-AB723C8A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D9C17B-D232-4EB8-86E5-EA8EA47A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D3871-E89D-460A-91E0-335D81CDE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7CB283-FF33-4918-9338-F507F086F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583863-6A0C-4DD4-BD58-83D8DA2FA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F781DE-DBA7-4331-A024-122B6735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0E69-7C92-4FD9-8849-CCB5F08E652A}" type="datetime1">
              <a:rPr lang="ru-RU" smtClean="0"/>
              <a:t>25.11.2022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2DE6B1-BC9C-449B-9585-5B9A6AA4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48471B-1BF2-4289-997F-19C94AA1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202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196BD-10F3-43E2-A8AF-0CF6D358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1E2A2E-0AC7-40D8-8173-F997C1AA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5A4E-18EC-4434-AF85-8C262BEED063}" type="datetime1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8F3C67-F1A4-4E26-ADD4-091CCB48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BFC00-885B-4502-B121-9B8D0333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206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F40B46-3FA6-4E96-B6E8-D8EB7FFE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4FCCE-0B23-406D-A09D-11FBA8417732}" type="datetime1">
              <a:rPr lang="ru-RU" smtClean="0"/>
              <a:t>25.11.2022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33B317-19D3-4E0E-8A40-6879CFD3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FB028A-CB49-4759-BB8E-B1F30BB2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564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C9FF5-FB60-4A8B-BB95-FF01E9AE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85936-BC36-43EA-AC6D-8827B6737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E918F-C302-47F9-AC01-143926805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AF4F5-3134-46FB-9BA4-0F26BA65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53AA8-6F95-46B4-985A-E548159FF956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0CF6D-51D5-493A-A98B-D8000D0C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39736-332B-472E-ACD9-C29B70EA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546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5DC14-CEA0-43BE-886E-D23980A0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CAE8A0-6B34-4565-8C61-396CCCF55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98DF0-88B8-462F-BCFB-C59D0F3E1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7E69A-8798-415F-B0DE-A2AC3CC9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4A47-6836-465F-8B39-B3FCD40E818B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5DFA95-0757-4258-AF74-41254851B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F954C6-4B2C-49A3-BE96-297BB0DA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388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085BD-6FF9-4E15-9838-EA21D3AE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DB9BC-4BA2-4FE9-9339-24CCAA0B6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1A6AB1-7DAE-4710-ABE9-3E84AFAA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5A53-63A6-43D7-AE70-D6165FB5B297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7109CA-C646-43BD-8EED-4A88C747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68293-23BE-4B4D-9173-0070D98C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7207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BC83FA-E830-4445-A467-40C0FDA49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8407B-EC04-453E-A6A3-0EDC19C9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CC274-8A00-44FB-8AC1-E64AAED6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150B-BAF5-4DD7-BCA4-38200B66167C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5F922-E3E7-43F4-9327-31F73B8A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5B605-6A5A-4EA1-AAB3-4E31C747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25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16EB7-5AE9-4138-B2BC-9790CFC42FC0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143F-66E9-4C5D-BE0A-D3F179EBA305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6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B7F61-A627-4EC7-B5E9-3E7E441FC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97AE36-75D7-4F6C-9A51-521F0A1DE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00B56-3AC2-4677-8EDE-91F57DCC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87BC-C105-48FB-AD8B-C949F2B0214D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26FB9-AEC8-4D19-8A4D-017DD3F8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5BE12-DE78-4B93-8EEE-F270004C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1769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434A5-0FF8-42ED-A9C1-39A6153A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19FCB-54F6-4BDD-8295-7662857F4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F37D4-3C47-4C9C-AA3E-3BA498CB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0E9F-DFA7-4B00-87CA-561C024D6DBB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77329-BB70-44F3-B800-D947E43C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C2CD7-0B7F-4C05-A8C8-8196E6ED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444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971BF-C6AF-4CE1-B3F8-BBE4BA31B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0499D4-26D2-4DA6-8F8E-90FF2633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2283C0-62FD-46D7-9060-27E7AA8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2F453-D825-442F-B81D-20FC81A02EF8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8C791-E1C1-4601-AD53-8DF1662D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004CB-6BB8-4012-848E-B3522B4F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969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3C12E-FA34-4811-935B-EB503DE2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157A9C-ED7E-4EA0-9BB8-578188C0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B88507-60DB-42F4-BD3F-09CBE598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D1D05-FAC0-488B-BEA2-F4A5B0F5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2579-8D94-4CF7-A5BF-5B5D2574B350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82C714-4C33-4D2E-BE51-CE3BBE54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9EBF5-B738-4E16-BC5F-D44B21A9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377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B2239-AC23-4A9C-97F5-5CE1F7DC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404EF-FAA2-49D8-B7AB-C795B50B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3520C5-5C2D-4F39-AC3E-7D5894C7B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CC25E1-A197-4485-8E9E-DF9690813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A92BCD-C150-49FB-90BB-C1524CE52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9D91A5-CF2D-4C21-B15D-399555DD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50A6-74E0-4702-9EBF-BB3D8F31167C}" type="datetime1">
              <a:rPr lang="ru-RU" smtClean="0"/>
              <a:t>25.11.2022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C27DEA-5089-4252-B304-3ECBE966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E92BCF-7E92-4A42-9BCF-87C2DFD8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813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59075-4BB1-4976-81EC-C1C52AD2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3F1BEC-5930-4772-9496-EAC31B30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5189-B78E-426F-900F-DA43D38A41FF}" type="datetime1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96A565-1CCB-4E92-ABE0-DBA6C6DF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8476C8-93C1-4E9D-B9F3-D03EC0285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828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314369-01D4-49F6-AF9C-502FC4B5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9088B-1681-4EFE-A9AC-9F86351EC8D6}" type="datetime1">
              <a:rPr lang="ru-RU" smtClean="0"/>
              <a:t>25.11.2022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BC5006-A9A8-419A-907A-E12364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4D9A9E-5CB2-46D9-882C-71F5C16F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91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3F46-D452-4B10-888D-D3FB8A7B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79FD3-3032-45C1-9137-4244A838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1811A2-6665-4B64-8634-31970087E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127BE-4A73-48E8-A8DF-FC8FFA67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7E6-5AB5-44D7-B71B-B94E0D42AFA9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E7F18-1948-4FFE-933F-13F34C3EE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4340F-989A-4419-B0D1-0AB831A5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8941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13D17-F904-40C2-86C2-0D381ABE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813D0D-59E8-4D02-A0A9-CB0782828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0011C-0F70-41FE-BB4D-BB198E6AA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710BA2-EFBB-4DF0-9B09-A9AF24E7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A33-96E6-49B2-9920-31C7E90C653F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6E33B-274A-4FC2-8393-F94B1B2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03D3AB-F1CD-4786-9C7C-1A3E03DC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7889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8FAD-F787-4833-B77A-717028AB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BEBF40-1309-4A25-99B2-4CA3C590D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9635F-5EA8-42F2-800D-1AC6968BD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EB97-2966-41A5-B77A-0D71E15BD895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0F7AB-3278-411C-BA23-6636CEA5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C329B-82F1-4CC3-AED1-BE169193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04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3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04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5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07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5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0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A67BF-7AE1-484D-B0D8-1FACAB46856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818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ACE93F-F3E0-4DF8-BFCD-778332403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14CF25-9541-496D-B22D-24F746569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BA739-8226-4B97-B9ED-B79D071D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3B9F-0322-4EB7-B942-F185C5BAD894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4C0F3-0303-474F-8221-9D60EE7C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2C0FF-6F70-4421-967C-15AE076A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0200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F77F-2C40-4F0E-A7AE-C8C19C3A423E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2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C17D-6D60-44EB-A8B0-1AB2A4488DCA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63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A0D51-F16E-43FB-93E0-EC7F1DC30608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4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D597-6839-4628-99E9-82EDF9421A89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0D6-19C1-4C1C-B148-8E423DDBCC4B}" type="datetime1">
              <a:rPr lang="ru-RU" smtClean="0"/>
              <a:t>25.11.2022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5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F52E-25E2-4D3D-8AB9-40EF118AC8DA}" type="datetime1">
              <a:rPr lang="ru-RU" smtClean="0"/>
              <a:t>25.11.2022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523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FDE72-098E-45EF-9674-0C934C3978BD}" type="datetime1">
              <a:rPr lang="ru-RU" smtClean="0"/>
              <a:t>25.11.2022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67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055-9809-4C1D-892B-097F0980F334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9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6722F-2D43-415C-8131-B80A4C35F018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3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EB7E9-C71E-42C3-BC59-48CD5D90494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007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2829-4712-41BF-991A-D5D38220790D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1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5954-4371-40BE-93D9-7643C7DA354B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846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307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1pPr>
            <a:lvl2pPr marL="35123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2pPr>
            <a:lvl3pPr marL="702468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3pPr>
            <a:lvl4pPr marL="1053700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4pPr>
            <a:lvl5pPr marL="1404936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5pPr>
            <a:lvl6pPr marL="1756170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6pPr>
            <a:lvl7pPr marL="2107403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7pPr>
            <a:lvl8pPr marL="2458638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8pPr>
            <a:lvl9pPr marL="2809870" indent="0">
              <a:buNone/>
              <a:defRPr sz="10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B6C9C0-8025-4A03-AF68-6BCDFECAA1C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6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28"/>
            <a:ext cx="5384800" cy="4525963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28"/>
            <a:ext cx="5384800" cy="4525963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538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4622A-57EB-417A-9BD4-9BDFC44AC5B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26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234" indent="0">
              <a:buNone/>
              <a:defRPr sz="1538" b="1"/>
            </a:lvl2pPr>
            <a:lvl3pPr marL="702468" indent="0">
              <a:buNone/>
              <a:defRPr sz="1385" b="1"/>
            </a:lvl3pPr>
            <a:lvl4pPr marL="1053700" indent="0">
              <a:buNone/>
              <a:defRPr sz="1154" b="1"/>
            </a:lvl4pPr>
            <a:lvl5pPr marL="1404936" indent="0">
              <a:buNone/>
              <a:defRPr sz="1154" b="1"/>
            </a:lvl5pPr>
            <a:lvl6pPr marL="1756170" indent="0">
              <a:buNone/>
              <a:defRPr sz="1154" b="1"/>
            </a:lvl6pPr>
            <a:lvl7pPr marL="2107403" indent="0">
              <a:buNone/>
              <a:defRPr sz="1154" b="1"/>
            </a:lvl7pPr>
            <a:lvl8pPr marL="2458638" indent="0">
              <a:buNone/>
              <a:defRPr sz="1154" b="1"/>
            </a:lvl8pPr>
            <a:lvl9pPr marL="2809870" indent="0">
              <a:buNone/>
              <a:defRPr sz="115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2" y="2174882"/>
            <a:ext cx="5386917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234" indent="0">
              <a:buNone/>
              <a:defRPr sz="1538" b="1"/>
            </a:lvl2pPr>
            <a:lvl3pPr marL="702468" indent="0">
              <a:buNone/>
              <a:defRPr sz="1385" b="1"/>
            </a:lvl3pPr>
            <a:lvl4pPr marL="1053700" indent="0">
              <a:buNone/>
              <a:defRPr sz="1154" b="1"/>
            </a:lvl4pPr>
            <a:lvl5pPr marL="1404936" indent="0">
              <a:buNone/>
              <a:defRPr sz="1154" b="1"/>
            </a:lvl5pPr>
            <a:lvl6pPr marL="1756170" indent="0">
              <a:buNone/>
              <a:defRPr sz="1154" b="1"/>
            </a:lvl6pPr>
            <a:lvl7pPr marL="2107403" indent="0">
              <a:buNone/>
              <a:defRPr sz="1154" b="1"/>
            </a:lvl7pPr>
            <a:lvl8pPr marL="2458638" indent="0">
              <a:buNone/>
              <a:defRPr sz="1154" b="1"/>
            </a:lvl8pPr>
            <a:lvl9pPr marL="2809870" indent="0">
              <a:buNone/>
              <a:defRPr sz="115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2" y="2174882"/>
            <a:ext cx="5389033" cy="3951288"/>
          </a:xfrm>
        </p:spPr>
        <p:txBody>
          <a:bodyPr/>
          <a:lstStyle>
            <a:lvl1pPr>
              <a:defRPr sz="1846"/>
            </a:lvl1pPr>
            <a:lvl2pPr>
              <a:defRPr sz="1538"/>
            </a:lvl2pPr>
            <a:lvl3pPr>
              <a:defRPr sz="1385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35C20D-68D0-490E-8F77-BF2B9BD2332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6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205FA8-A907-473D-95C3-24915DCC2D61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64DBC-52A1-4522-9347-382E32F473EB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05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9" y="273050"/>
            <a:ext cx="4011084" cy="1162050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43" y="273083"/>
            <a:ext cx="6815667" cy="5853113"/>
          </a:xfrm>
        </p:spPr>
        <p:txBody>
          <a:bodyPr/>
          <a:lstStyle>
            <a:lvl1pPr>
              <a:defRPr sz="2461"/>
            </a:lvl1pPr>
            <a:lvl2pPr>
              <a:defRPr sz="2231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9" y="1435124"/>
            <a:ext cx="4011084" cy="4691063"/>
          </a:xfrm>
        </p:spPr>
        <p:txBody>
          <a:bodyPr/>
          <a:lstStyle>
            <a:lvl1pPr marL="0" indent="0">
              <a:buNone/>
              <a:defRPr sz="1077"/>
            </a:lvl1pPr>
            <a:lvl2pPr marL="351234" indent="0">
              <a:buNone/>
              <a:defRPr sz="923"/>
            </a:lvl2pPr>
            <a:lvl3pPr marL="702468" indent="0">
              <a:buNone/>
              <a:defRPr sz="769"/>
            </a:lvl3pPr>
            <a:lvl4pPr marL="1053700" indent="0">
              <a:buNone/>
              <a:defRPr sz="769"/>
            </a:lvl4pPr>
            <a:lvl5pPr marL="1404936" indent="0">
              <a:buNone/>
              <a:defRPr sz="769"/>
            </a:lvl5pPr>
            <a:lvl6pPr marL="1756170" indent="0">
              <a:buNone/>
              <a:defRPr sz="769"/>
            </a:lvl6pPr>
            <a:lvl7pPr marL="2107403" indent="0">
              <a:buNone/>
              <a:defRPr sz="769"/>
            </a:lvl7pPr>
            <a:lvl8pPr marL="2458638" indent="0">
              <a:buNone/>
              <a:defRPr sz="769"/>
            </a:lvl8pPr>
            <a:lvl9pPr marL="2809870" indent="0">
              <a:buNone/>
              <a:defRPr sz="76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943E6F-D884-4495-B291-3F5001579BD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9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3E7-A546-4701-87D7-2667040606C4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224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3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61"/>
            </a:lvl1pPr>
            <a:lvl2pPr marL="351234" indent="0">
              <a:buNone/>
              <a:defRPr sz="2231"/>
            </a:lvl2pPr>
            <a:lvl3pPr marL="702468" indent="0">
              <a:buNone/>
              <a:defRPr sz="1846"/>
            </a:lvl3pPr>
            <a:lvl4pPr marL="1053700" indent="0">
              <a:buNone/>
              <a:defRPr sz="1538"/>
            </a:lvl4pPr>
            <a:lvl5pPr marL="1404936" indent="0">
              <a:buNone/>
              <a:defRPr sz="1538"/>
            </a:lvl5pPr>
            <a:lvl6pPr marL="1756170" indent="0">
              <a:buNone/>
              <a:defRPr sz="1538"/>
            </a:lvl6pPr>
            <a:lvl7pPr marL="2107403" indent="0">
              <a:buNone/>
              <a:defRPr sz="1538"/>
            </a:lvl7pPr>
            <a:lvl8pPr marL="2458638" indent="0">
              <a:buNone/>
              <a:defRPr sz="1538"/>
            </a:lvl8pPr>
            <a:lvl9pPr marL="2809870" indent="0">
              <a:buNone/>
              <a:defRPr sz="1538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77"/>
            </a:lvl1pPr>
            <a:lvl2pPr marL="351234" indent="0">
              <a:buNone/>
              <a:defRPr sz="923"/>
            </a:lvl2pPr>
            <a:lvl3pPr marL="702468" indent="0">
              <a:buNone/>
              <a:defRPr sz="769"/>
            </a:lvl3pPr>
            <a:lvl4pPr marL="1053700" indent="0">
              <a:buNone/>
              <a:defRPr sz="769"/>
            </a:lvl4pPr>
            <a:lvl5pPr marL="1404936" indent="0">
              <a:buNone/>
              <a:defRPr sz="769"/>
            </a:lvl5pPr>
            <a:lvl6pPr marL="1756170" indent="0">
              <a:buNone/>
              <a:defRPr sz="769"/>
            </a:lvl6pPr>
            <a:lvl7pPr marL="2107403" indent="0">
              <a:buNone/>
              <a:defRPr sz="769"/>
            </a:lvl7pPr>
            <a:lvl8pPr marL="2458638" indent="0">
              <a:buNone/>
              <a:defRPr sz="769"/>
            </a:lvl8pPr>
            <a:lvl9pPr marL="2809870" indent="0">
              <a:buNone/>
              <a:defRPr sz="76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D1C424-1089-4777-9691-B74734A57C27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48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1B2A5E-C85A-47AE-AE64-DE15D1FDE33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34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EE771-31A6-4972-A83D-8FADD2B425E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39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9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6D522-4372-4B41-B740-466F4550A0C2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9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D2837-052A-475A-96A2-6C606216180F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29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11379200" cy="60960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00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7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5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6DF9-E4A1-4681-BF92-DBDBDA12DB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90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DDB2C-BC0B-43FF-94A2-A115349863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179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2pPr>
            <a:lvl3pPr marL="835939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3pPr>
            <a:lvl4pPr marL="125390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4pPr>
            <a:lvl5pPr marL="167187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5pPr>
            <a:lvl6pPr marL="2089848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6pPr>
            <a:lvl7pPr marL="250781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7pPr>
            <a:lvl8pPr marL="292578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8pPr>
            <a:lvl9pPr marL="334375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872B-CB53-4417-9214-75896AC508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6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936DE-C491-423E-A73B-E15F7A3BE9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4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B1B9-D4DF-4993-8DEC-D0DF09C2034F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03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2112-7A87-4324-8CE8-FCBA54402A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6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5FCE7-AA72-4A9D-8268-E98463FB37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91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11457-5AFE-4379-B491-A3196E61C4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06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923"/>
            </a:lvl1pPr>
            <a:lvl2pPr>
              <a:defRPr sz="2538"/>
            </a:lvl2pPr>
            <a:lvl3pPr>
              <a:defRPr sz="223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1253-1B2E-4B06-8D20-B454FF10AE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83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23"/>
            </a:lvl1pPr>
            <a:lvl2pPr marL="417969" indent="0">
              <a:buNone/>
              <a:defRPr sz="2538"/>
            </a:lvl2pPr>
            <a:lvl3pPr marL="835939" indent="0">
              <a:buNone/>
              <a:defRPr sz="2231"/>
            </a:lvl3pPr>
            <a:lvl4pPr marL="1253909" indent="0">
              <a:buNone/>
              <a:defRPr sz="1846"/>
            </a:lvl4pPr>
            <a:lvl5pPr marL="1671879" indent="0">
              <a:buNone/>
              <a:defRPr sz="1846"/>
            </a:lvl5pPr>
            <a:lvl6pPr marL="2089848" indent="0">
              <a:buNone/>
              <a:defRPr sz="1846"/>
            </a:lvl6pPr>
            <a:lvl7pPr marL="2507817" indent="0">
              <a:buNone/>
              <a:defRPr sz="1846"/>
            </a:lvl7pPr>
            <a:lvl8pPr marL="2925787" indent="0">
              <a:buNone/>
              <a:defRPr sz="1846"/>
            </a:lvl8pPr>
            <a:lvl9pPr marL="3343757" indent="0">
              <a:buNone/>
              <a:defRPr sz="18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C61DC-0E86-4DB3-BFC3-1C49E52152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3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04A4-BB4C-49D1-AF1B-AF20D115E2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09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B5D9B-2AA1-4C20-A0B5-103BD9E2BF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1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E8B48-7708-4EEC-B742-74401733A972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831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FC5B51-64B3-41D2-9BCD-82FF7DB2D226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226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5A6806-E24A-4CDA-85DB-5B20B57A61CD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029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B7A9-D456-45FB-99EC-73DD9D98D325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93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43849-82CD-43E7-9ED9-252F081CC6F8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162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E5743A-D5A4-478F-A2A2-6A9A96E75862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1403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912E1D-4A24-482E-B867-51354C7636F6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953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63176F-6964-46DE-AEA4-56EFA783DAD0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436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2269F3-9467-4EEB-8627-7AA4643C575B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332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7BE33C-9009-4AC6-AD3C-88E6A65F62EC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577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A8D2D8-5667-448D-8CA2-E138086FFA7B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83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75D5E7-7ECD-4185-BDF4-24896A452C3B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0895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89928-6302-4429-A67F-C9E4704989B3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1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7BBE-C526-4F8B-8442-38DCD7579227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09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9DA3-AF0B-4F6A-B86C-38EBC513B3A2}" type="datetime1">
              <a:rPr lang="ru-RU" smtClean="0"/>
              <a:t>25.11.2022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28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0D4C-71DA-4476-80A6-52C707A9C01F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58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4D04-405F-4250-8B70-E1F79B46098F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33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42F0D-B2DA-4260-957A-26C987A6F487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45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F5EC-4A72-430D-9C28-FB2E0E49C111}" type="datetime1">
              <a:rPr lang="ru-RU" smtClean="0"/>
              <a:t>25.11.2022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784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E1D3-629F-427B-A51C-7F10F1F07B7D}" type="datetime1">
              <a:rPr lang="ru-RU" smtClean="0"/>
              <a:t>25.11.2022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28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99143-166C-4FC5-8F90-04A3EDF370FB}" type="datetime1">
              <a:rPr lang="ru-RU" smtClean="0"/>
              <a:t>25.11.2022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8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62D7-A1A3-4878-869F-77B40357A099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59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A5D8-AEE7-43B8-94FA-8DF28442A857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80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CFCA-5CAE-4491-9938-F71684133D8A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359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4430-ABF7-499C-AB1E-5626CA936742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01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C989-BA05-4355-B2BD-B4235F4A3523}" type="datetime1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43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7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5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BA39A-3B3D-46F8-A4D2-09FB800E9E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6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7440-6693-4C50-A4EB-BFAE07CE80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76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17969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2pPr>
            <a:lvl3pPr marL="835939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3pPr>
            <a:lvl4pPr marL="125390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4pPr>
            <a:lvl5pPr marL="1671879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5pPr>
            <a:lvl6pPr marL="2089848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6pPr>
            <a:lvl7pPr marL="250781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7pPr>
            <a:lvl8pPr marL="292578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8pPr>
            <a:lvl9pPr marL="3343757" indent="0">
              <a:buNone/>
              <a:defRPr sz="13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EC380-3296-4C56-9C90-FB629895692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2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538"/>
            </a:lvl1pPr>
            <a:lvl2pPr>
              <a:defRPr sz="2231"/>
            </a:lvl2pPr>
            <a:lvl3pPr>
              <a:defRPr sz="1846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5C3-D5C9-4E88-A8AF-2E15868A75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84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231" b="1"/>
            </a:lvl1pPr>
            <a:lvl2pPr marL="417969" indent="0">
              <a:buNone/>
              <a:defRPr sz="1846" b="1"/>
            </a:lvl2pPr>
            <a:lvl3pPr marL="835939" indent="0">
              <a:buNone/>
              <a:defRPr sz="1615" b="1"/>
            </a:lvl3pPr>
            <a:lvl4pPr marL="1253909" indent="0">
              <a:buNone/>
              <a:defRPr sz="1461" b="1"/>
            </a:lvl4pPr>
            <a:lvl5pPr marL="1671879" indent="0">
              <a:buNone/>
              <a:defRPr sz="1461" b="1"/>
            </a:lvl5pPr>
            <a:lvl6pPr marL="2089848" indent="0">
              <a:buNone/>
              <a:defRPr sz="1461" b="1"/>
            </a:lvl6pPr>
            <a:lvl7pPr marL="2507817" indent="0">
              <a:buNone/>
              <a:defRPr sz="1461" b="1"/>
            </a:lvl7pPr>
            <a:lvl8pPr marL="2925787" indent="0">
              <a:buNone/>
              <a:defRPr sz="1461" b="1"/>
            </a:lvl8pPr>
            <a:lvl9pPr marL="3343757" indent="0">
              <a:buNone/>
              <a:defRPr sz="146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231"/>
            </a:lvl1pPr>
            <a:lvl2pPr>
              <a:defRPr sz="1846"/>
            </a:lvl2pPr>
            <a:lvl3pPr>
              <a:defRPr sz="1615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A789-B12B-4835-83E2-079EEF4F68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05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E1A0-6FCB-45AD-B8A1-2C4DA937D1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33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483C-CC96-4C00-A573-FC1BF8BAE1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53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2923"/>
            </a:lvl1pPr>
            <a:lvl2pPr>
              <a:defRPr sz="2538"/>
            </a:lvl2pPr>
            <a:lvl3pPr>
              <a:defRPr sz="2231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220E-1975-4192-A948-4C17C5E308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85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23"/>
            </a:lvl1pPr>
            <a:lvl2pPr marL="417969" indent="0">
              <a:buNone/>
              <a:defRPr sz="2538"/>
            </a:lvl2pPr>
            <a:lvl3pPr marL="835939" indent="0">
              <a:buNone/>
              <a:defRPr sz="2231"/>
            </a:lvl3pPr>
            <a:lvl4pPr marL="1253909" indent="0">
              <a:buNone/>
              <a:defRPr sz="1846"/>
            </a:lvl4pPr>
            <a:lvl5pPr marL="1671879" indent="0">
              <a:buNone/>
              <a:defRPr sz="1846"/>
            </a:lvl5pPr>
            <a:lvl6pPr marL="2089848" indent="0">
              <a:buNone/>
              <a:defRPr sz="1846"/>
            </a:lvl6pPr>
            <a:lvl7pPr marL="2507817" indent="0">
              <a:buNone/>
              <a:defRPr sz="1846"/>
            </a:lvl7pPr>
            <a:lvl8pPr marL="2925787" indent="0">
              <a:buNone/>
              <a:defRPr sz="1846"/>
            </a:lvl8pPr>
            <a:lvl9pPr marL="3343757" indent="0">
              <a:buNone/>
              <a:defRPr sz="18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8"/>
            </a:lvl1pPr>
            <a:lvl2pPr marL="417969" indent="0">
              <a:buNone/>
              <a:defRPr sz="1077"/>
            </a:lvl2pPr>
            <a:lvl3pPr marL="835939" indent="0">
              <a:buNone/>
              <a:defRPr sz="923"/>
            </a:lvl3pPr>
            <a:lvl4pPr marL="1253909" indent="0">
              <a:buNone/>
              <a:defRPr sz="846"/>
            </a:lvl4pPr>
            <a:lvl5pPr marL="1671879" indent="0">
              <a:buNone/>
              <a:defRPr sz="846"/>
            </a:lvl5pPr>
            <a:lvl6pPr marL="2089848" indent="0">
              <a:buNone/>
              <a:defRPr sz="846"/>
            </a:lvl6pPr>
            <a:lvl7pPr marL="2507817" indent="0">
              <a:buNone/>
              <a:defRPr sz="846"/>
            </a:lvl7pPr>
            <a:lvl8pPr marL="2925787" indent="0">
              <a:buNone/>
              <a:defRPr sz="846"/>
            </a:lvl8pPr>
            <a:lvl9pPr marL="3343757" indent="0">
              <a:buNone/>
              <a:defRPr sz="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274-4B9B-4FF0-AB72-1532EADBF3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2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CF8E-8966-474F-8F7B-6DA043268A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4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C6169-A08D-494A-963C-4990F3E566D9}" type="datetime1">
              <a:rPr lang="ru-RU" smtClean="0"/>
              <a:t>25.11.2022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525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36767-433C-4AF7-AA79-C7D3FA2327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175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6B92C8-15AC-454E-A7FB-0A83B1F53964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40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C3379-3459-4424-9D29-7EE342C66440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33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7A429-FD29-480A-9C9A-8DAF61CFAC72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623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DF85B7-D012-47C6-9933-7EFD3E8FCF2F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838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8B7A8F-AE70-4FE1-8CDF-B80BB44BEA3E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8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80C0D2-C4DE-46BA-B1F9-0F5226D830A5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4228CD-D3F6-498F-98A1-06CA6311F814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322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0FB49B-2FE9-4AD8-BFF8-BD95AFE73C9D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962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8A2449-DE83-4077-8ED7-AC1C0920C915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1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A40A-E4C0-486F-A29B-A2ABC6E37016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440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07189A-5E26-4FF2-80DE-1420004211D3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13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094B0-AD74-4942-8E04-C5B6819C7106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741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B33FA-3D11-4376-87CD-75209BF68435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608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3178E-EA08-46E5-A442-CE9ED7D7BB77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0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4612C-C161-4D76-96EA-B3128C8F2887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5470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C0FB57-4911-45EC-A395-3A9B96DDCC72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84786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02D005-B418-452C-A624-7CA83411B165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9330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0529A4-47E1-4477-A7DC-B82A9CCF75E7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97523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B4E82F-EE74-40D2-82AC-17DD4943256E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0074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15A937-153F-474B-9ACF-964A807D2A6B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29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5855-F614-4732-B67E-AE028563EB29}" type="datetime1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90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DC6D5-553D-40EE-9DDF-883694A18BC8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22738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D7B4A-BC50-4111-A280-AA34A1B97CA2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3728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2F0BA8-AD28-4FA1-AD59-612827ACC822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6972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FE5A61-F0D5-41F0-A899-DF189BC70CAB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3176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168458-A91D-40DD-BB85-F9DDA965A9F3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25365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08E15-CD56-4569-9BE6-5B4C1FF3329C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234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7D8F8-67BF-49E8-925D-032A9922E9C8}" type="datetime1">
              <a:rPr lang="ru-RU" smtClean="0">
                <a:solidFill>
                  <a:srgbClr val="000000"/>
                </a:solidFill>
              </a:rPr>
              <a:t>25.11.2022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57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072127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2A895-60B5-400C-B6E8-130DD6A04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57A135-FCC9-4521-B81D-A521CF16E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7C2298-FA15-4569-A98C-D1793946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402A-B34D-4058-B957-22450737FB14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98CBE5-728C-4CF8-B182-59EF9AAD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ED8A19-F0AA-49D4-A7A5-F4C93CE5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29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C46199-2DD7-4926-9104-5A2C6C5E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71C99-1005-44DD-90A2-D937AE7B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CF6A1-8687-4954-8550-C3F4873E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63A9-2ABC-4A69-8566-26AEF275E8B4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0AEF8-A468-4FFA-80B4-7F92E856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744A1-3442-420C-A459-26FA2860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5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18198-60AA-4456-AB60-3220202A4669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FCDFE-02FD-4B92-860F-C9DABF99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350804-1B7C-4E28-81EF-C777A4823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FB00E1-77D1-487A-B8F0-498888534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A3DBD-BCC7-49F8-AFE4-7A14A0835606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85011-69B2-4D32-A615-81485EF44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2D783-81AA-49C0-B12A-AAB540BEE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67CF-ABD9-40D8-A158-1287EDC6A1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66B62-8E45-401C-ADA0-53144D51DF65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5386-E0AB-45CC-9678-47152D44A4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88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24" tIns="45660" rIns="91324" bIns="4566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28"/>
            <a:ext cx="10972800" cy="4525963"/>
          </a:xfrm>
          <a:prstGeom prst="rect">
            <a:avLst/>
          </a:prstGeom>
        </p:spPr>
        <p:txBody>
          <a:bodyPr vert="horz" lIns="91324" tIns="45660" rIns="91324" bIns="4566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3"/>
            <a:ext cx="28448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l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C899F6-5E2A-48DE-BB9A-C9CEA5F38408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3"/>
            <a:ext cx="38608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ct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3"/>
            <a:ext cx="2844800" cy="365125"/>
          </a:xfrm>
          <a:prstGeom prst="rect">
            <a:avLst/>
          </a:prstGeom>
        </p:spPr>
        <p:txBody>
          <a:bodyPr vert="horz" lIns="91324" tIns="45660" rIns="91324" bIns="45660" rtlCol="0" anchor="ctr"/>
          <a:lstStyle>
            <a:lvl1pPr algn="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/>
  <p:txStyles>
    <p:titleStyle>
      <a:lvl1pPr algn="ctr" defTabSz="702468" rtl="0" eaLnBrk="1" latinLnBrk="0" hangingPunct="1">
        <a:spcBef>
          <a:spcPct val="0"/>
        </a:spcBef>
        <a:buNone/>
        <a:defRPr sz="33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426" indent="-263426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1pPr>
      <a:lvl2pPr marL="570756" indent="-219521" algn="l" defTabSz="702468" rtl="0" eaLnBrk="1" latinLnBrk="0" hangingPunct="1">
        <a:spcBef>
          <a:spcPct val="20000"/>
        </a:spcBef>
        <a:buFont typeface="Arial" panose="020B0604020202020204" pitchFamily="34" charset="0"/>
        <a:buChar char="–"/>
        <a:defRPr sz="2231" kern="1200">
          <a:solidFill>
            <a:schemeClr val="tx1"/>
          </a:solidFill>
          <a:latin typeface="+mn-lt"/>
          <a:ea typeface="+mn-ea"/>
          <a:cs typeface="+mn-cs"/>
        </a:defRPr>
      </a:lvl2pPr>
      <a:lvl3pPr marL="878083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229321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38" kern="1200">
          <a:solidFill>
            <a:schemeClr val="tx1"/>
          </a:solidFill>
          <a:latin typeface="+mn-lt"/>
          <a:ea typeface="+mn-ea"/>
          <a:cs typeface="+mn-cs"/>
        </a:defRPr>
      </a:lvl4pPr>
      <a:lvl5pPr marL="1580551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»"/>
        <a:defRPr sz="1538" kern="1200">
          <a:solidFill>
            <a:schemeClr val="tx1"/>
          </a:solidFill>
          <a:latin typeface="+mn-lt"/>
          <a:ea typeface="+mn-ea"/>
          <a:cs typeface="+mn-cs"/>
        </a:defRPr>
      </a:lvl5pPr>
      <a:lvl6pPr marL="1931787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6pPr>
      <a:lvl7pPr marL="2283021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7pPr>
      <a:lvl8pPr marL="2634253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8pPr>
      <a:lvl9pPr marL="2985486" indent="-175618" algn="l" defTabSz="7024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1234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02468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5370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04936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5617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07403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58638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09870" algn="l" defTabSz="702468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676" tIns="54338" rIns="108676" bIns="5433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8676" tIns="54338" rIns="108676" bIns="5433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l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BDF369B3-C86F-49E3-A0C2-FABD36D63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ct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3593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7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ctr" defTabSz="835939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3477" indent="-313477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1pPr>
      <a:lvl2pPr marL="679201" indent="-261231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38" kern="1200">
          <a:solidFill>
            <a:schemeClr val="tx1"/>
          </a:solidFill>
          <a:latin typeface="+mn-lt"/>
          <a:ea typeface="+mn-ea"/>
          <a:cs typeface="+mn-cs"/>
        </a:defRPr>
      </a:lvl2pPr>
      <a:lvl3pPr marL="104492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31" kern="1200">
          <a:solidFill>
            <a:schemeClr val="tx1"/>
          </a:solidFill>
          <a:latin typeface="+mn-lt"/>
          <a:ea typeface="+mn-ea"/>
          <a:cs typeface="+mn-cs"/>
        </a:defRPr>
      </a:lvl3pPr>
      <a:lvl4pPr marL="146289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8086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29883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1680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3477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5274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1pPr>
      <a:lvl2pPr marL="41796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83593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3pPr>
      <a:lvl4pPr marL="125390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7187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89848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50781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92578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34375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DE7939-C2CB-4FEC-B65E-4DFA4E67A1D4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05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23D87-5810-4CBB-A5CE-33FDC6F149DD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676" tIns="54338" rIns="108676" bIns="5433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08676" tIns="54338" rIns="108676" bIns="5433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l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F1402B24-C1E0-4B69-8F4D-D9311802FC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ct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676" tIns="54338" rIns="108676" bIns="54338" rtlCol="0" anchor="ctr"/>
          <a:lstStyle>
            <a:lvl1pPr algn="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35939"/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3593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9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/>
  <p:txStyles>
    <p:titleStyle>
      <a:lvl1pPr algn="ctr" defTabSz="835939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3477" indent="-313477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23" kern="1200">
          <a:solidFill>
            <a:schemeClr val="tx1"/>
          </a:solidFill>
          <a:latin typeface="+mn-lt"/>
          <a:ea typeface="+mn-ea"/>
          <a:cs typeface="+mn-cs"/>
        </a:defRPr>
      </a:lvl1pPr>
      <a:lvl2pPr marL="679201" indent="-261231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38" kern="1200">
          <a:solidFill>
            <a:schemeClr val="tx1"/>
          </a:solidFill>
          <a:latin typeface="+mn-lt"/>
          <a:ea typeface="+mn-ea"/>
          <a:cs typeface="+mn-cs"/>
        </a:defRPr>
      </a:lvl2pPr>
      <a:lvl3pPr marL="104492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31" kern="1200">
          <a:solidFill>
            <a:schemeClr val="tx1"/>
          </a:solidFill>
          <a:latin typeface="+mn-lt"/>
          <a:ea typeface="+mn-ea"/>
          <a:cs typeface="+mn-cs"/>
        </a:defRPr>
      </a:lvl3pPr>
      <a:lvl4pPr marL="1462894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8086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298833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1680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3477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52742" indent="-208985" algn="l" defTabSz="83593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1pPr>
      <a:lvl2pPr marL="41796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83593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3pPr>
      <a:lvl4pPr marL="125390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4pPr>
      <a:lvl5pPr marL="1671879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5pPr>
      <a:lvl6pPr marL="2089848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6pPr>
      <a:lvl7pPr marL="250781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7pPr>
      <a:lvl8pPr marL="292578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8pPr>
      <a:lvl9pPr marL="3343757" algn="l" defTabSz="835939" rtl="0" eaLnBrk="1" latinLnBrk="0" hangingPunct="1">
        <a:defRPr sz="1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8D3954-A168-4FE0-9D48-A84FC8A41946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9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E1C4ED93-9842-419A-86E3-A00F692AC8B0}" type="datetime1">
              <a:rPr lang="ru-RU" altLang="ru-RU" smtClean="0"/>
              <a:t>25.11.2022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/>
              <a:t>Г.А.Ососков Машинное обучение лекция 6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748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C045A-DA88-4986-AFFA-A5172353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CA4431-1907-4915-A3C0-6158714A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C3D43-D5DF-4982-A43E-87D14ED7E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32337-DB24-4EA7-AB16-6D740AD8B37C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4B5D-9ED0-487F-8338-18F3D7D63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B6DCBD-8CD1-42D3-AAC6-5E11F639B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8F089-B8AD-40D2-B5E4-FC3201B02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7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ososkov.ru/" TargetMode="External"/><Relationship Id="rId2" Type="http://schemas.openxmlformats.org/officeDocument/2006/relationships/hyperlink" Target="mailto:ososkov@jinr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ceur-ws.org/Vol-2023/37-45-paper-6.pdf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99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emf"/><Relationship Id="rId2" Type="http://schemas.openxmlformats.org/officeDocument/2006/relationships/hyperlink" Target="https://aip.scitation.org/doi/abs/10.1063/1.5130102" TargetMode="Externa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6111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3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ceur-ws.org/Vol-2507/130-134-paper-22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png"/><Relationship Id="rId5" Type="http://schemas.openxmlformats.org/officeDocument/2006/relationships/image" Target="../media/image550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0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BC69F-C43F-4511-9B32-C7F6AAF344B4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245225"/>
            <a:ext cx="3824064" cy="476250"/>
          </a:xfrm>
        </p:spPr>
        <p:txBody>
          <a:bodyPr/>
          <a:lstStyle/>
          <a:p>
            <a:r>
              <a:rPr lang="ru-RU" altLang="ru-RU">
                <a:solidFill>
                  <a:srgbClr val="000000"/>
                </a:solidFill>
              </a:rPr>
              <a:t>Г.А.Ососков Машинное обучение лекция 6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8403" y="2875371"/>
            <a:ext cx="8424936" cy="239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rgbClr val="0000FF"/>
                </a:solidFill>
              </a:rPr>
              <a:t>Лекция 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FF"/>
                </a:solidFill>
              </a:rPr>
              <a:t>Глубокий трекинг в физике высоких энергий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ru-RU" sz="2800" dirty="0"/>
              <a:t>email: </a:t>
            </a:r>
            <a:r>
              <a:rPr lang="en-GB" altLang="ru-RU" sz="2800" dirty="0">
                <a:hlinkClick r:id="rId2"/>
              </a:rPr>
              <a:t>ososkov@jinr.ru</a:t>
            </a:r>
            <a:endParaRPr lang="en-GB" altLang="ru-RU" sz="2800" dirty="0"/>
          </a:p>
          <a:p>
            <a:pPr lvl="0" algn="ctr">
              <a:lnSpc>
                <a:spcPct val="80000"/>
              </a:lnSpc>
            </a:pPr>
            <a:r>
              <a:rPr lang="en-US" altLang="ru-RU" sz="2800" dirty="0">
                <a:hlinkClick r:id="rId3"/>
              </a:rPr>
              <a:t>http://gososkov.ru</a:t>
            </a:r>
            <a:r>
              <a:rPr lang="en-US" altLang="ru-RU" sz="2800" dirty="0"/>
              <a:t> 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9823" y="1124757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6000" b="1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344" y="186506"/>
            <a:ext cx="12072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Методы и технологии машинного обучения в прикладных задачах</a:t>
            </a:r>
          </a:p>
        </p:txBody>
      </p:sp>
    </p:spTree>
    <p:extLst>
      <p:ext uri="{BB962C8B-B14F-4D97-AF65-F5344CB8AC3E}">
        <p14:creationId xmlns:p14="http://schemas.microsoft.com/office/powerpoint/2010/main" val="285462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AF0DD0-D076-4159-B7AA-F87DFCB06678}"/>
              </a:ext>
            </a:extLst>
          </p:cNvPr>
          <p:cNvSpPr txBox="1"/>
          <p:nvPr/>
        </p:nvSpPr>
        <p:spPr>
          <a:xfrm>
            <a:off x="47328" y="772717"/>
            <a:ext cx="12144672" cy="546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1216">
              <a:lnSpc>
                <a:spcPct val="85000"/>
              </a:lnSpc>
              <a:spcAft>
                <a:spcPts val="450"/>
              </a:spcAft>
            </a:pP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выходом на </a:t>
            </a:r>
            <a:r>
              <a:rPr lang="ru-RU" sz="2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экзабайтный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уровень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потоков получаемых данных в современных и, особенно, планируемых экспериментах в физике высоких энергий и ядерной физике неизбежно потребовался новый подход к методам их обработки, который должен обеспечить реализацию 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новых параллельных и хорошо масштабируемых алгоритмов реконструкции физических событий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экспериментальных детекторах, а также моделирования этих событий с учетом всех условий экспериментов. Такие подходы начали разрабатываться на основе методов машинного обучения, использующих богатый аппарат 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глубоких искусственных нейронных сетей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201216">
              <a:lnSpc>
                <a:spcPct val="85000"/>
              </a:lnSpc>
              <a:spcAft>
                <a:spcPts val="450"/>
              </a:spcAft>
            </a:pP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Поскольку традиционные алгоритмы трекинга масштабируются квадратично или хуже, в зависимости от загрузки детектора, при обработке миллионов треков заряженных частиц в секунду в будущих экспериментах HL-LHC или NICA, алгоритмы трекинга должны стать на порядок быстрее и работать параллельно.</a:t>
            </a:r>
          </a:p>
          <a:p>
            <a:pPr indent="201216">
              <a:lnSpc>
                <a:spcPct val="85000"/>
              </a:lnSpc>
              <a:spcAft>
                <a:spcPts val="450"/>
              </a:spcAft>
            </a:pPr>
            <a:r>
              <a:rPr lang="ru-RU" sz="22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Примеры решений глубокого трекинга, разработанные в ЛИТ совместно с СПбГУ:</a:t>
            </a:r>
          </a:p>
          <a:p>
            <a:pPr indent="201216">
              <a:lnSpc>
                <a:spcPct val="85000"/>
              </a:lnSpc>
              <a:spcAft>
                <a:spcPts val="450"/>
              </a:spcAft>
              <a:buFont typeface="+mj-lt"/>
              <a:buAutoNum type="arabicPeriod"/>
            </a:pPr>
            <a:r>
              <a:rPr lang="ru-RU" sz="2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Локальный подход </a:t>
            </a:r>
            <a:r>
              <a:rPr lang="ru-RU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эксперимента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когда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треки реконструируются независимо друг от друга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параллельно.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Процедура трекинга для эксперимента BM@N со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стриповым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GEM детектором особенно сложна из-за того, что в таких детекторах неизбежно появление, помимо истинных отсчетов, на 2 порядка большего количества ложных (фейков). </a:t>
            </a:r>
            <a:endParaRPr lang="ru-RU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2FF6B-0CC3-4BED-8CC2-10FE93CAA8CF}"/>
              </a:ext>
            </a:extLst>
          </p:cNvPr>
          <p:cNvSpPr txBox="1"/>
          <p:nvPr/>
        </p:nvSpPr>
        <p:spPr>
          <a:xfrm>
            <a:off x="2207569" y="113882"/>
            <a:ext cx="7342181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Неизбежность глубокого трекинга</a:t>
            </a:r>
            <a:endParaRPr lang="ru-RU" sz="36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295F6AD-8FAC-4829-A170-5B9C4B31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FBFE6-1335-41CD-8916-CA0CC13A139D}" type="datetime1">
              <a:rPr lang="ru-RU" smtClean="0"/>
              <a:t>25.11.2022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FED67A-14C1-4E73-842B-417B871A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4013" y="6479154"/>
            <a:ext cx="3283974" cy="204194"/>
          </a:xfrm>
        </p:spPr>
        <p:txBody>
          <a:bodyPr/>
          <a:lstStyle/>
          <a:p>
            <a:pPr>
              <a:defRPr/>
            </a:pPr>
            <a:r>
              <a:rPr lang="ru-RU"/>
              <a:t>Г.А.Ососков Машинное обучение лекция 6</a:t>
            </a:r>
            <a:endParaRPr lang="en-GB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F1E06-CCC0-44D3-BB73-EF9B9BAA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17C97-EB89-4561-BC34-95EE9A12D28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358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243" y="6478064"/>
            <a:ext cx="2844800" cy="365125"/>
          </a:xfrm>
        </p:spPr>
        <p:txBody>
          <a:bodyPr/>
          <a:lstStyle/>
          <a:p>
            <a:fld id="{8135464F-9939-40D7-8F9A-7972A0D7C392}" type="datetime1">
              <a:rPr lang="ru-RU" smtClean="0"/>
              <a:t>25.11.2022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4568" y="6492875"/>
            <a:ext cx="3860800" cy="365125"/>
          </a:xfrm>
        </p:spPr>
        <p:txBody>
          <a:bodyPr/>
          <a:lstStyle/>
          <a:p>
            <a:r>
              <a:rPr lang="ru-RU"/>
              <a:t>Г.А.Ососков Машинное обучение лекция 6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4001" y="6417248"/>
            <a:ext cx="469692" cy="365125"/>
          </a:xfrm>
        </p:spPr>
        <p:txBody>
          <a:bodyPr/>
          <a:lstStyle/>
          <a:p>
            <a:fld id="{A81272A3-13CF-431B-894F-0BC34875084D}" type="slidenum">
              <a:rPr lang="ru-RU" smtClean="0"/>
              <a:t>11</a:t>
            </a:fld>
            <a:endParaRPr lang="ru-RU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4104"/>
            <a:ext cx="7886700" cy="6420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NICA-MPD-SPD-BM@N</a:t>
            </a:r>
            <a:endParaRPr lang="ru-RU" dirty="0"/>
          </a:p>
        </p:txBody>
      </p:sp>
      <p:pic>
        <p:nvPicPr>
          <p:cNvPr id="18" name="Picture 2" descr="http://nica.jinr.ru/images/content/complex.png">
            <a:extLst>
              <a:ext uri="{FF2B5EF4-FFF2-40B4-BE49-F238E27FC236}">
                <a16:creationId xmlns:a16="http://schemas.microsoft.com/office/drawing/2014/main" id="{37FB6EC4-9DEF-4464-B686-0A31754C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1060" b="3762"/>
          <a:stretch/>
        </p:blipFill>
        <p:spPr bwMode="auto">
          <a:xfrm>
            <a:off x="631699" y="695483"/>
            <a:ext cx="10928601" cy="551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3A3F111E-F3B9-47BB-8B9B-71DF98C17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492" y="6264709"/>
            <a:ext cx="8568952" cy="2763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/>
              <a:t>Общая схема ускорительного комплекса </a:t>
            </a:r>
            <a:r>
              <a:rPr lang="en-US" sz="1600" b="1" dirty="0"/>
              <a:t>NICA </a:t>
            </a:r>
            <a:r>
              <a:rPr lang="ru-RU" sz="1600" b="1" dirty="0"/>
              <a:t> с экспериментами </a:t>
            </a:r>
            <a:r>
              <a:rPr lang="en-US" sz="1600" b="1" dirty="0"/>
              <a:t>MPD, SPD, BM@N</a:t>
            </a:r>
            <a:endParaRPr lang="ru-RU" sz="1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3C3B54-AB37-4BCC-9082-F33A31AFA396}"/>
              </a:ext>
            </a:extLst>
          </p:cNvPr>
          <p:cNvSpPr/>
          <p:nvPr/>
        </p:nvSpPr>
        <p:spPr>
          <a:xfrm rot="16200000">
            <a:off x="1847530" y="1381804"/>
            <a:ext cx="2232248" cy="2808310"/>
          </a:xfrm>
          <a:custGeom>
            <a:avLst/>
            <a:gdLst>
              <a:gd name="connsiteX0" fmla="*/ 0 w 2013029"/>
              <a:gd name="connsiteY0" fmla="*/ 0 h 2307395"/>
              <a:gd name="connsiteX1" fmla="*/ 2013029 w 2013029"/>
              <a:gd name="connsiteY1" fmla="*/ 0 h 2307395"/>
              <a:gd name="connsiteX2" fmla="*/ 2013029 w 2013029"/>
              <a:gd name="connsiteY2" fmla="*/ 2307395 h 2307395"/>
              <a:gd name="connsiteX3" fmla="*/ 0 w 2013029"/>
              <a:gd name="connsiteY3" fmla="*/ 2307395 h 2307395"/>
              <a:gd name="connsiteX4" fmla="*/ 0 w 2013029"/>
              <a:gd name="connsiteY4" fmla="*/ 0 h 2307395"/>
              <a:gd name="connsiteX0" fmla="*/ 0 w 2052785"/>
              <a:gd name="connsiteY0" fmla="*/ 0 h 2307395"/>
              <a:gd name="connsiteX1" fmla="*/ 2013029 w 2052785"/>
              <a:gd name="connsiteY1" fmla="*/ 0 h 2307395"/>
              <a:gd name="connsiteX2" fmla="*/ 2052785 w 2052785"/>
              <a:gd name="connsiteY2" fmla="*/ 1644786 h 2307395"/>
              <a:gd name="connsiteX3" fmla="*/ 0 w 2052785"/>
              <a:gd name="connsiteY3" fmla="*/ 2307395 h 2307395"/>
              <a:gd name="connsiteX4" fmla="*/ 0 w 2052785"/>
              <a:gd name="connsiteY4" fmla="*/ 0 h 2307395"/>
              <a:gd name="connsiteX0" fmla="*/ 0 w 2052785"/>
              <a:gd name="connsiteY0" fmla="*/ 0 h 2784473"/>
              <a:gd name="connsiteX1" fmla="*/ 2013029 w 2052785"/>
              <a:gd name="connsiteY1" fmla="*/ 0 h 2784473"/>
              <a:gd name="connsiteX2" fmla="*/ 2052785 w 2052785"/>
              <a:gd name="connsiteY2" fmla="*/ 1644786 h 2784473"/>
              <a:gd name="connsiteX3" fmla="*/ 675861 w 2052785"/>
              <a:gd name="connsiteY3" fmla="*/ 2784473 h 2784473"/>
              <a:gd name="connsiteX4" fmla="*/ 0 w 2052785"/>
              <a:gd name="connsiteY4" fmla="*/ 0 h 2784473"/>
              <a:gd name="connsiteX0" fmla="*/ 0 w 2052785"/>
              <a:gd name="connsiteY0" fmla="*/ 92766 h 2877239"/>
              <a:gd name="connsiteX1" fmla="*/ 1522698 w 2052785"/>
              <a:gd name="connsiteY1" fmla="*/ 0 h 2877239"/>
              <a:gd name="connsiteX2" fmla="*/ 2052785 w 2052785"/>
              <a:gd name="connsiteY2" fmla="*/ 1737552 h 2877239"/>
              <a:gd name="connsiteX3" fmla="*/ 675861 w 2052785"/>
              <a:gd name="connsiteY3" fmla="*/ 2877239 h 2877239"/>
              <a:gd name="connsiteX4" fmla="*/ 0 w 2052785"/>
              <a:gd name="connsiteY4" fmla="*/ 92766 h 2877239"/>
              <a:gd name="connsiteX0" fmla="*/ 0 w 2026281"/>
              <a:gd name="connsiteY0" fmla="*/ 940905 h 2877239"/>
              <a:gd name="connsiteX1" fmla="*/ 1496194 w 2026281"/>
              <a:gd name="connsiteY1" fmla="*/ 0 h 2877239"/>
              <a:gd name="connsiteX2" fmla="*/ 2026281 w 2026281"/>
              <a:gd name="connsiteY2" fmla="*/ 1737552 h 2877239"/>
              <a:gd name="connsiteX3" fmla="*/ 649357 w 2026281"/>
              <a:gd name="connsiteY3" fmla="*/ 2877239 h 2877239"/>
              <a:gd name="connsiteX4" fmla="*/ 0 w 2026281"/>
              <a:gd name="connsiteY4" fmla="*/ 940905 h 2877239"/>
              <a:gd name="connsiteX0" fmla="*/ 0 w 2026281"/>
              <a:gd name="connsiteY0" fmla="*/ 940905 h 2704961"/>
              <a:gd name="connsiteX1" fmla="*/ 1496194 w 2026281"/>
              <a:gd name="connsiteY1" fmla="*/ 0 h 2704961"/>
              <a:gd name="connsiteX2" fmla="*/ 2026281 w 2026281"/>
              <a:gd name="connsiteY2" fmla="*/ 1737552 h 2704961"/>
              <a:gd name="connsiteX3" fmla="*/ 689113 w 2026281"/>
              <a:gd name="connsiteY3" fmla="*/ 2704961 h 2704961"/>
              <a:gd name="connsiteX4" fmla="*/ 0 w 2026281"/>
              <a:gd name="connsiteY4" fmla="*/ 940905 h 2704961"/>
              <a:gd name="connsiteX0" fmla="*/ 0 w 2026281"/>
              <a:gd name="connsiteY0" fmla="*/ 1020418 h 2784474"/>
              <a:gd name="connsiteX1" fmla="*/ 1416681 w 2026281"/>
              <a:gd name="connsiteY1" fmla="*/ 0 h 2784474"/>
              <a:gd name="connsiteX2" fmla="*/ 2026281 w 2026281"/>
              <a:gd name="connsiteY2" fmla="*/ 1817065 h 2784474"/>
              <a:gd name="connsiteX3" fmla="*/ 689113 w 2026281"/>
              <a:gd name="connsiteY3" fmla="*/ 2784474 h 2784474"/>
              <a:gd name="connsiteX4" fmla="*/ 0 w 2026281"/>
              <a:gd name="connsiteY4" fmla="*/ 1020418 h 2784474"/>
              <a:gd name="connsiteX0" fmla="*/ 0 w 2092544"/>
              <a:gd name="connsiteY0" fmla="*/ 1020418 h 2784474"/>
              <a:gd name="connsiteX1" fmla="*/ 1416681 w 2092544"/>
              <a:gd name="connsiteY1" fmla="*/ 0 h 2784474"/>
              <a:gd name="connsiteX2" fmla="*/ 2092544 w 2092544"/>
              <a:gd name="connsiteY2" fmla="*/ 1724303 h 2784474"/>
              <a:gd name="connsiteX3" fmla="*/ 689113 w 2092544"/>
              <a:gd name="connsiteY3" fmla="*/ 2784474 h 2784474"/>
              <a:gd name="connsiteX4" fmla="*/ 0 w 2092544"/>
              <a:gd name="connsiteY4" fmla="*/ 1020418 h 2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2544" h="2784474">
                <a:moveTo>
                  <a:pt x="0" y="1020418"/>
                </a:moveTo>
                <a:lnTo>
                  <a:pt x="1416681" y="0"/>
                </a:lnTo>
                <a:lnTo>
                  <a:pt x="2092544" y="1724303"/>
                </a:lnTo>
                <a:lnTo>
                  <a:pt x="689113" y="2784474"/>
                </a:lnTo>
                <a:lnTo>
                  <a:pt x="0" y="102041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507D624-F1B5-4B25-A4B2-C0BE53B697C6}"/>
              </a:ext>
            </a:extLst>
          </p:cNvPr>
          <p:cNvSpPr/>
          <p:nvPr/>
        </p:nvSpPr>
        <p:spPr>
          <a:xfrm>
            <a:off x="1790492" y="1783075"/>
            <a:ext cx="884826" cy="61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202244-9797-388D-6BD7-079C2E0A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128" y="1000451"/>
            <a:ext cx="1728192" cy="13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6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553579"/>
            <a:ext cx="2133600" cy="167908"/>
          </a:xfrm>
        </p:spPr>
        <p:txBody>
          <a:bodyPr/>
          <a:lstStyle/>
          <a:p>
            <a:fld id="{084BFC31-72B0-4B42-AAA5-274B1E30B00B}" type="datetime1">
              <a:rPr lang="ru-RU" smtClean="0"/>
              <a:t>25.11.2022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597352"/>
            <a:ext cx="2895600" cy="167908"/>
          </a:xfrm>
        </p:spPr>
        <p:txBody>
          <a:bodyPr/>
          <a:lstStyle/>
          <a:p>
            <a:r>
              <a:rPr lang="ru-RU"/>
              <a:t>Г.А.Ососков Машинное обучение лекция 6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272A3-13CF-431B-894F-0BC34875084D}" type="slidenum">
              <a:rPr lang="ru-RU" smtClean="0"/>
              <a:t>12</a:t>
            </a:fld>
            <a:endParaRPr lang="ru-RU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420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>
                <a:solidFill>
                  <a:srgbClr val="0000FF"/>
                </a:solidFill>
              </a:rPr>
              <a:t>aryonic </a:t>
            </a:r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US" sz="3600" b="1" dirty="0">
                <a:solidFill>
                  <a:srgbClr val="0000FF"/>
                </a:solidFill>
              </a:rPr>
              <a:t>atter at </a:t>
            </a:r>
            <a:r>
              <a:rPr lang="en-US" sz="3600" b="1" dirty="0" err="1">
                <a:solidFill>
                  <a:srgbClr val="FF0000"/>
                </a:solidFill>
              </a:rPr>
              <a:t>N</a:t>
            </a:r>
            <a:r>
              <a:rPr lang="en-US" sz="3600" b="1" dirty="0" err="1">
                <a:solidFill>
                  <a:srgbClr val="0000FF"/>
                </a:solidFill>
              </a:rPr>
              <a:t>uclotron</a:t>
            </a:r>
            <a:r>
              <a:rPr lang="en-US" sz="3600" b="1" dirty="0">
                <a:solidFill>
                  <a:srgbClr val="0000FF"/>
                </a:solidFill>
              </a:rPr>
              <a:t> (BM@N)</a:t>
            </a:r>
            <a:endParaRPr lang="ru-RU" sz="3600" dirty="0"/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0" y="3409998"/>
            <a:ext cx="7886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</a:t>
            </a:r>
            <a:r>
              <a:rPr lang="en-US" dirty="0"/>
              <a:t> BM@N)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одно событие (</a:t>
            </a:r>
            <a:r>
              <a:rPr lang="en-US" dirty="0" err="1"/>
              <a:t>Au+Au</a:t>
            </a:r>
            <a:r>
              <a:rPr lang="en-US" dirty="0"/>
              <a:t>) </a:t>
            </a:r>
            <a:r>
              <a:rPr lang="ru-RU" dirty="0"/>
              <a:t>порождает</a:t>
            </a:r>
            <a:r>
              <a:rPr lang="en-US" dirty="0"/>
              <a:t> </a:t>
            </a:r>
            <a:r>
              <a:rPr lang="ru-RU" dirty="0"/>
              <a:t>тысячи треков, регистрируемых </a:t>
            </a:r>
            <a:r>
              <a:rPr lang="ru-RU" dirty="0" err="1"/>
              <a:t>стриповыми</a:t>
            </a:r>
            <a:r>
              <a:rPr lang="ru-RU" dirty="0"/>
              <a:t> детекторами, силиконовым и </a:t>
            </a:r>
            <a:r>
              <a:rPr lang="en-US" dirty="0"/>
              <a:t>GEM</a:t>
            </a:r>
            <a:r>
              <a:rPr lang="ru-RU" dirty="0"/>
              <a:t>. Пролетающая частица активирует близкие стрипы, определяя одну координату, для получения второй нужна вторая </a:t>
            </a:r>
            <a:r>
              <a:rPr lang="ru-RU" dirty="0" err="1"/>
              <a:t>стриповая</a:t>
            </a:r>
            <a:r>
              <a:rPr lang="ru-RU" dirty="0"/>
              <a:t> плоскость. Эти две плоскости образуют то, что называют станцией всей трековой камеры.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6" y="4901887"/>
            <a:ext cx="2661532" cy="102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852165"/>
            <a:ext cx="4177620" cy="209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021" y="5974458"/>
            <a:ext cx="4077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Двумерная схема панели </a:t>
            </a:r>
            <a:r>
              <a:rPr lang="en-US" sz="1400" b="1" dirty="0"/>
              <a:t>GEM</a:t>
            </a:r>
            <a:r>
              <a:rPr lang="ru-RU" sz="1400" b="1" dirty="0"/>
              <a:t> детектора. Видно, что стрипы пересекаются под малым углом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3093" y="5018402"/>
            <a:ext cx="40358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atin typeface="Arial" charset="0"/>
              </a:rPr>
              <a:t>лавины электронов в </a:t>
            </a:r>
            <a:r>
              <a:rPr lang="en-US" sz="1200" b="1" dirty="0"/>
              <a:t>GEM </a:t>
            </a:r>
            <a:r>
              <a:rPr lang="ru-RU" sz="1200" b="1" dirty="0"/>
              <a:t> </a:t>
            </a:r>
            <a:r>
              <a:rPr lang="ru-RU" sz="1200" b="1" dirty="0">
                <a:latin typeface="Arial" charset="0"/>
              </a:rPr>
              <a:t>и </a:t>
            </a:r>
            <a:r>
              <a:rPr lang="ru-RU" sz="1200" b="1" dirty="0" err="1">
                <a:latin typeface="Arial" charset="0"/>
              </a:rPr>
              <a:t>стриповые</a:t>
            </a:r>
            <a:r>
              <a:rPr lang="ru-RU" sz="1200" b="1" dirty="0">
                <a:latin typeface="Arial" charset="0"/>
              </a:rPr>
              <a:t> кластеры 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C6B66A1B-DE1F-CF4C-85BE-630CFE974273}"/>
              </a:ext>
            </a:extLst>
          </p:cNvPr>
          <p:cNvGrpSpPr/>
          <p:nvPr/>
        </p:nvGrpSpPr>
        <p:grpSpPr>
          <a:xfrm>
            <a:off x="8184232" y="819627"/>
            <a:ext cx="3599145" cy="1966801"/>
            <a:chOff x="7420740" y="2748956"/>
            <a:chExt cx="4932408" cy="3179341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55B75C5-9D2B-3241-BEC9-043E80218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9121" y="2748956"/>
              <a:ext cx="4814027" cy="28642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C809E5-2ECB-B743-879C-F7573DD3D144}"/>
                </a:ext>
              </a:extLst>
            </p:cNvPr>
            <p:cNvSpPr txBox="1"/>
            <p:nvPr/>
          </p:nvSpPr>
          <p:spPr>
            <a:xfrm>
              <a:off x="7420740" y="5505403"/>
              <a:ext cx="3603221" cy="422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b="1" dirty="0">
                  <a:solidFill>
                    <a:srgbClr val="000000"/>
                  </a:solidFill>
                </a:rPr>
                <a:t>Вид модельного </a:t>
              </a:r>
              <a:r>
                <a:rPr lang="en-US" sz="1100" b="1" dirty="0" err="1">
                  <a:solidFill>
                    <a:srgbClr val="000000"/>
                  </a:solidFill>
                </a:rPr>
                <a:t>Au+Au</a:t>
              </a:r>
              <a:r>
                <a:rPr lang="en-US" sz="1100" b="1" dirty="0">
                  <a:solidFill>
                    <a:srgbClr val="000000"/>
                  </a:solidFill>
                </a:rPr>
                <a:t> </a:t>
              </a:r>
              <a:r>
                <a:rPr lang="ru-RU" sz="1100" b="1" dirty="0">
                  <a:solidFill>
                    <a:srgbClr val="000000"/>
                  </a:solidFill>
                </a:rPr>
                <a:t>события </a:t>
              </a:r>
              <a:r>
                <a:rPr lang="en-US" sz="1100" b="1" dirty="0">
                  <a:solidFill>
                    <a:srgbClr val="000000"/>
                  </a:solidFill>
                </a:rPr>
                <a:t>BM@N</a:t>
              </a:r>
              <a:endParaRPr lang="ru-RU" sz="11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Picture 7">
            <a:extLst>
              <a:ext uri="{FF2B5EF4-FFF2-40B4-BE49-F238E27FC236}">
                <a16:creationId xmlns:a16="http://schemas.microsoft.com/office/drawing/2014/main" id="{E04F9559-6DEA-4113-A535-4494AD5FF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23" y="523992"/>
            <a:ext cx="5769769" cy="289803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D9EDB7-A7DC-4052-AB47-3A871B157D48}"/>
              </a:ext>
            </a:extLst>
          </p:cNvPr>
          <p:cNvSpPr txBox="1"/>
          <p:nvPr/>
        </p:nvSpPr>
        <p:spPr>
          <a:xfrm>
            <a:off x="3359696" y="5260481"/>
            <a:ext cx="87182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/>
            <a:r>
              <a:rPr lang="ru-RU" b="1" dirty="0">
                <a:solidFill>
                  <a:srgbClr val="C00000"/>
                </a:solidFill>
              </a:rPr>
              <a:t>Наша задача – восстановить треки по данным </a:t>
            </a:r>
            <a:r>
              <a:rPr lang="en-US" b="1" dirty="0">
                <a:solidFill>
                  <a:srgbClr val="C00000"/>
                </a:solidFill>
              </a:rPr>
              <a:t>GEM </a:t>
            </a:r>
            <a:r>
              <a:rPr lang="ru-RU" b="1" dirty="0">
                <a:solidFill>
                  <a:srgbClr val="C00000"/>
                </a:solidFill>
              </a:rPr>
              <a:t>и </a:t>
            </a:r>
            <a:r>
              <a:rPr lang="en-US" b="1" dirty="0">
                <a:solidFill>
                  <a:srgbClr val="C00000"/>
                </a:solidFill>
              </a:rPr>
              <a:t>STS </a:t>
            </a:r>
            <a:r>
              <a:rPr lang="ru-RU" b="1" dirty="0">
                <a:solidFill>
                  <a:srgbClr val="C00000"/>
                </a:solidFill>
              </a:rPr>
              <a:t>детекторов внутри магнита.  </a:t>
            </a:r>
            <a:r>
              <a:rPr lang="ru-RU" sz="1600" b="1" dirty="0"/>
              <a:t>В</a:t>
            </a:r>
            <a:r>
              <a:rPr lang="en-US" sz="1600" b="1" dirty="0"/>
              <a:t> </a:t>
            </a:r>
            <a:r>
              <a:rPr lang="ru-RU" sz="1600" b="1" dirty="0"/>
              <a:t>сеансах 2015-16 </a:t>
            </a:r>
            <a:r>
              <a:rPr lang="ru-RU" sz="1600" b="1" dirty="0" err="1"/>
              <a:t>гг</a:t>
            </a:r>
            <a:r>
              <a:rPr lang="ru-RU" sz="1600" b="1" dirty="0"/>
              <a:t> было 6 </a:t>
            </a:r>
            <a:r>
              <a:rPr lang="en-US" sz="1600" b="1" dirty="0"/>
              <a:t>GEM </a:t>
            </a:r>
            <a:r>
              <a:rPr lang="ru-RU" sz="1600" b="1" dirty="0"/>
              <a:t> станций, в  2017 г. к ним прибавились еще 3 </a:t>
            </a:r>
            <a:r>
              <a:rPr lang="en-US" sz="1600" b="1" dirty="0"/>
              <a:t>STS </a:t>
            </a:r>
            <a:r>
              <a:rPr lang="ru-RU" sz="1600" b="1" dirty="0"/>
              <a:t> и стало 9 станций.  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674063-50BC-7DE8-AA75-46F07C60C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430112"/>
            <a:ext cx="1554257" cy="98488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2BF87E-AC58-D5DA-92F1-98F259025339}"/>
              </a:ext>
            </a:extLst>
          </p:cNvPr>
          <p:cNvSpPr txBox="1"/>
          <p:nvPr/>
        </p:nvSpPr>
        <p:spPr>
          <a:xfrm>
            <a:off x="2495600" y="594533"/>
            <a:ext cx="2456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Трекеры  внутри магнита</a:t>
            </a:r>
            <a:endParaRPr lang="ru-RU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CCB1764-3195-2953-CB63-0355010B426E}"/>
              </a:ext>
            </a:extLst>
          </p:cNvPr>
          <p:cNvCxnSpPr>
            <a:cxnSpLocks/>
          </p:cNvCxnSpPr>
          <p:nvPr/>
        </p:nvCxnSpPr>
        <p:spPr>
          <a:xfrm flipH="1">
            <a:off x="2355286" y="856200"/>
            <a:ext cx="1508060" cy="749667"/>
          </a:xfrm>
          <a:prstGeom prst="straightConnector1">
            <a:avLst/>
          </a:prstGeom>
          <a:ln w="3492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03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0" y="62908"/>
            <a:ext cx="1259632" cy="14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0813" y="21473"/>
            <a:ext cx="9756576" cy="57947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A0AEC"/>
                </a:solidFill>
              </a:rPr>
              <a:t>     Эволюция методов трекинга для </a:t>
            </a:r>
            <a:r>
              <a:rPr lang="en-US" sz="3200" b="1" dirty="0">
                <a:solidFill>
                  <a:srgbClr val="1A0AEC"/>
                </a:solidFill>
              </a:rPr>
              <a:t>GEM </a:t>
            </a:r>
            <a:r>
              <a:rPr lang="ru-RU" sz="3200" b="1" dirty="0">
                <a:solidFill>
                  <a:srgbClr val="1A0AEC"/>
                </a:solidFill>
              </a:rPr>
              <a:t>детекторов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4986" y="602118"/>
            <a:ext cx="10277872" cy="1296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В начале после сеанса 2016 года с С-С взаимодействиями была предложена процедура </a:t>
            </a:r>
            <a:r>
              <a:rPr lang="ru-RU" sz="2000" b="1" dirty="0"/>
              <a:t>двухэтапного трекинга</a:t>
            </a:r>
            <a:r>
              <a:rPr lang="ru-RU" sz="2000" dirty="0"/>
              <a:t>, начинающаяся </a:t>
            </a:r>
            <a:r>
              <a:rPr lang="ru-RU" sz="2000" b="1" dirty="0"/>
              <a:t>с предобработки для поиска всех возможных трек-кандидатов </a:t>
            </a:r>
            <a:r>
              <a:rPr lang="ru-RU" sz="2000" dirty="0"/>
              <a:t>путем направленного поиска на первом этапе, а затем </a:t>
            </a:r>
            <a:r>
              <a:rPr lang="ru-RU" sz="2000" b="1" dirty="0"/>
              <a:t>окончательного отбора треков путем применения глубокой рекуррентной нейронной сети</a:t>
            </a:r>
            <a:r>
              <a:rPr lang="ru-RU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202" y="1741465"/>
            <a:ext cx="9312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Выполнялся комбинаторный поиск по многим хитам и тысячам фейков, расположенных на последовательных станциях детектора, чтобы </a:t>
            </a:r>
            <a:r>
              <a:rPr lang="ru-RU" b="1" dirty="0">
                <a:solidFill>
                  <a:srgbClr val="C00000"/>
                </a:solidFill>
              </a:rPr>
              <a:t>отобрать те, что принадлежат некоторым трекам, т. е. лежат на гладкой кривой.</a:t>
            </a:r>
            <a:r>
              <a:rPr lang="ru-RU" dirty="0"/>
              <a:t>  Для хита из какой-либо станции искался соответствующий хит на следующей. Уменьшение огромной комбинаторики выполнялось за счет использование </a:t>
            </a:r>
            <a:r>
              <a:rPr lang="ru-RU" b="1" dirty="0"/>
              <a:t>плавности кривой </a:t>
            </a:r>
            <a:r>
              <a:rPr lang="ru-RU" dirty="0"/>
              <a:t>для прогнозирования меньшей области для поиска на следующей станции.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3556" y="441538"/>
            <a:ext cx="79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Magnetic field</a:t>
            </a:r>
          </a:p>
          <a:p>
            <a:r>
              <a:rPr lang="en-US" sz="1200" dirty="0"/>
              <a:t>direction</a:t>
            </a:r>
            <a:endParaRPr lang="ru-RU" sz="1200" dirty="0"/>
          </a:p>
        </p:txBody>
      </p:sp>
      <p:sp>
        <p:nvSpPr>
          <p:cNvPr id="7" name="Стрелка вверх 6"/>
          <p:cNvSpPr/>
          <p:nvPr/>
        </p:nvSpPr>
        <p:spPr bwMode="auto">
          <a:xfrm>
            <a:off x="972456" y="176656"/>
            <a:ext cx="196600" cy="689645"/>
          </a:xfrm>
          <a:prstGeom prst="upArrow">
            <a:avLst/>
          </a:prstGeom>
          <a:solidFill>
            <a:schemeClr val="accent1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9431650" y="1525568"/>
            <a:ext cx="2439904" cy="1668431"/>
          </a:xfrm>
          <a:prstGeom prst="rect">
            <a:avLst/>
          </a:prstGeom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AE2C-0260-41C7-92F9-765FE2823F3C}" type="datetime1">
              <a:rPr lang="ru-RU" smtClean="0"/>
              <a:t>25.11.2022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13</a:t>
            </a:fld>
            <a:endParaRPr lang="ru-RU"/>
          </a:p>
        </p:txBody>
      </p:sp>
      <p:pic>
        <p:nvPicPr>
          <p:cNvPr id="12" name="Picture 4" descr="SEG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602" y="2698759"/>
            <a:ext cx="1202827" cy="5621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202" y="3433640"/>
            <a:ext cx="632708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 </a:t>
            </a:r>
            <a:r>
              <a:rPr lang="ru-RU" sz="1700" dirty="0"/>
              <a:t>полным учетом параметров С-С взаимодействий в реальном  </a:t>
            </a:r>
            <a:r>
              <a:rPr lang="en-US" sz="1700" dirty="0"/>
              <a:t>GEM</a:t>
            </a:r>
            <a:r>
              <a:rPr lang="ru-RU" sz="1700" dirty="0"/>
              <a:t> детекторе эксперимента </a:t>
            </a:r>
            <a:r>
              <a:rPr lang="en-US" sz="1700" dirty="0"/>
              <a:t>BM@N</a:t>
            </a:r>
            <a:r>
              <a:rPr lang="ru-RU" sz="1700" dirty="0"/>
              <a:t> была смоделирована размеченная выборка </a:t>
            </a:r>
            <a:r>
              <a:rPr lang="ru-RU" sz="1700" b="1" dirty="0">
                <a:solidFill>
                  <a:srgbClr val="C00000"/>
                </a:solidFill>
              </a:rPr>
              <a:t>из </a:t>
            </a:r>
            <a:r>
              <a:rPr lang="en-US" sz="1700" b="1" dirty="0">
                <a:solidFill>
                  <a:srgbClr val="C00000"/>
                </a:solidFill>
              </a:rPr>
              <a:t>82 677 </a:t>
            </a:r>
            <a:r>
              <a:rPr lang="ru-RU" sz="1700" b="1" dirty="0">
                <a:solidFill>
                  <a:srgbClr val="C00000"/>
                </a:solidFill>
              </a:rPr>
              <a:t>треков</a:t>
            </a:r>
            <a:r>
              <a:rPr lang="ru-RU" sz="1700" dirty="0"/>
              <a:t>, отмеченных, как </a:t>
            </a:r>
            <a:r>
              <a:rPr lang="ru-RU" sz="1700" b="1" dirty="0">
                <a:solidFill>
                  <a:srgbClr val="C00000"/>
                </a:solidFill>
              </a:rPr>
              <a:t>подлинные</a:t>
            </a:r>
            <a:r>
              <a:rPr lang="ru-RU" sz="1700" dirty="0">
                <a:solidFill>
                  <a:srgbClr val="C00000"/>
                </a:solidFill>
              </a:rPr>
              <a:t>, и</a:t>
            </a:r>
            <a:r>
              <a:rPr lang="en-US" sz="1700" dirty="0">
                <a:solidFill>
                  <a:srgbClr val="C00000"/>
                </a:solidFill>
              </a:rPr>
              <a:t> </a:t>
            </a:r>
            <a:r>
              <a:rPr lang="en-US" sz="1700" b="1" dirty="0">
                <a:solidFill>
                  <a:srgbClr val="C00000"/>
                </a:solidFill>
              </a:rPr>
              <a:t>695 887</a:t>
            </a:r>
            <a:r>
              <a:rPr lang="ru-RU" sz="1700" b="1" dirty="0">
                <a:solidFill>
                  <a:srgbClr val="C00000"/>
                </a:solidFill>
              </a:rPr>
              <a:t> отнесенных к ложным</a:t>
            </a:r>
            <a:r>
              <a:rPr lang="ru-RU" sz="1700" dirty="0"/>
              <a:t>. Выполнение последовательного пространственного поиска треков-кандидатов на первом этапе было </a:t>
            </a:r>
            <a:r>
              <a:rPr lang="ru-RU" sz="1700" b="1" dirty="0">
                <a:solidFill>
                  <a:srgbClr val="C00000"/>
                </a:solidFill>
              </a:rPr>
              <a:t>ускорено за счет применения  техники  </a:t>
            </a:r>
            <a:r>
              <a:rPr lang="en-US" sz="1700" b="1" dirty="0">
                <a:solidFill>
                  <a:srgbClr val="C00000"/>
                </a:solidFill>
              </a:rPr>
              <a:t>KD- </a:t>
            </a:r>
            <a:r>
              <a:rPr lang="ru-RU" sz="1700" b="1" dirty="0">
                <a:solidFill>
                  <a:srgbClr val="C00000"/>
                </a:solidFill>
              </a:rPr>
              <a:t>деревьев</a:t>
            </a:r>
            <a:r>
              <a:rPr lang="ru-RU" sz="1700" dirty="0"/>
              <a:t>. </a:t>
            </a:r>
            <a:r>
              <a:rPr lang="ru-RU" sz="1700" b="1" dirty="0">
                <a:solidFill>
                  <a:srgbClr val="C00000"/>
                </a:solidFill>
              </a:rPr>
              <a:t>Выборка получилась несбалансированной, </a:t>
            </a:r>
            <a:r>
              <a:rPr lang="ru-RU" sz="1700" dirty="0"/>
              <a:t>т.к.</a:t>
            </a:r>
            <a:r>
              <a:rPr lang="ru-RU" sz="1700" b="1" dirty="0">
                <a:solidFill>
                  <a:srgbClr val="C00000"/>
                </a:solidFill>
              </a:rPr>
              <a:t> </a:t>
            </a:r>
            <a:r>
              <a:rPr lang="ru-RU" sz="1700" dirty="0"/>
              <a:t>из-за слишком либерального критерия отбора трек-кандидатов, ориентированного на то, чтобы не потерять реальные треки, в </a:t>
            </a:r>
            <a:r>
              <a:rPr lang="ru-RU" sz="1700" dirty="0" err="1"/>
              <a:t>датасете</a:t>
            </a:r>
            <a:r>
              <a:rPr lang="ru-RU" sz="1700" dirty="0"/>
              <a:t> удерживалось слишком много ложных треков (называемых </a:t>
            </a:r>
            <a:r>
              <a:rPr lang="en-US" sz="1700" b="1" dirty="0">
                <a:solidFill>
                  <a:srgbClr val="C00000"/>
                </a:solidFill>
              </a:rPr>
              <a:t>ghosts</a:t>
            </a:r>
            <a:r>
              <a:rPr lang="en-US" sz="1700" dirty="0"/>
              <a:t> </a:t>
            </a:r>
            <a:r>
              <a:rPr lang="ru-RU" sz="1700" dirty="0"/>
              <a:t>– призраки).</a:t>
            </a:r>
          </a:p>
          <a:p>
            <a:endParaRPr lang="ru-RU" dirty="0"/>
          </a:p>
        </p:txBody>
      </p:sp>
      <p:pic>
        <p:nvPicPr>
          <p:cNvPr id="18" name="Picture 19">
            <a:extLst>
              <a:ext uri="{FF2B5EF4-FFF2-40B4-BE49-F238E27FC236}">
                <a16:creationId xmlns:a16="http://schemas.microsoft.com/office/drawing/2014/main" id="{05D3720E-1A1B-FEB9-5335-2C95A9E7B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88" y="3334921"/>
            <a:ext cx="5698977" cy="28629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94D76C-5A12-80AD-2795-CB0621387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101" y="3392421"/>
            <a:ext cx="1170533" cy="365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261172-0900-0068-C13B-2CB9AA475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635" y="3617716"/>
            <a:ext cx="1170533" cy="365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7DBB51-352F-E79F-9DD3-3158999C9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424" y="3215621"/>
            <a:ext cx="1664352" cy="4267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5E9E8C9-8030-A2CE-623C-E81840333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1864" y="3451535"/>
            <a:ext cx="1511939" cy="4267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DDBF22-686F-ECAF-A86E-9CCCFDCDDC09}"/>
              </a:ext>
            </a:extLst>
          </p:cNvPr>
          <p:cNvSpPr txBox="1"/>
          <p:nvPr/>
        </p:nvSpPr>
        <p:spPr>
          <a:xfrm>
            <a:off x="9912424" y="5824609"/>
            <a:ext cx="2328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белые точки - фейки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4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C40FEBC-E07B-453E-A39A-43F85257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27987"/>
            <a:ext cx="8572104" cy="75117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1A0AEC"/>
                </a:solidFill>
              </a:rPr>
              <a:t>2-й этап - классификация треков-кандидатов</a:t>
            </a:r>
            <a:br>
              <a:rPr lang="ru-RU" sz="3600" b="1" dirty="0">
                <a:solidFill>
                  <a:srgbClr val="1A0AEC"/>
                </a:solidFill>
              </a:rPr>
            </a:br>
            <a:r>
              <a:rPr lang="en-US" sz="2000" b="1" dirty="0">
                <a:hlinkClick r:id="rId2"/>
              </a:rPr>
              <a:t>http://ceur-ws.org/Vol-2023/37-45-paper-6.pdf</a:t>
            </a:r>
            <a:endParaRPr lang="ru-RU" sz="2000" b="1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1B4CB2A5-3A3D-4127-B105-0684B9AF325E}" type="datetime1">
              <a:rPr 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25.11.2022</a:t>
            </a:fld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Г.А.Ососков Машинное обучение лекция 6</a:t>
            </a:r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A81272A3-13CF-431B-894F-0BC34875084D}" type="slidenum"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defTabSz="703356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447CF8-A2AF-4A0D-95FC-78E5EBAF6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" y="2074267"/>
            <a:ext cx="6910784" cy="40045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3526A9-A5A0-4D29-800C-15B6539AF746}"/>
              </a:ext>
            </a:extLst>
          </p:cNvPr>
          <p:cNvSpPr/>
          <p:nvPr/>
        </p:nvSpPr>
        <p:spPr>
          <a:xfrm>
            <a:off x="62426" y="474852"/>
            <a:ext cx="4017350" cy="317153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pPr algn="ctr" defTabSz="703356"/>
            <a:r>
              <a:rPr lang="ru-RU" sz="1600" b="1" dirty="0">
                <a:solidFill>
                  <a:srgbClr val="C00000"/>
                </a:solidFill>
                <a:latin typeface="Calibri"/>
              </a:rPr>
              <a:t>1-й этап – направленный </a:t>
            </a:r>
            <a:r>
              <a:rPr lang="en-US" sz="1600" b="1" dirty="0">
                <a:solidFill>
                  <a:srgbClr val="C00000"/>
                </a:solidFill>
                <a:latin typeface="Calibri"/>
              </a:rPr>
              <a:t>K-d Tree </a:t>
            </a:r>
            <a:r>
              <a:rPr lang="ru-RU" sz="1600" b="1" dirty="0">
                <a:solidFill>
                  <a:srgbClr val="C00000"/>
                </a:solidFill>
                <a:latin typeface="Calibri"/>
              </a:rPr>
              <a:t>отбор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EA9E09-41F6-4A64-99EE-6947C8970996}"/>
              </a:ext>
            </a:extLst>
          </p:cNvPr>
          <p:cNvSpPr/>
          <p:nvPr/>
        </p:nvSpPr>
        <p:spPr>
          <a:xfrm>
            <a:off x="62426" y="6089009"/>
            <a:ext cx="4511824" cy="347931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pPr algn="ctr" defTabSz="703356"/>
            <a:r>
              <a:rPr lang="ru-RU" b="1" dirty="0">
                <a:solidFill>
                  <a:srgbClr val="0033CC"/>
                </a:solidFill>
                <a:latin typeface="Calibri"/>
              </a:rPr>
              <a:t>Схема классификатора </a:t>
            </a: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TrackNETv1</a:t>
            </a:r>
            <a:endParaRPr lang="ru-RU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EF709-2C3C-425E-B523-FAEC390ABD5F}"/>
              </a:ext>
            </a:extLst>
          </p:cNvPr>
          <p:cNvSpPr txBox="1"/>
          <p:nvPr/>
        </p:nvSpPr>
        <p:spPr>
          <a:xfrm>
            <a:off x="95672" y="819642"/>
            <a:ext cx="1200065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ru-RU" dirty="0"/>
              <a:t>Глубокая рекуррентная сеть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TrackNETv1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/>
              <a:t>с тремя скрытыми  </a:t>
            </a:r>
            <a:r>
              <a:rPr lang="en-US" dirty="0"/>
              <a:t>GRU </a:t>
            </a:r>
            <a:r>
              <a:rPr lang="ru-RU" dirty="0"/>
              <a:t>слоями и специальной целевой функцией</a:t>
            </a:r>
            <a:r>
              <a:rPr lang="en-US" dirty="0"/>
              <a:t> </a:t>
            </a:r>
            <a:r>
              <a:rPr lang="en-US" b="1" dirty="0">
                <a:solidFill>
                  <a:srgbClr val="0033CC"/>
                </a:solidFill>
              </a:rPr>
              <a:t>focal loss</a:t>
            </a:r>
            <a:r>
              <a:rPr lang="ru-RU" dirty="0"/>
              <a:t>, учитывающей несбалансированность выборки, после обучения при тестовой проверке правильно классифицировала треки-кандидаты  на реальные треки и ложные (</a:t>
            </a:r>
            <a:r>
              <a:rPr lang="en-US" sz="2000" dirty="0"/>
              <a:t>ghosts</a:t>
            </a:r>
            <a:r>
              <a:rPr lang="ru-RU" sz="2000" dirty="0"/>
              <a:t>) </a:t>
            </a:r>
            <a:r>
              <a:rPr lang="ru-RU" b="1" dirty="0"/>
              <a:t>с эффективностью 9</a:t>
            </a:r>
            <a:r>
              <a:rPr lang="en-US" b="1" dirty="0"/>
              <a:t>8</a:t>
            </a:r>
            <a:r>
              <a:rPr lang="ru-RU" b="1" dirty="0"/>
              <a:t>% со скоростью</a:t>
            </a:r>
            <a:r>
              <a:rPr lang="ru-RU" dirty="0"/>
              <a:t> 34 602 трека-кандидата в секунду, используя Tesla V100 на суперкомпьютере GOVORUN</a:t>
            </a:r>
            <a:endParaRPr lang="ru-RU" b="1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1D00712-0A13-406F-BE42-AC93C4D1B189}"/>
              </a:ext>
            </a:extLst>
          </p:cNvPr>
          <p:cNvSpPr/>
          <p:nvPr/>
        </p:nvSpPr>
        <p:spPr>
          <a:xfrm>
            <a:off x="5472324" y="3568664"/>
            <a:ext cx="1500886" cy="1231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41" tIns="54622" rIns="109241" bIns="54622"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F7DC5-3EA8-AFEB-A5B8-8BDB8EE1A178}"/>
              </a:ext>
            </a:extLst>
          </p:cNvPr>
          <p:cNvSpPr txBox="1"/>
          <p:nvPr/>
        </p:nvSpPr>
        <p:spPr>
          <a:xfrm>
            <a:off x="7248128" y="2506890"/>
            <a:ext cx="4848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е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недостатки этого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двухшагового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алгоритма:</a:t>
            </a:r>
          </a:p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создание размеченного набора данных с истинными и ложными треками на первом этапе требовало много усилий и времени;</a:t>
            </a:r>
          </a:p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сильная несбалансированность полученной обучающей выборки потребовала применения специальной функции потерь с тщательной настройкой многих параметров,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весьма критичной к неточностям их настройки.</a:t>
            </a:r>
          </a:p>
        </p:txBody>
      </p:sp>
    </p:spTree>
    <p:extLst>
      <p:ext uri="{BB962C8B-B14F-4D97-AF65-F5344CB8AC3E}">
        <p14:creationId xmlns:p14="http://schemas.microsoft.com/office/powerpoint/2010/main" val="282188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F9692-B0EA-5170-7829-FB7DDC64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151" y="-34095"/>
            <a:ext cx="10231057" cy="6455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0A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оценивать результаты трекинга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C3A216-701D-5A90-C0D1-98F96A58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2" y="584216"/>
            <a:ext cx="12067095" cy="117421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наивная оценка эффективности трекинга по процентному  отношению числа найденных треков к общему числу треков-кандидатов (</a:t>
            </a:r>
            <a:r>
              <a:rPr lang="en-US" sz="7200" b="1" u="sng" dirty="0">
                <a:solidFill>
                  <a:srgbClr val="1A0A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7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бесполезна 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и даже опасна, т.к. 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выборка очень сильно </a:t>
            </a:r>
            <a:r>
              <a:rPr lang="ru-RU" sz="7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несбалансирована</a:t>
            </a:r>
            <a:r>
              <a:rPr lang="ru-RU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и среди треков-кандидатов может оказаться слишком много ложных, образованных из шумовых отсчетов и кусков разных треков, так что среди распознанных, кроме тех, что в самом деле являются реальными треками также и те, что ошибочно распознаны как треки, но они – ложные (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ghosts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- призраки)</a:t>
            </a:r>
          </a:p>
          <a:p>
            <a:pPr marL="0" indent="0">
              <a:buNone/>
            </a:pP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en-US" sz="1800" dirty="0"/>
              <a:t>      </a:t>
            </a:r>
            <a:endParaRPr lang="ru-RU" sz="1800" dirty="0"/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4B8A1-B52D-1CEF-C332-A0C99113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47EE5B-4795-40ED-AB20-75AFDB5906C1}" type="datetime1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25.11.2022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1A5D-8662-C375-E08C-4EC316CE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406" y="64928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Г.А.Ососков Машинное обучение лекция 6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B2847-082B-614B-3495-DC1DA8EB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8F089-B8AD-40D2-B5E4-FC3201B02D7A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5E63B-3948-9BC2-7236-1787A87722DA}"/>
              </a:ext>
            </a:extLst>
          </p:cNvPr>
          <p:cNvSpPr txBox="1"/>
          <p:nvPr/>
        </p:nvSpPr>
        <p:spPr>
          <a:xfrm>
            <a:off x="192778" y="3165210"/>
            <a:ext cx="6742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 существу – это общий вопрос о критериях проверки правильности гипотез, основной и альтернативной.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Ошибки классификации бывают двух видов: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статистике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называют ошибкой I-го рода, 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ошибкой II-го рода.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6AF48A-DCBF-51DF-A938-5507A3644F5C}"/>
                  </a:ext>
                </a:extLst>
              </p:cNvPr>
              <p:cNvSpPr txBox="1"/>
              <p:nvPr/>
            </p:nvSpPr>
            <p:spPr>
              <a:xfrm>
                <a:off x="-29761" y="2018262"/>
                <a:ext cx="89467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m:t>Поэтому в терминах трекинга</m:t>
                    </m:r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принято использовать метрики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где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ru-RU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𝑡𝑟𝑢𝑒</m:t>
                        </m:r>
                      </m:sub>
                      <m:sup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𝑟𝑒𝑐</m:t>
                        </m:r>
                      </m:sup>
                    </m:sSubSup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- количество реальных треков, найденных моделью;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- количество всех реальных треков, известных из симуляции Монте-Карло;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0" lang="ru-RU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𝑟𝑒𝑐</m:t>
                        </m:r>
                      </m:sup>
                    </m:sSup>
                  </m:oMath>
                </a14:m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- количество всех треков, которые модель реконструировала.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6AF48A-DCBF-51DF-A938-5507A3644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761" y="2018262"/>
                <a:ext cx="8946740" cy="1200329"/>
              </a:xfrm>
              <a:prstGeom prst="rect">
                <a:avLst/>
              </a:prstGeom>
              <a:blipFill>
                <a:blip r:embed="rId2"/>
                <a:stretch>
                  <a:fillRect l="-545" t="-2538" b="-6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6EF7F5-E9FD-19D4-6F9C-51EEFCB8D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0600" y="1973383"/>
            <a:ext cx="2184077" cy="1245208"/>
          </a:xfrm>
          <a:prstGeom prst="rect">
            <a:avLst/>
          </a:prstGeom>
          <a:solidFill>
            <a:srgbClr val="92D050">
              <a:alpha val="80000"/>
            </a:srgbClr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7DB6F7-BC6E-4E10-8ACC-1A12C749A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  <a14:imgEffect>
                      <a14:saturation sat="210000"/>
                    </a14:imgEffect>
                    <a14:imgEffect>
                      <a14:brightnessContrast bright="-19000" contrast="7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4073" y="3278082"/>
            <a:ext cx="5323022" cy="30782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B789C1-A32B-4239-28C9-205F2876D7B8}"/>
              </a:ext>
            </a:extLst>
          </p:cNvPr>
          <p:cNvSpPr txBox="1"/>
          <p:nvPr/>
        </p:nvSpPr>
        <p:spPr>
          <a:xfrm>
            <a:off x="192778" y="4365538"/>
            <a:ext cx="37466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способов оценить модель в целом является AUC-ROC (или ROC AUC) — площадь 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nder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urve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под кривой ошибок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eceiver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perating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haracteristic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curve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 на графике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 Positive </a:t>
            </a:r>
            <a:r>
              <a:rPr lang="en-US" sz="16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False positive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C10DAB-02FB-D1F5-6631-6A955D9DD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139" y="4256387"/>
            <a:ext cx="2877581" cy="22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6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1060-C8A2-4E1C-93B1-46C759CB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12192"/>
            <a:ext cx="12050130" cy="523528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rgbClr val="0000FF"/>
                </a:solidFill>
              </a:rPr>
              <a:t>Функция потерь</a:t>
            </a:r>
            <a:r>
              <a:rPr lang="en-US" sz="3300" b="1" dirty="0">
                <a:solidFill>
                  <a:srgbClr val="0000FF"/>
                </a:solidFill>
              </a:rPr>
              <a:t> </a:t>
            </a:r>
            <a:r>
              <a:rPr lang="en-US" sz="3300" b="1" dirty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focal loss </a:t>
            </a:r>
            <a:r>
              <a:rPr lang="ru-RU" sz="2400" b="1" dirty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учитывает несбалансированность выборки</a:t>
            </a:r>
            <a:endParaRPr lang="ru-RU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0D7997-D300-4625-BF5F-6C6307324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0" y="730022"/>
                <a:ext cx="9144000" cy="309069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1" i="1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b="1">
                              <a:latin typeface="Cambria Math" panose="02040503050406030204" pitchFamily="18" charset="0"/>
                            </a:rPr>
                            <m:t>𝐦𝐚𝐱</m:t>
                          </m:r>
                        </m:fName>
                        <m:e>
                          <m:d>
                            <m:d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</m:func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𝑭𝑳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8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𝒑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𝒚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b="1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1800" b="1" i="1"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8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0D7997-D300-4625-BF5F-6C6307324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730022"/>
                <a:ext cx="9144000" cy="309069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926253-5607-4FDB-8C4E-EF5793DC9DB4}"/>
                  </a:ext>
                </a:extLst>
              </p:cNvPr>
              <p:cNvSpPr txBox="1"/>
              <p:nvPr/>
            </p:nvSpPr>
            <p:spPr>
              <a:xfrm>
                <a:off x="0" y="1393519"/>
                <a:ext cx="12192000" cy="292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p’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вероятность трек / </a:t>
                </a:r>
                <a:r>
                  <a:rPr lang="ru-RU" b="1" dirty="0" err="1">
                    <a:solidFill>
                      <a:prstClr val="black"/>
                    </a:solidFill>
                    <a:latin typeface="Arial" charset="0"/>
                  </a:rPr>
                  <a:t>ghost</a:t>
                </a: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, предсказанная  RNN</a:t>
                </a:r>
                <a:endParaRPr lang="en-US" b="1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p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метка принадлежности точки реальному треку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x’, y’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координаты центра эллипса, предсказанные сетью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x, y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следующая точка на сегменте реального трека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i="1" dirty="0">
                    <a:solidFill>
                      <a:prstClr val="black"/>
                    </a:solidFill>
                    <a:latin typeface="Arial" charset="0"/>
                  </a:rPr>
                  <a:t>R1, R2</a:t>
                </a:r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полуоси эллипса</a:t>
                </a:r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 1 −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-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весовые коэффициенты для частей классификации и регрессии, </a:t>
                </a:r>
                <a:r>
                  <a:rPr lang="ru-RU" b="1" dirty="0">
                    <a:solidFill>
                      <a:prstClr val="black"/>
                    </a:solidFill>
                    <a:latin typeface="Arial" charset="0"/>
                  </a:rPr>
                  <a:t>позволяют не искать продолжение трек-кандидата, если это ghost </a:t>
                </a:r>
                <a:endParaRPr lang="ru-RU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1−3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– </a:t>
                </a:r>
                <a:r>
                  <a:rPr lang="ru-RU" dirty="0">
                    <a:solidFill>
                      <a:prstClr val="black"/>
                    </a:solidFill>
                    <a:latin typeface="Arial" charset="0"/>
                  </a:rPr>
                  <a:t>веса каждого их членов этой формулы</a:t>
                </a:r>
                <a:endParaRPr lang="ru-RU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𝐅𝐋</m:t>
                      </m:r>
                      <m:d>
                        <m:d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p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ctrlP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  <m:r>
                                            <a:rPr lang="en-US" b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b="1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𝐩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sup>
                                  </m:sSup>
                                  <m:r>
                                    <a:rPr lang="en-US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𝐢𝐟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b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sup>
                                  </m:sSup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a:rPr lang="en-US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𝐨𝐭𝐡𝐞𝐫𝐰𝐢𝐬𝐞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926253-5607-4FDB-8C4E-EF5793DC9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3519"/>
                <a:ext cx="12192000" cy="2926186"/>
              </a:xfrm>
              <a:prstGeom prst="rect">
                <a:avLst/>
              </a:prstGeom>
              <a:blipFill>
                <a:blip r:embed="rId3"/>
                <a:stretch>
                  <a:fillRect l="-300" t="-1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134555-6BF8-4780-B6E7-A9E60E2D7FC6}"/>
              </a:ext>
            </a:extLst>
          </p:cNvPr>
          <p:cNvSpPr/>
          <p:nvPr/>
        </p:nvSpPr>
        <p:spPr>
          <a:xfrm>
            <a:off x="3305688" y="1109581"/>
            <a:ext cx="2494450" cy="2440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C0A92-9E81-4E33-8C40-1B9C746E2EE3}"/>
              </a:ext>
            </a:extLst>
          </p:cNvPr>
          <p:cNvSpPr txBox="1"/>
          <p:nvPr/>
        </p:nvSpPr>
        <p:spPr>
          <a:xfrm>
            <a:off x="3234325" y="716583"/>
            <a:ext cx="2336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Arial" charset="0"/>
              </a:rPr>
              <a:t>Ошибка классификации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5275C1-3382-4CD9-B2F5-6164BB736E71}"/>
              </a:ext>
            </a:extLst>
          </p:cNvPr>
          <p:cNvSpPr/>
          <p:nvPr/>
        </p:nvSpPr>
        <p:spPr>
          <a:xfrm>
            <a:off x="6333506" y="782707"/>
            <a:ext cx="2747144" cy="923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F1D5E-71D0-4BFE-8B60-19731958934D}"/>
              </a:ext>
            </a:extLst>
          </p:cNvPr>
          <p:cNvSpPr txBox="1"/>
          <p:nvPr/>
        </p:nvSpPr>
        <p:spPr>
          <a:xfrm>
            <a:off x="6131188" y="521266"/>
            <a:ext cx="301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Arial" charset="0"/>
              </a:rPr>
              <a:t>Ошибка выбора точки эллипса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870953-19BE-4055-93BC-850A023F73BA}"/>
              </a:ext>
            </a:extLst>
          </p:cNvPr>
          <p:cNvSpPr/>
          <p:nvPr/>
        </p:nvSpPr>
        <p:spPr>
          <a:xfrm>
            <a:off x="9575934" y="1016016"/>
            <a:ext cx="596781" cy="470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60FF9-26EF-4C13-81B8-8231DB3843E9}"/>
              </a:ext>
            </a:extLst>
          </p:cNvPr>
          <p:cNvSpPr txBox="1"/>
          <p:nvPr/>
        </p:nvSpPr>
        <p:spPr>
          <a:xfrm>
            <a:off x="8945508" y="470535"/>
            <a:ext cx="1906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prstClr val="black"/>
                </a:solidFill>
                <a:latin typeface="Arial" charset="0"/>
              </a:rPr>
              <a:t>Минимизация размеров эллипса</a:t>
            </a:r>
          </a:p>
        </p:txBody>
      </p:sp>
      <p:sp>
        <p:nvSpPr>
          <p:cNvPr id="16" name="Дата 2">
            <a:extLst>
              <a:ext uri="{FF2B5EF4-FFF2-40B4-BE49-F238E27FC236}">
                <a16:creationId xmlns:a16="http://schemas.microsoft.com/office/drawing/2014/main" id="{C8B2C30F-5E39-42B7-A6FE-4DDE8956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B2FC2B-3DB7-4933-BAFB-84375D130E0E}" type="datetime1">
              <a:rPr 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25.11.2022</a:t>
            </a:fld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id="{958A8C40-93E9-4A77-AB1D-FEFE1980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0" y="6480683"/>
            <a:ext cx="2133600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F53D8-0467-4BC7-83BB-6F68418DED5E}" type="slidenum"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291164" y="6573963"/>
            <a:ext cx="368004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Г.А.Ососков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Машинное обучение лекция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FEA45-444A-4C44-A80F-F3978A0ADCFE}"/>
              </a:ext>
            </a:extLst>
          </p:cNvPr>
          <p:cNvSpPr txBox="1"/>
          <p:nvPr/>
        </p:nvSpPr>
        <p:spPr>
          <a:xfrm>
            <a:off x="6007737" y="3090276"/>
            <a:ext cx="6272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FL - это специальная функция потерь на случай несбалансированной выборки  с весовым коэффициентом 𝛼∈ [0, 1].  Мы взяли  𝛼 = 0,95,  параметр фокусировки 𝛾=2.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90A34-9496-44A7-8F21-A2B73BFF0697}"/>
              </a:ext>
            </a:extLst>
          </p:cNvPr>
          <p:cNvSpPr txBox="1"/>
          <p:nvPr/>
        </p:nvSpPr>
        <p:spPr>
          <a:xfrm>
            <a:off x="191344" y="4605871"/>
            <a:ext cx="6242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Датасет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1600" b="1" dirty="0"/>
              <a:t>был смоделирован для столкновений С-С (углерод-углерод) в сеансе 2016 года, все треки-кандидаты были помечены единицами (для истинных треков) и нулями (для ложных). Как уже указывалось, на 1-м этапе  получилось 82 677 реальных треков и 695 887 ложных. RNN обучалась с [𝝀_𝟏=𝟎.𝟓,  𝝀_𝟐=𝟎.𝟑𝟓,  𝝀_𝟑=𝟎.𝟏𝟓, 𝜶=𝟎.𝟗𝟓, 𝜸=𝟐] на 100 эпохах с </a:t>
            </a:r>
            <a:r>
              <a:rPr lang="ru-RU" sz="1600" b="1" dirty="0" err="1"/>
              <a:t>батчами</a:t>
            </a:r>
            <a:r>
              <a:rPr lang="ru-RU" sz="1600" b="1" dirty="0"/>
              <a:t> 128 и оптимизатором Adam.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5DA122AD-9384-4200-A5FB-735EE87FD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3775651"/>
                  </p:ext>
                </p:extLst>
              </p:nvPr>
            </p:nvGraphicFramePr>
            <p:xfrm>
              <a:off x="6528048" y="4198220"/>
              <a:ext cx="5569410" cy="22331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5729">
                      <a:extLst>
                        <a:ext uri="{9D8B030D-6E8A-4147-A177-3AD203B41FA5}">
                          <a16:colId xmlns:a16="http://schemas.microsoft.com/office/drawing/2014/main" val="1322156662"/>
                        </a:ext>
                      </a:extLst>
                    </a:gridCol>
                    <a:gridCol w="835115">
                      <a:extLst>
                        <a:ext uri="{9D8B030D-6E8A-4147-A177-3AD203B41FA5}">
                          <a16:colId xmlns:a16="http://schemas.microsoft.com/office/drawing/2014/main" val="3662254580"/>
                        </a:ext>
                      </a:extLst>
                    </a:gridCol>
                    <a:gridCol w="32432">
                      <a:extLst>
                        <a:ext uri="{9D8B030D-6E8A-4147-A177-3AD203B41FA5}">
                          <a16:colId xmlns:a16="http://schemas.microsoft.com/office/drawing/2014/main" val="1700003915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1093012500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3159748677"/>
                        </a:ext>
                      </a:extLst>
                    </a:gridCol>
                    <a:gridCol w="1189210">
                      <a:extLst>
                        <a:ext uri="{9D8B030D-6E8A-4147-A177-3AD203B41FA5}">
                          <a16:colId xmlns:a16="http://schemas.microsoft.com/office/drawing/2014/main" val="3331042244"/>
                        </a:ext>
                      </a:extLst>
                    </a:gridCol>
                  </a:tblGrid>
                  <a:tr h="643229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 </a:t>
                          </a:r>
                          <a:r>
                            <a:rPr lang="en-US" sz="1400" b="1" dirty="0">
                              <a:effectLst/>
                            </a:rPr>
                            <a:t>                                </a:t>
                          </a:r>
                          <a:r>
                            <a:rPr lang="en-US" sz="1800" b="1" dirty="0">
                              <a:effectLst/>
                            </a:rPr>
                            <a:t>n</a:t>
                          </a:r>
                          <a:endParaRPr lang="ru-RU" sz="1800" b="1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 метрика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метрика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3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4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5 points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0332298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Recall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99.0%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98.3%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9154645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Precision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49.0%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57.0%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70.0%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393202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Accuracy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88.0%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92.0%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95.2%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857685"/>
                      </a:ext>
                    </a:extLst>
                  </a:tr>
                  <a:tr h="51612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>
                              <a:effectLst/>
                            </a:rPr>
                            <a:t>Площадь эллипса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1.67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ru-RU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1.64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ru-RU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1.91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>
                                  <a:effectLst/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  <m:sSup>
                                <m:sSupPr>
                                  <m:ctrlPr>
                                    <a:rPr lang="ru-RU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72138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а 8">
                <a:extLst>
                  <a:ext uri="{FF2B5EF4-FFF2-40B4-BE49-F238E27FC236}">
                    <a16:creationId xmlns:a16="http://schemas.microsoft.com/office/drawing/2014/main" id="{5DA122AD-9384-4200-A5FB-735EE87FD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3775651"/>
                  </p:ext>
                </p:extLst>
              </p:nvPr>
            </p:nvGraphicFramePr>
            <p:xfrm>
              <a:off x="6528048" y="4198220"/>
              <a:ext cx="5569410" cy="22331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5729">
                      <a:extLst>
                        <a:ext uri="{9D8B030D-6E8A-4147-A177-3AD203B41FA5}">
                          <a16:colId xmlns:a16="http://schemas.microsoft.com/office/drawing/2014/main" val="1322156662"/>
                        </a:ext>
                      </a:extLst>
                    </a:gridCol>
                    <a:gridCol w="835115">
                      <a:extLst>
                        <a:ext uri="{9D8B030D-6E8A-4147-A177-3AD203B41FA5}">
                          <a16:colId xmlns:a16="http://schemas.microsoft.com/office/drawing/2014/main" val="3662254580"/>
                        </a:ext>
                      </a:extLst>
                    </a:gridCol>
                    <a:gridCol w="32432">
                      <a:extLst>
                        <a:ext uri="{9D8B030D-6E8A-4147-A177-3AD203B41FA5}">
                          <a16:colId xmlns:a16="http://schemas.microsoft.com/office/drawing/2014/main" val="1700003915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1093012500"/>
                        </a:ext>
                      </a:extLst>
                    </a:gridCol>
                    <a:gridCol w="1213462">
                      <a:extLst>
                        <a:ext uri="{9D8B030D-6E8A-4147-A177-3AD203B41FA5}">
                          <a16:colId xmlns:a16="http://schemas.microsoft.com/office/drawing/2014/main" val="3159748677"/>
                        </a:ext>
                      </a:extLst>
                    </a:gridCol>
                    <a:gridCol w="1189210">
                      <a:extLst>
                        <a:ext uri="{9D8B030D-6E8A-4147-A177-3AD203B41FA5}">
                          <a16:colId xmlns:a16="http://schemas.microsoft.com/office/drawing/2014/main" val="3331042244"/>
                        </a:ext>
                      </a:extLst>
                    </a:gridCol>
                  </a:tblGrid>
                  <a:tr h="643229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 </a:t>
                          </a:r>
                          <a:r>
                            <a:rPr lang="en-US" sz="1400" b="1" dirty="0">
                              <a:effectLst/>
                            </a:rPr>
                            <a:t>                                </a:t>
                          </a:r>
                          <a:r>
                            <a:rPr lang="en-US" sz="1800" b="1" dirty="0">
                              <a:effectLst/>
                            </a:rPr>
                            <a:t>n</a:t>
                          </a:r>
                          <a:endParaRPr lang="ru-RU" sz="1800" b="1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 dirty="0">
                              <a:effectLst/>
                            </a:rPr>
                            <a:t> метрика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 </a:t>
                          </a:r>
                          <a:endParaRPr lang="ru-RU" sz="11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dirty="0">
                              <a:effectLst/>
                            </a:rPr>
                            <a:t>метрика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3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4 points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5 points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0332298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Recall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99.0%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98.3%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9154645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Precision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49.0%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57.0%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70.0%</a:t>
                          </a:r>
                          <a:endParaRPr lang="ru-RU" sz="1100" b="1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393202"/>
                      </a:ext>
                    </a:extLst>
                  </a:tr>
                  <a:tr h="35792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Accuracy 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 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88.0%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92.0%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95.2%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857685"/>
                      </a:ext>
                    </a:extLst>
                  </a:tr>
                  <a:tr h="51612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ru-RU" sz="1400" b="1">
                              <a:effectLst/>
                            </a:rPr>
                            <a:t>Площадь эллипса</a:t>
                          </a:r>
                          <a:endParaRPr lang="ru-RU" sz="1100" b="1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 </a:t>
                          </a:r>
                          <a:endParaRPr lang="ru-RU" sz="11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161809" t="-345882" r="-200503" b="-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260500" t="-345882" r="-99500" b="-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369744" t="-345882" r="-2051" b="-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721384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E148648-4991-49D9-8157-91F4823E1917}"/>
              </a:ext>
            </a:extLst>
          </p:cNvPr>
          <p:cNvCxnSpPr>
            <a:cxnSpLocks/>
          </p:cNvCxnSpPr>
          <p:nvPr/>
        </p:nvCxnSpPr>
        <p:spPr>
          <a:xfrm>
            <a:off x="6262406" y="4261498"/>
            <a:ext cx="1468901" cy="572370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1E04B3-F7CD-493A-9FD4-39D2C299A0B5}"/>
              </a:ext>
            </a:extLst>
          </p:cNvPr>
          <p:cNvSpPr txBox="1"/>
          <p:nvPr/>
        </p:nvSpPr>
        <p:spPr>
          <a:xfrm>
            <a:off x="6333506" y="3858878"/>
            <a:ext cx="576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Результаты прогона </a:t>
            </a:r>
            <a:r>
              <a:rPr lang="en-US" b="1" dirty="0">
                <a:solidFill>
                  <a:srgbClr val="0000FF"/>
                </a:solidFill>
              </a:rPr>
              <a:t>TrackNETv1 </a:t>
            </a:r>
            <a:r>
              <a:rPr lang="ru-RU" b="1" dirty="0">
                <a:solidFill>
                  <a:srgbClr val="0033CC"/>
                </a:solidFill>
              </a:rPr>
              <a:t>на модельных данных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1CA9DEF-0F44-473A-8679-D91AB2CDB9F6}"/>
              </a:ext>
            </a:extLst>
          </p:cNvPr>
          <p:cNvCxnSpPr>
            <a:cxnSpLocks/>
          </p:cNvCxnSpPr>
          <p:nvPr/>
        </p:nvCxnSpPr>
        <p:spPr bwMode="auto">
          <a:xfrm>
            <a:off x="369851" y="4509120"/>
            <a:ext cx="5200947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D327F6B-D927-4BC6-89DC-DEDB967DCCCD}"/>
              </a:ext>
            </a:extLst>
          </p:cNvPr>
          <p:cNvCxnSpPr>
            <a:cxnSpLocks/>
          </p:cNvCxnSpPr>
          <p:nvPr/>
        </p:nvCxnSpPr>
        <p:spPr bwMode="auto">
          <a:xfrm>
            <a:off x="6107495" y="3899805"/>
            <a:ext cx="5353386" cy="41201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73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3969A424-D8C6-4367-9F9F-1F008890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84" y="0"/>
            <a:ext cx="12165093" cy="67618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нейросетевого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подхода для трекинга -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TrackNETv2</a:t>
            </a:r>
            <a:br>
              <a:rPr lang="en-US" dirty="0">
                <a:solidFill>
                  <a:srgbClr val="0000FF"/>
                </a:solidFill>
                <a:latin typeface="+mn-lt"/>
              </a:rPr>
            </a:br>
            <a:r>
              <a:rPr lang="en-US" sz="1385" b="1" dirty="0">
                <a:hlinkClick r:id="rId2"/>
              </a:rPr>
              <a:t>https://aip.scitation.org/doi/abs/10.1063/1.5130102</a:t>
            </a:r>
            <a:r>
              <a:rPr lang="ru-RU" sz="1385" b="1" dirty="0"/>
              <a:t> </a:t>
            </a:r>
            <a:endParaRPr lang="ru-RU" sz="1385" b="1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54BC1-6DB3-49B2-8422-BFFBBA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438642CD-E9F7-4566-AAB0-3DE97B52365E}" type="datetime1">
              <a:rPr lang="ru-RU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FBE27-15A8-4CCC-996E-D43B3F930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8377" y="6467569"/>
            <a:ext cx="2895600" cy="365125"/>
          </a:xfrm>
        </p:spPr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Г.А.Ососков Машинное обучение лекция 6</a:t>
            </a:r>
            <a:endParaRPr lang="ru-RU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260F2-B88C-45A5-8D65-0E7451B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356383"/>
            <a:ext cx="445840" cy="365125"/>
          </a:xfrm>
        </p:spPr>
        <p:txBody>
          <a:bodyPr/>
          <a:lstStyle/>
          <a:p>
            <a:pPr defTabSz="703356" fontAlgn="base">
              <a:spcBef>
                <a:spcPct val="0"/>
              </a:spcBef>
              <a:spcAft>
                <a:spcPct val="0"/>
              </a:spcAft>
            </a:pPr>
            <a:fld id="{A81272A3-13CF-431B-894F-0BC34875084D}" type="slidenum">
              <a:rPr lang="ru-RU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pPr defTabSz="703356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Прямоугольник 7">
            <a:extLst>
              <a:ext uri="{FF2B5EF4-FFF2-40B4-BE49-F238E27FC236}">
                <a16:creationId xmlns:a16="http://schemas.microsoft.com/office/drawing/2014/main" id="{EC3BBA37-83C3-437F-A171-3817B00414F5}"/>
              </a:ext>
            </a:extLst>
          </p:cNvPr>
          <p:cNvSpPr/>
          <p:nvPr/>
        </p:nvSpPr>
        <p:spPr>
          <a:xfrm>
            <a:off x="138814" y="599242"/>
            <a:ext cx="11929591" cy="1132761"/>
          </a:xfrm>
          <a:prstGeom prst="rect">
            <a:avLst/>
          </a:prstGeom>
        </p:spPr>
        <p:txBody>
          <a:bodyPr wrap="square" lIns="70249" tIns="35123" rIns="70249" bIns="35123">
            <a:spAutoFit/>
          </a:bodyPr>
          <a:lstStyle/>
          <a:p>
            <a:pPr defTabSz="703356"/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гибкость построения рекуррентной сети позволила преодолеть недостатки двухэтапного подхода, позволив создать новую сеть, которая </a:t>
            </a:r>
            <a:r>
              <a:rPr lang="ru-RU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объединяет оба этапа в одном сквозном TrackNETv2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регрессионной частью из четырех нейронов, два из которых предсказывают центр эллипса на следующей координатной плоскости, в которой нужно искать продолжение трека-кандидата, а еще два нейрона - определяют полуоси этого эллипса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606870-7CDB-45F3-AEC0-C09DF4174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7" y="1835792"/>
            <a:ext cx="4227295" cy="2921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4772" y="1693271"/>
            <a:ext cx="7673634" cy="1055817"/>
          </a:xfrm>
          <a:prstGeom prst="rect">
            <a:avLst/>
          </a:prstGeom>
          <a:noFill/>
        </p:spPr>
        <p:txBody>
          <a:bodyPr wrap="square" lIns="70249" tIns="35123" rIns="70249" bIns="35123" rtlCol="0">
            <a:spAutoFit/>
          </a:bodyPr>
          <a:lstStyle/>
          <a:p>
            <a:pPr defTabSz="703356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Теперь мы можем вообще отказаться от выходной классификации,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потому что прогноз эллипса сам по себе включает критерий гладкости трека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Это дает нам возможность обучать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одну сквозную нейросеть, используя только истинные треки,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полученные из  Монте-Карло моделирования.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09B46-F9D3-C269-1395-EE51BAF138F8}"/>
              </a:ext>
            </a:extLst>
          </p:cNvPr>
          <p:cNvSpPr txBox="1"/>
          <p:nvPr/>
        </p:nvSpPr>
        <p:spPr>
          <a:xfrm>
            <a:off x="-21068" y="4718387"/>
            <a:ext cx="4649299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Таким образом, мы получили нейронную сеть, выполняющую прослеживание треков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подобно Фильтру Калмана,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хотя и без соответствующей части финального </a:t>
            </a:r>
            <a:r>
              <a:rPr kumimoji="0" lang="ru-RU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фитирования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треков для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получения физических параметров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25DE6-E84A-5BB5-1D8F-1C877B4365FB}"/>
              </a:ext>
            </a:extLst>
          </p:cNvPr>
          <p:cNvSpPr txBox="1"/>
          <p:nvPr/>
        </p:nvSpPr>
        <p:spPr>
          <a:xfrm>
            <a:off x="8810666" y="5872549"/>
            <a:ext cx="3731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Зависимость показателей эффективности </a:t>
            </a:r>
          </a:p>
          <a:p>
            <a:r>
              <a:rPr lang="ru-RU" sz="1400" b="1" dirty="0"/>
              <a:t>от количества треков разной длины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896E3-318C-0506-1D7D-3DE95AB3B28D}"/>
              </a:ext>
            </a:extLst>
          </p:cNvPr>
          <p:cNvSpPr txBox="1"/>
          <p:nvPr/>
        </p:nvSpPr>
        <p:spPr>
          <a:xfrm>
            <a:off x="4987599" y="4077986"/>
            <a:ext cx="3430779" cy="2369880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Возникла другая проблема с дисбалансом выборки по количеству треков разной длины.  Из-за этого обученная модель имеет сильное смещение при реконструкции в сторону треков с большим импульсом, для которых TrackNETv2 дает </a:t>
            </a:r>
            <a:r>
              <a:rPr lang="ru-RU" sz="1600" b="1" dirty="0" err="1"/>
              <a:t>recall</a:t>
            </a:r>
            <a:r>
              <a:rPr lang="ru-RU" sz="1600" b="1" dirty="0"/>
              <a:t> и </a:t>
            </a:r>
            <a:r>
              <a:rPr lang="ru-RU" sz="1600" b="1" dirty="0" err="1"/>
              <a:t>ghost</a:t>
            </a:r>
            <a:r>
              <a:rPr lang="ru-RU" sz="1600" b="1" dirty="0"/>
              <a:t> </a:t>
            </a:r>
            <a:r>
              <a:rPr lang="ru-RU" sz="1600" b="1" dirty="0" err="1"/>
              <a:t>rate</a:t>
            </a:r>
            <a:r>
              <a:rPr lang="ru-RU" sz="1600" b="1" dirty="0"/>
              <a:t>  ~99% и ~0%, соответственно</a:t>
            </a:r>
            <a:r>
              <a:rPr lang="ru-RU" b="1" dirty="0"/>
              <a:t>. 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6B6A2058-0B76-81D7-FBC6-0F00BA204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/>
          <a:stretch/>
        </p:blipFill>
        <p:spPr>
          <a:xfrm>
            <a:off x="8777746" y="3138809"/>
            <a:ext cx="3431680" cy="28279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09B962-B645-C83F-6072-B165890EC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2671" y="3354682"/>
            <a:ext cx="3585707" cy="6503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6C4BDF-42ED-A513-0153-0AC55E6BA894}"/>
              </a:ext>
            </a:extLst>
          </p:cNvPr>
          <p:cNvSpPr txBox="1"/>
          <p:nvPr/>
        </p:nvSpPr>
        <p:spPr>
          <a:xfrm>
            <a:off x="4530537" y="2788951"/>
            <a:ext cx="36586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03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Использовалась более простая ф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ункция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потерь нейросети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580EB8-8CC6-F8BD-A99D-2B351351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626" y="3213903"/>
            <a:ext cx="328878" cy="251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8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26341-0337-490B-9558-BAD7F91A5B3F}"/>
              </a:ext>
            </a:extLst>
          </p:cNvPr>
          <p:cNvSpPr txBox="1"/>
          <p:nvPr/>
        </p:nvSpPr>
        <p:spPr>
          <a:xfrm>
            <a:off x="0" y="497494"/>
            <a:ext cx="1188132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ea typeface="Arial" panose="020B0604020202020204" pitchFamily="34" charset="0"/>
                <a:cs typeface="Calibri" panose="020F0502020204030204" pitchFamily="34" charset="0"/>
              </a:rPr>
              <a:t>Модель TrackNETv2 относится к </a:t>
            </a:r>
            <a:r>
              <a:rPr lang="ru-RU" sz="1700" b="1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локальным методам трекинга</a:t>
            </a:r>
            <a:r>
              <a:rPr lang="ru-RU" sz="1700" dirty="0">
                <a:ea typeface="Arial" panose="020B0604020202020204" pitchFamily="34" charset="0"/>
                <a:cs typeface="Calibri" panose="020F0502020204030204" pitchFamily="34" charset="0"/>
              </a:rPr>
              <a:t>, так как не использует данных о всей картине события и работает с каждым треком отдельно. У локальных подходов к трекингу есть очевидный недостаток: локальные методы не позволяют оценить глобальную картину события, увидеть зависимость между отдельными треками или группами треков. Также нет и прямой возможности отследить такие явления, как вторичные вершины, как это делается в глобальных методах трекинга, выполняющих распознавание треков среди истинных и ложных хитов сразу по всей картине события. Один из успешных глобальных подходов реализуют </a:t>
            </a:r>
            <a:r>
              <a:rPr lang="ru-RU" sz="1700" b="1" dirty="0" err="1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графовые</a:t>
            </a:r>
            <a:r>
              <a:rPr lang="ru-RU" sz="1700" b="1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 нейросети </a:t>
            </a:r>
            <a:r>
              <a:rPr lang="en-US" sz="1700" b="1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GNN</a:t>
            </a:r>
            <a:r>
              <a:rPr lang="ru-RU" sz="1700" dirty="0">
                <a:solidFill>
                  <a:srgbClr val="C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. </a:t>
            </a:r>
            <a:endParaRPr lang="ru-RU" sz="17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C28D39A2-F476-4421-BD84-942312A4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9624" y="6440085"/>
            <a:ext cx="2133600" cy="357188"/>
          </a:xfrm>
        </p:spPr>
        <p:txBody>
          <a:bodyPr/>
          <a:lstStyle/>
          <a:p>
            <a:pPr>
              <a:defRPr/>
            </a:pPr>
            <a:fld id="{330514D5-C7BC-414B-BD57-0E49C06C6084}" type="datetime1">
              <a:rPr lang="ru-RU" smtClean="0"/>
              <a:t>25.11.2022</a:t>
            </a:fld>
            <a:endParaRPr lang="en-GB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2EE5B1E-332E-49E7-BF0B-175008CC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12936" y="6556767"/>
            <a:ext cx="3429002" cy="240506"/>
          </a:xfrm>
        </p:spPr>
        <p:txBody>
          <a:bodyPr/>
          <a:lstStyle/>
          <a:p>
            <a:pPr>
              <a:defRPr/>
            </a:pPr>
            <a:r>
              <a:rPr lang="ru-RU" dirty="0" err="1"/>
              <a:t>Г.А.Ососков</a:t>
            </a:r>
            <a:r>
              <a:rPr lang="ru-RU" dirty="0"/>
              <a:t> Машинное обучение лекция 6</a:t>
            </a:r>
            <a:endParaRPr lang="en-GB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C35621-5FBF-4B9E-BB6F-54597240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5929" y="6518743"/>
            <a:ext cx="512895" cy="240506"/>
          </a:xfrm>
        </p:spPr>
        <p:txBody>
          <a:bodyPr/>
          <a:lstStyle/>
          <a:p>
            <a:pPr>
              <a:defRPr/>
            </a:pPr>
            <a:fld id="{67617C97-EB89-4561-BC34-95EE9A12D28C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CE064-50F6-4D12-BFB7-D24C8F68F2A2}"/>
              </a:ext>
            </a:extLst>
          </p:cNvPr>
          <p:cNvSpPr txBox="1"/>
          <p:nvPr/>
        </p:nvSpPr>
        <p:spPr>
          <a:xfrm>
            <a:off x="2584381" y="9050"/>
            <a:ext cx="7486115" cy="56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450"/>
              </a:spcAft>
            </a:pPr>
            <a:r>
              <a:rPr lang="ru-RU" sz="3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Глобальный подход к трекингу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4AE2FA-F399-40E9-A5F8-34A2BE61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10" y="2259434"/>
            <a:ext cx="2694776" cy="25312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558248-41A8-4D47-B84B-89D5E180CFF0}"/>
              </a:ext>
            </a:extLst>
          </p:cNvPr>
          <p:cNvSpPr txBox="1"/>
          <p:nvPr/>
        </p:nvSpPr>
        <p:spPr>
          <a:xfrm>
            <a:off x="2718836" y="2325689"/>
            <a:ext cx="94573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rgbClr val="C00000"/>
                </a:solidFill>
              </a:rPr>
              <a:t>Такая GNN была представлена ​​проектом </a:t>
            </a:r>
            <a:r>
              <a:rPr lang="ru-RU" sz="1700" b="1" dirty="0" err="1">
                <a:solidFill>
                  <a:srgbClr val="C00000"/>
                </a:solidFill>
              </a:rPr>
              <a:t>HEPTrkX</a:t>
            </a:r>
            <a:r>
              <a:rPr lang="ru-RU" sz="1700" b="1" dirty="0">
                <a:solidFill>
                  <a:srgbClr val="C00000"/>
                </a:solidFill>
              </a:rPr>
              <a:t> на LHC </a:t>
            </a:r>
            <a:r>
              <a:rPr lang="ru-RU" sz="1700" b="1" dirty="0">
                <a:solidFill>
                  <a:srgbClr val="C00000"/>
                </a:solidFill>
                <a:hlinkClick r:id="rId3"/>
              </a:rPr>
              <a:t>https://arxiv.org/abs/1810.06111</a:t>
            </a:r>
            <a:r>
              <a:rPr lang="ru-RU" sz="1700" b="1" dirty="0">
                <a:solidFill>
                  <a:srgbClr val="C00000"/>
                </a:solidFill>
              </a:rPr>
              <a:t>, где событие рассматривается целиком в виде направленного графа, хиты являются его узлами, а ребра связывают хиты между соседними станциями. Задача нейросети заключается в прореживании этого графа путем классификации отдельных ребер по их принадлежности одному из треков.</a:t>
            </a:r>
            <a:endParaRPr lang="ru-RU" sz="1700" dirty="0"/>
          </a:p>
          <a:p>
            <a:r>
              <a:rPr lang="ru-RU" sz="1700" dirty="0"/>
              <a:t>Основное различие между данными </a:t>
            </a:r>
            <a:r>
              <a:rPr lang="ru-RU" sz="1700" b="1" dirty="0">
                <a:solidFill>
                  <a:srgbClr val="FF0000"/>
                </a:solidFill>
              </a:rPr>
              <a:t>LHC</a:t>
            </a:r>
            <a:r>
              <a:rPr lang="ru-RU" sz="1700" dirty="0"/>
              <a:t> и </a:t>
            </a:r>
            <a:r>
              <a:rPr lang="ru-RU" sz="1700" b="1" dirty="0">
                <a:solidFill>
                  <a:srgbClr val="0033CC"/>
                </a:solidFill>
              </a:rPr>
              <a:t>GEM</a:t>
            </a:r>
            <a:r>
              <a:rPr lang="ru-RU" sz="1700" dirty="0"/>
              <a:t> заключается в том, что </a:t>
            </a:r>
            <a:r>
              <a:rPr lang="ru-RU" sz="1700" dirty="0">
                <a:solidFill>
                  <a:srgbClr val="C00000"/>
                </a:solidFill>
              </a:rPr>
              <a:t>н</a:t>
            </a:r>
            <a:r>
              <a:rPr lang="ru-RU" sz="1700" b="1" dirty="0">
                <a:solidFill>
                  <a:srgbClr val="C00000"/>
                </a:solidFill>
              </a:rPr>
              <a:t>а LHC был пиксельный детектор, не производящий фейков</a:t>
            </a:r>
            <a:r>
              <a:rPr lang="ru-RU" sz="1700" dirty="0"/>
              <a:t>, </a:t>
            </a:r>
          </a:p>
          <a:p>
            <a:r>
              <a:rPr lang="ru-RU" sz="1700" dirty="0"/>
              <a:t>а </a:t>
            </a:r>
            <a:r>
              <a:rPr lang="ru-RU" sz="1700" b="1" dirty="0">
                <a:solidFill>
                  <a:srgbClr val="0033CC"/>
                </a:solidFill>
              </a:rPr>
              <a:t>в GEM – подавляющее большинство </a:t>
            </a:r>
          </a:p>
          <a:p>
            <a:r>
              <a:rPr lang="ru-RU" sz="1700" b="1" dirty="0">
                <a:solidFill>
                  <a:srgbClr val="0033CC"/>
                </a:solidFill>
              </a:rPr>
              <a:t>хитов являются фейками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DB2D3-C0EA-422D-AEB5-71B901371766}"/>
              </a:ext>
            </a:extLst>
          </p:cNvPr>
          <p:cNvSpPr txBox="1"/>
          <p:nvPr/>
        </p:nvSpPr>
        <p:spPr>
          <a:xfrm>
            <a:off x="0" y="4843792"/>
            <a:ext cx="725715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Это не позволило адаптировать </a:t>
            </a:r>
            <a:r>
              <a:rPr lang="ru-RU" sz="1700" dirty="0" err="1"/>
              <a:t>HEPTrkX</a:t>
            </a:r>
            <a:r>
              <a:rPr lang="ru-RU" sz="1700" dirty="0"/>
              <a:t> на </a:t>
            </a:r>
            <a:r>
              <a:rPr lang="en-US" sz="1700" dirty="0"/>
              <a:t>GEM</a:t>
            </a:r>
            <a:r>
              <a:rPr lang="ru-RU" sz="1700" dirty="0"/>
              <a:t>, что показала попытка прямого применения </a:t>
            </a:r>
            <a:r>
              <a:rPr lang="ru-RU" sz="1700" dirty="0" err="1"/>
              <a:t>HEPTrkX</a:t>
            </a:r>
            <a:r>
              <a:rPr lang="ru-RU" sz="1700" dirty="0"/>
              <a:t>  к данным </a:t>
            </a:r>
            <a:r>
              <a:rPr lang="en-US" sz="1700" dirty="0"/>
              <a:t>GEM BM@N</a:t>
            </a:r>
          </a:p>
          <a:p>
            <a:endParaRPr lang="en-US" sz="600" dirty="0"/>
          </a:p>
          <a:p>
            <a:r>
              <a:rPr lang="ru-RU" sz="1700" b="1" dirty="0"/>
              <a:t>Ключевой момент - как-то учесть малость угла между соседними ребрами, как признак их принадлежности треку. </a:t>
            </a:r>
            <a:r>
              <a:rPr lang="ru-RU" sz="1700" b="1" dirty="0">
                <a:solidFill>
                  <a:srgbClr val="C00000"/>
                </a:solidFill>
              </a:rPr>
              <a:t>Решение удалось найти в процедуре инвертировании графа.</a:t>
            </a:r>
            <a:endParaRPr lang="ru-RU" sz="17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7943856-FB26-4453-8183-486C0F4E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71" y="4108559"/>
            <a:ext cx="2300477" cy="21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09F121-050D-4ACF-B6E7-C84253A0E32F}"/>
              </a:ext>
            </a:extLst>
          </p:cNvPr>
          <p:cNvSpPr txBox="1"/>
          <p:nvPr/>
        </p:nvSpPr>
        <p:spPr>
          <a:xfrm>
            <a:off x="9179262" y="5636106"/>
            <a:ext cx="52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LHC</a:t>
            </a:r>
            <a:endParaRPr lang="ru-RU" sz="16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252EB52-A1CB-485F-971E-374EA8E4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18" y="4039298"/>
            <a:ext cx="2388314" cy="226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B026D87-7B94-41D0-8C9C-CD227D131DE2}"/>
              </a:ext>
            </a:extLst>
          </p:cNvPr>
          <p:cNvSpPr txBox="1"/>
          <p:nvPr/>
        </p:nvSpPr>
        <p:spPr>
          <a:xfrm>
            <a:off x="10156367" y="5636106"/>
            <a:ext cx="724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alibri" panose="020F0502020204030204"/>
              </a:rPr>
              <a:t>GEM</a:t>
            </a:r>
            <a:endParaRPr lang="ru-RU" sz="160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8" name="Стрелка вправо 13">
            <a:extLst>
              <a:ext uri="{FF2B5EF4-FFF2-40B4-BE49-F238E27FC236}">
                <a16:creationId xmlns:a16="http://schemas.microsoft.com/office/drawing/2014/main" id="{D93A5FBC-82AA-482A-A377-8C67FB5836AA}"/>
              </a:ext>
            </a:extLst>
          </p:cNvPr>
          <p:cNvSpPr/>
          <p:nvPr/>
        </p:nvSpPr>
        <p:spPr>
          <a:xfrm>
            <a:off x="5159896" y="5157193"/>
            <a:ext cx="2231204" cy="216024"/>
          </a:xfrm>
          <a:prstGeom prst="rightArrow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49" tIns="35123" rIns="70249" bIns="35123" rtlCol="0" anchor="ctr"/>
          <a:lstStyle/>
          <a:p>
            <a:pPr algn="ctr"/>
            <a:endParaRPr lang="ru-RU" sz="1385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34BC28-8194-4302-9CF3-0C40D45C7AA6}"/>
              </a:ext>
            </a:extLst>
          </p:cNvPr>
          <p:cNvSpPr txBox="1"/>
          <p:nvPr/>
        </p:nvSpPr>
        <p:spPr>
          <a:xfrm>
            <a:off x="8017600" y="6217317"/>
            <a:ext cx="4075564" cy="317153"/>
          </a:xfrm>
          <a:prstGeom prst="rect">
            <a:avLst/>
          </a:prstGeom>
          <a:noFill/>
        </p:spPr>
        <p:txBody>
          <a:bodyPr wrap="square" lIns="70249" tIns="35123" rIns="70249" bIns="35123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99% recall                                            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/>
              </a:rPr>
              <a:t>60% recall </a:t>
            </a:r>
            <a:endParaRPr lang="ru-RU" sz="1600" b="1" dirty="0">
              <a:solidFill>
                <a:srgbClr val="0000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9800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F3EBC8-079D-48FA-9503-74512DC4B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EA18-BAA2-46AB-9880-579F3E3D1E1F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D0542D-ECCB-420B-9336-0A0E5AA2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A2A5D4-AA23-44BC-9893-15F7495C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031092-FA7A-413E-9D02-DED2C4CD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" y="50338"/>
            <a:ext cx="3998703" cy="44587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E50E1-564F-4205-A1F4-9F16EEB7FA9F}"/>
              </a:ext>
            </a:extLst>
          </p:cNvPr>
          <p:cNvSpPr txBox="1"/>
          <p:nvPr/>
        </p:nvSpPr>
        <p:spPr>
          <a:xfrm>
            <a:off x="41015" y="4365918"/>
            <a:ext cx="30765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Графическое представление события эксперимента BM@N   С+С 4 ГэВ. Черные узлы и ребра соответствуют фейкам , зеленые узлы и желтые ребра - найденным трекам.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13BA0-6654-48E9-8821-D46EE203F1C2}"/>
              </a:ext>
            </a:extLst>
          </p:cNvPr>
          <p:cNvSpPr txBox="1"/>
          <p:nvPr/>
        </p:nvSpPr>
        <p:spPr>
          <a:xfrm>
            <a:off x="4165922" y="3113291"/>
            <a:ext cx="76548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обучении сеть получает на вход реверсный орграф с метками истинных рёбер – сегментов подлинных треков. Уже обученная нейросеть на выходе ставит, в результате, в соответствие каждому ребру значение </a:t>
            </a:r>
          </a:p>
          <a:p>
            <a:r>
              <a:rPr lang="ru-RU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 ϵ [0,1].</a:t>
            </a:r>
            <a:r>
              <a:rPr lang="en-US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Истинным ребром трека считаются те ребра, для которых Х больше некоторого заданного порога (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0.5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F05F0-7F57-41D8-84A6-3545288064BA}"/>
              </a:ext>
            </a:extLst>
          </p:cNvPr>
          <p:cNvSpPr txBox="1"/>
          <p:nvPr/>
        </p:nvSpPr>
        <p:spPr>
          <a:xfrm>
            <a:off x="4176088" y="1037753"/>
            <a:ext cx="7985385" cy="209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Сначала событие представляется в виде графа с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хиами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в качестве узлов, а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затем данный граф инвертируется в линейный диграф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RDGraphNet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Reversed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Directed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Neural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Network),  в котором</a:t>
            </a:r>
            <a:r>
              <a:rPr lang="ru-RU" i="1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ребра представляются узлами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(c 6-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ю координатами, вместо 3-х) а узлы исходного графа – ребрами</a:t>
            </a:r>
          </a:p>
          <a:p>
            <a:pPr>
              <a:spcAft>
                <a:spcPts val="45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(содержащими информацию о двух смежных сегментах).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Таким образом в ребрах реверсного графа содержится информация о кривизне треков, что упрощает отсев фейков и шумов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34ACF-B21E-4750-B0AA-2B3351D6D32B}"/>
              </a:ext>
            </a:extLst>
          </p:cNvPr>
          <p:cNvSpPr txBox="1"/>
          <p:nvPr/>
        </p:nvSpPr>
        <p:spPr>
          <a:xfrm>
            <a:off x="4367807" y="50338"/>
            <a:ext cx="7452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33CC"/>
                </a:solidFill>
                <a:latin typeface="Calibri"/>
              </a:rPr>
              <a:t>Событие, как инверсный граф</a:t>
            </a:r>
          </a:p>
          <a:p>
            <a:pPr algn="ctr"/>
            <a:r>
              <a:rPr lang="en-US" sz="1600" b="1" dirty="0" err="1">
                <a:solidFill>
                  <a:srgbClr val="6432F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E.Schavelev</a:t>
            </a:r>
            <a:r>
              <a:rPr lang="en-US" sz="1600" b="1" dirty="0">
                <a:solidFill>
                  <a:srgbClr val="6432F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all, http://ceur-ws.org/Vol-2507/280-284-paper-50.pdf</a:t>
            </a:r>
            <a:endParaRPr lang="ru-RU" sz="16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804D2-6004-6A48-B9D7-C9980BA6AF9E}"/>
              </a:ext>
            </a:extLst>
          </p:cNvPr>
          <p:cNvSpPr txBox="1"/>
          <p:nvPr/>
        </p:nvSpPr>
        <p:spPr>
          <a:xfrm>
            <a:off x="3110014" y="4574319"/>
            <a:ext cx="895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"/>
              </a:rPr>
              <a:t>Результат для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BM@N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: 96%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recall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87%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precision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(правда, при исключении из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датасета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треков с пробелами). 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Основным недостатком </a:t>
            </a:r>
            <a:r>
              <a:rPr lang="en-US" b="1" dirty="0" err="1">
                <a:solidFill>
                  <a:srgbClr val="C00000"/>
                </a:solidFill>
                <a:latin typeface="Calibri"/>
              </a:rPr>
              <a:t>RDGraphNet</a:t>
            </a:r>
            <a:r>
              <a:rPr lang="en-US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/>
              </a:rPr>
              <a:t>стало высокое потребление памяти (поскольку оно квадратично от общего количества хитов в событии Повидимому, целесообразно  </a:t>
            </a:r>
            <a:r>
              <a:rPr lang="ru-RU" b="1" u="sng" dirty="0">
                <a:solidFill>
                  <a:srgbClr val="C00000"/>
                </a:solidFill>
                <a:latin typeface="Calibri"/>
              </a:rPr>
              <a:t>применять </a:t>
            </a:r>
            <a:r>
              <a:rPr lang="ru-RU" b="1" u="sng" dirty="0" err="1">
                <a:solidFill>
                  <a:srgbClr val="C00000"/>
                </a:solidFill>
                <a:latin typeface="Calibri"/>
              </a:rPr>
              <a:t>графовую</a:t>
            </a:r>
            <a:r>
              <a:rPr lang="ru-RU" b="1" u="sng" dirty="0">
                <a:solidFill>
                  <a:srgbClr val="C00000"/>
                </a:solidFill>
                <a:latin typeface="Calibri"/>
              </a:rPr>
              <a:t> сеть после </a:t>
            </a:r>
            <a:r>
              <a:rPr lang="ru-RU" sz="1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</a:t>
            </a:r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когда большая часть фейковых соединений уже удалена</a:t>
            </a:r>
            <a:endParaRPr lang="ru-RU" sz="1600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2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932"/>
            <a:ext cx="12192000" cy="764704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4000" b="1" dirty="0">
                <a:solidFill>
                  <a:srgbClr val="0000FF"/>
                </a:solidFill>
              </a:rPr>
              <a:t>Восстановление треков </a:t>
            </a:r>
            <a:br>
              <a:rPr lang="ru-RU" sz="4000" b="1" dirty="0">
                <a:solidFill>
                  <a:srgbClr val="0000FF"/>
                </a:solidFill>
              </a:rPr>
            </a:br>
            <a:r>
              <a:rPr lang="ru-RU" sz="4000" b="1" dirty="0">
                <a:solidFill>
                  <a:srgbClr val="0000FF"/>
                </a:solidFill>
              </a:rPr>
              <a:t>– ключевая проблема реконструкции событий ФВЭ</a:t>
            </a:r>
            <a:endParaRPr lang="ru-RU" sz="4000" b="1" dirty="0">
              <a:solidFill>
                <a:srgbClr val="1A0AE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215"/>
            <a:ext cx="12192000" cy="5112568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</a:pPr>
            <a:r>
              <a:rPr lang="ru-RU" sz="2200" b="1" dirty="0"/>
              <a:t>Реконструкция событий </a:t>
            </a:r>
            <a:r>
              <a:rPr lang="ru-RU" sz="2200" dirty="0"/>
              <a:t>- одна из важнейших проблем современной физики высоких энергий и ядерной физики (HENP). Она </a:t>
            </a:r>
            <a:r>
              <a:rPr lang="ru-RU" sz="2200" b="1" dirty="0">
                <a:solidFill>
                  <a:srgbClr val="C00000"/>
                </a:solidFill>
              </a:rPr>
              <a:t>состоит в распознавании  для каждого события траекторий частиц – треков, определении их параметров и нахождении координат первичной и вторичных вершин события</a:t>
            </a:r>
            <a:r>
              <a:rPr lang="ru-RU" sz="2200" dirty="0"/>
              <a:t>. </a:t>
            </a:r>
          </a:p>
          <a:p>
            <a:pPr lvl="0">
              <a:lnSpc>
                <a:spcPct val="85000"/>
              </a:lnSpc>
            </a:pPr>
            <a:r>
              <a:rPr lang="ru-RU" sz="2200" dirty="0"/>
              <a:t>Традиционно алгоритмы прослеживания треков (</a:t>
            </a:r>
            <a:r>
              <a:rPr lang="ru-RU" sz="2200" b="1" dirty="0">
                <a:solidFill>
                  <a:srgbClr val="C00000"/>
                </a:solidFill>
              </a:rPr>
              <a:t>трекинг</a:t>
            </a:r>
            <a:r>
              <a:rPr lang="ru-RU" sz="2200" dirty="0"/>
              <a:t>), основанные на </a:t>
            </a:r>
            <a:r>
              <a:rPr lang="ru-RU" sz="2200" b="1" dirty="0">
                <a:solidFill>
                  <a:srgbClr val="C00000"/>
                </a:solidFill>
              </a:rPr>
              <a:t>комбинаторном фильтре Калмана</a:t>
            </a:r>
            <a:r>
              <a:rPr lang="ru-RU" sz="2200" dirty="0"/>
              <a:t>, использовались с большим успехом в экспериментах HENP в течение многих лет.</a:t>
            </a:r>
          </a:p>
          <a:p>
            <a:pPr lvl="0">
              <a:lnSpc>
                <a:spcPct val="85000"/>
              </a:lnSpc>
            </a:pPr>
            <a:r>
              <a:rPr lang="ru-RU" sz="2200" dirty="0"/>
              <a:t>Однако процедура инициализации, необходимая для начала фильтрации </a:t>
            </a:r>
            <a:r>
              <a:rPr lang="ru-RU" sz="2200" dirty="0" err="1"/>
              <a:t>Калмана</a:t>
            </a:r>
            <a:r>
              <a:rPr lang="ru-RU" sz="2200" dirty="0"/>
              <a:t>, требует </a:t>
            </a:r>
            <a:r>
              <a:rPr lang="ru-RU" sz="2200" b="1" dirty="0">
                <a:solidFill>
                  <a:srgbClr val="C00000"/>
                </a:solidFill>
              </a:rPr>
              <a:t>больших компьютерных затрат </a:t>
            </a:r>
            <a:r>
              <a:rPr lang="ru-RU" sz="2200" dirty="0"/>
              <a:t>на сортировку всех измеренных данных события для получение так называемых «</a:t>
            </a:r>
            <a:r>
              <a:rPr lang="en-US" sz="2200" dirty="0"/>
              <a:t>seeds</a:t>
            </a:r>
            <a:r>
              <a:rPr lang="ru-RU" sz="2200" dirty="0"/>
              <a:t>», то есть начальных приближений параметров треков.</a:t>
            </a:r>
          </a:p>
          <a:p>
            <a:pPr>
              <a:lnSpc>
                <a:spcPct val="85000"/>
              </a:lnSpc>
            </a:pPr>
            <a:r>
              <a:rPr lang="ru-RU" sz="2200" dirty="0"/>
              <a:t>Кроме того, технология </a:t>
            </a:r>
            <a:r>
              <a:rPr lang="ru-RU" sz="2200" b="1" dirty="0">
                <a:solidFill>
                  <a:srgbClr val="C00000"/>
                </a:solidFill>
              </a:rPr>
              <a:t>фильтрация </a:t>
            </a:r>
            <a:r>
              <a:rPr lang="ru-RU" sz="2200" b="1" dirty="0" err="1">
                <a:solidFill>
                  <a:srgbClr val="C00000"/>
                </a:solidFill>
              </a:rPr>
              <a:t>Калмана</a:t>
            </a:r>
            <a:r>
              <a:rPr lang="ru-RU" sz="2200" b="1" dirty="0">
                <a:solidFill>
                  <a:srgbClr val="C00000"/>
                </a:solidFill>
              </a:rPr>
              <a:t> последовательна </a:t>
            </a:r>
            <a:r>
              <a:rPr lang="ru-RU" sz="2200" dirty="0"/>
              <a:t>по своей сути и, вдобавок, </a:t>
            </a:r>
            <a:r>
              <a:rPr lang="ru-RU" sz="2200" b="1" dirty="0">
                <a:solidFill>
                  <a:srgbClr val="C00000"/>
                </a:solidFill>
              </a:rPr>
              <a:t>плохо масштабируется </a:t>
            </a:r>
            <a:r>
              <a:rPr lang="ru-RU" sz="2200" dirty="0"/>
              <a:t>с ожидаемым значительным увеличением </a:t>
            </a:r>
            <a:r>
              <a:rPr lang="ru-RU" sz="2200" b="1" dirty="0">
                <a:solidFill>
                  <a:srgbClr val="C00000"/>
                </a:solidFill>
              </a:rPr>
              <a:t>интенсивности загрузки детекторов </a:t>
            </a:r>
            <a:r>
              <a:rPr lang="ru-RU" sz="2200" dirty="0"/>
              <a:t>таких, которые  планируются в экспериментах проекта NICA.</a:t>
            </a:r>
          </a:p>
          <a:p>
            <a:pPr>
              <a:lnSpc>
                <a:spcPct val="85000"/>
              </a:lnSpc>
            </a:pPr>
            <a:r>
              <a:rPr lang="ru-RU" sz="2200" dirty="0"/>
              <a:t>Следует ожидать, что </a:t>
            </a:r>
            <a:r>
              <a:rPr lang="ru-RU" sz="2200" b="1" dirty="0">
                <a:solidFill>
                  <a:srgbClr val="C00000"/>
                </a:solidFill>
              </a:rPr>
              <a:t>алгоритмы машинного обучения</a:t>
            </a:r>
            <a:r>
              <a:rPr lang="ru-RU" sz="2200" dirty="0"/>
              <a:t>, благодаря их способности эффективно моделировать сложные нелинейные зависимости многомерных данных и допускающие распараллеливание на высокопроизводительных архитектурах, таких как графические процессоры </a:t>
            </a:r>
            <a:r>
              <a:rPr lang="en-US" sz="2200" dirty="0"/>
              <a:t>GPU</a:t>
            </a:r>
            <a:r>
              <a:rPr lang="ru-RU" sz="2200" dirty="0"/>
              <a:t>, </a:t>
            </a:r>
            <a:r>
              <a:rPr lang="ru-RU" sz="2200" b="1" dirty="0">
                <a:solidFill>
                  <a:srgbClr val="C00000"/>
                </a:solidFill>
              </a:rPr>
              <a:t>должны обеспечить результативное решение </a:t>
            </a:r>
            <a:r>
              <a:rPr lang="ru-RU" sz="2200" dirty="0"/>
              <a:t>вышеуказанных проблем реконструкции событий.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6FA4-3B5D-4993-AC49-0DA5A31C87F9}" type="datetime1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5408-F686-4A7E-994C-6122F40E26F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85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C276F-8B3C-414E-ADC4-63C9D88D7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5" y="790647"/>
            <a:ext cx="3963237" cy="40785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166770-33A6-45AA-80B8-0629D3A12BFD}"/>
              </a:ext>
            </a:extLst>
          </p:cNvPr>
          <p:cNvSpPr txBox="1">
            <a:spLocks/>
          </p:cNvSpPr>
          <p:nvPr/>
        </p:nvSpPr>
        <p:spPr>
          <a:xfrm>
            <a:off x="1576765" y="40539"/>
            <a:ext cx="8984590" cy="466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3600" b="1" dirty="0">
                <a:solidFill>
                  <a:srgbClr val="0033CC"/>
                </a:solidFill>
                <a:latin typeface="Calibri" panose="020F0502020204030204"/>
              </a:rPr>
              <a:t>Локальный трекинг BM@N</a:t>
            </a:r>
            <a:r>
              <a:rPr lang="ru-RU" sz="3600" b="1" dirty="0">
                <a:solidFill>
                  <a:srgbClr val="C00000"/>
                </a:solidFill>
                <a:latin typeface="Calibri Light" panose="020F0302020204030204"/>
              </a:rPr>
              <a:t>  </a:t>
            </a:r>
            <a:r>
              <a:rPr lang="ru-RU" sz="3600" b="1" dirty="0">
                <a:solidFill>
                  <a:srgbClr val="0033CC"/>
                </a:solidFill>
                <a:latin typeface="Calibri" panose="020F0502020204030204"/>
              </a:rPr>
              <a:t>с </a:t>
            </a:r>
            <a:r>
              <a:rPr lang="en-US" sz="3600" b="1" dirty="0">
                <a:solidFill>
                  <a:srgbClr val="0033CC"/>
                </a:solidFill>
                <a:latin typeface="Calibri" panose="020F0502020204030204"/>
              </a:rPr>
              <a:t>TrackNETv3</a:t>
            </a:r>
            <a:endParaRPr lang="ru-RU" sz="36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CDC10-DF9D-9E40-9B38-6192ADAF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AB4F290-A7EA-4476-9E4B-1C3ACA3E61E0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20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73B537-5CB0-2A27-C60B-F2E0B9DF5BEF}"/>
              </a:ext>
            </a:extLst>
          </p:cNvPr>
          <p:cNvSpPr/>
          <p:nvPr/>
        </p:nvSpPr>
        <p:spPr>
          <a:xfrm>
            <a:off x="1199456" y="4638621"/>
            <a:ext cx="15772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endParaRPr lang="en-BY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A91DB-8451-6F4A-74F0-6ACC34A426EA}"/>
              </a:ext>
            </a:extLst>
          </p:cNvPr>
          <p:cNvSpPr/>
          <p:nvPr/>
        </p:nvSpPr>
        <p:spPr>
          <a:xfrm>
            <a:off x="4195067" y="2685123"/>
            <a:ext cx="79969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работает </a:t>
            </a: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TrackNETv3 </a:t>
            </a:r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отличие от </a:t>
            </a:r>
            <a:r>
              <a:rPr lang="en-US" sz="2000" b="1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TrackNETv</a:t>
            </a:r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?</a:t>
            </a:r>
          </a:p>
          <a:p>
            <a:pPr defTabSz="685800"/>
            <a:endParaRPr lang="ru-RU" sz="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это модель, которая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предсказывает центр и радиус сферы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где следует искать следующей хит.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хиты помещаются в индекс пространственного поиска </a:t>
            </a:r>
            <a:r>
              <a:rPr lang="ru-RU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Faiss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Проверяются только K ближайших к центру сферы попаданий (сейчас K=5)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Треки-кандидаты расширяются за счет хитов, которые попадают в сферу.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Расширенные треки-кандидаты подаются обратно на вход модели для следующего предсказания 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C25B75-3C95-3980-7621-2611E713A034}"/>
              </a:ext>
            </a:extLst>
          </p:cNvPr>
          <p:cNvSpPr txBox="1"/>
          <p:nvPr/>
        </p:nvSpPr>
        <p:spPr>
          <a:xfrm>
            <a:off x="874990" y="5240279"/>
            <a:ext cx="104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Плюсы: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скорость, нет проблем с памятью, треки можно искать отдельно и параллельно</a:t>
            </a:r>
            <a:b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Минусы: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много ложных треков (</a:t>
            </a:r>
            <a:r>
              <a:rPr lang="ru-RU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ghosts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из-за фейков и локального характера предсказания.</a:t>
            </a:r>
          </a:p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Вывод</a:t>
            </a:r>
            <a:r>
              <a:rPr lang="ru-RU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необходим дополнительный этап для отбраковки ложных треков</a:t>
            </a:r>
            <a:endParaRPr lang="ru-RU" sz="2000" u="sng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B61C-4CE5-6D99-07FA-E98345EF7D4E}"/>
              </a:ext>
            </a:extLst>
          </p:cNvPr>
          <p:cNvSpPr txBox="1"/>
          <p:nvPr/>
        </p:nvSpPr>
        <p:spPr>
          <a:xfrm>
            <a:off x="4195067" y="625790"/>
            <a:ext cx="81409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  <a:latin typeface="Calibri" panose="020F0502020204030204"/>
              </a:rPr>
              <a:t>Датасет для BM@N сеанс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конфигурация трековых детекторов :   3 кремниевых станции и затем 6 станций GEM;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Множественность событий: до 100 треков  на событие (в среднем 37);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Количество хитов на станцию &gt; 500, 68% из них - фейки;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Треки, содержащие менее 4 хитов, закрученные и с пропусками удалены из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/>
              </a:rPr>
              <a:t>датасета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487FB-D5AC-ECF9-CA9C-4CC55F80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0D38-EBA4-49F8-A7AD-ED925B68ADCA}" type="datetime1">
              <a:rPr lang="ru-RU" smtClean="0"/>
              <a:t>25.11.2022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3148D48-2595-07B2-2CE6-F64D7A19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</p:spTree>
    <p:extLst>
      <p:ext uri="{BB962C8B-B14F-4D97-AF65-F5344CB8AC3E}">
        <p14:creationId xmlns:p14="http://schemas.microsoft.com/office/powerpoint/2010/main" val="163881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43860B-0986-AD06-52DE-811662E33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01" y="4600451"/>
            <a:ext cx="6049888" cy="19384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166770-33A6-45AA-80B8-0629D3A12BFD}"/>
              </a:ext>
            </a:extLst>
          </p:cNvPr>
          <p:cNvSpPr txBox="1">
            <a:spLocks/>
          </p:cNvSpPr>
          <p:nvPr/>
        </p:nvSpPr>
        <p:spPr>
          <a:xfrm>
            <a:off x="2948008" y="37652"/>
            <a:ext cx="9085549" cy="326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Двухэтапный подход: 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GraphNet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r>
              <a:rPr lang="ru-RU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доложены </a:t>
            </a:r>
            <a:r>
              <a:rPr lang="ru-RU" sz="16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Д.Русовым</a:t>
            </a:r>
            <a:r>
              <a:rPr lang="ru-RU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конференции «Нейроинформатика-2022»</a:t>
            </a:r>
            <a:endParaRPr lang="en-BY" sz="1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/>
            <a:endParaRPr lang="ru-RU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CDC10-DF9D-9E40-9B38-6192ADAF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AB4F290-A7EA-4476-9E4B-1C3ACA3E61E0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21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48EB10-49EA-52A4-CFC2-349362A39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AEAF2"/>
              </a:clrFrom>
              <a:clrTo>
                <a:srgbClr val="EAEA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-2000"/>
                    </a14:imgEffect>
                  </a14:imgLayer>
                </a14:imgProps>
              </a:ext>
            </a:extLst>
          </a:blip>
          <a:srcRect t="6462"/>
          <a:stretch/>
        </p:blipFill>
        <p:spPr>
          <a:xfrm>
            <a:off x="119336" y="171738"/>
            <a:ext cx="2666665" cy="24943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91B4DF-BE6D-B560-D5DE-267B47F192D9}"/>
              </a:ext>
            </a:extLst>
          </p:cNvPr>
          <p:cNvGrpSpPr/>
          <p:nvPr/>
        </p:nvGrpSpPr>
        <p:grpSpPr>
          <a:xfrm>
            <a:off x="4666637" y="753749"/>
            <a:ext cx="3044355" cy="2833293"/>
            <a:chOff x="427269" y="1745088"/>
            <a:chExt cx="4574066" cy="3836831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8FBEE7D6-F855-8084-E5DF-776C13003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7"/>
            <a:stretch/>
          </p:blipFill>
          <p:spPr>
            <a:xfrm>
              <a:off x="1811385" y="1745088"/>
              <a:ext cx="3189950" cy="3836831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69193D12-DE91-D457-2EC1-91BEB04D9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9" r="76551" b="11384"/>
            <a:stretch/>
          </p:blipFill>
          <p:spPr>
            <a:xfrm>
              <a:off x="427269" y="1801294"/>
              <a:ext cx="1384116" cy="3377855"/>
            </a:xfrm>
            <a:prstGeom prst="rect">
              <a:avLst/>
            </a:prstGeom>
          </p:spPr>
        </p:pic>
      </p:grp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AF922B6-10D1-0E85-91AF-5598234FAC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  <a14:imgEffect>
                      <a14:saturation sat="291000"/>
                    </a14:imgEffect>
                    <a14:imgEffect>
                      <a14:brightnessContrast bright="-27000" contras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5" y="3353740"/>
            <a:ext cx="5199842" cy="2265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B60BA-C40E-84C4-0FE7-4378D20BD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45000"/>
                    </a14:imgEffect>
                    <a14:imgEffect>
                      <a14:brightnessContrast bright="-28000"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4858" y="2098391"/>
            <a:ext cx="2065175" cy="206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E59232-8129-358C-C0A2-3E80B9238C27}"/>
              </a:ext>
            </a:extLst>
          </p:cNvPr>
          <p:cNvSpPr txBox="1"/>
          <p:nvPr/>
        </p:nvSpPr>
        <p:spPr>
          <a:xfrm>
            <a:off x="10132975" y="1418920"/>
            <a:ext cx="165302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event</a:t>
            </a: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9D59E9B-F817-D0CC-99EB-5C4B56779516}"/>
              </a:ext>
            </a:extLst>
          </p:cNvPr>
          <p:cNvSpPr/>
          <p:nvPr/>
        </p:nvSpPr>
        <p:spPr>
          <a:xfrm rot="349560">
            <a:off x="2886717" y="1535563"/>
            <a:ext cx="1615889" cy="27567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6DF6CFD-AEEE-FA70-B209-88C19068C073}"/>
              </a:ext>
            </a:extLst>
          </p:cNvPr>
          <p:cNvSpPr/>
          <p:nvPr/>
        </p:nvSpPr>
        <p:spPr>
          <a:xfrm rot="9353749">
            <a:off x="2986334" y="2898615"/>
            <a:ext cx="1441016" cy="2061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166AF24-476F-8888-0702-9481BB522564}"/>
              </a:ext>
            </a:extLst>
          </p:cNvPr>
          <p:cNvSpPr/>
          <p:nvPr/>
        </p:nvSpPr>
        <p:spPr>
          <a:xfrm rot="21004123">
            <a:off x="5379298" y="3958005"/>
            <a:ext cx="2207024" cy="25647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9EEFD0-6800-597C-EADC-BE94569877BC}"/>
              </a:ext>
            </a:extLst>
          </p:cNvPr>
          <p:cNvSpPr/>
          <p:nvPr/>
        </p:nvSpPr>
        <p:spPr>
          <a:xfrm rot="332631">
            <a:off x="2727170" y="1315755"/>
            <a:ext cx="15985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Raw event hits</a:t>
            </a:r>
            <a:endParaRPr lang="en-BY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F35CC0-4846-931F-0413-AA2AA57E4B2F}"/>
              </a:ext>
            </a:extLst>
          </p:cNvPr>
          <p:cNvSpPr/>
          <p:nvPr/>
        </p:nvSpPr>
        <p:spPr>
          <a:xfrm rot="20165666">
            <a:off x="2710421" y="2390396"/>
            <a:ext cx="2037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Graph from </a:t>
            </a:r>
            <a:r>
              <a:rPr lang="en-GB" sz="13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TrackNET</a:t>
            </a:r>
            <a:r>
              <a:rPr lang="en-GB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predictions</a:t>
            </a:r>
            <a:endParaRPr lang="en-BY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059B95-9352-2694-5D2D-EDBAF5788088}"/>
              </a:ext>
            </a:extLst>
          </p:cNvPr>
          <p:cNvSpPr/>
          <p:nvPr/>
        </p:nvSpPr>
        <p:spPr>
          <a:xfrm rot="20992615">
            <a:off x="5427168" y="3492607"/>
            <a:ext cx="2078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Pruned graph 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GNN</a:t>
            </a:r>
            <a:endParaRPr lang="en-BY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9021F1F-F7B2-2E6A-4C13-CCF63E612B00}"/>
              </a:ext>
            </a:extLst>
          </p:cNvPr>
          <p:cNvSpPr/>
          <p:nvPr/>
        </p:nvSpPr>
        <p:spPr>
          <a:xfrm rot="19436415">
            <a:off x="9978757" y="2484422"/>
            <a:ext cx="944674" cy="19684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BY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C30C74-5A0B-276F-007F-F4524CD44B67}"/>
              </a:ext>
            </a:extLst>
          </p:cNvPr>
          <p:cNvSpPr/>
          <p:nvPr/>
        </p:nvSpPr>
        <p:spPr>
          <a:xfrm rot="19218508">
            <a:off x="9702050" y="2573806"/>
            <a:ext cx="176937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Track building</a:t>
            </a:r>
            <a:endParaRPr lang="en-BY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75AB84-5523-BD11-9313-32B5E61D4431}"/>
              </a:ext>
            </a:extLst>
          </p:cNvPr>
          <p:cNvSpPr/>
          <p:nvPr/>
        </p:nvSpPr>
        <p:spPr>
          <a:xfrm>
            <a:off x="903384" y="5618758"/>
            <a:ext cx="27518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GNN with ordinary directed graph</a:t>
            </a:r>
            <a:endParaRPr lang="en-BY" sz="135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459198-FE3E-B979-CC01-3566C1381582}"/>
              </a:ext>
            </a:extLst>
          </p:cNvPr>
          <p:cNvSpPr/>
          <p:nvPr/>
        </p:nvSpPr>
        <p:spPr>
          <a:xfrm>
            <a:off x="6583191" y="814871"/>
            <a:ext cx="1381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TrackNETv3</a:t>
            </a:r>
            <a:endParaRPr lang="en-BY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8ED83-47C9-8ABA-C5D9-5D078CACDE73}"/>
              </a:ext>
            </a:extLst>
          </p:cNvPr>
          <p:cNvSpPr txBox="1"/>
          <p:nvPr/>
        </p:nvSpPr>
        <p:spPr>
          <a:xfrm>
            <a:off x="6792255" y="4269305"/>
            <a:ext cx="38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latin typeface="Calibri" panose="020F0502020204030204"/>
              </a:rPr>
              <a:t>Результаты для </a:t>
            </a:r>
            <a:r>
              <a:rPr lang="en-US" b="1" dirty="0">
                <a:solidFill>
                  <a:srgbClr val="0033CC"/>
                </a:solidFill>
                <a:latin typeface="Calibri" panose="020F0502020204030204"/>
              </a:rPr>
              <a:t>BM@N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/>
              </a:rPr>
              <a:t>Run 7</a:t>
            </a:r>
            <a:r>
              <a:rPr lang="ru-RU" b="1" u="sng" dirty="0">
                <a:solidFill>
                  <a:srgbClr val="FF0000"/>
                </a:solidFill>
                <a:latin typeface="Calibri" panose="020F0502020204030204"/>
              </a:rPr>
              <a:t> 2017 г.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118D9F5-F4AF-331E-B0D4-8DA22381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BF85-98CD-4D73-B17E-B9084D9955E8}" type="datetime1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D92DC4-6552-3CA7-798B-62184391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Г.А.Ососков Машинное обучение лекция 6</a:t>
            </a:r>
          </a:p>
        </p:txBody>
      </p:sp>
    </p:spTree>
    <p:extLst>
      <p:ext uri="{BB962C8B-B14F-4D97-AF65-F5344CB8AC3E}">
        <p14:creationId xmlns:p14="http://schemas.microsoft.com/office/powerpoint/2010/main" val="57495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CB9507-B4C9-4023-BE54-1B3DB771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9956" y="6596641"/>
            <a:ext cx="2133600" cy="249670"/>
          </a:xfrm>
        </p:spPr>
        <p:txBody>
          <a:bodyPr/>
          <a:lstStyle/>
          <a:p>
            <a:fld id="{EA0828A1-A560-4D58-BB08-6149085241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98719-5D22-41F5-A12A-8C1AA437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596641"/>
            <a:ext cx="2895600" cy="249670"/>
          </a:xfrm>
        </p:spPr>
        <p:txBody>
          <a:bodyPr/>
          <a:lstStyle/>
          <a:p>
            <a:r>
              <a:rPr lang="ru-RU" dirty="0" err="1">
                <a:solidFill>
                  <a:prstClr val="black">
                    <a:tint val="75000"/>
                  </a:prstClr>
                </a:solidFill>
              </a:rPr>
              <a:t>Г.А.Ососков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811D6B-84DB-4878-9EA5-980C36FD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4923C-24D8-4D6C-9D43-9B4B4B73D42D}"/>
              </a:ext>
            </a:extLst>
          </p:cNvPr>
          <p:cNvSpPr txBox="1"/>
          <p:nvPr/>
        </p:nvSpPr>
        <p:spPr>
          <a:xfrm>
            <a:off x="1775520" y="-28928"/>
            <a:ext cx="843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33CC"/>
                </a:solidFill>
              </a:rPr>
              <a:t>2.1. Событие, как 3</a:t>
            </a:r>
            <a:r>
              <a:rPr lang="en-US" sz="3600" b="1" dirty="0">
                <a:solidFill>
                  <a:srgbClr val="0033CC"/>
                </a:solidFill>
              </a:rPr>
              <a:t>D  </a:t>
            </a:r>
            <a:r>
              <a:rPr lang="ru-RU" sz="3600" b="1" dirty="0">
                <a:solidFill>
                  <a:srgbClr val="0033CC"/>
                </a:solidFill>
              </a:rPr>
              <a:t>изображение в </a:t>
            </a:r>
            <a:r>
              <a:rPr lang="en-US" sz="3600" b="1" dirty="0">
                <a:solidFill>
                  <a:srgbClr val="0033CC"/>
                </a:solidFill>
              </a:rPr>
              <a:t>CNN</a:t>
            </a:r>
            <a:endParaRPr lang="ru-RU" sz="3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0DD0F-B6CC-402D-9DA4-7067EA0D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7" y="859314"/>
            <a:ext cx="5040560" cy="2844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DC8F0-C9AD-437E-A24B-E31BA975808C}"/>
              </a:ext>
            </a:extLst>
          </p:cNvPr>
          <p:cNvSpPr txBox="1"/>
          <p:nvPr/>
        </p:nvSpPr>
        <p:spPr>
          <a:xfrm>
            <a:off x="5216779" y="928024"/>
            <a:ext cx="66967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rgbClr val="C00000"/>
                </a:solidFill>
              </a:rPr>
              <a:t>Наша основная идея – использовать размер OZ вместо RGB каналов. </a:t>
            </a:r>
            <a:r>
              <a:rPr lang="ru-RU" sz="1700" b="1" u="sng" dirty="0">
                <a:solidFill>
                  <a:srgbClr val="C00000"/>
                </a:solidFill>
              </a:rPr>
              <a:t>Это радикально новый подход.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В </a:t>
            </a:r>
            <a:r>
              <a:rPr lang="en-US" sz="1700" dirty="0"/>
              <a:t>CNN </a:t>
            </a:r>
            <a:r>
              <a:rPr lang="ru-RU" sz="1700" dirty="0"/>
              <a:t>Изображения имеют формат 3d: высота + ширина + RGB;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У нас данные с каждой станции  - разреженная матрица нулей и       единиц, где единицы указывают на появление хитов;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События также имеют формат 3D: Высота + Ширина + Станции.</a:t>
            </a:r>
          </a:p>
          <a:p>
            <a:r>
              <a:rPr lang="ru-RU" sz="1700" dirty="0"/>
              <a:t>Высота и Ширина - это размеры самой большой из станций</a:t>
            </a:r>
          </a:p>
          <a:p>
            <a:r>
              <a:rPr lang="ru-RU" sz="1700" dirty="0"/>
              <a:t> (обычно это последняя).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69E6D62-1CA7-4D65-9F2B-8F55EBC01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58" y="3269970"/>
            <a:ext cx="6795525" cy="2389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10B134-E921-401F-B614-0E935B57149E}"/>
              </a:ext>
            </a:extLst>
          </p:cNvPr>
          <p:cNvSpPr txBox="1"/>
          <p:nvPr/>
        </p:nvSpPr>
        <p:spPr>
          <a:xfrm>
            <a:off x="145476" y="3742680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Используется новая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нейросетевая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модель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Look Once On Tracks (LOOT)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</a:rPr>
              <a:t>Поскольку обычные сверточные нейросети не могут при обучении научиться находить координаты из входных данных, их</a:t>
            </a:r>
          </a:p>
          <a:p>
            <a:r>
              <a:rPr lang="ru-RU" sz="1600" dirty="0">
                <a:latin typeface="Calibri" panose="020F0502020204030204" pitchFamily="34" charset="0"/>
              </a:rPr>
              <a:t>подают 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</a:rPr>
              <a:t>на вход и преобразуют потом в индексы ячеек. Сеть обучается предсказывать продолжения треков на следующие слои с помощью процедуры сдвигов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7DEF0-4CA9-479C-B1AD-8F724B3F19AF}"/>
              </a:ext>
            </a:extLst>
          </p:cNvPr>
          <p:cNvSpPr txBox="1"/>
          <p:nvPr/>
        </p:nvSpPr>
        <p:spPr>
          <a:xfrm>
            <a:off x="2016022" y="463515"/>
            <a:ext cx="8616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См. </a:t>
            </a:r>
            <a:r>
              <a:rPr lang="en-US" sz="1400" b="1" u="sng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Goncharov</a:t>
            </a:r>
            <a:r>
              <a:rPr lang="en-US" sz="1400" b="1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  http://ceur-ws.org/Vol-2507/130-134-paper-22.pdf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18CF1-7149-4A8B-905A-18570C05EE97}"/>
              </a:ext>
            </a:extLst>
          </p:cNvPr>
          <p:cNvSpPr txBox="1"/>
          <p:nvPr/>
        </p:nvSpPr>
        <p:spPr>
          <a:xfrm>
            <a:off x="609600" y="5966206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</a:rPr>
              <a:t>Хотя на модельных данных без фейков результаты были хорошие, учет проблем с фейками потребовал введения новой архитектуры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U-LOOT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5579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964F13-5A2D-47E3-B06B-D6AE9DB2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C469-D23A-44D5-87A5-BDF89ECC5F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8FF8BA-17FA-4BA5-B3CE-9A8FD8A7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D219B9-A5F6-4DFB-B3C6-4604EF34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34817-2234-4FFB-89A3-3DFB205B58A4}"/>
              </a:ext>
            </a:extLst>
          </p:cNvPr>
          <p:cNvSpPr txBox="1"/>
          <p:nvPr/>
        </p:nvSpPr>
        <p:spPr>
          <a:xfrm>
            <a:off x="1708821" y="-1781"/>
            <a:ext cx="899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Архитектура </a:t>
            </a:r>
            <a:r>
              <a:rPr lang="en-US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U-net</a:t>
            </a:r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. Два применения </a:t>
            </a:r>
            <a:r>
              <a:rPr lang="en-US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U-LOOT</a:t>
            </a:r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55478A-D97B-4711-BF85-F103FCE1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2000" contrast="52000"/>
          </a:blip>
          <a:stretch>
            <a:fillRect/>
          </a:stretch>
        </p:blipFill>
        <p:spPr>
          <a:xfrm>
            <a:off x="7258745" y="658497"/>
            <a:ext cx="4669903" cy="3264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BF61A1-DD8C-457B-8262-02CF139E2FB7}"/>
              </a:ext>
            </a:extLst>
          </p:cNvPr>
          <p:cNvSpPr txBox="1"/>
          <p:nvPr/>
        </p:nvSpPr>
        <p:spPr>
          <a:xfrm>
            <a:off x="188538" y="811488"/>
            <a:ext cx="7062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U-Net </a:t>
            </a:r>
            <a:r>
              <a:rPr lang="ru-RU" dirty="0"/>
              <a:t>- это </a:t>
            </a:r>
            <a:r>
              <a:rPr lang="ru-RU" dirty="0" err="1"/>
              <a:t>сверточная</a:t>
            </a:r>
            <a:r>
              <a:rPr lang="ru-RU" dirty="0"/>
              <a:t> нейронная сеть, которая была разработана для сегментация биомедицинских изображений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Сеть состоит из </a:t>
            </a:r>
            <a:r>
              <a:rPr lang="ru-RU" b="1" dirty="0">
                <a:solidFill>
                  <a:srgbClr val="C00000"/>
                </a:solidFill>
              </a:rPr>
              <a:t>контрактного (сжимающего) и экспансивного (расширяющего) путей</a:t>
            </a:r>
            <a:r>
              <a:rPr lang="ru-RU" dirty="0"/>
              <a:t>, оформленных в </a:t>
            </a:r>
            <a:r>
              <a:rPr lang="ru-RU" b="1" dirty="0">
                <a:solidFill>
                  <a:srgbClr val="C00000"/>
                </a:solidFill>
              </a:rPr>
              <a:t>u-образной архитектуре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прохождении сжимающей части пространственное информация сокращается, но информация о ее свойствах увеличивается.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экспансивной части свойства объединяются с пространственной  информацией через последовательность </a:t>
            </a:r>
            <a:r>
              <a:rPr lang="ru-RU" dirty="0" err="1"/>
              <a:t>деконволюций</a:t>
            </a:r>
            <a:r>
              <a:rPr lang="ru-RU" dirty="0"/>
              <a:t> и конкатенаций с высокой разрешающей способностью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9763C-D2AB-4955-B110-D87AC97FA4D7}"/>
              </a:ext>
            </a:extLst>
          </p:cNvPr>
          <p:cNvSpPr txBox="1"/>
          <p:nvPr/>
        </p:nvSpPr>
        <p:spPr>
          <a:xfrm>
            <a:off x="479376" y="3840916"/>
            <a:ext cx="11449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 используем </a:t>
            </a:r>
            <a:r>
              <a:rPr lang="ru-RU" dirty="0" err="1"/>
              <a:t>модифицированую</a:t>
            </a:r>
            <a:r>
              <a:rPr lang="ru-RU" dirty="0"/>
              <a:t> </a:t>
            </a:r>
            <a:r>
              <a:rPr lang="ru-RU" b="1" dirty="0">
                <a:solidFill>
                  <a:srgbClr val="C00000"/>
                </a:solidFill>
              </a:rPr>
              <a:t>U-</a:t>
            </a:r>
            <a:r>
              <a:rPr lang="ru-RU" b="1" dirty="0" err="1">
                <a:solidFill>
                  <a:srgbClr val="C00000"/>
                </a:solidFill>
              </a:rPr>
              <a:t>net</a:t>
            </a:r>
            <a:r>
              <a:rPr lang="ru-RU" b="1" dirty="0">
                <a:solidFill>
                  <a:srgbClr val="C00000"/>
                </a:solidFill>
              </a:rPr>
              <a:t> с </a:t>
            </a:r>
            <a:r>
              <a:rPr lang="ru-RU" b="1" dirty="0" err="1">
                <a:solidFill>
                  <a:srgbClr val="C00000"/>
                </a:solidFill>
              </a:rPr>
              <a:t>Dice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loss</a:t>
            </a:r>
            <a:r>
              <a:rPr lang="ru-RU" dirty="0"/>
              <a:t> в качестве базовой сети LOOT, сохраняя выходной слой из оригинального LOOT. Применяются </a:t>
            </a:r>
            <a:r>
              <a:rPr lang="ru-RU" b="1" u="sng" dirty="0">
                <a:solidFill>
                  <a:srgbClr val="0033CC"/>
                </a:solidFill>
              </a:rPr>
              <a:t>два варианта </a:t>
            </a:r>
            <a:r>
              <a:rPr lang="en-US" b="1" dirty="0">
                <a:solidFill>
                  <a:srgbClr val="0033CC"/>
                </a:solidFill>
                <a:latin typeface="Calibri" panose="020F0502020204030204" pitchFamily="34" charset="0"/>
              </a:rPr>
              <a:t>U-LOOT</a:t>
            </a:r>
            <a:r>
              <a:rPr 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ru-RU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1. Реконструкция треков событий.  </a:t>
            </a:r>
            <a:endParaRPr lang="ru-RU" sz="2000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66B01-50D5-4296-8DCD-96C06D024DB6}"/>
              </a:ext>
            </a:extLst>
          </p:cNvPr>
          <p:cNvSpPr txBox="1"/>
          <p:nvPr/>
        </p:nvSpPr>
        <p:spPr>
          <a:xfrm>
            <a:off x="336415" y="4715701"/>
            <a:ext cx="50396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</a:rPr>
              <a:t>Датасет</a:t>
            </a:r>
            <a:r>
              <a:rPr lang="ru-RU" sz="2000" b="1" dirty="0">
                <a:solidFill>
                  <a:srgbClr val="C00000"/>
                </a:solidFill>
              </a:rPr>
              <a:t>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Генератор событий LAQGSM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С</a:t>
            </a:r>
            <a:r>
              <a:rPr lang="en-US" sz="1600" b="1" dirty="0"/>
              <a:t>-</a:t>
            </a:r>
            <a:r>
              <a:rPr lang="ru-RU" sz="1600" b="1" dirty="0"/>
              <a:t>С взаимодействия 4 ГэВ/с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16 6 000 тренировочных и 62 000 тестовых событий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600" b="1" dirty="0"/>
              <a:t>Только события, у которых все треки имеют число хитов равное числу станций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05E826CE-C40B-46EF-BC04-27CD2322A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41409"/>
              </p:ext>
            </p:extLst>
          </p:nvPr>
        </p:nvGraphicFramePr>
        <p:xfrm>
          <a:off x="8610893" y="4877850"/>
          <a:ext cx="3150094" cy="1478501"/>
        </p:xfrm>
        <a:graphic>
          <a:graphicData uri="http://schemas.openxmlformats.org/drawingml/2006/table">
            <a:tbl>
              <a:tblPr/>
              <a:tblGrid>
                <a:gridCol w="1614878">
                  <a:extLst>
                    <a:ext uri="{9D8B030D-6E8A-4147-A177-3AD203B41FA5}">
                      <a16:colId xmlns:a16="http://schemas.microsoft.com/office/drawing/2014/main" val="1286261575"/>
                    </a:ext>
                  </a:extLst>
                </a:gridCol>
                <a:gridCol w="1535216">
                  <a:extLst>
                    <a:ext uri="{9D8B030D-6E8A-4147-A177-3AD203B41FA5}">
                      <a16:colId xmlns:a16="http://schemas.microsoft.com/office/drawing/2014/main" val="662825006"/>
                    </a:ext>
                  </a:extLst>
                </a:gridCol>
              </a:tblGrid>
              <a:tr h="24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Precision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0.9719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001125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Recall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0.9690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045384"/>
                  </a:ext>
                </a:extLst>
              </a:tr>
              <a:tr h="24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сдвиг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0.0152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729911"/>
                  </a:ext>
                </a:extLst>
              </a:tr>
              <a:tr h="24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Loss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0.0281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36790"/>
                  </a:ext>
                </a:extLst>
              </a:tr>
              <a:tr h="500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Скорость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batch size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event/sec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005408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C58FDBF-E43D-4E08-8C91-E58F3FBDAA61}"/>
              </a:ext>
            </a:extLst>
          </p:cNvPr>
          <p:cNvCxnSpPr/>
          <p:nvPr/>
        </p:nvCxnSpPr>
        <p:spPr>
          <a:xfrm>
            <a:off x="8924266" y="6951663"/>
            <a:ext cx="33528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E9951E-EC7F-46B0-B14C-EE185C7CCA4E}"/>
              </a:ext>
            </a:extLst>
          </p:cNvPr>
          <p:cNvSpPr txBox="1"/>
          <p:nvPr/>
        </p:nvSpPr>
        <p:spPr>
          <a:xfrm>
            <a:off x="8366407" y="4404926"/>
            <a:ext cx="363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3CC"/>
                </a:solidFill>
              </a:rPr>
              <a:t>Результаты трекинга для  </a:t>
            </a:r>
            <a:r>
              <a:rPr lang="en-US" sz="1600" b="1" dirty="0">
                <a:solidFill>
                  <a:srgbClr val="0033CC"/>
                </a:solidFill>
              </a:rPr>
              <a:t>GEM BM@N</a:t>
            </a:r>
            <a:endParaRPr lang="ru-RU" sz="1600" b="1" dirty="0">
              <a:solidFill>
                <a:srgbClr val="0033CC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AB893B9-B120-4A2A-90D4-D8C33F81D2EF}"/>
              </a:ext>
            </a:extLst>
          </p:cNvPr>
          <p:cNvCxnSpPr>
            <a:cxnSpLocks/>
          </p:cNvCxnSpPr>
          <p:nvPr/>
        </p:nvCxnSpPr>
        <p:spPr>
          <a:xfrm>
            <a:off x="8610893" y="6093296"/>
            <a:ext cx="315009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4C64FF-A69F-433D-962E-E0BAF23057BF}"/>
              </a:ext>
            </a:extLst>
          </p:cNvPr>
          <p:cNvSpPr txBox="1"/>
          <p:nvPr/>
        </p:nvSpPr>
        <p:spPr>
          <a:xfrm>
            <a:off x="5451791" y="4953753"/>
            <a:ext cx="291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Применялся оптимизатор АДАМ, скорость обучения 0.1, момент 0.9</a:t>
            </a:r>
            <a:r>
              <a:rPr lang="en-US" sz="1600" b="1" dirty="0"/>
              <a:t>,</a:t>
            </a:r>
            <a:r>
              <a:rPr lang="ru-RU" sz="1600" b="1" dirty="0"/>
              <a:t> 50 эпох</a:t>
            </a:r>
          </a:p>
        </p:txBody>
      </p:sp>
    </p:spTree>
    <p:extLst>
      <p:ext uri="{BB962C8B-B14F-4D97-AF65-F5344CB8AC3E}">
        <p14:creationId xmlns:p14="http://schemas.microsoft.com/office/powerpoint/2010/main" val="2002100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C6596E-17F8-4610-95D6-9781BC79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673" y="4309344"/>
            <a:ext cx="2612047" cy="2400205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64C3D2F1-DA20-47CC-8331-D7CE3CEB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7CDE1-DD56-444B-A96F-410E04151E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3809EE-E623-4D93-A4D7-C96860AC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3B346-20DD-48C7-BCDF-7D44E3F1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553EE-E4FB-4399-8A11-8973CE4F0C11}"/>
              </a:ext>
            </a:extLst>
          </p:cNvPr>
          <p:cNvSpPr txBox="1"/>
          <p:nvPr/>
        </p:nvSpPr>
        <p:spPr>
          <a:xfrm>
            <a:off x="1559496" y="1"/>
            <a:ext cx="9001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0033CC"/>
                </a:solidFill>
                <a:latin typeface="Montserrat Medium" panose="00000600000000000000" pitchFamily="50" charset="-52"/>
              </a:rPr>
              <a:t>Вершинный детектор коллайдерного эксперимента </a:t>
            </a:r>
            <a:r>
              <a:rPr lang="en-US" sz="2600" b="1" dirty="0">
                <a:solidFill>
                  <a:srgbClr val="0033CC"/>
                </a:solidFill>
                <a:latin typeface="Montserrat Medium" panose="00000600000000000000" pitchFamily="50" charset="-52"/>
              </a:rPr>
              <a:t>BESIII</a:t>
            </a:r>
            <a:endParaRPr lang="ru-RU" sz="2600" dirty="0">
              <a:solidFill>
                <a:srgbClr val="0033CC"/>
              </a:solidFill>
            </a:endParaRPr>
          </a:p>
        </p:txBody>
      </p:sp>
      <p:pic>
        <p:nvPicPr>
          <p:cNvPr id="8" name="Picture 2" descr="BESIII RPC Detector Jiawen Zhang - ppt download">
            <a:extLst>
              <a:ext uri="{FF2B5EF4-FFF2-40B4-BE49-F238E27FC236}">
                <a16:creationId xmlns:a16="http://schemas.microsoft.com/office/drawing/2014/main" id="{BA8D8788-D54B-49DC-BD4D-66C9623A4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 b="12460"/>
          <a:stretch/>
        </p:blipFill>
        <p:spPr bwMode="auto">
          <a:xfrm>
            <a:off x="1601422" y="428392"/>
            <a:ext cx="3298110" cy="198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7381D7-2F9C-42C5-AA37-C8D15F51A63D}"/>
              </a:ext>
            </a:extLst>
          </p:cNvPr>
          <p:cNvSpPr txBox="1"/>
          <p:nvPr/>
        </p:nvSpPr>
        <p:spPr>
          <a:xfrm>
            <a:off x="1725079" y="2414925"/>
            <a:ext cx="307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ontserrat Medium" panose="00000600000000000000" pitchFamily="50" charset="-52"/>
              </a:rPr>
              <a:t>BESIII – </a:t>
            </a:r>
            <a:r>
              <a:rPr lang="ru-RU" sz="1400" b="1" dirty="0" err="1">
                <a:latin typeface="Montserrat Medium" panose="00000600000000000000" pitchFamily="50" charset="-52"/>
              </a:rPr>
              <a:t>коллайдерный</a:t>
            </a:r>
            <a:r>
              <a:rPr lang="ru-RU" sz="1400" b="1" dirty="0">
                <a:latin typeface="Montserrat Medium" panose="00000600000000000000" pitchFamily="50" charset="-52"/>
              </a:rPr>
              <a:t> эксперимент</a:t>
            </a:r>
            <a:endParaRPr lang="ru-RU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DE5CA-DA9B-42BC-BFFF-FD1B7F60EBFC}"/>
              </a:ext>
            </a:extLst>
          </p:cNvPr>
          <p:cNvSpPr txBox="1"/>
          <p:nvPr/>
        </p:nvSpPr>
        <p:spPr>
          <a:xfrm>
            <a:off x="119336" y="5005014"/>
            <a:ext cx="835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ввода </a:t>
            </a:r>
            <a:r>
              <a:rPr lang="ru-RU" b="1" dirty="0"/>
              <a:t>в </a:t>
            </a:r>
            <a:r>
              <a:rPr lang="en-US" b="1" dirty="0">
                <a:solidFill>
                  <a:srgbClr val="0033CC"/>
                </a:solidFill>
                <a:latin typeface="Calibri" panose="020F0502020204030204" pitchFamily="34" charset="0"/>
              </a:rPr>
              <a:t>U-LOOT</a:t>
            </a:r>
            <a:r>
              <a:rPr lang="ru-RU" b="1" dirty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</a:rPr>
              <a:t>входные данные были переведены в цилиндрические координаты </a:t>
            </a:r>
          </a:p>
          <a:p>
            <a:r>
              <a:rPr lang="ru-RU" dirty="0"/>
              <a:t>и затем преобразованы в 3</a:t>
            </a:r>
            <a:r>
              <a:rPr lang="en-US" dirty="0"/>
              <a:t>D </a:t>
            </a:r>
            <a:r>
              <a:rPr lang="ru-RU" dirty="0"/>
              <a:t>бинарный массив ячеек, соответствующий пространственной картине события.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346F0A-0C6E-4CC6-98E4-A1EA117ED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07" y="604289"/>
            <a:ext cx="2656979" cy="1600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67790-86D7-4A4A-A9F4-F8E0AD2536FE}"/>
                  </a:ext>
                </a:extLst>
              </p:cNvPr>
              <p:cNvSpPr txBox="1"/>
              <p:nvPr/>
            </p:nvSpPr>
            <p:spPr>
              <a:xfrm>
                <a:off x="107109" y="2962360"/>
                <a:ext cx="12072664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700" dirty="0"/>
                  <a:t>Вершинный детектор BES-III имеет всего </a:t>
                </a:r>
                <a:r>
                  <a:rPr lang="ru-RU" sz="1700" b="1" dirty="0">
                    <a:solidFill>
                      <a:srgbClr val="C00000"/>
                    </a:solidFill>
                  </a:rPr>
                  <a:t>три цилиндрических станции типа GEM</a:t>
                </a:r>
                <a:r>
                  <a:rPr lang="ru-RU" sz="1700" dirty="0"/>
                  <a:t>. Это означает </a:t>
                </a:r>
                <a:r>
                  <a:rPr lang="ru-RU" sz="1700" b="1" dirty="0">
                    <a:solidFill>
                      <a:srgbClr val="C00000"/>
                    </a:solidFill>
                  </a:rPr>
                  <a:t>наличие множества фейковых хитов</a:t>
                </a:r>
                <a:r>
                  <a:rPr lang="ru-RU" sz="1700" dirty="0"/>
                  <a:t>, а также, что если частица регистрируется только на двух станциях из трех, то ее трек в магнитном поле не может быть восстановлен без знания </a:t>
                </a:r>
                <a:r>
                  <a:rPr lang="ru-RU" sz="1700" b="1" dirty="0">
                    <a:solidFill>
                      <a:srgbClr val="C00000"/>
                    </a:solidFill>
                  </a:rPr>
                  <a:t>дополнительной информации о координатах вершины</a:t>
                </a:r>
                <a:r>
                  <a:rPr lang="ru-RU" sz="1700" dirty="0"/>
                  <a:t>. </a:t>
                </a:r>
              </a:p>
              <a:p>
                <a:r>
                  <a:rPr lang="ru-RU" sz="1700" dirty="0"/>
                  <a:t>Кроме того, знание вершины ведет к значительному снижению алгоритмической сложности при поиске трека-кандидата - с </a:t>
                </a:r>
                <a:r>
                  <a:rPr lang="en-US" sz="1700" dirty="0">
                    <a:solidFill>
                      <a:schemeClr val="tx2"/>
                    </a:solidFill>
                    <a:latin typeface="Montserrat Medium" panose="00000600000000000000" pitchFamily="50" charset="-52"/>
                  </a:rPr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700" dirty="0">
                    <a:solidFill>
                      <a:schemeClr val="tx2"/>
                    </a:solidFill>
                    <a:latin typeface="Montserrat Medium" panose="00000600000000000000" pitchFamily="50" charset="-52"/>
                  </a:rPr>
                  <a:t>) </a:t>
                </a:r>
                <a:r>
                  <a:rPr lang="ru-RU" sz="1700" dirty="0"/>
                  <a:t>до O (n), и важно для определения импульсов частиц, пространственных углов их вылета и распознавания траекторий короткоживущих и нейтральных частиц.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67790-86D7-4A4A-A9F4-F8E0AD25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9" y="2962360"/>
                <a:ext cx="12072664" cy="1661993"/>
              </a:xfrm>
              <a:prstGeom prst="rect">
                <a:avLst/>
              </a:prstGeom>
              <a:blipFill>
                <a:blip r:embed="rId5"/>
                <a:stretch>
                  <a:fillRect l="-354" t="-1465" b="-40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E7C31C1-892A-43F8-A16D-4CC5AB338298}"/>
              </a:ext>
            </a:extLst>
          </p:cNvPr>
          <p:cNvSpPr txBox="1"/>
          <p:nvPr/>
        </p:nvSpPr>
        <p:spPr>
          <a:xfrm>
            <a:off x="8234673" y="225014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Все хиты модельного события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0673A4-71CA-40C9-845F-BA050CEC7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31" y="462739"/>
            <a:ext cx="2689622" cy="1741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6A8C2B-F76A-4892-AAC5-F8625251004A}"/>
              </a:ext>
            </a:extLst>
          </p:cNvPr>
          <p:cNvSpPr txBox="1"/>
          <p:nvPr/>
        </p:nvSpPr>
        <p:spPr>
          <a:xfrm>
            <a:off x="5048012" y="2150798"/>
            <a:ext cx="303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Внутренний детектор CGEM-IT эксперимента BESIII, состоящий из трех детектирующих цилиндров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EB15C9-5DC8-4C60-8BE5-16A88AABB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824" y="5329897"/>
            <a:ext cx="2922824" cy="3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7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79AF54-6319-4ECF-A8ED-4918F98B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26626-2EE6-44A7-81E6-54530B276B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CE567E-DAF6-46E3-A2B1-48C930D9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Г.А.Ососков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C21A0F-6739-4189-B290-3BD5EF03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69196-12C7-4A59-B879-5768F0CA1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260" y="498956"/>
            <a:ext cx="6777740" cy="2725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1CBE0-EF90-488F-88E7-F5CA29722800}"/>
              </a:ext>
            </a:extLst>
          </p:cNvPr>
          <p:cNvSpPr txBox="1"/>
          <p:nvPr/>
        </p:nvSpPr>
        <p:spPr>
          <a:xfrm>
            <a:off x="119336" y="9205"/>
            <a:ext cx="120253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Применение </a:t>
            </a:r>
            <a:r>
              <a:rPr lang="en-US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U-LOOT </a:t>
            </a:r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реконструкции вершин событий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4D615A-53E0-45EA-982B-D26DC7BCB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29" y="3813592"/>
            <a:ext cx="3600400" cy="2557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BFE1A-0B14-4767-8624-68E5C4E3BC23}"/>
              </a:ext>
            </a:extLst>
          </p:cNvPr>
          <p:cNvSpPr txBox="1"/>
          <p:nvPr/>
        </p:nvSpPr>
        <p:spPr>
          <a:xfrm>
            <a:off x="119337" y="4509121"/>
            <a:ext cx="4852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результате работы  модель после обучения предсказывает координату Z первичной вершины события со среднеквадратичной ошибкой = 1,15 см.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91CD18-EF70-479F-B944-99A1BC67C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559" y="3789040"/>
            <a:ext cx="3002272" cy="2062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AE1C53-1175-424D-BCDF-520A3E58E106}"/>
              </a:ext>
            </a:extLst>
          </p:cNvPr>
          <p:cNvSpPr txBox="1"/>
          <p:nvPr/>
        </p:nvSpPr>
        <p:spPr>
          <a:xfrm>
            <a:off x="119336" y="3292858"/>
            <a:ext cx="1202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Благодаря конструктивным особенностям коллайдера BESIII координаты X и Y хорошо известны. Следовательно, их можно зафиксировать на среднем значении и убедиться, что сеть </a:t>
            </a:r>
            <a:r>
              <a:rPr lang="ru-RU" b="1" dirty="0">
                <a:solidFill>
                  <a:srgbClr val="C00000"/>
                </a:solidFill>
              </a:rPr>
              <a:t>более точно находит более значимую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Z координату вершины.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845F61-854A-40BB-8F68-64402952E786}"/>
              </a:ext>
            </a:extLst>
          </p:cNvPr>
          <p:cNvSpPr txBox="1"/>
          <p:nvPr/>
        </p:nvSpPr>
        <p:spPr>
          <a:xfrm>
            <a:off x="8544272" y="5840209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Время работы обученной модели не зависит от множественности события.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65317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C44DE5-DB54-42FC-A07D-C216FE6D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55BED0-08EC-451B-9E88-468897376589}" type="datetime1">
              <a:rPr lang="ru-RU" altLang="ru-RU" smtClean="0">
                <a:solidFill>
                  <a:srgbClr val="000000"/>
                </a:solidFill>
                <a:latin typeface="Calibri"/>
              </a:rPr>
              <a:t>25.11.2022</a:t>
            </a:fld>
            <a:endParaRPr lang="ru-RU" altLang="ru-RU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C67C8E-EF67-4425-A22B-D3575652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7797" y="6490495"/>
            <a:ext cx="3239729" cy="212100"/>
          </a:xfrm>
        </p:spPr>
        <p:txBody>
          <a:bodyPr/>
          <a:lstStyle/>
          <a:p>
            <a:pPr>
              <a:defRPr/>
            </a:pPr>
            <a:r>
              <a:rPr lang="ru-RU" altLang="ru-RU">
                <a:solidFill>
                  <a:srgbClr val="000000"/>
                </a:solidFill>
                <a:latin typeface="Calibri"/>
              </a:rPr>
              <a:t>Г.А.Ососков Машинное обучение лекция 6</a:t>
            </a:r>
            <a:endParaRPr lang="ru-RU" altLang="ru-RU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77E7B-7F05-4C80-AAAA-CC48685A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78442F-AA51-453E-A45D-AEAE194BB88B}" type="slidenum">
              <a:rPr lang="ru-RU" altLang="ru-RU">
                <a:solidFill>
                  <a:srgbClr val="000000"/>
                </a:solidFill>
                <a:latin typeface="Calibri"/>
              </a:rPr>
              <a:pPr>
                <a:defRPr/>
              </a:pPr>
              <a:t>26</a:t>
            </a:fld>
            <a:endParaRPr lang="ru-RU" altLang="ru-RU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9DB32-B84A-4CAF-AE6F-0B8C0DE3054F}"/>
              </a:ext>
            </a:extLst>
          </p:cNvPr>
          <p:cNvSpPr txBox="1"/>
          <p:nvPr/>
        </p:nvSpPr>
        <p:spPr>
          <a:xfrm>
            <a:off x="216377" y="-35295"/>
            <a:ext cx="11915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0000FF"/>
                </a:solidFill>
                <a:latin typeface="Calibri"/>
              </a:rPr>
              <a:t>Машинное обучение требует суперкомпьютер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8AEF9-BB6C-47EE-9963-D79A7743835F}"/>
              </a:ext>
            </a:extLst>
          </p:cNvPr>
          <p:cNvSpPr txBox="1"/>
          <p:nvPr/>
        </p:nvSpPr>
        <p:spPr>
          <a:xfrm>
            <a:off x="0" y="4459458"/>
            <a:ext cx="11809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00FF"/>
                </a:solidFill>
                <a:latin typeface="Calibri"/>
              </a:rPr>
              <a:t>Есть еще один важный резерв по скорости обработки обученной нейросетью – переход с интерпретируемого языка программирования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Python </a:t>
            </a:r>
            <a:r>
              <a:rPr lang="ru-RU" sz="2000" b="1" dirty="0">
                <a:solidFill>
                  <a:srgbClr val="0000FF"/>
                </a:solidFill>
                <a:latin typeface="Calibri"/>
              </a:rPr>
              <a:t>на принятый в физике язык С++. Как показал опыт работы с данными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BES-III, </a:t>
            </a:r>
            <a:r>
              <a:rPr lang="ru-RU" sz="2000" b="1" dirty="0">
                <a:solidFill>
                  <a:srgbClr val="0000FF"/>
                </a:solidFill>
                <a:latin typeface="Calibri"/>
              </a:rPr>
              <a:t>э</a:t>
            </a:r>
            <a:r>
              <a:rPr lang="ru-RU" sz="2000" b="1" u="sng" dirty="0">
                <a:solidFill>
                  <a:srgbClr val="0000FF"/>
                </a:solidFill>
                <a:latin typeface="Calibri"/>
              </a:rPr>
              <a:t>то может ускорить работу программ трекинга на два порядка! </a:t>
            </a:r>
          </a:p>
          <a:p>
            <a:pPr>
              <a:defRPr/>
            </a:pPr>
            <a:r>
              <a:rPr lang="ru-RU" sz="2000" dirty="0">
                <a:latin typeface="Calibri"/>
              </a:rPr>
              <a:t>Причем этот резерв может быть использован прямо при работе на </a:t>
            </a:r>
            <a:r>
              <a:rPr lang="en-US" sz="2000" dirty="0">
                <a:latin typeface="Calibri"/>
              </a:rPr>
              <a:t>Python</a:t>
            </a:r>
            <a:r>
              <a:rPr lang="ru-RU" sz="2000" dirty="0">
                <a:latin typeface="Calibri"/>
              </a:rPr>
              <a:t> в терминах библиотеки </a:t>
            </a:r>
            <a:r>
              <a:rPr lang="ru-RU" sz="2000" b="1" dirty="0" err="1">
                <a:solidFill>
                  <a:srgbClr val="C00000"/>
                </a:solidFill>
                <a:latin typeface="Calibri"/>
              </a:rPr>
              <a:t>torchscript</a:t>
            </a:r>
            <a:r>
              <a:rPr lang="ru-RU" sz="2000" dirty="0">
                <a:latin typeface="Calibri"/>
              </a:rPr>
              <a:t>. В ней коды получаются настолько хорошо оптимизированными по скорости, что  их потом можно будет просто </a:t>
            </a:r>
            <a:r>
              <a:rPr lang="ru-RU" sz="2000" dirty="0"/>
              <a:t>вызывать из С++ </a:t>
            </a:r>
          </a:p>
          <a:p>
            <a:pPr>
              <a:defRPr/>
            </a:pPr>
            <a:endParaRPr lang="ru-RU" sz="20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C255E-C61F-406A-912F-1B5FC0F0A07A}"/>
              </a:ext>
            </a:extLst>
          </p:cNvPr>
          <p:cNvSpPr txBox="1"/>
          <p:nvPr/>
        </p:nvSpPr>
        <p:spPr>
          <a:xfrm>
            <a:off x="0" y="542170"/>
            <a:ext cx="120726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Тестовые запуски программ глубокого трекинга на суперкомпьютере GOVORUN и кластере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HybriLIT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позволяют оценить выигрыш в вычислительной мощности специальной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тензор ядрами по сравнению с обычным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CPU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оптимизировать совместное использование ресурсов между обучающей и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валидационными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частями программы трекинга.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Обучающая часть работы любой глубокой нейронной сети занимает значительно больше времени, чем ее тестирование, поэтому обычно  обучение проводится на графических процессорах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обученную сеть тестируют на многоядерных 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CPU</a:t>
            </a:r>
          </a:p>
          <a:p>
            <a:pPr>
              <a:defRPr/>
            </a:pPr>
            <a:endParaRPr lang="ru-RU" sz="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TrackNETv2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RU" dirty="0"/>
              <a:t>Run6 BM@N</a:t>
            </a:r>
            <a:r>
              <a:rPr lang="ru-RU" dirty="0"/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,5 млн. треков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 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Tesla V100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 ~71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тыс. треков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сек на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-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скорение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34 раза</a:t>
            </a:r>
          </a:p>
          <a:p>
            <a:pPr>
              <a:defRPr/>
            </a:pPr>
            <a:endParaRPr lang="en-US" sz="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GraphNet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RU" dirty="0"/>
              <a:t>Run6 BM@N</a:t>
            </a:r>
            <a:r>
              <a:rPr lang="ru-RU" dirty="0"/>
              <a:t>,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~980 событий/сек на Tesla V100 </a:t>
            </a:r>
            <a:r>
              <a:rPr lang="ru-RU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~31 событий/сек на CPU -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Ускорение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30 раз</a:t>
            </a:r>
          </a:p>
          <a:p>
            <a:pPr>
              <a:defRPr/>
            </a:pPr>
            <a:endParaRPr lang="ru-RU" sz="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Запуск сети на тензор ядрах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режиме половинной точности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FP16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значительно увеличить производительность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(1.5x – 3.5x)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endParaRPr lang="ru-RU" sz="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Впечатляющие результаты удалось показать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Д.Русову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 прогоне 25 000 модельных событий SPD, представляющих 625 тайм-слайсов с 40 событиями в каждом, на суперкомпьютере ГОВОРУН (Xeon(R) Gold 6148 CPU @ 2.40GHz, Single Nvidia V100 32Gb GPU).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достигнута скорость обработки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1800 событий в секунду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6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5D304A-8FFC-4E4D-8D27-C118B1D0B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9B3C-4B93-44C3-A16E-5F5947EA8D89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25.11.2022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C59759-1BB3-4EF6-99FE-74193974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Г.А.Ососков</a:t>
            </a:r>
            <a:r>
              <a:rPr lang="ru-RU" dirty="0">
                <a:solidFill>
                  <a:prstClr val="black">
                    <a:tint val="75000"/>
                  </a:prstClr>
                </a:solidFill>
                <a:latin typeface="Calibri"/>
              </a:rPr>
              <a:t> Машинное обучение лекция 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8D3B29-2A3B-4390-B648-713C67D0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F53D8-0467-4BC7-83BB-6F68418DED5E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682C8-07F9-4D01-B3DF-A19F1827916D}"/>
              </a:ext>
            </a:extLst>
          </p:cNvPr>
          <p:cNvSpPr txBox="1"/>
          <p:nvPr/>
        </p:nvSpPr>
        <p:spPr>
          <a:xfrm>
            <a:off x="1524001" y="0"/>
            <a:ext cx="9125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33CC"/>
                </a:solidFill>
                <a:latin typeface="Calibri"/>
              </a:rPr>
              <a:t>Многообразие экспериментов, задач, </a:t>
            </a:r>
          </a:p>
          <a:p>
            <a:pPr algn="ctr"/>
            <a:r>
              <a:rPr lang="ru-RU" sz="3200" b="1" dirty="0">
                <a:solidFill>
                  <a:srgbClr val="0033CC"/>
                </a:solidFill>
                <a:latin typeface="Calibri"/>
              </a:rPr>
              <a:t>глубоких нейронный сетей, исполнителей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D433A-2E63-4DCB-9851-7A524015B064}"/>
              </a:ext>
            </a:extLst>
          </p:cNvPr>
          <p:cNvSpPr txBox="1"/>
          <p:nvPr/>
        </p:nvSpPr>
        <p:spPr>
          <a:xfrm>
            <a:off x="263352" y="1124744"/>
            <a:ext cx="116497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BM@N, </a:t>
            </a:r>
            <a:endParaRPr lang="en-US" sz="1400" b="1" dirty="0">
              <a:solidFill>
                <a:srgbClr val="0033CC"/>
              </a:solidFill>
              <a:latin typeface="Calibri"/>
            </a:endParaRP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BES-III,</a:t>
            </a: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                    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SPD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,</a:t>
            </a:r>
            <a:endParaRPr lang="en-US" sz="4000" b="1" dirty="0">
              <a:solidFill>
                <a:srgbClr val="0033CC"/>
              </a:solidFill>
              <a:latin typeface="Calibri"/>
            </a:endParaRP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                                </a:t>
            </a:r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  MPD?</a:t>
            </a: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TrackNetv1-3, </a:t>
            </a:r>
          </a:p>
          <a:p>
            <a:r>
              <a:rPr lang="en-US" sz="4000" b="1" dirty="0">
                <a:solidFill>
                  <a:srgbClr val="0033CC"/>
                </a:solidFill>
                <a:latin typeface="Calibri"/>
              </a:rPr>
              <a:t>                   </a:t>
            </a:r>
            <a:r>
              <a:rPr lang="en-US" sz="4000" b="1" dirty="0" err="1">
                <a:solidFill>
                  <a:srgbClr val="0033CC"/>
                </a:solidFill>
                <a:latin typeface="Calibri"/>
              </a:rPr>
              <a:t>GraphNet-RdgGraphNet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, </a:t>
            </a:r>
            <a:endParaRPr lang="ru-RU" sz="4000" b="1" dirty="0">
              <a:solidFill>
                <a:srgbClr val="0033CC"/>
              </a:solidFill>
              <a:latin typeface="Calibri"/>
            </a:endParaRPr>
          </a:p>
          <a:p>
            <a:r>
              <a:rPr lang="ru-RU" sz="4000" b="1" dirty="0">
                <a:solidFill>
                  <a:srgbClr val="0033CC"/>
                </a:solidFill>
                <a:latin typeface="Calibri"/>
              </a:rPr>
              <a:t>                               </a:t>
            </a:r>
            <a:r>
              <a:rPr lang="en-US" sz="4000" b="1" dirty="0">
                <a:solidFill>
                  <a:srgbClr val="0033CC"/>
                </a:solidFill>
                <a:latin typeface="Calibri"/>
              </a:rPr>
              <a:t>U-LOOT-Tracking- U-LOOT-Vertexing</a:t>
            </a:r>
            <a:endParaRPr lang="ru-RU" sz="4000" b="1" dirty="0">
              <a:solidFill>
                <a:srgbClr val="0033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274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9761" y="219252"/>
            <a:ext cx="8679898" cy="54318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</a:rPr>
              <a:t>Dream team</a:t>
            </a:r>
            <a:r>
              <a:rPr lang="ru-RU" sz="4400" b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Arial" panose="020B0604020202020204" pitchFamily="34" charset="0"/>
              </a:rPr>
              <a:t>of tracking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652F7-9045-4AF6-BCEB-4DE00E157CC3}"/>
              </a:ext>
            </a:extLst>
          </p:cNvPr>
          <p:cNvSpPr txBox="1"/>
          <p:nvPr/>
        </p:nvSpPr>
        <p:spPr>
          <a:xfrm>
            <a:off x="11225430" y="6606283"/>
            <a:ext cx="487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500" dirty="0">
                <a:solidFill>
                  <a:prstClr val="black"/>
                </a:solidFill>
                <a:latin typeface="Calibri" panose="020F0502020204030204"/>
              </a:rPr>
              <a:t>28</a:t>
            </a:r>
          </a:p>
        </p:txBody>
      </p:sp>
      <p:sp>
        <p:nvSpPr>
          <p:cNvPr id="26" name="Date Placeholder 5">
            <a:extLst>
              <a:ext uri="{FF2B5EF4-FFF2-40B4-BE49-F238E27FC236}">
                <a16:creationId xmlns:a16="http://schemas.microsoft.com/office/drawing/2014/main" id="{E3B9876F-B3E8-42E5-964D-4DB494A14E6A}"/>
              </a:ext>
            </a:extLst>
          </p:cNvPr>
          <p:cNvSpPr txBox="1">
            <a:spLocks/>
          </p:cNvSpPr>
          <p:nvPr/>
        </p:nvSpPr>
        <p:spPr>
          <a:xfrm>
            <a:off x="1489064" y="6469361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fld id="{5635F9A3-438A-48F4-932A-A8A9463FFFF2}" type="datetime1">
              <a:rPr lang="ru-RU" sz="1050">
                <a:solidFill>
                  <a:prstClr val="black"/>
                </a:solidFill>
                <a:latin typeface="Calibri" panose="020F0502020204030204"/>
              </a:rPr>
              <a:pPr defTabSz="685800">
                <a:spcBef>
                  <a:spcPts val="750"/>
                </a:spcBef>
              </a:pPr>
              <a:t>25.11.2022</a:t>
            </a:fld>
            <a:endParaRPr lang="ru-RU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ooter Placeholder 6">
            <a:extLst>
              <a:ext uri="{FF2B5EF4-FFF2-40B4-BE49-F238E27FC236}">
                <a16:creationId xmlns:a16="http://schemas.microsoft.com/office/drawing/2014/main" id="{59D0EED4-19F9-4B25-93A4-16FE7E1C3206}"/>
              </a:ext>
            </a:extLst>
          </p:cNvPr>
          <p:cNvSpPr txBox="1">
            <a:spLocks/>
          </p:cNvSpPr>
          <p:nvPr/>
        </p:nvSpPr>
        <p:spPr>
          <a:xfrm>
            <a:off x="4493866" y="6642744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err="1">
                <a:solidFill>
                  <a:schemeClr val="bg1"/>
                </a:solidFill>
                <a:latin typeface="Calibri"/>
              </a:rPr>
              <a:t>Г.А.Ососков</a:t>
            </a:r>
            <a:r>
              <a:rPr lang="ru-RU" sz="1100" dirty="0">
                <a:solidFill>
                  <a:schemeClr val="bg1"/>
                </a:solidFill>
                <a:latin typeface="Calibri"/>
              </a:rPr>
              <a:t> Машинное обучение лекция 6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5D74E-8C1A-41E7-890F-ABC4E8C3A949}"/>
              </a:ext>
            </a:extLst>
          </p:cNvPr>
          <p:cNvGrpSpPr/>
          <p:nvPr/>
        </p:nvGrpSpPr>
        <p:grpSpPr>
          <a:xfrm>
            <a:off x="639698" y="917917"/>
            <a:ext cx="4439394" cy="1066078"/>
            <a:chOff x="1935042" y="4134208"/>
            <a:chExt cx="1820074" cy="10242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E92053-5298-45DF-BA33-16AF6845873A}"/>
                </a:ext>
              </a:extLst>
            </p:cNvPr>
            <p:cNvSpPr txBox="1"/>
            <p:nvPr/>
          </p:nvSpPr>
          <p:spPr>
            <a:xfrm>
              <a:off x="2073031" y="4537473"/>
              <a:ext cx="1682085" cy="620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Anonymous Pro" panose="02060609030202000504" pitchFamily="49" charset="0"/>
                  <a:cs typeface="Arial" panose="020B0604020202020204" pitchFamily="34" charset="0"/>
                </a:rPr>
                <a:t>Gennady </a:t>
              </a:r>
              <a:r>
                <a:rPr lang="en-US" b="1" dirty="0" err="1">
                  <a:solidFill>
                    <a:srgbClr val="0033CC"/>
                  </a:solidFill>
                  <a:latin typeface="Arial" panose="020B0604020202020204" pitchFamily="34" charset="0"/>
                  <a:ea typeface="Anonymous Pro" panose="02060609030202000504" pitchFamily="49" charset="0"/>
                  <a:cs typeface="Arial" panose="020B0604020202020204" pitchFamily="34" charset="0"/>
                </a:rPr>
                <a:t>Ososkov</a:t>
              </a:r>
              <a:endParaRPr lang="en-US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Anonymous Pro" panose="02060609030202000504" pitchFamily="49" charset="0"/>
                  <a:cs typeface="Arial" panose="020B0604020202020204" pitchFamily="34" charset="0"/>
                </a:rPr>
                <a:t>Pavel Goncharov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E1EFD7-C70F-4F1D-81C4-E09FB554A166}"/>
                </a:ext>
              </a:extLst>
            </p:cNvPr>
            <p:cNvSpPr txBox="1"/>
            <p:nvPr/>
          </p:nvSpPr>
          <p:spPr>
            <a:xfrm>
              <a:off x="1935042" y="4134208"/>
              <a:ext cx="1741068" cy="35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ko-KR" b="1" kern="220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Data Science team</a:t>
              </a:r>
              <a:endParaRPr lang="ko-KR" altLang="en-US" b="1" kern="2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5F7B3A-EF79-4D3A-BDA7-AE64C375D2BA}"/>
              </a:ext>
            </a:extLst>
          </p:cNvPr>
          <p:cNvGrpSpPr/>
          <p:nvPr/>
        </p:nvGrpSpPr>
        <p:grpSpPr>
          <a:xfrm>
            <a:off x="377264" y="3519341"/>
            <a:ext cx="4373276" cy="1850294"/>
            <a:chOff x="2440823" y="4310788"/>
            <a:chExt cx="1792967" cy="177763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0136A5-B20B-4D67-AABF-E7B455FDCF48}"/>
                </a:ext>
              </a:extLst>
            </p:cNvPr>
            <p:cNvSpPr txBox="1"/>
            <p:nvPr/>
          </p:nvSpPr>
          <p:spPr>
            <a:xfrm>
              <a:off x="2440823" y="4735639"/>
              <a:ext cx="1682085" cy="135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Dmitry Baranov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Aleksey </a:t>
              </a:r>
              <a:r>
                <a:rPr lang="en-US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Zhemchugov</a:t>
              </a:r>
              <a:endPara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Igor Denisenko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altLang="ko-KR" b="1" dirty="0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Yuri </a:t>
              </a:r>
              <a:r>
                <a:rPr lang="en-US" altLang="ko-KR" b="1" dirty="0" err="1">
                  <a:solidFill>
                    <a:srgbClr val="0033CC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Nefedov</a:t>
              </a:r>
              <a:endPara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</a:pPr>
              <a:endParaRPr lang="en-US" sz="1350" dirty="0">
                <a:solidFill>
                  <a:prstClr val="black"/>
                </a:solidFill>
                <a:latin typeface="Bebas Neue Regular" panose="00000500000000000000" pitchFamily="2" charset="-52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FB1A16-C980-4993-85FC-1EEB0F2C92CB}"/>
                </a:ext>
              </a:extLst>
            </p:cNvPr>
            <p:cNvSpPr txBox="1"/>
            <p:nvPr/>
          </p:nvSpPr>
          <p:spPr>
            <a:xfrm>
              <a:off x="2492722" y="4310788"/>
              <a:ext cx="1741068" cy="354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ko-KR" b="1" kern="220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Physicists kernel</a:t>
              </a:r>
              <a:endParaRPr lang="ko-KR" altLang="en-US" b="1" kern="2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538E5B-52FE-4AA4-B02C-5BB28029173D}"/>
              </a:ext>
            </a:extLst>
          </p:cNvPr>
          <p:cNvGrpSpPr/>
          <p:nvPr/>
        </p:nvGrpSpPr>
        <p:grpSpPr>
          <a:xfrm>
            <a:off x="398653" y="5395849"/>
            <a:ext cx="2999039" cy="660774"/>
            <a:chOff x="2492722" y="4310788"/>
            <a:chExt cx="1741068" cy="634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6FC4D-709F-4C2C-A5CD-7A419BD843F2}"/>
                </a:ext>
              </a:extLst>
            </p:cNvPr>
            <p:cNvSpPr txBox="1"/>
            <p:nvPr/>
          </p:nvSpPr>
          <p:spPr>
            <a:xfrm>
              <a:off x="2551705" y="4590785"/>
              <a:ext cx="1682085" cy="35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Andrey </a:t>
              </a:r>
              <a:r>
                <a:rPr lang="en-US" b="1" dirty="0" err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Nechaevskiy</a:t>
              </a:r>
              <a:endParaRPr lang="ko-KR" altLang="en-US" b="1" dirty="0">
                <a:solidFill>
                  <a:srgbClr val="0033CC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D7F4F6-9D73-43B8-8E3B-082451722DBE}"/>
                </a:ext>
              </a:extLst>
            </p:cNvPr>
            <p:cNvSpPr txBox="1"/>
            <p:nvPr/>
          </p:nvSpPr>
          <p:spPr>
            <a:xfrm>
              <a:off x="2492722" y="4310788"/>
              <a:ext cx="1741068" cy="354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ko-KR" b="1" kern="220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Grants management</a:t>
              </a:r>
              <a:endParaRPr lang="ko-KR" altLang="en-US" b="1" kern="22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AF1645E6-3354-45D7-A37C-B804B76B322A}"/>
              </a:ext>
            </a:extLst>
          </p:cNvPr>
          <p:cNvSpPr/>
          <p:nvPr/>
        </p:nvSpPr>
        <p:spPr>
          <a:xfrm>
            <a:off x="3840425" y="1320182"/>
            <a:ext cx="2189285" cy="281726"/>
          </a:xfrm>
          <a:prstGeom prst="notchedRightArrow">
            <a:avLst/>
          </a:prstGeom>
          <a:solidFill>
            <a:srgbClr val="C00000">
              <a:alpha val="38000"/>
            </a:srgbClr>
          </a:solidFill>
          <a:ln>
            <a:solidFill>
              <a:srgbClr val="415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20D80D-2D63-449A-A6AE-CF3B5926E416}"/>
              </a:ext>
            </a:extLst>
          </p:cNvPr>
          <p:cNvSpPr txBox="1"/>
          <p:nvPr/>
        </p:nvSpPr>
        <p:spPr>
          <a:xfrm>
            <a:off x="6330861" y="1152518"/>
            <a:ext cx="3653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altLang="ko-KR" sz="2800" b="1" kern="2200" dirty="0">
                <a:solidFill>
                  <a:srgbClr val="C0000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Team is growing!</a:t>
            </a:r>
            <a:endParaRPr lang="ko-KR" altLang="en-US" sz="2800" b="1" kern="2200" dirty="0">
              <a:solidFill>
                <a:srgbClr val="C00000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3CC4EAE-EADC-4D96-95F8-5ABBA3C89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397021"/>
              </p:ext>
            </p:extLst>
          </p:nvPr>
        </p:nvGraphicFramePr>
        <p:xfrm>
          <a:off x="4223792" y="1904152"/>
          <a:ext cx="7056784" cy="4675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ghtning Bolt 5">
            <a:extLst>
              <a:ext uri="{FF2B5EF4-FFF2-40B4-BE49-F238E27FC236}">
                <a16:creationId xmlns:a16="http://schemas.microsoft.com/office/drawing/2014/main" id="{7FE2C6DF-4134-46A7-B98C-6C73B7BE02F2}"/>
              </a:ext>
            </a:extLst>
          </p:cNvPr>
          <p:cNvSpPr/>
          <p:nvPr/>
        </p:nvSpPr>
        <p:spPr>
          <a:xfrm rot="2052535">
            <a:off x="4581906" y="5376502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6397E958-E9B3-4FD6-A0FC-C14651C7265D}"/>
              </a:ext>
            </a:extLst>
          </p:cNvPr>
          <p:cNvSpPr/>
          <p:nvPr/>
        </p:nvSpPr>
        <p:spPr>
          <a:xfrm rot="1957753">
            <a:off x="6400015" y="4093916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E151F3-7A4A-4681-8B31-12787BB042C7}"/>
              </a:ext>
            </a:extLst>
          </p:cNvPr>
          <p:cNvGrpSpPr/>
          <p:nvPr/>
        </p:nvGrpSpPr>
        <p:grpSpPr>
          <a:xfrm>
            <a:off x="7775914" y="2744743"/>
            <a:ext cx="4139649" cy="1186504"/>
            <a:chOff x="3061462" y="-441702"/>
            <a:chExt cx="3493666" cy="158200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14E833-7140-444A-A813-CE737B378F58}"/>
                </a:ext>
              </a:extLst>
            </p:cNvPr>
            <p:cNvSpPr/>
            <p:nvPr/>
          </p:nvSpPr>
          <p:spPr>
            <a:xfrm>
              <a:off x="3061462" y="837290"/>
              <a:ext cx="1071798" cy="30301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F4505B-866C-4908-9BC4-F155FBF46324}"/>
                </a:ext>
              </a:extLst>
            </p:cNvPr>
            <p:cNvSpPr txBox="1"/>
            <p:nvPr/>
          </p:nvSpPr>
          <p:spPr>
            <a:xfrm>
              <a:off x="5483330" y="-441702"/>
              <a:ext cx="1071798" cy="303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478" tIns="0" rIns="0" bIns="0" numCol="1" spcCol="1270" anchor="t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b="1" dirty="0">
                  <a:solidFill>
                    <a:srgbClr val="C00000"/>
                  </a:solidFill>
                  <a:latin typeface="Calibri" panose="020F0502020204030204"/>
                </a:rPr>
                <a:t>Nowadays</a:t>
              </a:r>
              <a:endParaRPr lang="ru-RU" sz="2100" b="1" dirty="0">
                <a:solidFill>
                  <a:srgbClr val="C00000"/>
                </a:solidFill>
                <a:latin typeface="Bebas Neue Regular" panose="0000050000000000000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AFD16AC-62C7-4782-9987-6D54535D3835}"/>
              </a:ext>
            </a:extLst>
          </p:cNvPr>
          <p:cNvSpPr txBox="1"/>
          <p:nvPr/>
        </p:nvSpPr>
        <p:spPr>
          <a:xfrm>
            <a:off x="976271" y="1904152"/>
            <a:ext cx="2940004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Egor</a:t>
            </a:r>
            <a:r>
              <a:rPr lang="en-US" altLang="ko-KR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 </a:t>
            </a: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Schavelev</a:t>
            </a:r>
            <a:endParaRPr lang="en-US" altLang="ko-KR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Anastasia </a:t>
            </a: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Nikolskaya</a:t>
            </a:r>
            <a:endParaRPr lang="en-US" altLang="ko-KR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altLang="ko-KR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Ekaterina </a:t>
            </a:r>
            <a:r>
              <a:rPr lang="en-US" altLang="ko-KR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Rezvaya</a:t>
            </a:r>
            <a:endParaRPr lang="en-US" altLang="ko-KR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Daniil </a:t>
            </a:r>
            <a:r>
              <a:rPr lang="en-US" b="1" dirty="0" err="1">
                <a:solidFill>
                  <a:srgbClr val="0033CC"/>
                </a:solidFill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Rusov</a:t>
            </a:r>
            <a:endParaRPr lang="ru-RU" b="1" dirty="0">
              <a:solidFill>
                <a:srgbClr val="0033CC"/>
              </a:solidFill>
              <a:latin typeface="Arial" panose="020B0604020202020204" pitchFamily="34" charset="0"/>
              <a:ea typeface="Anonymous Pro" panose="02060609030202000504" pitchFamily="49" charset="0"/>
              <a:cs typeface="Arial" panose="020B0604020202020204" pitchFamily="3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altLang="ko-KR" sz="1350" dirty="0">
              <a:solidFill>
                <a:prstClr val="black"/>
              </a:solidFill>
              <a:latin typeface="Bebas Neue Regular" panose="00000500000000000000" pitchFamily="2" charset="-52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13CF59-0B60-46F2-A54A-52CD8031DD2E}"/>
              </a:ext>
            </a:extLst>
          </p:cNvPr>
          <p:cNvSpPr txBox="1"/>
          <p:nvPr/>
        </p:nvSpPr>
        <p:spPr>
          <a:xfrm>
            <a:off x="5441926" y="4873703"/>
            <a:ext cx="100503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b="1" dirty="0">
                <a:solidFill>
                  <a:srgbClr val="0033CC"/>
                </a:solidFill>
                <a:latin typeface="Calibri" panose="020F0502020204030204"/>
              </a:rPr>
              <a:t>CHEP-2018</a:t>
            </a:r>
            <a:endParaRPr lang="ru-RU" sz="135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53D6D7-2208-4EC1-9ADE-21E9F663994F}"/>
              </a:ext>
            </a:extLst>
          </p:cNvPr>
          <p:cNvSpPr txBox="1"/>
          <p:nvPr/>
        </p:nvSpPr>
        <p:spPr>
          <a:xfrm>
            <a:off x="5881621" y="4582621"/>
            <a:ext cx="958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NEC-2019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8A4794-F6C2-48C7-AFF4-7EFDFD3D795F}"/>
              </a:ext>
            </a:extLst>
          </p:cNvPr>
          <p:cNvSpPr txBox="1"/>
          <p:nvPr/>
        </p:nvSpPr>
        <p:spPr>
          <a:xfrm>
            <a:off x="6981007" y="3477281"/>
            <a:ext cx="873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BES-III</a:t>
            </a: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A007A617-AD8A-49DB-86D0-45ADBAE61A9F}"/>
              </a:ext>
            </a:extLst>
          </p:cNvPr>
          <p:cNvSpPr/>
          <p:nvPr/>
        </p:nvSpPr>
        <p:spPr>
          <a:xfrm>
            <a:off x="9016249" y="3093596"/>
            <a:ext cx="439495" cy="410961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79E27-D617-4A81-B145-364EE862B126}"/>
              </a:ext>
            </a:extLst>
          </p:cNvPr>
          <p:cNvSpPr txBox="1"/>
          <p:nvPr/>
        </p:nvSpPr>
        <p:spPr>
          <a:xfrm>
            <a:off x="8440184" y="2984111"/>
            <a:ext cx="643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/>
              </a:rPr>
              <a:t>SPD</a:t>
            </a:r>
            <a:endParaRPr lang="ru-RU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48" name="Lightning Bolt 6">
            <a:extLst>
              <a:ext uri="{FF2B5EF4-FFF2-40B4-BE49-F238E27FC236}">
                <a16:creationId xmlns:a16="http://schemas.microsoft.com/office/drawing/2014/main" id="{AF33BDA2-55A4-49CF-8618-C65670E93557}"/>
              </a:ext>
            </a:extLst>
          </p:cNvPr>
          <p:cNvSpPr/>
          <p:nvPr/>
        </p:nvSpPr>
        <p:spPr>
          <a:xfrm rot="1957753">
            <a:off x="7443491" y="3823402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270C8-B42A-4B8D-A5F2-F9B4F716997D}"/>
              </a:ext>
            </a:extLst>
          </p:cNvPr>
          <p:cNvSpPr txBox="1"/>
          <p:nvPr/>
        </p:nvSpPr>
        <p:spPr>
          <a:xfrm>
            <a:off x="7450377" y="4059530"/>
            <a:ext cx="100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GRID-2021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92F54-2D31-242B-5B54-3759B8A1A7BA}"/>
              </a:ext>
            </a:extLst>
          </p:cNvPr>
          <p:cNvSpPr txBox="1"/>
          <p:nvPr/>
        </p:nvSpPr>
        <p:spPr>
          <a:xfrm>
            <a:off x="8286076" y="3809321"/>
            <a:ext cx="1064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DLCP_2022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C8417B-0F0F-BFED-CD94-79017C89AAB7}"/>
              </a:ext>
            </a:extLst>
          </p:cNvPr>
          <p:cNvSpPr txBox="1"/>
          <p:nvPr/>
        </p:nvSpPr>
        <p:spPr>
          <a:xfrm>
            <a:off x="9283764" y="3632114"/>
            <a:ext cx="1018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Calibri" panose="020F0502020204030204"/>
              </a:rPr>
              <a:t>AYSS-2022</a:t>
            </a:r>
            <a:endParaRPr lang="ru-RU" sz="1400" b="1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7" name="Lightning Bolt 6">
            <a:extLst>
              <a:ext uri="{FF2B5EF4-FFF2-40B4-BE49-F238E27FC236}">
                <a16:creationId xmlns:a16="http://schemas.microsoft.com/office/drawing/2014/main" id="{2A92A4CF-2028-EE9C-E8B9-FE04DC3FF868}"/>
              </a:ext>
            </a:extLst>
          </p:cNvPr>
          <p:cNvSpPr/>
          <p:nvPr/>
        </p:nvSpPr>
        <p:spPr>
          <a:xfrm rot="1957753">
            <a:off x="8404436" y="3479924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8F589E-6BE3-1533-EC66-084813F12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0478" y="4687288"/>
            <a:ext cx="182896" cy="3353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EEA5F8-03C5-2B12-3603-EF0C33A5C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133" y="4382883"/>
            <a:ext cx="182896" cy="335309"/>
          </a:xfrm>
          <a:prstGeom prst="rect">
            <a:avLst/>
          </a:prstGeom>
        </p:spPr>
      </p:pic>
      <p:sp>
        <p:nvSpPr>
          <p:cNvPr id="51" name="Rectangle 31">
            <a:extLst>
              <a:ext uri="{FF2B5EF4-FFF2-40B4-BE49-F238E27FC236}">
                <a16:creationId xmlns:a16="http://schemas.microsoft.com/office/drawing/2014/main" id="{A51D7198-4BDB-E5C8-2B54-C7A746EB05BE}"/>
              </a:ext>
            </a:extLst>
          </p:cNvPr>
          <p:cNvSpPr/>
          <p:nvPr/>
        </p:nvSpPr>
        <p:spPr>
          <a:xfrm>
            <a:off x="6609434" y="3333275"/>
            <a:ext cx="1016645" cy="24976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DA96F9-76E5-E3BA-096B-526FA756D983}"/>
              </a:ext>
            </a:extLst>
          </p:cNvPr>
          <p:cNvSpPr txBox="1"/>
          <p:nvPr/>
        </p:nvSpPr>
        <p:spPr>
          <a:xfrm>
            <a:off x="4476770" y="4635870"/>
            <a:ext cx="847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kern="0" dirty="0">
                <a:solidFill>
                  <a:srgbClr val="C00000"/>
                </a:solidFill>
                <a:latin typeface="Calibri" panose="020F0502020204030204"/>
              </a:rPr>
              <a:t>BM@N</a:t>
            </a:r>
            <a:r>
              <a:rPr lang="en-US" b="1" kern="0" dirty="0">
                <a:solidFill>
                  <a:srgbClr val="0033CC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0" name="Lightning Bolt 6">
            <a:extLst>
              <a:ext uri="{FF2B5EF4-FFF2-40B4-BE49-F238E27FC236}">
                <a16:creationId xmlns:a16="http://schemas.microsoft.com/office/drawing/2014/main" id="{8A8064A7-B8C0-9F80-78BD-E38F83DE10D9}"/>
              </a:ext>
            </a:extLst>
          </p:cNvPr>
          <p:cNvSpPr/>
          <p:nvPr/>
        </p:nvSpPr>
        <p:spPr>
          <a:xfrm rot="1957753">
            <a:off x="9480878" y="3419087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Lightning Bolt 6">
            <a:extLst>
              <a:ext uri="{FF2B5EF4-FFF2-40B4-BE49-F238E27FC236}">
                <a16:creationId xmlns:a16="http://schemas.microsoft.com/office/drawing/2014/main" id="{121B6998-8D74-31AB-D707-0253DA483097}"/>
              </a:ext>
            </a:extLst>
          </p:cNvPr>
          <p:cNvSpPr/>
          <p:nvPr/>
        </p:nvSpPr>
        <p:spPr>
          <a:xfrm rot="1957753">
            <a:off x="10652866" y="3643837"/>
            <a:ext cx="272951" cy="196156"/>
          </a:xfrm>
          <a:prstGeom prst="lightningBolt">
            <a:avLst/>
          </a:prstGeom>
          <a:solidFill>
            <a:srgbClr val="FFFF3B"/>
          </a:solidFill>
          <a:ln>
            <a:solidFill>
              <a:srgbClr val="D07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45CD52-F654-10A8-E016-6B69C0F2C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537" y="3793879"/>
            <a:ext cx="2182557" cy="3779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976FF53-71D1-5AA6-91E0-86C5A3572E27}"/>
              </a:ext>
            </a:extLst>
          </p:cNvPr>
          <p:cNvSpPr txBox="1"/>
          <p:nvPr/>
        </p:nvSpPr>
        <p:spPr>
          <a:xfrm>
            <a:off x="6240016" y="5192664"/>
            <a:ext cx="5951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Возникло насущное требование, - все упорядочить, для чего создать специальную </a:t>
            </a:r>
            <a:r>
              <a:rPr lang="ru-RU" sz="2000" b="1" dirty="0" err="1">
                <a:solidFill>
                  <a:srgbClr val="C00000"/>
                </a:solidFill>
              </a:rPr>
              <a:t>PyTorch</a:t>
            </a:r>
            <a:r>
              <a:rPr lang="ru-RU" sz="2000" b="1" dirty="0">
                <a:solidFill>
                  <a:srgbClr val="C00000"/>
                </a:solidFill>
              </a:rPr>
              <a:t> библиотеку для реконструкции треков частиц с помощью глубокого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49319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AE03F-15FA-47E2-AD8B-6F65DFBE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85854"/>
            <a:ext cx="2378438" cy="1922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336" y="121978"/>
            <a:ext cx="9066288" cy="1695192"/>
          </a:xfrm>
          <a:solidFill>
            <a:srgbClr val="3F7180">
              <a:alpha val="70000"/>
            </a:srgbClr>
          </a:solidFill>
          <a:effectLst>
            <a:softEdge rad="31750"/>
          </a:effectLst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Ariadne: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PyTorch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 Library for Particle Track Reconstruction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  <a:t> Using Deep Learning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b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Regular" panose="00000500000000000000" pitchFamily="2" charset="-52"/>
                <a:cs typeface="Arial" panose="020B0604020202020204" pitchFamily="34" charset="0"/>
              </a:rPr>
            </a:b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 Regular" panose="00000500000000000000" pitchFamily="2" charset="-52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764C8B-C21D-4107-A94C-D9C8454AECC0}"/>
              </a:ext>
            </a:extLst>
          </p:cNvPr>
          <p:cNvGrpSpPr/>
          <p:nvPr/>
        </p:nvGrpSpPr>
        <p:grpSpPr>
          <a:xfrm>
            <a:off x="10704512" y="291144"/>
            <a:ext cx="1129276" cy="1049624"/>
            <a:chOff x="8131079" y="822450"/>
            <a:chExt cx="1453977" cy="13370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C7B499-B8D0-46FF-9CCB-670D912A9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3"/>
            <a:stretch/>
          </p:blipFill>
          <p:spPr>
            <a:xfrm>
              <a:off x="8131079" y="822450"/>
              <a:ext cx="1319256" cy="1337027"/>
            </a:xfrm>
            <a:prstGeom prst="rect">
              <a:avLst/>
            </a:prstGeom>
          </p:spPr>
        </p:pic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76F8E96-CDA1-429B-AB8C-8FAF65F9F34B}"/>
                </a:ext>
              </a:extLst>
            </p:cNvPr>
            <p:cNvSpPr/>
            <p:nvPr/>
          </p:nvSpPr>
          <p:spPr>
            <a:xfrm>
              <a:off x="8154793" y="840581"/>
              <a:ext cx="1295541" cy="1273969"/>
            </a:xfrm>
            <a:prstGeom prst="flowChartConnector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F8511-82B2-4F34-AAF7-C05E34E52D06}"/>
                </a:ext>
              </a:extLst>
            </p:cNvPr>
            <p:cNvSpPr txBox="1"/>
            <p:nvPr/>
          </p:nvSpPr>
          <p:spPr>
            <a:xfrm>
              <a:off x="8131079" y="1275521"/>
              <a:ext cx="145397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500" b="1" dirty="0"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aiandra GD" panose="020E0502030308020204" pitchFamily="34" charset="0"/>
                  <a:cs typeface="Arial" panose="020B0604020202020204" pitchFamily="34" charset="0"/>
                </a:rPr>
                <a:t>ARIADNE</a:t>
              </a:r>
              <a:endPara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E23C18-4F97-469B-A2B4-8BD03EDAEF56}"/>
              </a:ext>
            </a:extLst>
          </p:cNvPr>
          <p:cNvSpPr txBox="1"/>
          <p:nvPr/>
        </p:nvSpPr>
        <p:spPr>
          <a:xfrm>
            <a:off x="358212" y="1046884"/>
            <a:ext cx="8796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b="1" u="sng" dirty="0">
                <a:solidFill>
                  <a:srgbClr val="FFFF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Pavel Goncharov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Egor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Schavelev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Anastasia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Nikolskaya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Daniil</a:t>
            </a:r>
            <a: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Rusov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Gennady Ososkov</a:t>
            </a:r>
          </a:p>
          <a:p>
            <a:pPr algn="ctr" defTabSz="685800"/>
            <a:b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Joint Institute for Nuclear Research</a:t>
            </a:r>
            <a: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 Petersburg State University, Dubna</a:t>
            </a:r>
            <a:r>
              <a:rPr lang="ru-RU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prstClr val="white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 University</a:t>
            </a:r>
            <a:endParaRPr lang="ru-RU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838E9-0A73-4C7F-822E-8BCE29774FD3}"/>
              </a:ext>
            </a:extLst>
          </p:cNvPr>
          <p:cNvSpPr txBox="1"/>
          <p:nvPr/>
        </p:nvSpPr>
        <p:spPr>
          <a:xfrm>
            <a:off x="119336" y="1830427"/>
            <a:ext cx="11809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CC"/>
                </a:solidFill>
                <a:latin typeface="Calibri" panose="020F0502020204030204"/>
              </a:rPr>
              <a:t>Наша цель - создать первую библиотеку с открытым исходным кодом для </a:t>
            </a:r>
            <a:endParaRPr lang="en-US" sz="2000" b="1" dirty="0">
              <a:solidFill>
                <a:srgbClr val="0033CC"/>
              </a:solidFill>
              <a:latin typeface="Calibri" panose="020F0502020204030204"/>
            </a:endParaRPr>
          </a:p>
          <a:p>
            <a:r>
              <a:rPr lang="ru-RU" sz="2000" b="1" dirty="0">
                <a:solidFill>
                  <a:srgbClr val="0033CC"/>
                </a:solidFill>
                <a:latin typeface="Calibri" panose="020F0502020204030204"/>
              </a:rPr>
              <a:t>реконструкции  событий на основе методов глубокого обучения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Мы назвали её </a:t>
            </a:r>
            <a:r>
              <a:rPr lang="ru-RU" b="1" dirty="0">
                <a:solidFill>
                  <a:srgbClr val="0033CC"/>
                </a:solidFill>
                <a:latin typeface="Calibri" panose="020F0502020204030204"/>
              </a:rPr>
              <a:t>Ариадной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в честь нити Ариадны, что означает путь, ведущий к цели в сложных условиях, как в процессе реконструкции.</a:t>
            </a:r>
          </a:p>
          <a:p>
            <a:r>
              <a:rPr lang="ru-RU" b="1" u="sng" dirty="0">
                <a:solidFill>
                  <a:srgbClr val="0033CC"/>
                </a:solidFill>
                <a:latin typeface="Calibri" panose="020F0502020204030204"/>
              </a:rPr>
              <a:t>Библиотека должна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1. предоставить простой интерфейс, который позволяет подготовить свои данные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реализовать все наши лучшие модели с возможностью их обучения на произвольной задаче отслеживания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2. иметь модульную структуру и абстрактные классы, упрощающие процесс разработки пользовательской модели и конвейера обработки данных</a:t>
            </a:r>
          </a:p>
          <a:p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3. включить систему конфигурационных файлов для быстрого воспроизведения экспериментов со 100% воспроизводимостью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. иметь открытый исходный код для облегчения академических исследований в области отслеживания частиц на основе глубокого обучения</a:t>
            </a:r>
          </a:p>
          <a:p>
            <a:endParaRPr lang="ru-RU" sz="800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Также наш список желаний включает в себя множество других мелких моментов: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обучение на нескольких GPU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оптимизация 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/>
              </a:rPr>
              <a:t>гиперпараметров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ведение журнала метрик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многопроцессорность для подготовки данных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и т.п.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F408F-77CB-2F55-FDCB-8E4472DC94E0}"/>
              </a:ext>
            </a:extLst>
          </p:cNvPr>
          <p:cNvSpPr txBox="1"/>
          <p:nvPr/>
        </p:nvSpPr>
        <p:spPr>
          <a:xfrm>
            <a:off x="4511824" y="6597352"/>
            <a:ext cx="32403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Г.А.Ососков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Машинное обучение лекция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6A90-E4C4-84CD-695C-4E08CAE0BA0D}"/>
              </a:ext>
            </a:extLst>
          </p:cNvPr>
          <p:cNvSpPr txBox="1"/>
          <p:nvPr/>
        </p:nvSpPr>
        <p:spPr>
          <a:xfrm>
            <a:off x="11281491" y="6488668"/>
            <a:ext cx="467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96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92465" y="6528854"/>
            <a:ext cx="852098" cy="273844"/>
          </a:xfrm>
        </p:spPr>
        <p:txBody>
          <a:bodyPr/>
          <a:lstStyle/>
          <a:p>
            <a:pPr defTabSz="685800">
              <a:defRPr/>
            </a:pPr>
            <a:fld id="{62B2F4AD-2F55-4C0A-AAAD-663E7FE993A6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25.11.2022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14323" y="6512976"/>
            <a:ext cx="3086100" cy="273844"/>
          </a:xfrm>
        </p:spPr>
        <p:txBody>
          <a:bodyPr/>
          <a:lstStyle/>
          <a:p>
            <a:pPr defTabSz="685800">
              <a:defRPr/>
            </a:pPr>
            <a:r>
              <a:rPr lang="ru-RU" alt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Г.А.Ососков Машинное обучение лекция 6</a:t>
            </a:r>
            <a:endParaRPr lang="ru-RU" alt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02943" y="6581824"/>
            <a:ext cx="486966" cy="273844"/>
          </a:xfrm>
        </p:spPr>
        <p:txBody>
          <a:bodyPr/>
          <a:lstStyle/>
          <a:p>
            <a:pPr defTabSz="685800">
              <a:defRPr/>
            </a:pPr>
            <a:fld id="{669FE549-AA89-4745-8A65-D3468331572A}" type="slidenum">
              <a:rPr lang="ru-RU" alt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3</a:t>
            </a:fld>
            <a:endParaRPr lang="ru-RU" alt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saturation sat="261000"/>
                    </a14:imgEffect>
                    <a14:imgEffect>
                      <a14:brightnessContrast bright="99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63" y="1176349"/>
            <a:ext cx="2792851" cy="26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8036" y="3607048"/>
            <a:ext cx="2113087" cy="290374"/>
          </a:xfrm>
          <a:prstGeom prst="rect">
            <a:avLst/>
          </a:prstGeom>
        </p:spPr>
        <p:txBody>
          <a:bodyPr wrap="none" lIns="78776" tIns="39389" rIns="78776" bIns="39389">
            <a:spAutoFit/>
          </a:bodyPr>
          <a:lstStyle/>
          <a:p>
            <a:pPr defTabSz="685800">
              <a:defRPr/>
            </a:pPr>
            <a:r>
              <a:rPr lang="en-US" sz="1370" b="1" dirty="0">
                <a:solidFill>
                  <a:srgbClr val="00FFFF"/>
                </a:solidFill>
                <a:latin typeface="Calibri" panose="020F0502020204030204"/>
              </a:rPr>
              <a:t>XY view of LHC run 2 event</a:t>
            </a:r>
            <a:endParaRPr lang="ru-RU" sz="1370" b="1" dirty="0">
              <a:solidFill>
                <a:srgbClr val="00FFFF"/>
              </a:solidFill>
              <a:latin typeface="Calibri" panose="020F0502020204030204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0"/>
                    </a14:imgEffect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261097"/>
            <a:ext cx="2584472" cy="244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88942" y="4411900"/>
            <a:ext cx="2214012" cy="325769"/>
          </a:xfrm>
          <a:prstGeom prst="rect">
            <a:avLst/>
          </a:prstGeom>
        </p:spPr>
        <p:txBody>
          <a:bodyPr wrap="none" lIns="78776" tIns="39389" rIns="78776" bIns="39389">
            <a:spAutoFit/>
          </a:bodyPr>
          <a:lstStyle/>
          <a:p>
            <a:pPr defTabSz="685800">
              <a:defRPr/>
            </a:pPr>
            <a:r>
              <a:rPr lang="en-GB" sz="1600" b="1" dirty="0">
                <a:solidFill>
                  <a:srgbClr val="00FFFF"/>
                </a:solidFill>
                <a:latin typeface="Calibri" panose="020F0502020204030204"/>
              </a:rPr>
              <a:t>This event after tracking</a:t>
            </a:r>
          </a:p>
        </p:txBody>
      </p:sp>
      <p:sp>
        <p:nvSpPr>
          <p:cNvPr id="12" name="Стрелка углом 11"/>
          <p:cNvSpPr/>
          <p:nvPr/>
        </p:nvSpPr>
        <p:spPr>
          <a:xfrm flipV="1">
            <a:off x="1388962" y="3877112"/>
            <a:ext cx="2113087" cy="534787"/>
          </a:xfrm>
          <a:prstGeom prst="bentArrow">
            <a:avLst>
              <a:gd name="adj1" fmla="val 25000"/>
              <a:gd name="adj2" fmla="val 25892"/>
              <a:gd name="adj3" fmla="val 25000"/>
              <a:gd name="adj4" fmla="val 43750"/>
            </a:avLst>
          </a:prstGeom>
          <a:solidFill>
            <a:srgbClr val="00FFFF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776" tIns="39389" rIns="78776" bIns="39389" rtlCol="0" anchor="ctr"/>
          <a:lstStyle/>
          <a:p>
            <a:pPr algn="ctr" defTabSz="685800">
              <a:defRPr/>
            </a:pPr>
            <a:endParaRPr lang="ru-RU" sz="12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BC44C-C06B-4218-A7F4-AD83B2A46D1C}"/>
              </a:ext>
            </a:extLst>
          </p:cNvPr>
          <p:cNvSpPr txBox="1"/>
          <p:nvPr/>
        </p:nvSpPr>
        <p:spPr>
          <a:xfrm>
            <a:off x="3058945" y="1082887"/>
            <a:ext cx="9133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Трекинг или распознавание треков - это процесс восстановления траекторий частиц в детекторе ФВЭ путем прослеживания и соединения точек- хитов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ru-RU" b="1" i="1" dirty="0">
                <a:solidFill>
                  <a:srgbClr val="C00000"/>
                </a:solidFill>
                <a:latin typeface="Arial" charset="0"/>
              </a:rPr>
              <a:t>хит</a:t>
            </a:r>
            <a:r>
              <a:rPr lang="ru-RU" b="1" dirty="0">
                <a:solidFill>
                  <a:srgbClr val="C00000"/>
                </a:solidFill>
                <a:latin typeface="Arial" charset="0"/>
              </a:rPr>
              <a:t> – это реконструированный отклик детектора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), которые каждая частица оставляет, проходя через координатные плоскости детектора </a:t>
            </a:r>
            <a:r>
              <a:rPr lang="ru-RU" b="1">
                <a:solidFill>
                  <a:prstClr val="black"/>
                </a:solidFill>
                <a:latin typeface="Arial" charset="0"/>
              </a:rPr>
              <a:t>(станции).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41BE9BF-D15D-4A09-8ADC-4CCBA11BE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2369539"/>
            <a:ext cx="4094637" cy="2617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0551-42B8-4BDF-B836-178CB1F6C288}"/>
              </a:ext>
            </a:extLst>
          </p:cNvPr>
          <p:cNvSpPr txBox="1"/>
          <p:nvPr/>
        </p:nvSpPr>
        <p:spPr>
          <a:xfrm>
            <a:off x="47328" y="4998269"/>
            <a:ext cx="1202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AutoNum type="arabicParenBoth"/>
              <a:defRPr/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получения хитов (</a:t>
            </a:r>
            <a:r>
              <a:rPr lang="en-US" b="1" dirty="0">
                <a:solidFill>
                  <a:prstClr val="black"/>
                </a:solidFill>
                <a:latin typeface="Arial" charset="0"/>
              </a:rPr>
              <a:t>hit clustering)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,  (2) построения треков-кандидатов - наборов хитов с вычисленными параметрами (</a:t>
            </a:r>
            <a:r>
              <a:rPr lang="ru-RU" b="1" i="1" dirty="0">
                <a:solidFill>
                  <a:prstClr val="black"/>
                </a:solidFill>
                <a:latin typeface="Arial" charset="0"/>
              </a:rPr>
              <a:t>англ. </a:t>
            </a:r>
            <a:r>
              <a:rPr lang="ru-RU" b="1" i="1" dirty="0" err="1">
                <a:solidFill>
                  <a:prstClr val="black"/>
                </a:solidFill>
                <a:latin typeface="Arial" charset="0"/>
              </a:rPr>
              <a:t>seeds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), (3) прослеживания треков и </a:t>
            </a:r>
          </a:p>
          <a:p>
            <a:pPr defTabSz="685800">
              <a:defRPr/>
            </a:pPr>
            <a:r>
              <a:rPr lang="ru-RU" b="1" dirty="0">
                <a:solidFill>
                  <a:prstClr val="black"/>
                </a:solidFill>
                <a:latin typeface="Arial" charset="0"/>
              </a:rPr>
              <a:t>(4) их подгонки уравнением движения частицы в магнитном поле.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95F7C-3A2C-433F-A682-E6672ED78384}"/>
              </a:ext>
            </a:extLst>
          </p:cNvPr>
          <p:cNvSpPr txBox="1"/>
          <p:nvPr/>
        </p:nvSpPr>
        <p:spPr>
          <a:xfrm>
            <a:off x="1703513" y="-12086"/>
            <a:ext cx="9063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трекинг?</a:t>
            </a:r>
            <a:endParaRPr lang="ru-RU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C333F-5AD6-445D-8A20-20AD1008A036}"/>
              </a:ext>
            </a:extLst>
          </p:cNvPr>
          <p:cNvSpPr txBox="1"/>
          <p:nvPr/>
        </p:nvSpPr>
        <p:spPr>
          <a:xfrm>
            <a:off x="47328" y="493081"/>
            <a:ext cx="12144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должна для каждого события определять параметры вершин (координаты) и  траекторий частиц (импульсы, заряды, углы вылета).  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616E3-B85B-0E13-ACE0-EFFC6201B43A}"/>
              </a:ext>
            </a:extLst>
          </p:cNvPr>
          <p:cNvSpPr txBox="1"/>
          <p:nvPr/>
        </p:nvSpPr>
        <p:spPr>
          <a:xfrm>
            <a:off x="50586" y="5852574"/>
            <a:ext cx="120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Arial" charset="0"/>
              </a:rPr>
              <a:t>Главная проблема современного трекинга- высокая светимость пучков ускорителей, т.е. мегагерцовый темп поступления данных и </a:t>
            </a:r>
            <a:r>
              <a:rPr lang="ru-RU" b="1" dirty="0" err="1">
                <a:solidFill>
                  <a:srgbClr val="C00000"/>
                </a:solidFill>
                <a:latin typeface="Arial" charset="0"/>
              </a:rPr>
              <a:t>банчевая</a:t>
            </a:r>
            <a:r>
              <a:rPr lang="ru-RU" b="1" dirty="0">
                <a:solidFill>
                  <a:srgbClr val="C00000"/>
                </a:solidFill>
                <a:latin typeface="Arial" charset="0"/>
              </a:rPr>
              <a:t> структура пучка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49E86-0C30-C86C-FED9-09ECBB4EACBF}"/>
              </a:ext>
            </a:extLst>
          </p:cNvPr>
          <p:cNvSpPr txBox="1"/>
          <p:nvPr/>
        </p:nvSpPr>
        <p:spPr>
          <a:xfrm>
            <a:off x="82003" y="4716739"/>
            <a:ext cx="6285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" charset="0"/>
              </a:rPr>
              <a:t>Процедура трекинга включает в себя фазы: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5566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 noGrp="1"/>
          </p:cNvSpPr>
          <p:nvPr/>
        </p:nvSpPr>
        <p:spPr bwMode="auto">
          <a:xfrm>
            <a:off x="10134600" y="5806548"/>
            <a:ext cx="533400" cy="3657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4032" tIns="42017" rIns="84032" bIns="42017" anchor="b"/>
          <a:lstStyle/>
          <a:p>
            <a:pPr algn="r">
              <a:defRPr/>
            </a:pPr>
            <a:endParaRPr lang="en-US" altLang="en-US" sz="130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6970" y="4407234"/>
            <a:ext cx="8229600" cy="1152180"/>
          </a:xfrm>
        </p:spPr>
        <p:txBody>
          <a:bodyPr>
            <a:normAutofit fontScale="47500" lnSpcReduction="20000"/>
          </a:bodyPr>
          <a:lstStyle/>
          <a:p>
            <a:pPr>
              <a:buFontTx/>
              <a:buNone/>
            </a:pPr>
            <a:endParaRPr lang="en-US" altLang="ru-RU" dirty="0"/>
          </a:p>
          <a:p>
            <a:pPr>
              <a:buFontTx/>
              <a:buNone/>
            </a:pPr>
            <a:endParaRPr lang="en-US" altLang="ru-RU" dirty="0"/>
          </a:p>
          <a:p>
            <a:pPr algn="ctr">
              <a:buFontTx/>
              <a:buNone/>
            </a:pPr>
            <a:r>
              <a:rPr lang="en-US" altLang="ru-RU" sz="77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Thanks for your attention!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9408369" y="5806570"/>
            <a:ext cx="1159768" cy="292113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30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810388"/>
            <a:ext cx="3888419" cy="40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dirty="0" err="1"/>
              <a:t>Г.А.Ососков</a:t>
            </a:r>
            <a:r>
              <a:rPr lang="ru-RU" altLang="ru-RU" dirty="0"/>
              <a:t> Машинное обучение лекция 6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2DB410-FD65-46B8-87A3-66F5AFFDA73E}" type="datetime1">
              <a:rPr lang="ru-RU" altLang="ru-RU" smtClean="0"/>
              <a:t>25.11.2022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3296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-0.00404 -0.0597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2565" y="5167318"/>
            <a:ext cx="118593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Таким образом, реконструкция треков частиц в плотных средах, таких как детекторы БАК высокой светимости (HL-LHC) и NICA, представляет собой сложную проблему распознавания образов для решения которой необходимо развитие новых алгоритмов глубокого трекинга и их распараллеливание на суперкомпьютерах.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400" y="3932725"/>
            <a:ext cx="356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Модельное события в HL-LHC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6" y="125076"/>
            <a:ext cx="5400600" cy="381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CE760-E740-4264-8F1A-16836E7D4732}"/>
              </a:ext>
            </a:extLst>
          </p:cNvPr>
          <p:cNvSpPr txBox="1"/>
          <p:nvPr/>
        </p:nvSpPr>
        <p:spPr>
          <a:xfrm>
            <a:off x="5461565" y="34722"/>
            <a:ext cx="663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Кризис трекинга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BBEFDF-B7FB-396B-1693-D8396313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262" y="908720"/>
            <a:ext cx="5400600" cy="2933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B4ADA9-5D76-12DF-5CCA-A54593C69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014" y="706459"/>
            <a:ext cx="5543848" cy="2059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3B7FFC-A6EF-B929-682E-1F6A94407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098" y="530735"/>
            <a:ext cx="737680" cy="3779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680B23-3E9F-45EE-E086-6127F8CA8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048" y="3804017"/>
            <a:ext cx="4718713" cy="432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4ED316-10F1-2E82-88A5-EE13F422C358}"/>
              </a:ext>
            </a:extLst>
          </p:cNvPr>
          <p:cNvSpPr txBox="1"/>
          <p:nvPr/>
        </p:nvSpPr>
        <p:spPr>
          <a:xfrm>
            <a:off x="0" y="418750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достижения большой светимости частицы ускоряются не по отдельности,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группами -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банчами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(англ.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bunch)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из-за чего моменты столкновений происходят так близко, что треки событий сильно перекрываются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Текущая ситуация: 20 паразитных столкновений, High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-LHC: 200 паразитных столкновений.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>
            <a:extLst>
              <a:ext uri="{FF2B5EF4-FFF2-40B4-BE49-F238E27FC236}">
                <a16:creationId xmlns:a16="http://schemas.microsoft.com/office/drawing/2014/main" id="{A8CD0060-0382-CF4A-9332-3F061087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466" y="917068"/>
            <a:ext cx="3399392" cy="23388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8680"/>
          </a:xfrm>
        </p:spPr>
        <p:txBody>
          <a:bodyPr/>
          <a:lstStyle/>
          <a:p>
            <a:r>
              <a:rPr lang="ru-RU" sz="2600" b="1" dirty="0">
                <a:solidFill>
                  <a:srgbClr val="1A0AEC"/>
                </a:solidFill>
              </a:rPr>
              <a:t>Проблемы трекинга для </a:t>
            </a:r>
            <a:r>
              <a:rPr lang="en-US" sz="2600" b="1" dirty="0">
                <a:solidFill>
                  <a:srgbClr val="1A0AEC"/>
                </a:solidFill>
              </a:rPr>
              <a:t>GEM </a:t>
            </a:r>
            <a:r>
              <a:rPr lang="ru-RU" sz="2600" b="1" dirty="0">
                <a:solidFill>
                  <a:srgbClr val="1A0AEC"/>
                </a:solidFill>
              </a:rPr>
              <a:t>детекторов со </a:t>
            </a:r>
            <a:r>
              <a:rPr lang="ru-RU" sz="2600" b="1" dirty="0" err="1">
                <a:solidFill>
                  <a:srgbClr val="1A0AEC"/>
                </a:solidFill>
              </a:rPr>
              <a:t>стриповым</a:t>
            </a:r>
            <a:r>
              <a:rPr lang="ru-RU" sz="2600" b="1" dirty="0">
                <a:solidFill>
                  <a:srgbClr val="1A0AEC"/>
                </a:solidFill>
              </a:rPr>
              <a:t> съемом данных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981200" y="6525356"/>
            <a:ext cx="2133600" cy="19613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2DAF4-61D1-419C-A975-C3DD0E5D0542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25.11.2022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48200" y="6453348"/>
            <a:ext cx="3536032" cy="2681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Г.А.Ососков Машинное обучение лекция 6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552384" y="6453348"/>
            <a:ext cx="658416" cy="26813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2170" y="486444"/>
                <a:ext cx="11721688" cy="684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Главная трудность, вызванная спецификой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GEM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д</a:t>
                </a: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етектора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– появление ложных отсчетов из-за лишних пересечений стрипов.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Для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истинных хитов имеем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m:t>n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n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фейков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!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0" y="486444"/>
                <a:ext cx="11721688" cy="684098"/>
              </a:xfrm>
              <a:prstGeom prst="rect">
                <a:avLst/>
              </a:prstGeom>
              <a:blipFill>
                <a:blip r:embed="rId3"/>
                <a:stretch>
                  <a:fillRect l="-416" t="-5357" b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E:\Reports\pics\pics_w\strip_angle_moving\cut\s_90.png"/>
          <p:cNvPicPr>
            <a:picLocks noChangeAspect="1" noChangeArrowheads="1"/>
          </p:cNvPicPr>
          <p:nvPr/>
        </p:nvPicPr>
        <p:blipFill>
          <a:blip r:embed="rId4"/>
          <a:srcRect l="23267" t="28196" r="24726" b="29511"/>
          <a:stretch>
            <a:fillRect/>
          </a:stretch>
        </p:blipFill>
        <p:spPr bwMode="auto">
          <a:xfrm>
            <a:off x="-57340" y="1326591"/>
            <a:ext cx="2496018" cy="2059580"/>
          </a:xfrm>
          <a:prstGeom prst="rect">
            <a:avLst/>
          </a:prstGeom>
          <a:noFill/>
        </p:spPr>
      </p:pic>
      <p:pic>
        <p:nvPicPr>
          <p:cNvPr id="18" name="Picture 3" descr="E:\Reports\pics\pics_w\strip_angle_moving\cut\s_15.png"/>
          <p:cNvPicPr>
            <a:picLocks noChangeAspect="1" noChangeArrowheads="1"/>
          </p:cNvPicPr>
          <p:nvPr/>
        </p:nvPicPr>
        <p:blipFill>
          <a:blip r:embed="rId5"/>
          <a:srcRect l="24635" t="26692" r="24726" b="14098"/>
          <a:stretch>
            <a:fillRect/>
          </a:stretch>
        </p:blipFill>
        <p:spPr bwMode="auto">
          <a:xfrm>
            <a:off x="5366845" y="1451967"/>
            <a:ext cx="3012876" cy="296817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299953" y="4234202"/>
            <a:ext cx="495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Наклон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избавляет нас от трети фейков, но большая их часть остаётся.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06" y="3246109"/>
            <a:ext cx="3256312" cy="205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трелка вправо 21"/>
          <p:cNvSpPr/>
          <p:nvPr/>
        </p:nvSpPr>
        <p:spPr>
          <a:xfrm>
            <a:off x="4720451" y="5000593"/>
            <a:ext cx="2924008" cy="17547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4" descr="E:\HitsFakesFinderAlgorithm\Pictures\AuAu_90deg_0station.png"/>
          <p:cNvPicPr>
            <a:picLocks noChangeAspect="1" noChangeArrowheads="1"/>
          </p:cNvPicPr>
          <p:nvPr/>
        </p:nvPicPr>
        <p:blipFill>
          <a:blip r:embed="rId7"/>
          <a:srcRect l="11066" t="9344" r="6556" b="9344"/>
          <a:stretch>
            <a:fillRect/>
          </a:stretch>
        </p:blipFill>
        <p:spPr bwMode="auto">
          <a:xfrm>
            <a:off x="232969" y="3290202"/>
            <a:ext cx="3066984" cy="205934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E09D9-CE4F-C076-0E9A-4DA7217F5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4963" y="1539829"/>
            <a:ext cx="2811197" cy="1746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BDEBA-32C6-DBA5-0111-DF521FF73C88}"/>
              </a:ext>
            </a:extLst>
          </p:cNvPr>
          <p:cNvSpPr txBox="1"/>
          <p:nvPr/>
        </p:nvSpPr>
        <p:spPr>
          <a:xfrm>
            <a:off x="134952" y="5361049"/>
            <a:ext cx="11865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Эти две проблемы, - наличие фейковых засорений данных и, главное, сверхвысокий темп их поступления из-за высокой светимости неизбежно требуют разработки новых методов трекинга с использованием глубоких нейронных сетей</a:t>
            </a:r>
          </a:p>
        </p:txBody>
      </p:sp>
    </p:spTree>
    <p:extLst>
      <p:ext uri="{BB962C8B-B14F-4D97-AF65-F5344CB8AC3E}">
        <p14:creationId xmlns:p14="http://schemas.microsoft.com/office/powerpoint/2010/main" val="122797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7397"/>
            <a:ext cx="12191999" cy="36445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Эволюция методов трекинга. Пузырьковые камеры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CD94A4-28F1-41E1-A4A2-815AA332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" y="543132"/>
            <a:ext cx="12010193" cy="577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Началось еще в эпоху </a:t>
            </a:r>
            <a:r>
              <a:rPr lang="ru-RU" sz="1800" b="1" dirty="0">
                <a:solidFill>
                  <a:srgbClr val="0000FF"/>
                </a:solidFill>
              </a:rPr>
              <a:t>пузырьковых камер</a:t>
            </a:r>
            <a:r>
              <a:rPr lang="ru-RU" sz="1800" b="1" dirty="0"/>
              <a:t>, когда события регистрировались на стереофотографиях и вводились в компьютер вручную, полуавтоматами или с помощью сканирующих устройств типа «Спиральный измеритель», в котором оператор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066" y="6493760"/>
            <a:ext cx="1391534" cy="36424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53CBC-8188-465B-BD5F-AF9C407BC185}" type="datetime1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25.11.2022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5533" y="6449255"/>
            <a:ext cx="3860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Г.А.Ососков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6487977"/>
            <a:ext cx="245692" cy="24486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E3C0AB-575B-495C-B67A-84830EBDF9E3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30188" y="1268525"/>
            <a:ext cx="2762549" cy="148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E6E41E-5239-465C-B81A-B8A548208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232" y="1180947"/>
            <a:ext cx="2605420" cy="15597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151D8B-28D8-4F5C-B214-2219AE187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8000" contrast="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350" y="1205120"/>
            <a:ext cx="2702541" cy="1552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9B7137-1ECA-46BB-8448-4BED29E2F951}"/>
              </a:ext>
            </a:extLst>
          </p:cNvPr>
          <p:cNvSpPr txBox="1"/>
          <p:nvPr/>
        </p:nvSpPr>
        <p:spPr>
          <a:xfrm>
            <a:off x="24506" y="4675958"/>
            <a:ext cx="11816562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Калибровочные измерения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выполнялись путем сканирования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эталонной пластины со специально расположенными крестами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Для распознавания крестов на отсканированном оцифрованном изображении использовался метод распознавания образов. Их центры вычислялись и сравнивались с идеальными положениями для построения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карты остатков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с помощью которой было построено калибровочное преобразование для устранения оптических искажений при измерениях.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0CDA74-835F-40E5-B995-F49DA99D5F38}"/>
              </a:ext>
            </a:extLst>
          </p:cNvPr>
          <p:cNvSpPr txBox="1"/>
          <p:nvPr/>
        </p:nvSpPr>
        <p:spPr>
          <a:xfrm>
            <a:off x="3999929" y="2837399"/>
            <a:ext cx="8092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Снимок события.             Его оцифровка в полярных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коорд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Поворотные гистограммы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0A5A9-4E2C-4E29-B97C-396CFE61AADE}"/>
              </a:ext>
            </a:extLst>
          </p:cNvPr>
          <p:cNvSpPr txBox="1"/>
          <p:nvPr/>
        </p:nvSpPr>
        <p:spPr>
          <a:xfrm>
            <a:off x="99263" y="1393474"/>
            <a:ext cx="3211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ставил точку в вершину события, откуда шло сканирование снимка по спирали световым пятном в виде тонкой узкой щели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1BF5F-1C1F-4C0F-A205-A62062F34A9E}"/>
              </a:ext>
            </a:extLst>
          </p:cNvPr>
          <p:cNvSpPr txBox="1"/>
          <p:nvPr/>
        </p:nvSpPr>
        <p:spPr>
          <a:xfrm>
            <a:off x="3961530" y="3362063"/>
            <a:ext cx="5462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Arial"/>
              </a:rPr>
              <a:t>Все подобные  сканеры используют световое пятно для сканирования с неизбежными оптическими искажениями. Поэтому была </a:t>
            </a:r>
            <a:r>
              <a:rPr lang="ru-RU" sz="1800" b="1" dirty="0">
                <a:solidFill>
                  <a:srgbClr val="C00000"/>
                </a:solidFill>
                <a:latin typeface="Arial"/>
              </a:rPr>
              <a:t>необходима процедура калибровки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68ACCE-93C7-9631-FA99-7009CF920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43" y="3022571"/>
            <a:ext cx="3864287" cy="13619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731CD8-286B-C31C-9B8A-9D7D9272ED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267" y="3108585"/>
            <a:ext cx="2668606" cy="16588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76EFDA-B061-6A1D-4156-D747AA5DED47}"/>
              </a:ext>
            </a:extLst>
          </p:cNvPr>
          <p:cNvSpPr txBox="1"/>
          <p:nvPr/>
        </p:nvSpPr>
        <p:spPr>
          <a:xfrm>
            <a:off x="474708" y="4356905"/>
            <a:ext cx="2837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Калибровочная пластина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9A3407-09B4-A418-187A-8AFB7B221813}"/>
              </a:ext>
            </a:extLst>
          </p:cNvPr>
          <p:cNvSpPr txBox="1"/>
          <p:nvPr/>
        </p:nvSpPr>
        <p:spPr>
          <a:xfrm>
            <a:off x="9860797" y="4598172"/>
            <a:ext cx="18955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карта поправок</a:t>
            </a:r>
            <a:endParaRPr lang="ru-RU" sz="1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2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46C554-BCBF-BD24-4CF9-A21BBE8C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44" y="1778574"/>
            <a:ext cx="1245334" cy="1148867"/>
          </a:xfrm>
          <a:prstGeom prst="rect">
            <a:avLst/>
          </a:prstGeom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9773" y="106341"/>
            <a:ext cx="11800114" cy="400099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</a:rPr>
              <a:t>Электронные эксперименты.</a:t>
            </a:r>
            <a:r>
              <a:rPr lang="ru-RU" altLang="ru-RU" sz="3600" b="1" dirty="0">
                <a:solidFill>
                  <a:srgbClr val="0000FF"/>
                </a:solidFill>
              </a:rPr>
              <a:t> Трекинг </a:t>
            </a:r>
            <a:r>
              <a:rPr lang="ru-RU" altLang="ru-RU" sz="3600" b="1" dirty="0" err="1">
                <a:solidFill>
                  <a:srgbClr val="0000FF"/>
                </a:solidFill>
              </a:rPr>
              <a:t>Хопфилда</a:t>
            </a:r>
            <a:endParaRPr lang="ru-RU" altLang="ru-RU" sz="3600" b="1" dirty="0">
              <a:solidFill>
                <a:srgbClr val="0000FF"/>
              </a:solidFill>
            </a:endParaRPr>
          </a:p>
        </p:txBody>
      </p:sp>
      <p:pic>
        <p:nvPicPr>
          <p:cNvPr id="132100" name="Picture 4" descr="startn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71" y="1919757"/>
            <a:ext cx="2921655" cy="20907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2" name="Picture 6" descr="fi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6480" y="2111555"/>
            <a:ext cx="1775520" cy="18126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174171" y="566688"/>
            <a:ext cx="12017829" cy="147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/>
              <a:t>Когда пришла </a:t>
            </a:r>
            <a:r>
              <a:rPr lang="ru-RU" b="1" dirty="0">
                <a:solidFill>
                  <a:srgbClr val="C00000"/>
                </a:solidFill>
              </a:rPr>
              <a:t>эра электронных экспериментов</a:t>
            </a:r>
            <a:r>
              <a:rPr lang="ru-RU" dirty="0"/>
              <a:t>, данные измерений стали оцифровываться и сразу поступать прямо в компьютер. После многоэтапной фильтрации и процедур </a:t>
            </a:r>
            <a:r>
              <a:rPr lang="ru-RU" dirty="0" err="1"/>
              <a:t>алайнмента</a:t>
            </a:r>
            <a:r>
              <a:rPr lang="ru-RU" dirty="0"/>
              <a:t>, наступало время трекинга. Множественность событий в первых электронных экспериментах была небольшой, поэтому </a:t>
            </a:r>
            <a:r>
              <a:rPr lang="ru-RU" b="1" dirty="0">
                <a:solidFill>
                  <a:srgbClr val="C00000"/>
                </a:solidFill>
              </a:rPr>
              <a:t>вначале для трекинга успешно использовался подход на базе нейросетей </a:t>
            </a:r>
            <a:r>
              <a:rPr lang="ru-RU" b="1" dirty="0" err="1">
                <a:solidFill>
                  <a:srgbClr val="C00000"/>
                </a:solidFill>
              </a:rPr>
              <a:t>Хопфилда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с нейронами в виде сегментов, соединяющих хиты на соседних станциях. </a:t>
            </a: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144294" y="2056088"/>
            <a:ext cx="6912146" cy="192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dirty="0"/>
              <a:t>Так в эксперименте </a:t>
            </a:r>
            <a:r>
              <a:rPr kumimoji="0" lang="en-US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EXCHARM </a:t>
            </a:r>
            <a:r>
              <a:rPr kumimoji="0" lang="ru-RU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(ФВЭ Протвино, 90-е годы) </a:t>
            </a:r>
            <a:r>
              <a:rPr kumimoji="0" lang="en-US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двухчленная </a:t>
            </a:r>
            <a:r>
              <a:rPr lang="ru-RU" altLang="ru-RU" sz="1700" dirty="0">
                <a:latin typeface="Arial" charset="0"/>
              </a:rPr>
              <a:t>э</a:t>
            </a:r>
            <a:r>
              <a:rPr kumimoji="0" lang="ru-RU" altLang="ru-RU" sz="1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нергетическая</a:t>
            </a:r>
            <a:r>
              <a:rPr kumimoji="0" lang="ru-RU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функция сети </a:t>
            </a:r>
            <a:r>
              <a:rPr lang="en-US" altLang="ru-RU" sz="1700" b="1" i="1" dirty="0"/>
              <a:t>E = </a:t>
            </a:r>
            <a:r>
              <a:rPr lang="en-US" altLang="ru-RU" sz="1700" b="1" i="1" dirty="0" err="1"/>
              <a:t>E</a:t>
            </a:r>
            <a:r>
              <a:rPr lang="en-US" altLang="ru-RU" sz="1700" b="1" i="1" baseline="-25000" dirty="0" err="1"/>
              <a:t>cost</a:t>
            </a:r>
            <a:r>
              <a:rPr lang="en-US" altLang="ru-RU" sz="1700" b="1" i="1" dirty="0"/>
              <a:t> + </a:t>
            </a:r>
            <a:r>
              <a:rPr lang="en-US" altLang="ru-RU" sz="1700" b="1" i="1" dirty="0" err="1"/>
              <a:t>E</a:t>
            </a:r>
            <a:r>
              <a:rPr lang="en-US" altLang="ru-RU" sz="1700" b="1" i="1" baseline="-25000" dirty="0" err="1"/>
              <a:t>constraint</a:t>
            </a:r>
            <a:r>
              <a:rPr lang="en-US" altLang="ru-RU" sz="1700" b="1" i="1" dirty="0"/>
              <a:t> </a:t>
            </a:r>
            <a:r>
              <a:rPr lang="ru-RU" altLang="ru-RU" sz="1700" b="1" i="1" dirty="0"/>
              <a:t> </a:t>
            </a:r>
            <a:r>
              <a:rPr lang="ru-RU" altLang="ru-RU" sz="1700" dirty="0"/>
              <a:t>позволила </a:t>
            </a:r>
            <a:r>
              <a:rPr kumimoji="0" lang="ru-RU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разрешить бифуркации, но не допустить массовых ветвлений треков и привела к </a:t>
            </a:r>
            <a:r>
              <a:rPr lang="ru-RU" altLang="ru-RU" sz="1700" dirty="0">
                <a:latin typeface="Arial" charset="0"/>
              </a:rPr>
              <a:t>гибридному алгоритму с эффективностью 99% за счет </a:t>
            </a:r>
            <a:r>
              <a:rPr kumimoji="0" lang="ru-RU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комбинации традиционного алгоритма для 92% событий и </a:t>
            </a:r>
            <a:r>
              <a:rPr kumimoji="0" lang="ru-RU" altLang="ru-RU" sz="1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нейропрограмму</a:t>
            </a:r>
            <a:r>
              <a:rPr kumimoji="0" lang="ru-RU" altLang="ru-RU" sz="1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для тех 8%, которые не прошли сшивку треков в пространстве.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5C09E-03BF-42EA-AE45-42D45DF360C4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25.11.2022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655840" y="6381330"/>
            <a:ext cx="3752056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Г.А.Ососков Машинное обучение лекция 6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D9BABC-D026-4351-9880-753067DD057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1DAD6-59AD-8269-0231-DC75954D8740}"/>
              </a:ext>
            </a:extLst>
          </p:cNvPr>
          <p:cNvSpPr txBox="1"/>
          <p:nvPr/>
        </p:nvSpPr>
        <p:spPr>
          <a:xfrm>
            <a:off x="109733" y="3930559"/>
            <a:ext cx="12082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преодоления чрезмерной  чувствительности к шумам и медленности сегментной модели были придуманы и </a:t>
            </a:r>
            <a:r>
              <a:rPr lang="ru-RU" b="1" dirty="0">
                <a:solidFill>
                  <a:srgbClr val="C00000"/>
                </a:solidFill>
              </a:rPr>
              <a:t>успешно применялись эластичные нейронные сети </a:t>
            </a:r>
            <a:r>
              <a:rPr lang="ru-RU" b="1" dirty="0" err="1">
                <a:solidFill>
                  <a:srgbClr val="C00000"/>
                </a:solidFill>
              </a:rPr>
              <a:t>Хопфилдова</a:t>
            </a:r>
            <a:r>
              <a:rPr lang="ru-RU" b="1" dirty="0">
                <a:solidFill>
                  <a:srgbClr val="C00000"/>
                </a:solidFill>
              </a:rPr>
              <a:t> типа</a:t>
            </a:r>
            <a:r>
              <a:rPr lang="ru-RU" dirty="0"/>
              <a:t>. Поскольку в минимизируемой энергетической функции этих нейросетей удачно учитывалось известное уравнение трека, полученные "деформируемые шаблоны" в процессе эволюции сети, изгибаясь приближались к хитам "своего" трека, отталкиваясь от шумовых и посторонних хитов. Однако необходимость тратить время на комбинаторный поиск начальных параметров для шаблонов и медленность сходимости сетевых итераций стали непреодолимым препятствием для применения </a:t>
            </a:r>
            <a:r>
              <a:rPr lang="ru-RU" dirty="0" err="1"/>
              <a:t>хофилдова</a:t>
            </a:r>
            <a:r>
              <a:rPr lang="ru-RU" dirty="0"/>
              <a:t> трекинга с развитием ускорительных технологий и ростом множественности событий</a:t>
            </a:r>
          </a:p>
        </p:txBody>
      </p:sp>
    </p:spTree>
    <p:extLst>
      <p:ext uri="{BB962C8B-B14F-4D97-AF65-F5344CB8AC3E}">
        <p14:creationId xmlns:p14="http://schemas.microsoft.com/office/powerpoint/2010/main" val="67147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F1B53D-E1A2-476E-A1FA-8680E8E4F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370" y="1317481"/>
            <a:ext cx="3987521" cy="2329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94" y="29794"/>
            <a:ext cx="11933885" cy="48650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00FF"/>
                </a:solidFill>
              </a:rPr>
              <a:t>Электронные эксперименты. Фильтр Калмана. </a:t>
            </a:r>
            <a:r>
              <a:rPr lang="ru-RU" sz="3600" b="1" dirty="0" err="1">
                <a:solidFill>
                  <a:srgbClr val="0000FF"/>
                </a:solidFill>
              </a:rPr>
              <a:t>Алайнмент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8066" y="6493760"/>
            <a:ext cx="1391534" cy="364240"/>
          </a:xfrm>
        </p:spPr>
        <p:txBody>
          <a:bodyPr/>
          <a:lstStyle/>
          <a:p>
            <a:fld id="{500E712D-3A4F-49BB-B7FE-D0E428AC2C7A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5533" y="6449255"/>
            <a:ext cx="3860800" cy="365125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Г.А.Ососков</a:t>
            </a:r>
            <a:r>
              <a:rPr lang="ru-RU" altLang="ru-RU" dirty="0">
                <a:solidFill>
                  <a:srgbClr val="000000"/>
                </a:solidFill>
              </a:rPr>
              <a:t>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6487977"/>
            <a:ext cx="245692" cy="244868"/>
          </a:xfrm>
        </p:spPr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8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28B61-30B6-4EA0-B7BC-8EE1B4416AE0}"/>
              </a:ext>
            </a:extLst>
          </p:cNvPr>
          <p:cNvSpPr txBox="1"/>
          <p:nvPr/>
        </p:nvSpPr>
        <p:spPr>
          <a:xfrm>
            <a:off x="50211" y="1281970"/>
            <a:ext cx="5383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Фильтр Калмана (ФК) </a:t>
            </a:r>
            <a:r>
              <a:rPr lang="ru-RU" dirty="0"/>
              <a:t>– это эффективный рекурсивный фильтр, оценивающий состояние </a:t>
            </a:r>
            <a:r>
              <a:rPr lang="ru-RU" b="1" dirty="0">
                <a:solidFill>
                  <a:srgbClr val="C00000"/>
                </a:solidFill>
              </a:rPr>
              <a:t>линейной динамической системы</a:t>
            </a:r>
            <a:r>
              <a:rPr lang="ru-RU" dirty="0"/>
              <a:t>, используя ряд неточных измерений.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B7137-1ECA-46BB-8448-4BED29E2F951}"/>
              </a:ext>
            </a:extLst>
          </p:cNvPr>
          <p:cNvSpPr txBox="1"/>
          <p:nvPr/>
        </p:nvSpPr>
        <p:spPr>
          <a:xfrm>
            <a:off x="39097" y="2486965"/>
            <a:ext cx="5406005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Вектор состояния </a:t>
            </a:r>
            <a:r>
              <a:rPr lang="ru-RU" dirty="0"/>
              <a:t>итеративно оценивается для                                              предсказания позиции трека на след. координатной плоскости с учетом изменения ковариационной матрицы и коридоров ошибок. </a:t>
            </a:r>
          </a:p>
          <a:p>
            <a:endParaRPr lang="ru-RU" sz="1050" b="1" dirty="0"/>
          </a:p>
        </p:txBody>
      </p:sp>
      <p:graphicFrame>
        <p:nvGraphicFramePr>
          <p:cNvPr id="17" name="Object 134">
            <a:extLst>
              <a:ext uri="{FF2B5EF4-FFF2-40B4-BE49-F238E27FC236}">
                <a16:creationId xmlns:a16="http://schemas.microsoft.com/office/drawing/2014/main" id="{6750C353-925F-4963-A4EF-A9C333D9B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349691"/>
              </p:ext>
            </p:extLst>
          </p:nvPr>
        </p:nvGraphicFramePr>
        <p:xfrm>
          <a:off x="2448941" y="2115152"/>
          <a:ext cx="3008688" cy="374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7532" imgH="304668" progId="Equation.DSMT4">
                  <p:embed/>
                </p:oleObj>
              </mc:Choice>
              <mc:Fallback>
                <p:oleObj name="Equation" r:id="rId3" imgW="1307532" imgH="304668" progId="Equation.DSMT4">
                  <p:embed/>
                  <p:pic>
                    <p:nvPicPr>
                      <p:cNvPr id="17" name="Object 134">
                        <a:extLst>
                          <a:ext uri="{FF2B5EF4-FFF2-40B4-BE49-F238E27FC236}">
                            <a16:creationId xmlns:a16="http://schemas.microsoft.com/office/drawing/2014/main" id="{6750C353-925F-4963-A4EF-A9C333D9B5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941" y="2115152"/>
                        <a:ext cx="3008688" cy="374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701BF5F-1C1F-4C0F-A205-A62062F34A9E}"/>
              </a:ext>
            </a:extLst>
          </p:cNvPr>
          <p:cNvSpPr txBox="1"/>
          <p:nvPr/>
        </p:nvSpPr>
        <p:spPr>
          <a:xfrm>
            <a:off x="0" y="406969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Среди многих методов трекинга, самым эффективным оказался метод, использующий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фильтр Калмана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поскольку он позволяет легко учитывать неоднородность магнитного поля, многократное кулоновское рассеяние и потери энергии частицы при ее движении в детекторе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27348-0F76-4E79-8CDC-2FECA8985159}"/>
                  </a:ext>
                </a:extLst>
              </p:cNvPr>
              <p:cNvSpPr txBox="1"/>
              <p:nvPr/>
            </p:nvSpPr>
            <p:spPr>
              <a:xfrm>
                <a:off x="9153248" y="1267379"/>
                <a:ext cx="2999655" cy="2341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C00000"/>
                    </a:solidFill>
                  </a:rPr>
                  <a:t>Главный недостаток ФК – необходимость знать начальное значение  вектора состояния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𝑿</m:t>
                        </m:r>
                      </m:e>
                    </m:acc>
                  </m:oMath>
                </a14:m>
                <a:r>
                  <a:rPr lang="ru-RU" dirty="0"/>
                  <a:t> </a:t>
                </a:r>
              </a:p>
              <a:p>
                <a:r>
                  <a:rPr lang="ru-RU" b="1" dirty="0">
                    <a:solidFill>
                      <a:srgbClr val="C00000"/>
                    </a:solidFill>
                  </a:rPr>
                  <a:t>(</a:t>
                </a:r>
                <a:r>
                  <a:rPr lang="en-US" b="1" dirty="0">
                    <a:solidFill>
                      <a:srgbClr val="C00000"/>
                    </a:solidFill>
                  </a:rPr>
                  <a:t>seed),  </a:t>
                </a:r>
                <a:r>
                  <a:rPr lang="ru-RU" b="1" dirty="0">
                    <a:solidFill>
                      <a:srgbClr val="C00000"/>
                    </a:solidFill>
                  </a:rPr>
                  <a:t>что требует  большого  и медленного комбинаторного перебора, называемого «</a:t>
                </a:r>
                <a:r>
                  <a:rPr lang="ru-RU" b="1" dirty="0" err="1">
                    <a:solidFill>
                      <a:srgbClr val="C00000"/>
                    </a:solidFill>
                  </a:rPr>
                  <a:t>сидинг</a:t>
                </a:r>
                <a:r>
                  <a:rPr lang="ru-RU" b="1" dirty="0">
                    <a:solidFill>
                      <a:srgbClr val="C00000"/>
                    </a:solidFill>
                  </a:rPr>
                  <a:t>»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B27348-0F76-4E79-8CDC-2FECA8985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248" y="1267379"/>
                <a:ext cx="2999655" cy="2341923"/>
              </a:xfrm>
              <a:prstGeom prst="rect">
                <a:avLst/>
              </a:prstGeom>
              <a:blipFill>
                <a:blip r:embed="rId5"/>
                <a:stretch>
                  <a:fillRect l="-1829" t="-1563" r="-407" b="-3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50ACEAB-CA07-2A4A-FF97-BF92F52A30E8}"/>
              </a:ext>
            </a:extLst>
          </p:cNvPr>
          <p:cNvSpPr txBox="1"/>
          <p:nvPr/>
        </p:nvSpPr>
        <p:spPr>
          <a:xfrm>
            <a:off x="129056" y="3626324"/>
            <a:ext cx="119338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Проблемы </a:t>
            </a:r>
            <a:r>
              <a:rPr lang="ru-RU" sz="2400" b="1" dirty="0" err="1">
                <a:solidFill>
                  <a:srgbClr val="C00000"/>
                </a:solidFill>
              </a:rPr>
              <a:t>алайнмента</a:t>
            </a:r>
            <a:r>
              <a:rPr lang="ru-RU" sz="2400" b="1" dirty="0">
                <a:solidFill>
                  <a:srgbClr val="C00000"/>
                </a:solidFill>
              </a:rPr>
              <a:t>.       </a:t>
            </a:r>
            <a:r>
              <a:rPr lang="ru-RU" dirty="0"/>
              <a:t>Электронные детекторы состоят из многих тысяч модулей, которые, даже будучи тщательно собранными в экспериментальную установку, неизбежно подвергаются различным мелким перекосам, таким как сдвиги повороты и наклоны, ведущим к искажению результатов измерений.</a:t>
            </a:r>
          </a:p>
          <a:p>
            <a:r>
              <a:rPr lang="ru-RU" dirty="0"/>
              <a:t>Поэтому для обнаружения и устранения возможных искажений </a:t>
            </a:r>
            <a:r>
              <a:rPr lang="ru-RU" b="1" dirty="0">
                <a:solidFill>
                  <a:srgbClr val="C00000"/>
                </a:solidFill>
              </a:rPr>
              <a:t>необходима процедура </a:t>
            </a:r>
            <a:r>
              <a:rPr lang="ru-RU" b="1" dirty="0" err="1">
                <a:solidFill>
                  <a:srgbClr val="C00000"/>
                </a:solidFill>
              </a:rPr>
              <a:t>алайнмента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/>
              <a:t>(выравнивания).</a:t>
            </a:r>
            <a:br>
              <a:rPr lang="ru-RU" dirty="0"/>
            </a:br>
            <a:r>
              <a:rPr lang="ru-RU" dirty="0"/>
              <a:t>Эти искажения конструктивных положений модулей детектора может быть обнаружены путем анализа остатков между измеренными значениями и координатами подогнанного трека. Эти остатки функционально зависят от двух типов параметров: параметров модели трека и параметров </a:t>
            </a:r>
            <a:r>
              <a:rPr lang="ru-RU" dirty="0" err="1"/>
              <a:t>алайнмента</a:t>
            </a:r>
            <a:r>
              <a:rPr lang="ru-RU" dirty="0"/>
              <a:t>. Для решения общей задачи </a:t>
            </a:r>
            <a:r>
              <a:rPr lang="ru-RU" dirty="0" err="1"/>
              <a:t>алайнмента</a:t>
            </a:r>
            <a:r>
              <a:rPr lang="ru-RU" dirty="0"/>
              <a:t> следует минимизировать функционал, суммирующий квадраты всех остатков по обоим типам </a:t>
            </a:r>
            <a:r>
              <a:rPr lang="ru-RU" b="1" dirty="0">
                <a:solidFill>
                  <a:srgbClr val="C00000"/>
                </a:solidFill>
              </a:rPr>
              <a:t>параметров, число которых достигает миллионов</a:t>
            </a:r>
            <a:r>
              <a:rPr lang="ru-RU" dirty="0"/>
              <a:t>. Решение, полученное методом разложения по сингулярным значениям, дало </a:t>
            </a:r>
            <a:r>
              <a:rPr lang="ru-RU" b="1" dirty="0" err="1">
                <a:solidFill>
                  <a:srgbClr val="C00000"/>
                </a:solidFill>
              </a:rPr>
              <a:t>алайнмент</a:t>
            </a:r>
            <a:r>
              <a:rPr lang="ru-RU" b="1" dirty="0">
                <a:solidFill>
                  <a:srgbClr val="C00000"/>
                </a:solidFill>
              </a:rPr>
              <a:t> , управляемый данными</a:t>
            </a:r>
            <a:r>
              <a:rPr lang="ru-RU" dirty="0"/>
              <a:t>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66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87804-8CD2-4FD8-AC85-26103E8D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769" y="-9175"/>
            <a:ext cx="8229600" cy="48584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FF"/>
                </a:solidFill>
              </a:rPr>
              <a:t>Проблема </a:t>
            </a:r>
            <a:r>
              <a:rPr lang="ru-RU" sz="3200" b="1" dirty="0" err="1">
                <a:solidFill>
                  <a:srgbClr val="0000FF"/>
                </a:solidFill>
              </a:rPr>
              <a:t>сидинга</a:t>
            </a:r>
            <a:r>
              <a:rPr lang="ru-RU" sz="3200" b="1" dirty="0">
                <a:solidFill>
                  <a:srgbClr val="0000FF"/>
                </a:solidFill>
              </a:rPr>
              <a:t> и ее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0C6A6-9FEC-41F8-8D86-682E447D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1955"/>
            <a:ext cx="12192000" cy="26779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en-US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STS 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СВМ в</a:t>
            </a:r>
            <a:r>
              <a:rPr lang="en-US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Германии группой </a:t>
            </a:r>
            <a:r>
              <a:rPr lang="ru-RU" altLang="ru-RU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И.В.Киселя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разработана программа трекинга </a:t>
            </a:r>
            <a:r>
              <a:rPr lang="en-US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основе подхода с </a:t>
            </a:r>
            <a:r>
              <a:rPr lang="ru-RU" altLang="ru-RU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клеточных автоматов для поиска трек-кандидатов </a:t>
            </a:r>
            <a:r>
              <a:rPr lang="ru-RU" altLang="ru-RU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фильтра Калмана для их объединения в треки.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Однако эта программа не документирована, что весьма затрудняет ее адаптацию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C00000"/>
                </a:solidFill>
              </a:rPr>
              <a:t>В то же время, там же, в </a:t>
            </a:r>
            <a:r>
              <a:rPr lang="en-US" altLang="ru-RU" sz="1800" dirty="0">
                <a:solidFill>
                  <a:srgbClr val="C00000"/>
                </a:solidFill>
              </a:rPr>
              <a:t>GSI</a:t>
            </a:r>
            <a:r>
              <a:rPr lang="ru-RU" altLang="ru-RU" sz="1800" dirty="0">
                <a:solidFill>
                  <a:srgbClr val="C00000"/>
                </a:solidFill>
              </a:rPr>
              <a:t>,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 err="1">
                <a:solidFill>
                  <a:srgbClr val="C00000"/>
                </a:solidFill>
              </a:rPr>
              <a:t>А.Лебедев</a:t>
            </a:r>
            <a:r>
              <a:rPr lang="ru-RU" sz="1800" dirty="0">
                <a:solidFill>
                  <a:srgbClr val="C00000"/>
                </a:solidFill>
              </a:rPr>
              <a:t> и </a:t>
            </a:r>
            <a:r>
              <a:rPr lang="ru-RU" sz="1800" dirty="0" err="1">
                <a:solidFill>
                  <a:srgbClr val="C00000"/>
                </a:solidFill>
              </a:rPr>
              <a:t>Г.Ососков</a:t>
            </a:r>
            <a:r>
              <a:rPr lang="ru-RU" sz="1800" dirty="0">
                <a:solidFill>
                  <a:srgbClr val="C00000"/>
                </a:solidFill>
              </a:rPr>
              <a:t> разработали программу </a:t>
            </a:r>
            <a:r>
              <a:rPr lang="en-US" sz="1800" dirty="0" err="1">
                <a:solidFill>
                  <a:srgbClr val="C00000"/>
                </a:solidFill>
              </a:rPr>
              <a:t>LitTrack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C00000"/>
                </a:solidFill>
              </a:rPr>
              <a:t>для трекинга в </a:t>
            </a:r>
            <a:r>
              <a:rPr lang="en-US" sz="1800" dirty="0">
                <a:solidFill>
                  <a:srgbClr val="C00000"/>
                </a:solidFill>
              </a:rPr>
              <a:t>TRD CBM </a:t>
            </a:r>
            <a:r>
              <a:rPr lang="ru-RU" sz="1800" dirty="0">
                <a:solidFill>
                  <a:srgbClr val="C00000"/>
                </a:solidFill>
              </a:rPr>
              <a:t>на основе фильтра Калмана с инициализацией по данным </a:t>
            </a:r>
            <a:r>
              <a:rPr lang="en-US" sz="1800" dirty="0">
                <a:solidFill>
                  <a:srgbClr val="C00000"/>
                </a:solidFill>
              </a:rPr>
              <a:t>STS</a:t>
            </a:r>
            <a:r>
              <a:rPr lang="ru-RU" sz="18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Эта программа была выбрана для адаптации к</a:t>
            </a:r>
            <a:r>
              <a:rPr lang="en-US" sz="1800" b="1" dirty="0">
                <a:solidFill>
                  <a:srgbClr val="C00000"/>
                </a:solidFill>
              </a:rPr>
              <a:t> BM@N</a:t>
            </a:r>
            <a:r>
              <a:rPr lang="ru-RU" sz="1800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0000FF"/>
                </a:solidFill>
              </a:rPr>
              <a:t>Так возникла проблема поиска трек-кандидатов для </a:t>
            </a:r>
            <a:r>
              <a:rPr lang="en-US" sz="1800" b="1" dirty="0">
                <a:solidFill>
                  <a:srgbClr val="0000FF"/>
                </a:solidFill>
              </a:rPr>
              <a:t>BM@N</a:t>
            </a:r>
            <a:r>
              <a:rPr 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1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1800" dirty="0"/>
              <a:t>С. </a:t>
            </a:r>
            <a:r>
              <a:rPr lang="ru-RU" sz="1800" dirty="0" err="1"/>
              <a:t>Мерц</a:t>
            </a:r>
            <a:r>
              <a:rPr lang="ru-RU" sz="1800" dirty="0"/>
              <a:t> в ЛФВЭ предложил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BC63C9-2957-41E0-8E8C-E65115BB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43" y="6598353"/>
            <a:ext cx="2844800" cy="365125"/>
          </a:xfrm>
        </p:spPr>
        <p:txBody>
          <a:bodyPr/>
          <a:lstStyle/>
          <a:p>
            <a:fld id="{23017803-65F7-4A49-9E52-2E7D8C5D3096}" type="datetime1">
              <a:rPr lang="ru-RU" altLang="ru-RU" smtClean="0">
                <a:solidFill>
                  <a:srgbClr val="000000"/>
                </a:solidFill>
              </a:rPr>
              <a:t>25.11.2022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34FF51-48A7-4128-9A6A-0BF4BE76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765" y="6660470"/>
            <a:ext cx="3217607" cy="170960"/>
          </a:xfrm>
        </p:spPr>
        <p:txBody>
          <a:bodyPr/>
          <a:lstStyle/>
          <a:p>
            <a:r>
              <a:rPr lang="ru-RU" altLang="ru-RU" dirty="0" err="1">
                <a:solidFill>
                  <a:srgbClr val="000000"/>
                </a:solidFill>
              </a:rPr>
              <a:t>Г.А.Ососков</a:t>
            </a:r>
            <a:r>
              <a:rPr lang="ru-RU" altLang="ru-RU" dirty="0">
                <a:solidFill>
                  <a:srgbClr val="000000"/>
                </a:solidFill>
              </a:rPr>
              <a:t> Машинное обучение лекция 6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F98C5-E802-40D0-B796-7F5801F7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9684" y="6505239"/>
            <a:ext cx="243349" cy="186227"/>
          </a:xfrm>
        </p:spPr>
        <p:txBody>
          <a:bodyPr/>
          <a:lstStyle/>
          <a:p>
            <a:fld id="{6D13492E-593C-44B2-A8F0-51CE709223F9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640BFC5-84AF-4C5B-BB10-627724A4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2" y="2615772"/>
            <a:ext cx="2999899" cy="125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421B376-7768-4EDC-A14A-9859E4E7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578" y="1714513"/>
            <a:ext cx="2354513" cy="218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2DF9B04-BD2D-46AA-8825-E1CB554E3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10" y="1720491"/>
            <a:ext cx="2356746" cy="21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6C545D-61F6-4D55-9168-157534B1611D}"/>
              </a:ext>
            </a:extLst>
          </p:cNvPr>
          <p:cNvSpPr txBox="1"/>
          <p:nvPr/>
        </p:nvSpPr>
        <p:spPr>
          <a:xfrm>
            <a:off x="38710" y="2922857"/>
            <a:ext cx="39865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</a:t>
            </a:r>
            <a:r>
              <a:rPr lang="en-US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преобразованных хитов</a:t>
            </a:r>
          </a:p>
          <a:p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Треки преобразуются в компактные горизонтальные кластеры хитов.</a:t>
            </a:r>
          </a:p>
          <a:p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Нумерация станций позволяет легко  определять принадлежность хитов к    трекам, что позволило распознать треки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методом горизонтального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гистограммирования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эфф-тью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99%</a:t>
            </a:r>
          </a:p>
          <a:p>
            <a:endParaRPr lang="ru-RU" sz="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Однако, внесение фейков в модель события снизило эффективность распознавания до недопустимо низкого уровня.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7DC7B09-A451-4A26-B342-B1893EAAD7A3}"/>
              </a:ext>
            </a:extLst>
          </p:cNvPr>
          <p:cNvCxnSpPr>
            <a:cxnSpLocks/>
          </p:cNvCxnSpPr>
          <p:nvPr/>
        </p:nvCxnSpPr>
        <p:spPr bwMode="auto">
          <a:xfrm>
            <a:off x="131670" y="2915708"/>
            <a:ext cx="3609744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D69EC0-2604-439C-B717-18748D6617CC}"/>
              </a:ext>
            </a:extLst>
          </p:cNvPr>
          <p:cNvSpPr txBox="1"/>
          <p:nvPr/>
        </p:nvSpPr>
        <p:spPr>
          <a:xfrm>
            <a:off x="7763893" y="3721411"/>
            <a:ext cx="4164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X-Y </a:t>
            </a:r>
            <a:r>
              <a:rPr lang="ru-RU" sz="1400" b="1" dirty="0"/>
              <a:t>проекция события до и после преобразования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80EEC7-558D-481E-BD69-ACD11FC4E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961" y="3808562"/>
            <a:ext cx="2926075" cy="2203255"/>
          </a:xfrm>
          <a:prstGeom prst="rect">
            <a:avLst/>
          </a:prstGeom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C58B26D7-3613-4256-9400-A8745317D9A6}"/>
              </a:ext>
            </a:extLst>
          </p:cNvPr>
          <p:cNvSpPr/>
          <p:nvPr/>
        </p:nvSpPr>
        <p:spPr bwMode="auto">
          <a:xfrm flipV="1">
            <a:off x="1737925" y="5787353"/>
            <a:ext cx="2444036" cy="89919"/>
          </a:xfrm>
          <a:prstGeom prst="right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ru-RU" sz="1350" b="1"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C4754-72BF-4385-9D30-AFAA24969DA8}"/>
              </a:ext>
            </a:extLst>
          </p:cNvPr>
          <p:cNvSpPr txBox="1"/>
          <p:nvPr/>
        </p:nvSpPr>
        <p:spPr>
          <a:xfrm>
            <a:off x="7036995" y="4033027"/>
            <a:ext cx="5205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Таким образом, проблема сидинга и, главное то, что </a:t>
            </a:r>
            <a:r>
              <a:rPr lang="ru-RU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традиционные алгоритмы трекинга такие, как ФК, плохо масштабируются при росте загрузки детектора, неизбежной в будущих экспериментах HL-LHC или NICA, привело к необходимости поиска новых подходов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38D33-8A0E-F3DB-6209-82C48F5433C7}"/>
              </a:ext>
            </a:extLst>
          </p:cNvPr>
          <p:cNvSpPr txBox="1"/>
          <p:nvPr/>
        </p:nvSpPr>
        <p:spPr>
          <a:xfrm>
            <a:off x="38710" y="5920024"/>
            <a:ext cx="12038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итоге, </a:t>
            </a:r>
            <a:r>
              <a:rPr lang="ru-RU" sz="1600" b="1" dirty="0" err="1"/>
              <a:t>сидинг</a:t>
            </a:r>
            <a:r>
              <a:rPr lang="ru-RU" sz="1600" b="1" dirty="0"/>
              <a:t> для </a:t>
            </a:r>
            <a:r>
              <a:rPr lang="en-US" sz="1600" b="1" dirty="0">
                <a:solidFill>
                  <a:srgbClr val="C00000"/>
                </a:solidFill>
              </a:rPr>
              <a:t>BM@N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/>
              <a:t>сейчас выполняется с помощью  </a:t>
            </a:r>
            <a:r>
              <a:rPr lang="ru-RU" sz="1600" b="1" dirty="0">
                <a:solidFill>
                  <a:srgbClr val="C00000"/>
                </a:solidFill>
              </a:rPr>
              <a:t>специального клеточного автомата (КА</a:t>
            </a:r>
            <a:r>
              <a:rPr lang="ru-RU" sz="1600" b="1" dirty="0"/>
              <a:t>) </a:t>
            </a:r>
            <a:r>
              <a:rPr lang="ru-RU" sz="1600" b="1" dirty="0">
                <a:solidFill>
                  <a:srgbClr val="C00000"/>
                </a:solidFill>
              </a:rPr>
              <a:t>на основе сегментной модели трека</a:t>
            </a:r>
            <a:r>
              <a:rPr lang="ru-RU" sz="1600" b="1" dirty="0"/>
              <a:t>, когда в соседние клетки автомата попадают сегменты, близкие по углу, так что в ходе эволюции КА вымирают сегменты, образованные фейками, т.к. они отличаются от соседних по углу смежности.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605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8682</TotalTime>
  <Words>4978</Words>
  <Application>Microsoft Office PowerPoint</Application>
  <PresentationFormat>Широкоэкранный</PresentationFormat>
  <Paragraphs>426</Paragraphs>
  <Slides>30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0" baseType="lpstr">
      <vt:lpstr>Arial</vt:lpstr>
      <vt:lpstr>Bebas Neue Regular</vt:lpstr>
      <vt:lpstr>Calibri</vt:lpstr>
      <vt:lpstr>Calibri Light</vt:lpstr>
      <vt:lpstr>Cambria Math</vt:lpstr>
      <vt:lpstr>Maiandra GD</vt:lpstr>
      <vt:lpstr>Montserrat Medium</vt:lpstr>
      <vt:lpstr>Times New Roman</vt:lpstr>
      <vt:lpstr>Тема Office</vt:lpstr>
      <vt:lpstr>3_Тема Office</vt:lpstr>
      <vt:lpstr>5_Тема Office</vt:lpstr>
      <vt:lpstr>2_Тема Office</vt:lpstr>
      <vt:lpstr>4_Тема Office</vt:lpstr>
      <vt:lpstr>7_Тема Office</vt:lpstr>
      <vt:lpstr>1_Оформление по умолчанию</vt:lpstr>
      <vt:lpstr>Оформление по умолчанию</vt:lpstr>
      <vt:lpstr>6_Тема Office</vt:lpstr>
      <vt:lpstr>8_Тема Office</vt:lpstr>
      <vt:lpstr>1_Office Theme</vt:lpstr>
      <vt:lpstr>Equation</vt:lpstr>
      <vt:lpstr>Презентация PowerPoint</vt:lpstr>
      <vt:lpstr>Восстановление треков  – ключевая проблема реконструкции событий ФВЭ</vt:lpstr>
      <vt:lpstr>Презентация PowerPoint</vt:lpstr>
      <vt:lpstr>Презентация PowerPoint</vt:lpstr>
      <vt:lpstr>Проблемы трекинга для GEM детекторов со стриповым съемом данных</vt:lpstr>
      <vt:lpstr>Эволюция методов трекинга. Пузырьковые камеры </vt:lpstr>
      <vt:lpstr>Электронные эксперименты. Трекинг Хопфилда</vt:lpstr>
      <vt:lpstr>Электронные эксперименты. Фильтр Калмана. Алайнмент</vt:lpstr>
      <vt:lpstr>Проблема сидинга и ее решения</vt:lpstr>
      <vt:lpstr>Презентация PowerPoint</vt:lpstr>
      <vt:lpstr>NICA-MPD-SPD-BM@N</vt:lpstr>
      <vt:lpstr>Baryonic Matter at Nuclotron (BM@N)</vt:lpstr>
      <vt:lpstr>     Эволюция методов трекинга для GEM детекторов</vt:lpstr>
      <vt:lpstr>2-й этап - классификация треков-кандидатов http://ceur-ws.org/Vol-2023/37-45-paper-6.pdf</vt:lpstr>
      <vt:lpstr>Как оценивать результаты трекинга</vt:lpstr>
      <vt:lpstr>Функция потерь focal loss учитывает несбалансированность выборки</vt:lpstr>
      <vt:lpstr>Развитие нейросетевого подхода для трекинга - TrackNETv2 https://aip.scitation.org/doi/abs/10.1063/1.5130102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Ariadne: PyTorch Library for Particle Track Reconstruction  Using Deep Learning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Gena</dc:creator>
  <cp:lastModifiedBy>Gennady Ososkov</cp:lastModifiedBy>
  <cp:revision>98</cp:revision>
  <dcterms:created xsi:type="dcterms:W3CDTF">2019-11-09T14:30:55Z</dcterms:created>
  <dcterms:modified xsi:type="dcterms:W3CDTF">2022-11-25T08:49:08Z</dcterms:modified>
</cp:coreProperties>
</file>