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9" r:id="rId3"/>
  </p:sldMasterIdLst>
  <p:notesMasterIdLst>
    <p:notesMasterId r:id="rId41"/>
  </p:notesMasterIdLst>
  <p:sldIdLst>
    <p:sldId id="572" r:id="rId4"/>
    <p:sldId id="672" r:id="rId5"/>
    <p:sldId id="673" r:id="rId6"/>
    <p:sldId id="670" r:id="rId7"/>
    <p:sldId id="505" r:id="rId8"/>
    <p:sldId id="666" r:id="rId9"/>
    <p:sldId id="668" r:id="rId10"/>
    <p:sldId id="283" r:id="rId11"/>
    <p:sldId id="420" r:id="rId12"/>
    <p:sldId id="671" r:id="rId13"/>
    <p:sldId id="515" r:id="rId14"/>
    <p:sldId id="667" r:id="rId15"/>
    <p:sldId id="305" r:id="rId16"/>
    <p:sldId id="300" r:id="rId17"/>
    <p:sldId id="303" r:id="rId18"/>
    <p:sldId id="424" r:id="rId19"/>
    <p:sldId id="425" r:id="rId20"/>
    <p:sldId id="613" r:id="rId21"/>
    <p:sldId id="614" r:id="rId22"/>
    <p:sldId id="507" r:id="rId23"/>
    <p:sldId id="508" r:id="rId24"/>
    <p:sldId id="509" r:id="rId25"/>
    <p:sldId id="517" r:id="rId26"/>
    <p:sldId id="512" r:id="rId27"/>
    <p:sldId id="513" r:id="rId28"/>
    <p:sldId id="520" r:id="rId29"/>
    <p:sldId id="521" r:id="rId30"/>
    <p:sldId id="522" r:id="rId31"/>
    <p:sldId id="599" r:id="rId32"/>
    <p:sldId id="600" r:id="rId33"/>
    <p:sldId id="601" r:id="rId34"/>
    <p:sldId id="602" r:id="rId35"/>
    <p:sldId id="603" r:id="rId36"/>
    <p:sldId id="604" r:id="rId37"/>
    <p:sldId id="605" r:id="rId38"/>
    <p:sldId id="606" r:id="rId39"/>
    <p:sldId id="669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49" autoAdjust="0"/>
    <p:restoredTop sz="94660"/>
  </p:normalViewPr>
  <p:slideViewPr>
    <p:cSldViewPr snapToGrid="0">
      <p:cViewPr varScale="1">
        <p:scale>
          <a:sx n="70" d="100"/>
          <a:sy n="70" d="100"/>
        </p:scale>
        <p:origin x="8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B3E0A-F2C2-45C3-B545-74AF88FE7E1C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FCA24-067C-4939-B1A7-45286E9D5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417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884613" y="0"/>
            <a:ext cx="2971800" cy="459502"/>
          </a:xfrm>
          <a:prstGeom prst="rect">
            <a:avLst/>
          </a:prstGeom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6D6FEC-DD91-4D8D-9D38-5947CED18D49}" type="datetime1">
              <a:rPr kumimoji="0" lang="en-US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9/30/2022</a:t>
            </a:fld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728941"/>
            <a:ext cx="2971800" cy="459502"/>
          </a:xfrm>
          <a:prstGeom prst="rect">
            <a:avLst/>
          </a:prstGeom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095A65-5FDF-4F46-98E8-E2DD7C0F6B09}" type="slidenum"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2825" cy="3427413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2932"/>
            <a:ext cx="4310063" cy="4191360"/>
          </a:xfrm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48D4-1E31-4B8E-905E-01D8E769C9C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itchFamily="18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mbria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481F9-B858-4133-97C8-4B4763D5450A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mbria" pitchFamily="18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mbria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7" indent="0" algn="ctr">
              <a:buNone/>
              <a:defRPr/>
            </a:lvl2pPr>
            <a:lvl3pPr marL="914295" indent="0" algn="ctr">
              <a:buNone/>
              <a:defRPr/>
            </a:lvl3pPr>
            <a:lvl4pPr marL="1371443" indent="0" algn="ctr">
              <a:buNone/>
              <a:defRPr/>
            </a:lvl4pPr>
            <a:lvl5pPr marL="1828590" indent="0" algn="ctr">
              <a:buNone/>
              <a:defRPr/>
            </a:lvl5pPr>
            <a:lvl6pPr marL="2285737" indent="0" algn="ctr">
              <a:buNone/>
              <a:defRPr/>
            </a:lvl6pPr>
            <a:lvl7pPr marL="2742885" indent="0" algn="ctr">
              <a:buNone/>
              <a:defRPr/>
            </a:lvl7pPr>
            <a:lvl8pPr marL="3200032" indent="0" algn="ctr">
              <a:buNone/>
              <a:defRPr/>
            </a:lvl8pPr>
            <a:lvl9pPr marL="365718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607CC3-2B0A-4A95-9471-EA747D86875E}" type="datetime1">
              <a:rPr lang="ru-RU" altLang="ru-RU" smtClean="0"/>
              <a:t>30.09.2022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Ососков Г.А. Машинное обучение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0AFD3-ADF8-4CB5-861F-836CE80AE4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997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69FE9F-1581-4BEC-B020-C264131E23D2}" type="datetime1">
              <a:rPr lang="ru-RU" altLang="ru-RU" smtClean="0"/>
              <a:t>30.09.2022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Ососков Г.А. Машинное обучение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531B1-749D-41FA-840C-FBEEEC94D4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7226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D55CD7-5740-4B9E-B310-B368FAF0A9C8}" type="datetime1">
              <a:rPr lang="ru-RU" altLang="ru-RU" smtClean="0"/>
              <a:t>30.09.2022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Ососков Г.А. Машинное обучение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574AB-4E37-4B8B-B78F-D066ACF17A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1729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981201"/>
            <a:ext cx="53848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000000"/>
                </a:solidFill>
              </a:rPr>
              <a:t>Ососков Г.А. Машинное обучение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50E39-18FE-45A2-A9F7-DB9C62EA7E6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9355EA-96F2-40E1-84E1-07FDEC6D78D5}" type="datetime1">
              <a:rPr lang="ru-RU" smtClean="0">
                <a:solidFill>
                  <a:srgbClr val="000000"/>
                </a:solidFill>
              </a:rPr>
              <a:t>30.09.2022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35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981201"/>
            <a:ext cx="53848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000000"/>
                </a:solidFill>
              </a:rPr>
              <a:t>Ососков Г.А. Машинное обучение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50E39-18FE-45A2-A9F7-DB9C62EA7E6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A42330-BF05-4FB0-AB5F-D67C3CDC86A7}" type="datetime1">
              <a:rPr lang="ru-RU" smtClean="0">
                <a:solidFill>
                  <a:srgbClr val="000000"/>
                </a:solidFill>
              </a:rPr>
              <a:t>30.09.2022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28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90986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23" indent="0" algn="ctr">
              <a:buNone/>
              <a:defRPr/>
            </a:lvl2pPr>
            <a:lvl3pPr marL="914249" indent="0" algn="ctr">
              <a:buNone/>
              <a:defRPr/>
            </a:lvl3pPr>
            <a:lvl4pPr marL="1371374" indent="0" algn="ctr">
              <a:buNone/>
              <a:defRPr/>
            </a:lvl4pPr>
            <a:lvl5pPr marL="1828500" indent="0" algn="ctr">
              <a:buNone/>
              <a:defRPr/>
            </a:lvl5pPr>
            <a:lvl6pPr marL="2285623" indent="0" algn="ctr">
              <a:buNone/>
              <a:defRPr/>
            </a:lvl6pPr>
            <a:lvl7pPr marL="2742749" indent="0" algn="ctr">
              <a:buNone/>
              <a:defRPr/>
            </a:lvl7pPr>
            <a:lvl8pPr marL="3199872" indent="0" algn="ctr">
              <a:buNone/>
              <a:defRPr/>
            </a:lvl8pPr>
            <a:lvl9pPr marL="3656998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6236C5-F004-45CD-B343-7AB775C595A8}" type="datetime1">
              <a:rPr lang="ru-RU" altLang="ru-RU" smtClean="0">
                <a:solidFill>
                  <a:srgbClr val="000000"/>
                </a:solidFill>
              </a:rPr>
              <a:pPr/>
              <a:t>30.09.2022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000000"/>
                </a:solidFill>
              </a:rPr>
              <a:t>Ососков Г. А.   Машинное обучение                             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0AFD3-ADF8-4CB5-861F-836CE80AE41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44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608D5C-A8F8-4CFA-992F-9AF82FE5EFF6}" type="datetime1">
              <a:rPr lang="ru-RU" altLang="ru-RU" smtClean="0">
                <a:solidFill>
                  <a:srgbClr val="000000"/>
                </a:solidFill>
              </a:rPr>
              <a:pPr/>
              <a:t>30.09.2022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000000"/>
                </a:solidFill>
              </a:rPr>
              <a:t>Ососков Г. А.   Машинное обучение                             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3492E-593C-44B2-A8F0-51CE709223F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432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3" indent="0">
              <a:buNone/>
              <a:defRPr sz="1800"/>
            </a:lvl2pPr>
            <a:lvl3pPr marL="914249" indent="0">
              <a:buNone/>
              <a:defRPr sz="1600"/>
            </a:lvl3pPr>
            <a:lvl4pPr marL="1371374" indent="0">
              <a:buNone/>
              <a:defRPr sz="1400"/>
            </a:lvl4pPr>
            <a:lvl5pPr marL="1828500" indent="0">
              <a:buNone/>
              <a:defRPr sz="1400"/>
            </a:lvl5pPr>
            <a:lvl6pPr marL="2285623" indent="0">
              <a:buNone/>
              <a:defRPr sz="1400"/>
            </a:lvl6pPr>
            <a:lvl7pPr marL="2742749" indent="0">
              <a:buNone/>
              <a:defRPr sz="1400"/>
            </a:lvl7pPr>
            <a:lvl8pPr marL="3199872" indent="0">
              <a:buNone/>
              <a:defRPr sz="1400"/>
            </a:lvl8pPr>
            <a:lvl9pPr marL="3656998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46B728-816E-4C92-BC85-6C113E192875}" type="datetime1">
              <a:rPr lang="ru-RU" altLang="ru-RU" smtClean="0">
                <a:solidFill>
                  <a:srgbClr val="000000"/>
                </a:solidFill>
              </a:rPr>
              <a:pPr/>
              <a:t>30.09.2022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000000"/>
                </a:solidFill>
              </a:rPr>
              <a:t>Ососков Г. А.   Машинное обучение                             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47CE0-2072-4FE0-B721-4C472F1DE84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034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23A640-2DC1-41A7-9C9D-F606E5BF7989}" type="datetime1">
              <a:rPr lang="ru-RU" altLang="ru-RU" smtClean="0">
                <a:solidFill>
                  <a:srgbClr val="000000"/>
                </a:solidFill>
              </a:rPr>
              <a:pPr/>
              <a:t>30.09.2022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000000"/>
                </a:solidFill>
              </a:rPr>
              <a:t>Ососков Г. А.   Машинное обучение                             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BABC-D026-4351-9880-753067DD057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094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3" indent="0">
              <a:buNone/>
              <a:defRPr sz="2000" b="1"/>
            </a:lvl2pPr>
            <a:lvl3pPr marL="914249" indent="0">
              <a:buNone/>
              <a:defRPr sz="1800" b="1"/>
            </a:lvl3pPr>
            <a:lvl4pPr marL="1371374" indent="0">
              <a:buNone/>
              <a:defRPr sz="1600" b="1"/>
            </a:lvl4pPr>
            <a:lvl5pPr marL="1828500" indent="0">
              <a:buNone/>
              <a:defRPr sz="1600" b="1"/>
            </a:lvl5pPr>
            <a:lvl6pPr marL="2285623" indent="0">
              <a:buNone/>
              <a:defRPr sz="1600" b="1"/>
            </a:lvl6pPr>
            <a:lvl7pPr marL="2742749" indent="0">
              <a:buNone/>
              <a:defRPr sz="1600" b="1"/>
            </a:lvl7pPr>
            <a:lvl8pPr marL="3199872" indent="0">
              <a:buNone/>
              <a:defRPr sz="1600" b="1"/>
            </a:lvl8pPr>
            <a:lvl9pPr marL="365699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3" indent="0">
              <a:buNone/>
              <a:defRPr sz="2000" b="1"/>
            </a:lvl2pPr>
            <a:lvl3pPr marL="914249" indent="0">
              <a:buNone/>
              <a:defRPr sz="1800" b="1"/>
            </a:lvl3pPr>
            <a:lvl4pPr marL="1371374" indent="0">
              <a:buNone/>
              <a:defRPr sz="1600" b="1"/>
            </a:lvl4pPr>
            <a:lvl5pPr marL="1828500" indent="0">
              <a:buNone/>
              <a:defRPr sz="1600" b="1"/>
            </a:lvl5pPr>
            <a:lvl6pPr marL="2285623" indent="0">
              <a:buNone/>
              <a:defRPr sz="1600" b="1"/>
            </a:lvl6pPr>
            <a:lvl7pPr marL="2742749" indent="0">
              <a:buNone/>
              <a:defRPr sz="1600" b="1"/>
            </a:lvl7pPr>
            <a:lvl8pPr marL="3199872" indent="0">
              <a:buNone/>
              <a:defRPr sz="1600" b="1"/>
            </a:lvl8pPr>
            <a:lvl9pPr marL="365699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6" y="217487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C3D36F-76B2-433B-AAFC-9395FCAA1EF7}" type="datetime1">
              <a:rPr lang="ru-RU" altLang="ru-RU" smtClean="0">
                <a:solidFill>
                  <a:srgbClr val="000000"/>
                </a:solidFill>
              </a:rPr>
              <a:pPr/>
              <a:t>30.09.2022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000000"/>
                </a:solidFill>
              </a:rPr>
              <a:t>Ососков Г. А.   Машинное обучение                             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D772E-BCE8-458E-8BDB-CBDA9D7DAA2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06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91CE77-A99E-43DA-827E-61FB0569140A}" type="datetime1">
              <a:rPr lang="ru-RU" altLang="ru-RU" smtClean="0"/>
              <a:t>30.09.2022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Ососков Г.А. Машинное обучение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3492E-593C-44B2-A8F0-51CE709223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33992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8B0D55-337D-470B-8119-010EB18099A4}" type="datetime1">
              <a:rPr lang="ru-RU" altLang="ru-RU" smtClean="0">
                <a:solidFill>
                  <a:srgbClr val="000000"/>
                </a:solidFill>
              </a:rPr>
              <a:pPr/>
              <a:t>30.09.2022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000000"/>
                </a:solidFill>
              </a:rPr>
              <a:t>Ососков Г. А.   Машинное обучение                             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93C08-8341-4293-9353-6D9BB6DEABF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612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136A90-385F-4D66-8BF4-B199A08F6B13}" type="datetime1">
              <a:rPr lang="ru-RU" altLang="ru-RU" smtClean="0">
                <a:solidFill>
                  <a:srgbClr val="000000"/>
                </a:solidFill>
              </a:rPr>
              <a:pPr/>
              <a:t>30.09.2022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000000"/>
                </a:solidFill>
              </a:rPr>
              <a:t>Ососков Г. А.   Машинное обучение                            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8442F-AA51-453E-A45D-AEAE194BB88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525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23" indent="0">
              <a:buNone/>
              <a:defRPr sz="1200"/>
            </a:lvl2pPr>
            <a:lvl3pPr marL="914249" indent="0">
              <a:buNone/>
              <a:defRPr sz="1000"/>
            </a:lvl3pPr>
            <a:lvl4pPr marL="1371374" indent="0">
              <a:buNone/>
              <a:defRPr sz="900"/>
            </a:lvl4pPr>
            <a:lvl5pPr marL="1828500" indent="0">
              <a:buNone/>
              <a:defRPr sz="900"/>
            </a:lvl5pPr>
            <a:lvl6pPr marL="2285623" indent="0">
              <a:buNone/>
              <a:defRPr sz="900"/>
            </a:lvl6pPr>
            <a:lvl7pPr marL="2742749" indent="0">
              <a:buNone/>
              <a:defRPr sz="900"/>
            </a:lvl7pPr>
            <a:lvl8pPr marL="3199872" indent="0">
              <a:buNone/>
              <a:defRPr sz="900"/>
            </a:lvl8pPr>
            <a:lvl9pPr marL="365699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63EBDB-B919-4E83-81E0-952101026B04}" type="datetime1">
              <a:rPr lang="ru-RU" altLang="ru-RU" smtClean="0">
                <a:solidFill>
                  <a:srgbClr val="000000"/>
                </a:solidFill>
              </a:rPr>
              <a:pPr/>
              <a:t>30.09.2022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000000"/>
                </a:solidFill>
              </a:rPr>
              <a:t>Ососков Г. А.   Машинное обучение                             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60B58-B7E9-4457-AC7E-F41372F9DA3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60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23" indent="0">
              <a:buNone/>
              <a:defRPr sz="2800"/>
            </a:lvl2pPr>
            <a:lvl3pPr marL="914249" indent="0">
              <a:buNone/>
              <a:defRPr sz="2400"/>
            </a:lvl3pPr>
            <a:lvl4pPr marL="1371374" indent="0">
              <a:buNone/>
              <a:defRPr sz="2000"/>
            </a:lvl4pPr>
            <a:lvl5pPr marL="1828500" indent="0">
              <a:buNone/>
              <a:defRPr sz="2000"/>
            </a:lvl5pPr>
            <a:lvl6pPr marL="2285623" indent="0">
              <a:buNone/>
              <a:defRPr sz="2000"/>
            </a:lvl6pPr>
            <a:lvl7pPr marL="2742749" indent="0">
              <a:buNone/>
              <a:defRPr sz="2000"/>
            </a:lvl7pPr>
            <a:lvl8pPr marL="3199872" indent="0">
              <a:buNone/>
              <a:defRPr sz="2000"/>
            </a:lvl8pPr>
            <a:lvl9pPr marL="365699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23" indent="0">
              <a:buNone/>
              <a:defRPr sz="1200"/>
            </a:lvl2pPr>
            <a:lvl3pPr marL="914249" indent="0">
              <a:buNone/>
              <a:defRPr sz="1000"/>
            </a:lvl3pPr>
            <a:lvl4pPr marL="1371374" indent="0">
              <a:buNone/>
              <a:defRPr sz="900"/>
            </a:lvl4pPr>
            <a:lvl5pPr marL="1828500" indent="0">
              <a:buNone/>
              <a:defRPr sz="900"/>
            </a:lvl5pPr>
            <a:lvl6pPr marL="2285623" indent="0">
              <a:buNone/>
              <a:defRPr sz="900"/>
            </a:lvl6pPr>
            <a:lvl7pPr marL="2742749" indent="0">
              <a:buNone/>
              <a:defRPr sz="900"/>
            </a:lvl7pPr>
            <a:lvl8pPr marL="3199872" indent="0">
              <a:buNone/>
              <a:defRPr sz="900"/>
            </a:lvl8pPr>
            <a:lvl9pPr marL="365699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6F1573-9B85-45CF-A729-96FF61B62EB6}" type="datetime1">
              <a:rPr lang="ru-RU" altLang="ru-RU" smtClean="0">
                <a:solidFill>
                  <a:srgbClr val="000000"/>
                </a:solidFill>
              </a:rPr>
              <a:pPr/>
              <a:t>30.09.2022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000000"/>
                </a:solidFill>
              </a:rPr>
              <a:t>Ососков Г. А.   Машинное обучение                             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0EE3D-E131-4F53-9E24-CD09D9450CC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535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D8D754-11C8-4254-8A9A-95C14D38F18C}" type="datetime1">
              <a:rPr lang="ru-RU" altLang="ru-RU" smtClean="0">
                <a:solidFill>
                  <a:srgbClr val="000000"/>
                </a:solidFill>
              </a:rPr>
              <a:pPr/>
              <a:t>30.09.2022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000000"/>
                </a:solidFill>
              </a:rPr>
              <a:t>Ососков Г. А.   Машинное обучение                             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531B1-749D-41FA-840C-FBEEEC94D45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914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5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5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D4EA0D-4A34-44E9-9673-A75319FB8124}" type="datetime1">
              <a:rPr lang="ru-RU" altLang="ru-RU" smtClean="0">
                <a:solidFill>
                  <a:srgbClr val="000000"/>
                </a:solidFill>
              </a:rPr>
              <a:pPr/>
              <a:t>30.09.2022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>
                <a:solidFill>
                  <a:srgbClr val="000000"/>
                </a:solidFill>
              </a:rPr>
              <a:t>Ососков Г. А.   Машинное обучение                             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574AB-4E37-4B8B-B78F-D066ACF17AD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956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981201"/>
            <a:ext cx="53848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000000"/>
                </a:solidFill>
              </a:rPr>
              <a:t>Ососков Г. А.   Машинное обучение                              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50E39-18FE-45A2-A9F7-DB9C62EA7E6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13C4F-8307-43CA-9692-1F1550F40006}" type="datetime1">
              <a:rPr lang="ru-RU" smtClean="0">
                <a:solidFill>
                  <a:srgbClr val="000000"/>
                </a:solidFill>
              </a:rPr>
              <a:pPr/>
              <a:t>30.09.2022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3817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981201"/>
            <a:ext cx="53848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000000"/>
                </a:solidFill>
              </a:rPr>
              <a:t>Ососков Г. А.   Машинное обучение                              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50E39-18FE-45A2-A9F7-DB9C62EA7E6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C52EE-BA5A-4A8B-8FCA-485637C3B7BC}" type="datetime1">
              <a:rPr lang="ru-RU" smtClean="0">
                <a:solidFill>
                  <a:srgbClr val="000000"/>
                </a:solidFill>
              </a:rPr>
              <a:pPr/>
              <a:t>30.09.2022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343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DB4D-8663-4090-85FF-E04B57798390}" type="datetime1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Ососков Г.А. Машинное обучение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42EE-ACB9-4943-892D-AD2FA2FB4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4046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BC86-51D8-40A6-8B5F-011630C163CD}" type="datetime1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Ососков Г.А. Машинное обучение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42EE-ACB9-4943-892D-AD2FA2FB4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24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7" indent="0">
              <a:buNone/>
              <a:defRPr sz="1800"/>
            </a:lvl2pPr>
            <a:lvl3pPr marL="914295" indent="0">
              <a:buNone/>
              <a:defRPr sz="1600"/>
            </a:lvl3pPr>
            <a:lvl4pPr marL="1371443" indent="0">
              <a:buNone/>
              <a:defRPr sz="1400"/>
            </a:lvl4pPr>
            <a:lvl5pPr marL="1828590" indent="0">
              <a:buNone/>
              <a:defRPr sz="1400"/>
            </a:lvl5pPr>
            <a:lvl6pPr marL="2285737" indent="0">
              <a:buNone/>
              <a:defRPr sz="1400"/>
            </a:lvl6pPr>
            <a:lvl7pPr marL="2742885" indent="0">
              <a:buNone/>
              <a:defRPr sz="1400"/>
            </a:lvl7pPr>
            <a:lvl8pPr marL="3200032" indent="0">
              <a:buNone/>
              <a:defRPr sz="1400"/>
            </a:lvl8pPr>
            <a:lvl9pPr marL="365718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7F9FDE-73EF-4C4C-9DFA-EAABAB0577B3}" type="datetime1">
              <a:rPr lang="ru-RU" altLang="ru-RU" smtClean="0"/>
              <a:t>30.09.2022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Ососков Г.А. Машинное обучение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47CE0-2072-4FE0-B721-4C472F1DE8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25851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E6AC-6C30-430D-A48F-D10F0AAB051F}" type="datetime1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Ососков Г.А. Машинное обучение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42EE-ACB9-4943-892D-AD2FA2FB4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7167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039B-FECA-45C8-A39A-A19C6F96DBBB}" type="datetime1">
              <a:rPr lang="ru-RU" smtClean="0"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Ососков Г.А. Машинное обучение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42EE-ACB9-4943-892D-AD2FA2FB4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9654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69B7-A5D2-466D-9DB4-AD11A722062E}" type="datetime1">
              <a:rPr lang="ru-RU" smtClean="0"/>
              <a:t>30.09.2022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Ососков Г.А. Машинное обучение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42EE-ACB9-4943-892D-AD2FA2FB4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9615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9C97-06B5-42DA-8CEC-8E7B7C9DA904}" type="datetime1">
              <a:rPr lang="ru-RU" smtClean="0"/>
              <a:t>30.09.2022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Ососков Г.А. Машинное обучение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42EE-ACB9-4943-892D-AD2FA2FB4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362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4444-3ED5-4D43-8631-761BBD5B5BF4}" type="datetime1">
              <a:rPr lang="ru-RU" smtClean="0"/>
              <a:t>30.09.2022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Ососков Г.А. Машинное обучение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42EE-ACB9-4943-892D-AD2FA2FB4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6585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9B74-3E11-49E9-95DB-619E4F5907AF}" type="datetime1">
              <a:rPr lang="ru-RU" smtClean="0"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Ососков Г.А. Машинное обучение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42EE-ACB9-4943-892D-AD2FA2FB4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5393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83A6-F4CA-4C55-8F24-4993CA552B09}" type="datetime1">
              <a:rPr lang="ru-RU" smtClean="0"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Ососков Г.А. Машинное обучение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42EE-ACB9-4943-892D-AD2FA2FB4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4818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B14E-FA2C-4436-B2B1-E45207BF79D8}" type="datetime1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Ососков Г.А. Машинное обучение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42EE-ACB9-4943-892D-AD2FA2FB4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272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8DC9-25BE-4022-8107-D7E940B239C6}" type="datetime1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Ососков Г.А. Машинное обучение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42EE-ACB9-4943-892D-AD2FA2FB4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266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E1A1BB-1EA9-41F3-ACCA-EF94A839B10F}" type="datetime1">
              <a:rPr lang="ru-RU" altLang="ru-RU" smtClean="0"/>
              <a:t>30.09.2022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Ососков Г.А. Машинное обучение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BABC-D026-4351-9880-753067DD05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5219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7" indent="0">
              <a:buNone/>
              <a:defRPr sz="2000" b="1"/>
            </a:lvl2pPr>
            <a:lvl3pPr marL="914295" indent="0">
              <a:buNone/>
              <a:defRPr sz="1800" b="1"/>
            </a:lvl3pPr>
            <a:lvl4pPr marL="1371443" indent="0">
              <a:buNone/>
              <a:defRPr sz="1600" b="1"/>
            </a:lvl4pPr>
            <a:lvl5pPr marL="1828590" indent="0">
              <a:buNone/>
              <a:defRPr sz="1600" b="1"/>
            </a:lvl5pPr>
            <a:lvl6pPr marL="2285737" indent="0">
              <a:buNone/>
              <a:defRPr sz="1600" b="1"/>
            </a:lvl6pPr>
            <a:lvl7pPr marL="2742885" indent="0">
              <a:buNone/>
              <a:defRPr sz="1600" b="1"/>
            </a:lvl7pPr>
            <a:lvl8pPr marL="3200032" indent="0">
              <a:buNone/>
              <a:defRPr sz="1600" b="1"/>
            </a:lvl8pPr>
            <a:lvl9pPr marL="365718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7" indent="0">
              <a:buNone/>
              <a:defRPr sz="2000" b="1"/>
            </a:lvl2pPr>
            <a:lvl3pPr marL="914295" indent="0">
              <a:buNone/>
              <a:defRPr sz="1800" b="1"/>
            </a:lvl3pPr>
            <a:lvl4pPr marL="1371443" indent="0">
              <a:buNone/>
              <a:defRPr sz="1600" b="1"/>
            </a:lvl4pPr>
            <a:lvl5pPr marL="1828590" indent="0">
              <a:buNone/>
              <a:defRPr sz="1600" b="1"/>
            </a:lvl5pPr>
            <a:lvl6pPr marL="2285737" indent="0">
              <a:buNone/>
              <a:defRPr sz="1600" b="1"/>
            </a:lvl6pPr>
            <a:lvl7pPr marL="2742885" indent="0">
              <a:buNone/>
              <a:defRPr sz="1600" b="1"/>
            </a:lvl7pPr>
            <a:lvl8pPr marL="3200032" indent="0">
              <a:buNone/>
              <a:defRPr sz="1600" b="1"/>
            </a:lvl8pPr>
            <a:lvl9pPr marL="365718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9F46AB-0015-44AD-BF0A-1AD28DB09C57}" type="datetime1">
              <a:rPr lang="ru-RU" altLang="ru-RU" smtClean="0"/>
              <a:t>30.09.2022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Ососков Г.А. Машинное обучение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D772E-BCE8-458E-8BDB-CBDA9D7DAA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8525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A07B08-B70F-4DC2-BB8A-5E80AD210F8A}" type="datetime1">
              <a:rPr lang="ru-RU" altLang="ru-RU" smtClean="0"/>
              <a:t>30.09.2022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Ососков Г.А. Машинное обучение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93C08-8341-4293-9353-6D9BB6DEAB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6510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E86BFD-4530-4782-B763-9A6DCB9F2E29}" type="datetime1">
              <a:rPr lang="ru-RU" altLang="ru-RU" smtClean="0"/>
              <a:t>30.09.2022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Ососков Г.А. Машинное обучение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8442F-AA51-453E-A45D-AEAE194BB8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2004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7" indent="0">
              <a:buNone/>
              <a:defRPr sz="1200"/>
            </a:lvl2pPr>
            <a:lvl3pPr marL="914295" indent="0">
              <a:buNone/>
              <a:defRPr sz="1000"/>
            </a:lvl3pPr>
            <a:lvl4pPr marL="1371443" indent="0">
              <a:buNone/>
              <a:defRPr sz="900"/>
            </a:lvl4pPr>
            <a:lvl5pPr marL="1828590" indent="0">
              <a:buNone/>
              <a:defRPr sz="900"/>
            </a:lvl5pPr>
            <a:lvl6pPr marL="2285737" indent="0">
              <a:buNone/>
              <a:defRPr sz="900"/>
            </a:lvl6pPr>
            <a:lvl7pPr marL="2742885" indent="0">
              <a:buNone/>
              <a:defRPr sz="900"/>
            </a:lvl7pPr>
            <a:lvl8pPr marL="3200032" indent="0">
              <a:buNone/>
              <a:defRPr sz="900"/>
            </a:lvl8pPr>
            <a:lvl9pPr marL="365718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CE3191-40D3-4D4B-8D52-2B1C8237EAB6}" type="datetime1">
              <a:rPr lang="ru-RU" altLang="ru-RU" smtClean="0"/>
              <a:t>30.09.2022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Ососков Г.А. Машинное обучение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60B58-B7E9-4457-AC7E-F41372F9DA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7207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7" indent="0">
              <a:buNone/>
              <a:defRPr sz="2800"/>
            </a:lvl2pPr>
            <a:lvl3pPr marL="914295" indent="0">
              <a:buNone/>
              <a:defRPr sz="2400"/>
            </a:lvl3pPr>
            <a:lvl4pPr marL="1371443" indent="0">
              <a:buNone/>
              <a:defRPr sz="2000"/>
            </a:lvl4pPr>
            <a:lvl5pPr marL="1828590" indent="0">
              <a:buNone/>
              <a:defRPr sz="2000"/>
            </a:lvl5pPr>
            <a:lvl6pPr marL="2285737" indent="0">
              <a:buNone/>
              <a:defRPr sz="2000"/>
            </a:lvl6pPr>
            <a:lvl7pPr marL="2742885" indent="0">
              <a:buNone/>
              <a:defRPr sz="2000"/>
            </a:lvl7pPr>
            <a:lvl8pPr marL="3200032" indent="0">
              <a:buNone/>
              <a:defRPr sz="2000"/>
            </a:lvl8pPr>
            <a:lvl9pPr marL="365718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7" indent="0">
              <a:buNone/>
              <a:defRPr sz="1200"/>
            </a:lvl2pPr>
            <a:lvl3pPr marL="914295" indent="0">
              <a:buNone/>
              <a:defRPr sz="1000"/>
            </a:lvl3pPr>
            <a:lvl4pPr marL="1371443" indent="0">
              <a:buNone/>
              <a:defRPr sz="900"/>
            </a:lvl4pPr>
            <a:lvl5pPr marL="1828590" indent="0">
              <a:buNone/>
              <a:defRPr sz="900"/>
            </a:lvl5pPr>
            <a:lvl6pPr marL="2285737" indent="0">
              <a:buNone/>
              <a:defRPr sz="900"/>
            </a:lvl6pPr>
            <a:lvl7pPr marL="2742885" indent="0">
              <a:buNone/>
              <a:defRPr sz="900"/>
            </a:lvl7pPr>
            <a:lvl8pPr marL="3200032" indent="0">
              <a:buNone/>
              <a:defRPr sz="900"/>
            </a:lvl8pPr>
            <a:lvl9pPr marL="365718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EA676A-8AFD-4A9A-A19F-01206FCEC515}" type="datetime1">
              <a:rPr lang="ru-RU" altLang="ru-RU" smtClean="0"/>
              <a:t>30.09.2022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Ососков Г.А. Машинное обучение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0EE3D-E131-4F53-9E24-CD09D9450C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4629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fld id="{AF83F280-0AD4-4F4C-ADB0-177F2F72839D}" type="datetime1">
              <a:rPr lang="ru-RU" altLang="ru-RU" smtClean="0"/>
              <a:t>30.09.2022</a:t>
            </a:fld>
            <a:endParaRPr lang="ru-RU" altLang="ru-RU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ru-RU" altLang="ru-RU"/>
              <a:t>Ососков Г.А. Машинное обучение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7DB59C84-8BC1-402B-81A1-4A841C1395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086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4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9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4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5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61" indent="-342861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65" indent="-285717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69" indent="-228574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16" indent="-228574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64" indent="-22857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11" indent="-22857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58" indent="-22857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06" indent="-22857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54" indent="-22857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7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5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3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0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7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5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2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0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DE53D2-5F58-47BB-B039-EA951242F72D}" type="datetime1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30.09.2022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</a:rPr>
              <a:t>Ососков Г. А.   Машинное обучение                              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B59C84-8BC1-402B-81A1-4A841C1395FC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1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2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4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3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5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45" indent="-342845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28" indent="-285704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13" indent="-228564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936" indent="-228564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062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185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310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436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562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3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9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4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0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23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49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72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98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D9543-9B6D-4F3C-993D-06F6CE82F04E}" type="datetime1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Ососков Г.А. Машинное обучение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942EE-ACB9-4943-892D-AD2FA2FB4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82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file:///D:\neuron\&#1089;&#1077;&#1084;&#1080;&#1085;&#1072;&#1088;%20&#1074;%20&#1051;&#1060;&#1042;&#1069;%20&#1084;&#1072;&#1081;2011\Animated_glider_emblem.gif" TargetMode="External"/><Relationship Id="rId3" Type="http://schemas.openxmlformats.org/officeDocument/2006/relationships/image" Target="../media/image26.jpeg"/><Relationship Id="rId7" Type="http://schemas.openxmlformats.org/officeDocument/2006/relationships/image" Target="../media/image2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7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2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6.wdp"/><Relationship Id="rId5" Type="http://schemas.openxmlformats.org/officeDocument/2006/relationships/image" Target="../media/image37.png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microsoft.com/office/2007/relationships/hdphoto" Target="../media/hdphoto9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2.png"/><Relationship Id="rId5" Type="http://schemas.microsoft.com/office/2007/relationships/hdphoto" Target="../media/hdphoto8.wdp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microsoft.com/office/2007/relationships/hdphoto" Target="../media/hdphoto10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10.bin"/><Relationship Id="rId4" Type="http://schemas.microsoft.com/office/2007/relationships/hdphoto" Target="../media/hdphoto1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microsoft.com/office/2007/relationships/hdphoto" Target="../media/hdphoto12.wdp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5.png"/><Relationship Id="rId7" Type="http://schemas.openxmlformats.org/officeDocument/2006/relationships/image" Target="../media/image58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microsoft.com/office/2007/relationships/hdphoto" Target="../media/hdphoto13.wdp"/><Relationship Id="rId9" Type="http://schemas.openxmlformats.org/officeDocument/2006/relationships/image" Target="../media/image5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file:///D:\neuron\&#1089;&#1077;&#1084;&#1080;&#1085;&#1072;&#1088;%20&#1074;%20&#1051;&#1060;&#1042;&#1069;%20&#1084;&#1072;&#1081;2011\Animated_glider_emblem.g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81.png"/><Relationship Id="rId7" Type="http://schemas.openxmlformats.org/officeDocument/2006/relationships/image" Target="../media/image83.png"/><Relationship Id="rId12" Type="http://schemas.openxmlformats.org/officeDocument/2006/relationships/image" Target="../media/image87.png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86.png"/><Relationship Id="rId5" Type="http://schemas.openxmlformats.org/officeDocument/2006/relationships/image" Target="../media/image82.png"/><Relationship Id="rId10" Type="http://schemas.openxmlformats.org/officeDocument/2006/relationships/image" Target="../media/image85.png"/><Relationship Id="rId4" Type="http://schemas.openxmlformats.org/officeDocument/2006/relationships/oleObject" Target="../embeddings/oleObject16.bin"/><Relationship Id="rId9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4.jpeg"/><Relationship Id="rId4" Type="http://schemas.openxmlformats.org/officeDocument/2006/relationships/image" Target="../media/image9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es.wikipedia.org/wiki/Camillo_Golgi" TargetMode="Externa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9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4.wdp"/><Relationship Id="rId4" Type="http://schemas.openxmlformats.org/officeDocument/2006/relationships/image" Target="../media/image10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9.png"/><Relationship Id="rId4" Type="http://schemas.openxmlformats.org/officeDocument/2006/relationships/image" Target="../media/image10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png"/><Relationship Id="rId4" Type="http://schemas.microsoft.com/office/2007/relationships/hdphoto" Target="../media/hdphoto15.wdp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90.pn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wmf"/><Relationship Id="rId11" Type="http://schemas.openxmlformats.org/officeDocument/2006/relationships/image" Target="../media/image18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7.wmf"/><Relationship Id="rId4" Type="http://schemas.openxmlformats.org/officeDocument/2006/relationships/image" Target="../media/image91.png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5.png"/><Relationship Id="rId5" Type="http://schemas.microsoft.com/office/2007/relationships/hdphoto" Target="../media/hdphoto4.wdp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68945"/>
            <a:ext cx="12192000" cy="2986918"/>
          </a:xfrm>
        </p:spPr>
        <p:txBody>
          <a:bodyPr/>
          <a:lstStyle/>
          <a:p>
            <a:pPr marL="0" indent="0" algn="ctr">
              <a:buNone/>
            </a:pPr>
            <a:r>
              <a:rPr lang="ru-RU" sz="4200" b="1" dirty="0">
                <a:solidFill>
                  <a:srgbClr val="1A0AEC"/>
                </a:solidFill>
              </a:rPr>
              <a:t>Лекция 2</a:t>
            </a:r>
            <a:br>
              <a:rPr lang="ru-RU" sz="4200" b="1" dirty="0">
                <a:solidFill>
                  <a:srgbClr val="1A0AEC"/>
                </a:solidFill>
              </a:rPr>
            </a:br>
            <a:r>
              <a:rPr lang="ru-RU" sz="2800" b="1" dirty="0">
                <a:solidFill>
                  <a:srgbClr val="1A0AEC"/>
                </a:solidFill>
              </a:rPr>
              <a:t>От искусственного нейрона к обучению нейросетей. </a:t>
            </a:r>
            <a:br>
              <a:rPr lang="ru-RU" sz="2800" b="1" dirty="0">
                <a:solidFill>
                  <a:srgbClr val="1A0AEC"/>
                </a:solidFill>
              </a:rPr>
            </a:br>
            <a:r>
              <a:rPr lang="ru-RU" sz="2800" b="1" dirty="0">
                <a:solidFill>
                  <a:srgbClr val="1A0AEC"/>
                </a:solidFill>
              </a:rPr>
              <a:t>РБФ нейросети. Клеточные автоматы.</a:t>
            </a:r>
            <a:br>
              <a:rPr lang="ru-RU" sz="2800" b="1" dirty="0">
                <a:solidFill>
                  <a:srgbClr val="1A0AEC"/>
                </a:solidFill>
              </a:rPr>
            </a:br>
            <a:r>
              <a:rPr lang="ru-RU" sz="2800" b="1" dirty="0">
                <a:solidFill>
                  <a:srgbClr val="1A0AEC"/>
                </a:solidFill>
              </a:rPr>
              <a:t> </a:t>
            </a:r>
            <a:r>
              <a:rPr lang="ru-RU" sz="2800" b="1" dirty="0" err="1">
                <a:solidFill>
                  <a:srgbClr val="1A0AEC"/>
                </a:solidFill>
              </a:rPr>
              <a:t>Полносвязные</a:t>
            </a:r>
            <a:r>
              <a:rPr lang="ru-RU" sz="2800" b="1" dirty="0">
                <a:solidFill>
                  <a:srgbClr val="1A0AEC"/>
                </a:solidFill>
              </a:rPr>
              <a:t> сети </a:t>
            </a:r>
            <a:r>
              <a:rPr lang="ru-RU" sz="2800" b="1" dirty="0" err="1">
                <a:solidFill>
                  <a:srgbClr val="1A0AEC"/>
                </a:solidFill>
              </a:rPr>
              <a:t>Хопфилда</a:t>
            </a:r>
            <a:r>
              <a:rPr lang="ru-RU" sz="2800" b="1" dirty="0">
                <a:solidFill>
                  <a:srgbClr val="1A0AEC"/>
                </a:solidFill>
              </a:rPr>
              <a:t> </a:t>
            </a:r>
            <a:br>
              <a:rPr lang="ru-RU" sz="2800" b="1" dirty="0">
                <a:solidFill>
                  <a:srgbClr val="1A0AEC"/>
                </a:solidFill>
              </a:rPr>
            </a:br>
            <a:endParaRPr lang="ru-RU" sz="2800" b="1" dirty="0">
              <a:solidFill>
                <a:srgbClr val="1A0AEC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2CAD0D-96DD-499B-97B1-6E672A599CDC}" type="datetime1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30.09.2022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Ососков Г.А. Машинное обучение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13492E-593C-44B2-A8F0-51CE709223F9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A24A1A-42FD-DD49-21A7-8F5262468DDB}"/>
              </a:ext>
            </a:extLst>
          </p:cNvPr>
          <p:cNvSpPr txBox="1"/>
          <p:nvPr/>
        </p:nvSpPr>
        <p:spPr>
          <a:xfrm>
            <a:off x="-157018" y="478699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00FF"/>
                </a:solidFill>
              </a:rPr>
              <a:t>Методы и технологии машинного обучения в прикладных задачах</a:t>
            </a:r>
          </a:p>
        </p:txBody>
      </p:sp>
    </p:spTree>
    <p:extLst>
      <p:ext uri="{BB962C8B-B14F-4D97-AF65-F5344CB8AC3E}">
        <p14:creationId xmlns:p14="http://schemas.microsoft.com/office/powerpoint/2010/main" val="1329554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6831" y="17459"/>
            <a:ext cx="9081232" cy="595313"/>
          </a:xfrm>
        </p:spPr>
        <p:txBody>
          <a:bodyPr/>
          <a:lstStyle/>
          <a:p>
            <a:r>
              <a:rPr lang="ru-RU" altLang="ru-RU" sz="2800" b="1" dirty="0">
                <a:solidFill>
                  <a:srgbClr val="0000FF"/>
                </a:solidFill>
                <a:latin typeface="+mn-lt"/>
              </a:rPr>
              <a:t>ИНС, применяемые в экспериментальной физике</a:t>
            </a:r>
            <a:endParaRPr lang="en-US" altLang="ru-RU" sz="28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40964" name="Picture 4" descr="ML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59" y="842448"/>
            <a:ext cx="3563938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2717284" y="581539"/>
            <a:ext cx="9205315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 anchor="ctr">
            <a:spAutoFit/>
          </a:bodyPr>
          <a:lstStyle/>
          <a:p>
            <a:pPr marL="342861" marR="0" lvl="0" indent="-34286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Прямоточная ИНС  или многослойный персептрон (МСП) (МСП,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RBF-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сети).   </a:t>
            </a:r>
            <a:endParaRPr kumimoji="0" lang="en-US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-3644900" y="1968500"/>
            <a:ext cx="184708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4800600" y="5734050"/>
            <a:ext cx="184708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5168647" y="1842763"/>
            <a:ext cx="6903299" cy="28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Этапы применения МСП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  <a:endParaRPr kumimoji="0" lang="fr-FR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altLang="ru-RU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Создать обучающую выборку как набор пар</a:t>
            </a:r>
            <a:r>
              <a:rPr kumimoji="0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</a:t>
            </a:r>
            <a:r>
              <a:rPr kumimoji="0" lang="en-US" sz="16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,Z</a:t>
            </a:r>
            <a:r>
              <a:rPr kumimoji="0" lang="en-US" sz="16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где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X</a:t>
            </a:r>
            <a:r>
              <a:rPr kumimoji="0" 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 </a:t>
            </a:r>
            <a:r>
              <a:rPr kumimoji="0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–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входное значение</a:t>
            </a:r>
            <a:r>
              <a:rPr kumimoji="0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</a:t>
            </a:r>
            <a:r>
              <a:rPr kumimoji="0" lang="en-US" sz="16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</a:t>
            </a:r>
            <a:r>
              <a:rPr kumimoji="0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его целевое значение</a:t>
            </a:r>
            <a:r>
              <a:rPr kumimoji="0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  <a:endParaRPr kumimoji="0" lang="en-US" sz="16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861" marR="0" lvl="0" indent="-34286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Обучить МСП, т.е. так подстроить веса </a:t>
            </a:r>
            <a:r>
              <a:rPr kumimoji="0" lang="en-US" altLang="ru-RU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</a:t>
            </a:r>
            <a:r>
              <a:rPr kumimoji="0" lang="en-US" altLang="ru-RU" sz="16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ij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чтобы сеть определяла правильный выход для входов, не использованных при обучении</a:t>
            </a:r>
            <a:endParaRPr kumimoji="0" lang="en-GB" altLang="ru-RU" sz="1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3.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Протестировать МСП на тестовой выборке</a:t>
            </a:r>
            <a:endParaRPr kumimoji="0" lang="en-US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65083" marR="0" lvl="0" indent="-26508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4.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Обученная сеть реализуется как программа или </a:t>
            </a:r>
            <a:r>
              <a:rPr kumimoji="0" lang="ru-RU" alt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D5380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нейрочип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D5380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для очень быстрого применения</a:t>
            </a:r>
            <a:endParaRPr kumimoji="0" lang="en-US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1586769" y="2514465"/>
            <a:ext cx="1622115" cy="33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</a:t>
            </a:r>
            <a:r>
              <a:rPr kumimoji="0" lang="en-US" altLang="ru-RU" sz="16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</a:t>
            </a:r>
            <a:r>
              <a:rPr kumimoji="0" lang="en-US" alt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=g(</a:t>
            </a:r>
            <a:r>
              <a:rPr kumimoji="0" lang="el-GR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Σ</a:t>
            </a:r>
            <a:r>
              <a:rPr kumimoji="0" lang="en-US" altLang="ru-RU" sz="16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</a:t>
            </a:r>
            <a:r>
              <a:rPr kumimoji="0" lang="en-US" altLang="ru-RU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</a:t>
            </a:r>
            <a:r>
              <a:rPr kumimoji="0" lang="en-US" altLang="ru-RU" sz="16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ij</a:t>
            </a:r>
            <a:r>
              <a:rPr kumimoji="0" lang="en-US" alt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ru-RU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</a:t>
            </a:r>
            <a:r>
              <a:rPr kumimoji="0" lang="en-US" altLang="ru-RU" sz="16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</a:t>
            </a:r>
            <a:r>
              <a:rPr kumimoji="0" lang="en-US" alt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  <a:endParaRPr kumimoji="0" lang="en-US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40976" name="Object 1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0" y="3674077"/>
          <a:ext cx="2673224" cy="2569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467319" imgH="2371429" progId="Unknown">
                  <p:embed/>
                </p:oleObj>
              </mc:Choice>
              <mc:Fallback>
                <p:oleObj r:id="rId4" imgW="2467319" imgH="2371429" progId="Unknown">
                  <p:embed/>
                  <p:pic>
                    <p:nvPicPr>
                      <p:cNvPr id="4097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674077"/>
                        <a:ext cx="2673224" cy="2569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2690814" y="2655888"/>
            <a:ext cx="184708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344991" y="3132149"/>
            <a:ext cx="30690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2. 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Полносвязная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ИНС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(сеть 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Хопфилда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  <a:endParaRPr kumimoji="0" lang="en-US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86" name="Rectangle 26"/>
          <p:cNvSpPr>
            <a:spLocks noChangeArrowheads="1"/>
          </p:cNvSpPr>
          <p:nvPr/>
        </p:nvSpPr>
        <p:spPr bwMode="auto">
          <a:xfrm>
            <a:off x="1524000" y="2749038"/>
            <a:ext cx="184708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89161" y="5929232"/>
            <a:ext cx="2272514" cy="43087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Самообучение 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4000" y="-184662"/>
            <a:ext cx="184708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9" tIns="45715" rIns="91429" bIns="4571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832401" y="1827721"/>
          <a:ext cx="1269018" cy="38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1257300" imgH="381000" progId="Equation.3">
                  <p:embed/>
                </p:oleObj>
              </mc:Choice>
              <mc:Fallback>
                <p:oleObj name="Формула" r:id="rId6" imgW="1257300" imgH="381000" progId="Equation.3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2401" y="1827721"/>
                        <a:ext cx="1269018" cy="385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30936" y="885559"/>
            <a:ext cx="7941010" cy="101565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Обучение с учителем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</a:p>
          <a:p>
            <a:pPr marL="989013" marR="0" lvl="0" indent="-365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Цель обучения – определить веса так, чтобы обученная сеть  решала задачу распознавания или классификации.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 bwMode="auto">
          <a:xfrm flipV="1">
            <a:off x="344991" y="3006790"/>
            <a:ext cx="3487410" cy="277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Прямая соединительная линия 22"/>
          <p:cNvCxnSpPr/>
          <p:nvPr/>
        </p:nvCxnSpPr>
        <p:spPr bwMode="auto">
          <a:xfrm flipH="1" flipV="1">
            <a:off x="3903068" y="3033481"/>
            <a:ext cx="718" cy="324035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Дата 9"/>
          <p:cNvSpPr>
            <a:spLocks noGrp="1"/>
          </p:cNvSpPr>
          <p:nvPr>
            <p:ph type="dt" sz="half" idx="12"/>
          </p:nvPr>
        </p:nvSpPr>
        <p:spPr>
          <a:xfrm>
            <a:off x="609600" y="6381749"/>
            <a:ext cx="2844800" cy="3397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D8FC6A-1029-4916-AA1A-18F459F423FA}" type="datetime1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30.09.2022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0"/>
          </p:nvPr>
        </p:nvSpPr>
        <p:spPr>
          <a:xfrm>
            <a:off x="4655841" y="6381750"/>
            <a:ext cx="3697796" cy="359618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Ососков Г.А. Машинное обучение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250E39-18FE-45A2-A9F7-DB9C62EA7E6B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2" name="Picture 7" descr="Animated_glider_emblem">
            <a:hlinkClick r:id="rId8" action="ppaction://program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213" y="4653661"/>
            <a:ext cx="1583943" cy="158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 bwMode="auto">
          <a:xfrm>
            <a:off x="4367808" y="4712999"/>
            <a:ext cx="569618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4367808" y="4828468"/>
            <a:ext cx="5110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3.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Клеточные автоматы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A0AE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можно рассматривать как сети с локальными связями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06694" y="5603109"/>
            <a:ext cx="2398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Саморазвитие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362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848" name="Rectangle 112"/>
          <p:cNvSpPr>
            <a:spLocks noChangeArrowheads="1"/>
          </p:cNvSpPr>
          <p:nvPr/>
        </p:nvSpPr>
        <p:spPr bwMode="auto">
          <a:xfrm>
            <a:off x="152400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1A0AE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Примеры применения МСП в ФВЭ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: 1. детектор </a:t>
            </a:r>
            <a:r>
              <a:rPr kumimoji="0" lang="en-US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RICH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endParaRPr kumimoji="0" lang="de-DE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aphicFrame>
        <p:nvGraphicFramePr>
          <p:cNvPr id="244849" name="Object 113"/>
          <p:cNvGraphicFramePr>
            <a:graphicFrameLocks noChangeAspect="1"/>
          </p:cNvGraphicFramePr>
          <p:nvPr/>
        </p:nvGraphicFramePr>
        <p:xfrm>
          <a:off x="366683" y="526602"/>
          <a:ext cx="3952523" cy="2701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753903" imgH="3933333" progId="">
                  <p:embed/>
                </p:oleObj>
              </mc:Choice>
              <mc:Fallback>
                <p:oleObj r:id="rId2" imgW="5753903" imgH="3933333" progId="">
                  <p:embed/>
                  <p:pic>
                    <p:nvPicPr>
                      <p:cNvPr id="244849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83" y="526602"/>
                        <a:ext cx="3952523" cy="27013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4850" name="Text Box 114"/>
          <p:cNvSpPr txBox="1">
            <a:spLocks noChangeArrowheads="1"/>
          </p:cNvSpPr>
          <p:nvPr/>
        </p:nvSpPr>
        <p:spPr bwMode="auto">
          <a:xfrm>
            <a:off x="623703" y="3100672"/>
            <a:ext cx="3438484" cy="58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Схема детектора черенковского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излучения </a:t>
            </a:r>
            <a:r>
              <a:rPr kumimoji="0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RICH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44851" name="Picture 115" descr="fake_ring_examp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519390"/>
            <a:ext cx="2980437" cy="233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853" name="Picture 1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461" y="2229070"/>
            <a:ext cx="3327020" cy="186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4854" name="Rectangle 118"/>
          <p:cNvSpPr>
            <a:spLocks noChangeArrowheads="1"/>
          </p:cNvSpPr>
          <p:nvPr/>
        </p:nvSpPr>
        <p:spPr bwMode="auto">
          <a:xfrm>
            <a:off x="5921123" y="3023732"/>
            <a:ext cx="349754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D5380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π</a:t>
            </a:r>
            <a:endParaRPr kumimoji="0" lang="ru-RU" altLang="ru-RU" sz="1800" b="1" i="1" u="none" strike="noStrike" kern="1200" cap="none" spc="0" normalizeH="0" baseline="0" noProof="0" dirty="0">
              <a:ln>
                <a:noFill/>
              </a:ln>
              <a:solidFill>
                <a:srgbClr val="D5380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4855" name="Rectangle 119"/>
          <p:cNvSpPr>
            <a:spLocks noChangeArrowheads="1"/>
          </p:cNvSpPr>
          <p:nvPr/>
        </p:nvSpPr>
        <p:spPr bwMode="auto">
          <a:xfrm>
            <a:off x="7113476" y="3557463"/>
            <a:ext cx="312884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D5380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D5380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4856" name="Rectangle 120"/>
          <p:cNvSpPr>
            <a:spLocks noChangeArrowheads="1"/>
          </p:cNvSpPr>
          <p:nvPr/>
        </p:nvSpPr>
        <p:spPr bwMode="auto">
          <a:xfrm>
            <a:off x="6087458" y="3429000"/>
            <a:ext cx="344488" cy="37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D5380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μ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D5380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4857" name="Rectangle 121"/>
          <p:cNvSpPr>
            <a:spLocks noChangeArrowheads="1"/>
          </p:cNvSpPr>
          <p:nvPr/>
        </p:nvSpPr>
        <p:spPr bwMode="auto">
          <a:xfrm>
            <a:off x="155340" y="4293418"/>
            <a:ext cx="11881320" cy="184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>
            <a:lvl1pPr indent="355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38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Этапы  обработки:</a:t>
            </a:r>
            <a:endParaRPr kumimoji="0" lang="en-US" altLang="ru-RU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533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распознать кольца </a:t>
            </a:r>
          </a:p>
          <a:p>
            <a:pPr marL="0" marR="0" lvl="0" indent="533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учесть оптические искажения детектора,   приводящие к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D5380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эллиптической форме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колец;</a:t>
            </a:r>
          </a:p>
          <a:p>
            <a:pPr marL="0" marR="0" lvl="0" indent="533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привязать найденные кольца к трекам частиц, интересующих экспериментаторов</a:t>
            </a:r>
          </a:p>
          <a:p>
            <a:pPr marL="0" marR="0" lvl="0" indent="533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устранить ложные кольца, которые могут исказить физические 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результаты </a:t>
            </a:r>
          </a:p>
          <a:p>
            <a:pPr marL="0" marR="0" lvl="0" indent="533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Выполнить идентификацию частиц</a:t>
            </a:r>
          </a:p>
        </p:txBody>
      </p:sp>
      <p:sp>
        <p:nvSpPr>
          <p:cNvPr id="244858" name="Text Box 122"/>
          <p:cNvSpPr txBox="1">
            <a:spLocks noChangeArrowheads="1"/>
          </p:cNvSpPr>
          <p:nvPr/>
        </p:nvSpPr>
        <p:spPr bwMode="auto">
          <a:xfrm>
            <a:off x="4968451" y="763967"/>
            <a:ext cx="2899041" cy="132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фрагмент плоскости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фотодетектора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 среднем в событии СВМ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 тыс. точек на </a:t>
            </a:r>
            <a:r>
              <a:rPr kumimoji="0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80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колец</a:t>
            </a:r>
          </a:p>
        </p:txBody>
      </p:sp>
      <p:sp>
        <p:nvSpPr>
          <p:cNvPr id="244859" name="AutoShape 123"/>
          <p:cNvSpPr>
            <a:spLocks noChangeArrowheads="1"/>
          </p:cNvSpPr>
          <p:nvPr/>
        </p:nvSpPr>
        <p:spPr bwMode="auto">
          <a:xfrm>
            <a:off x="6980617" y="1086412"/>
            <a:ext cx="1602995" cy="182348"/>
          </a:xfrm>
          <a:prstGeom prst="rightArrow">
            <a:avLst>
              <a:gd name="adj1" fmla="val 50000"/>
              <a:gd name="adj2" fmla="val 168957"/>
            </a:avLst>
          </a:prstGeom>
          <a:solidFill>
            <a:srgbClr val="FF6600">
              <a:alpha val="5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1981200" y="6453337"/>
            <a:ext cx="2133600" cy="268139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650C0A-548D-4AA5-A2BA-29C30CCD6952}" type="datetime1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30.09.2022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648200" y="6453337"/>
            <a:ext cx="2895600" cy="268139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Ососков Г.А. Машинное обучение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78442F-AA51-453E-A45D-AEAE194BB88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44852" name="Picture 1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4734837"/>
            <a:ext cx="931169" cy="71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DE8B07-B213-690B-1CF9-EC91F8D654AD}"/>
              </a:ext>
            </a:extLst>
          </p:cNvPr>
          <p:cNvSpPr txBox="1"/>
          <p:nvPr/>
        </p:nvSpPr>
        <p:spPr>
          <a:xfrm>
            <a:off x="4648200" y="4027040"/>
            <a:ext cx="3266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Распределение импульсов частиц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 зависимости от радиуса кольца </a:t>
            </a:r>
          </a:p>
        </p:txBody>
      </p:sp>
    </p:spTree>
    <p:extLst>
      <p:ext uri="{BB962C8B-B14F-4D97-AF65-F5344CB8AC3E}">
        <p14:creationId xmlns:p14="http://schemas.microsoft.com/office/powerpoint/2010/main" val="1052621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36600"/>
          </a:xfrm>
        </p:spPr>
        <p:txBody>
          <a:bodyPr/>
          <a:lstStyle/>
          <a:p>
            <a:r>
              <a:rPr lang="ru-RU" altLang="ru-RU" sz="2600" b="1" dirty="0">
                <a:solidFill>
                  <a:srgbClr val="0000FF"/>
                </a:solidFill>
              </a:rPr>
              <a:t>Идентификация частиц по данным детектора </a:t>
            </a:r>
            <a:r>
              <a:rPr lang="en-US" altLang="ru-RU" sz="2600" b="1" dirty="0">
                <a:solidFill>
                  <a:srgbClr val="0000FF"/>
                </a:solidFill>
              </a:rPr>
              <a:t>RICH</a:t>
            </a:r>
            <a:br>
              <a:rPr lang="ru-RU" altLang="ru-RU" sz="2600" b="1" dirty="0">
                <a:solidFill>
                  <a:srgbClr val="0000FF"/>
                </a:solidFill>
              </a:rPr>
            </a:br>
            <a:r>
              <a:rPr lang="ru-RU" altLang="ru-RU" sz="2400" b="1" dirty="0">
                <a:solidFill>
                  <a:srgbClr val="0000FF"/>
                </a:solidFill>
              </a:rPr>
              <a:t>- это задача выбора между двумя гипотезами</a:t>
            </a:r>
            <a:r>
              <a:rPr lang="ru-RU" altLang="ru-RU" sz="2600" dirty="0"/>
              <a:t> </a:t>
            </a:r>
          </a:p>
        </p:txBody>
      </p:sp>
      <p:sp>
        <p:nvSpPr>
          <p:cNvPr id="242700" name="Text Box 12"/>
          <p:cNvSpPr txBox="1">
            <a:spLocks noChangeArrowheads="1"/>
          </p:cNvSpPr>
          <p:nvPr/>
        </p:nvSpPr>
        <p:spPr bwMode="auto">
          <a:xfrm>
            <a:off x="263351" y="765177"/>
            <a:ext cx="11449270" cy="384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>
            <a:lvl1pPr indent="355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81088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717675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54263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99085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480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9052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624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8196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Следовало выбрать наиболее значимые характеристики полученных колец, чтобы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D5380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D5380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удалить ложно найденные кольца, - это делает </a:t>
            </a:r>
            <a:r>
              <a:rPr kumimoji="0" lang="ru-RU" alt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первая нейросеть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D5380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после которой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08150" algn="l"/>
              </a:tabLst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 среди «хороших» колец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вторая нейросеть выполняет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идентификацию частиц</a:t>
            </a:r>
          </a:p>
          <a:p>
            <a:pPr marL="180975" marR="0" lvl="0" indent="444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В итоге выбрали 10 характеристик:</a:t>
            </a:r>
          </a:p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D5380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количество точек в найденном кольце </a:t>
            </a:r>
          </a:p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D5380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расстояние от центра кольца до ближайшего трека</a:t>
            </a:r>
          </a:p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D5380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сумма трех наибольших углов между соседними точками                 </a:t>
            </a:r>
          </a:p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радиальная позиция на плоскости фотодетектора </a:t>
            </a:r>
            <a:endParaRPr kumimoji="0" lang="ru-RU" altLang="ru-RU" sz="16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χ</a:t>
            </a:r>
            <a:r>
              <a:rPr kumimoji="0" lang="ru-RU" altLang="ru-RU" sz="1600" b="1" i="1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эллиптической подгонки кольца</a:t>
            </a:r>
          </a:p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большая (</a:t>
            </a:r>
            <a:r>
              <a:rPr kumimoji="0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) и (8) малая (</a:t>
            </a:r>
            <a:r>
              <a:rPr kumimoji="0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) полуоси эллипса</a:t>
            </a:r>
          </a:p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угол поворота эллипса </a:t>
            </a: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φ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относительно оси абсцисс </a:t>
            </a:r>
          </a:p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азимутальный угол трека</a:t>
            </a:r>
          </a:p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импульс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трека</a:t>
            </a:r>
          </a:p>
        </p:txBody>
      </p:sp>
      <p:pic>
        <p:nvPicPr>
          <p:cNvPr id="242702" name="Picture 14"/>
          <p:cNvPicPr>
            <a:picLocks noChangeAspect="1" noChangeArrowheads="1"/>
          </p:cNvPicPr>
          <p:nvPr/>
        </p:nvPicPr>
        <p:blipFill>
          <a:blip r:embed="rId2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753" y="3453578"/>
            <a:ext cx="4716509" cy="242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703" name="Line 15"/>
          <p:cNvSpPr>
            <a:spLocks noChangeShapeType="1"/>
          </p:cNvSpPr>
          <p:nvPr/>
        </p:nvSpPr>
        <p:spPr bwMode="auto">
          <a:xfrm>
            <a:off x="9037566" y="4282210"/>
            <a:ext cx="0" cy="1368425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2704" name="Text Box 16"/>
          <p:cNvSpPr txBox="1">
            <a:spLocks noChangeArrowheads="1"/>
          </p:cNvSpPr>
          <p:nvPr/>
        </p:nvSpPr>
        <p:spPr bwMode="auto">
          <a:xfrm>
            <a:off x="8256240" y="5761474"/>
            <a:ext cx="3232338" cy="58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Значения выходного нейрона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Для </a:t>
            </a:r>
            <a:r>
              <a:rPr kumimoji="0" lang="ru-RU" alt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идетификации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частиц</a:t>
            </a:r>
          </a:p>
        </p:txBody>
      </p:sp>
      <p:sp>
        <p:nvSpPr>
          <p:cNvPr id="242705" name="Text Box 17"/>
          <p:cNvSpPr txBox="1">
            <a:spLocks noChangeArrowheads="1"/>
          </p:cNvSpPr>
          <p:nvPr/>
        </p:nvSpPr>
        <p:spPr bwMode="auto">
          <a:xfrm>
            <a:off x="52142" y="4434147"/>
            <a:ext cx="8022680" cy="196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 Обучение 1-й сети  велось на Монте-Карло выборке из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событий с 3000 электронов (+1) и 3000 пи-мезонов (-1) 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>
                <a:solidFill>
                  <a:srgbClr val="000000"/>
                </a:solidFill>
                <a:latin typeface="Arial" charset="0"/>
              </a:rPr>
              <a:t>показало </a:t>
            </a:r>
            <a:r>
              <a:rPr lang="ru-RU" altLang="ru-RU" b="1">
                <a:solidFill>
                  <a:srgbClr val="C00000"/>
                </a:solidFill>
                <a:latin typeface="Arial" charset="0"/>
              </a:rPr>
              <a:t> </a:t>
            </a:r>
            <a:r>
              <a:rPr lang="ru-RU" altLang="ru-RU" b="1" dirty="0">
                <a:solidFill>
                  <a:srgbClr val="C00000"/>
                </a:solidFill>
                <a:latin typeface="Arial" charset="0"/>
              </a:rPr>
              <a:t>93%-й эффективность отбора хороших колец </a:t>
            </a:r>
            <a:endParaRPr lang="ru-RU" altLang="ru-RU" b="1" dirty="0">
              <a:solidFill>
                <a:srgbClr val="000000"/>
              </a:solidFill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Вторая ИНС имела все 9 входных нейронов, 20 скрытых и один выходной нейрон, обучалась на выборке из хороших колец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Порог -0.5 для выхода сети обеспечил идентификацию электронов с приемлемым уровнем подавления пионов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4270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008" y="1738014"/>
            <a:ext cx="1763686" cy="149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437777"/>
            <a:ext cx="2844800" cy="283698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5CA61E-1148-4647-871E-5D5AA4F70C96}" type="datetime1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30.09.2022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622708" y="6385664"/>
            <a:ext cx="3752056" cy="283697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Ососков Г.А. Машинное обучение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493C08-8341-4293-9353-6D9BB6DEABFE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5" name="Объект 1">
            <a:extLst>
              <a:ext uri="{FF2B5EF4-FFF2-40B4-BE49-F238E27FC236}">
                <a16:creationId xmlns:a16="http://schemas.microsoft.com/office/drawing/2014/main" id="{DA1475B3-676B-2813-F26B-37B0AEBEBC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89120" y="2320963"/>
          <a:ext cx="219231" cy="1029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112381" imgH="3543607" progId="">
                  <p:embed/>
                </p:oleObj>
              </mc:Choice>
              <mc:Fallback>
                <p:oleObj r:id="rId4" imgW="1112381" imgH="3543607" progId="">
                  <p:embed/>
                  <p:pic>
                    <p:nvPicPr>
                      <p:cNvPr id="5" name="Объект 1">
                        <a:extLst>
                          <a:ext uri="{FF2B5EF4-FFF2-40B4-BE49-F238E27FC236}">
                            <a16:creationId xmlns:a16="http://schemas.microsoft.com/office/drawing/2014/main" id="{DA1475B3-676B-2813-F26B-37B0AEBEBC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120" y="2320963"/>
                        <a:ext cx="219231" cy="1029995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765D7CC-D356-1315-E543-89A7CDC007AD}"/>
              </a:ext>
            </a:extLst>
          </p:cNvPr>
          <p:cNvSpPr txBox="1"/>
          <p:nvPr/>
        </p:nvSpPr>
        <p:spPr>
          <a:xfrm>
            <a:off x="6731964" y="2191209"/>
            <a:ext cx="2361044" cy="1077218"/>
          </a:xfrm>
          <a:prstGeom prst="rect">
            <a:avLst/>
          </a:prstGeom>
          <a:solidFill>
            <a:srgbClr val="F50B5F">
              <a:alpha val="10000"/>
            </a:srgb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Первые 5 признаков использовались для ввода в первую нейросеть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3F3CC383-E9E6-73D6-763A-40D19F04BDFB}"/>
              </a:ext>
            </a:extLst>
          </p:cNvPr>
          <p:cNvCxnSpPr/>
          <p:nvPr/>
        </p:nvCxnSpPr>
        <p:spPr bwMode="auto">
          <a:xfrm flipV="1">
            <a:off x="7680176" y="1355834"/>
            <a:ext cx="202583" cy="835375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C00000">
                <a:alpha val="57000"/>
              </a:srgb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23047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9009" y="0"/>
            <a:ext cx="9144000" cy="620688"/>
          </a:xfrm>
        </p:spPr>
        <p:txBody>
          <a:bodyPr/>
          <a:lstStyle/>
          <a:p>
            <a:r>
              <a:rPr lang="ru-RU" sz="3200" b="1" dirty="0">
                <a:solidFill>
                  <a:srgbClr val="1A0AEC"/>
                </a:solidFill>
              </a:rPr>
              <a:t>2. Прогнозирование временных рядов</a:t>
            </a:r>
            <a:endParaRPr lang="ru-RU" sz="32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981200" y="6525344"/>
            <a:ext cx="2133600" cy="19613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65B10-5D75-4715-B880-D29C8A051A5F}" type="datetime1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30.09.2022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648200" y="6453336"/>
            <a:ext cx="4184104" cy="26813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Ососков Г.А. Машинное обучение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696400" y="6453336"/>
            <a:ext cx="802432" cy="34014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13492E-593C-44B2-A8F0-51CE709223F9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2000" contras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574438"/>
            <a:ext cx="5826738" cy="1445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1344" y="2206152"/>
            <a:ext cx="1119514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Обычно выделяют 4 компоненты Временных Рядов (ВР)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тренд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(T), выделяется с помощью МНК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циклическая компонента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(С). Вычисление: удаляют тренд и применяют скользящее среднее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сезонная компонента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(S). Вычисление: сглаживают и усредняют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случайная компонента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(e) – то, что остается. Находят вид распределения по критерию согласия.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0016" y="764704"/>
            <a:ext cx="5951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Виды ВР: тренд, случайные колебания, сложный цикл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Стрелка вправо 8"/>
          <p:cNvSpPr/>
          <p:nvPr/>
        </p:nvSpPr>
        <p:spPr bwMode="auto">
          <a:xfrm flipH="1">
            <a:off x="6130816" y="1297027"/>
            <a:ext cx="4248472" cy="144016"/>
          </a:xfrm>
          <a:prstGeom prst="rightArrow">
            <a:avLst/>
          </a:prstGeom>
          <a:solidFill>
            <a:schemeClr val="accent1">
              <a:alpha val="32000"/>
            </a:schemeClr>
          </a:solidFill>
          <a:ln w="9525" cap="flat" cmpd="sng" algn="ctr">
            <a:solidFill>
              <a:schemeClr val="tx1"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-168696" y="3573763"/>
          <a:ext cx="5278908" cy="2871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4133850" imgH="2905125" progId="Origin50.Graph">
                  <p:embed/>
                </p:oleObj>
              </mc:Choice>
              <mc:Fallback>
                <p:oleObj name="Graph" r:id="rId4" imgW="4133850" imgH="2905125" progId="Origin50.Graph">
                  <p:embed/>
                  <p:pic>
                    <p:nvPicPr>
                      <p:cNvPr id="11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68696" y="3573763"/>
                        <a:ext cx="5278908" cy="2871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943872" y="4164730"/>
            <a:ext cx="662236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Задача: спрогнозировать расход жидкого натрия через активную зону (АЗ) реактора ИБР-2М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Наиболее популярен метод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ARIMA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авторегрессии и скользящего среднего, но он предназначен для прогнозирования только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стационарных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ВР, поэтому обратились к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нейросетевым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методам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1344" y="6145559"/>
            <a:ext cx="43121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График расхода жидкого натрия за двое суток</a:t>
            </a:r>
            <a:endParaRPr kumimoji="0" lang="en-US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988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47328" y="8473"/>
            <a:ext cx="12144672" cy="8842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 err="1">
                <a:solidFill>
                  <a:srgbClr val="1A0AEC"/>
                </a:solidFill>
              </a:rPr>
              <a:t>Авторегрессионная</a:t>
            </a:r>
            <a:r>
              <a:rPr lang="ru-RU" sz="3600" b="1" dirty="0">
                <a:solidFill>
                  <a:srgbClr val="1A0AEC"/>
                </a:solidFill>
              </a:rPr>
              <a:t> нейросеть. 1 этап обучение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587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208439" y="764233"/>
                <a:ext cx="11936233" cy="2624358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altLang="ru-RU" sz="2100" dirty="0"/>
                  <a:t>   </a:t>
                </a:r>
                <a:r>
                  <a:rPr lang="ru-RU" altLang="ru-RU" sz="2100" b="1" dirty="0"/>
                  <a:t>Н</a:t>
                </a:r>
                <a:r>
                  <a:rPr lang="ru-RU" sz="2100" b="1" dirty="0"/>
                  <a:t>елинейная </a:t>
                </a:r>
                <a:r>
                  <a:rPr lang="ru-RU" sz="2100" b="1" dirty="0" err="1"/>
                  <a:t>авторегрессионная</a:t>
                </a:r>
                <a:r>
                  <a:rPr lang="ru-RU" sz="2100" b="1" dirty="0"/>
                  <a:t> сеть (</a:t>
                </a:r>
                <a:r>
                  <a:rPr lang="en-US" sz="2100" b="1" dirty="0"/>
                  <a:t>nonlinear autoregressive neural network</a:t>
                </a:r>
                <a:r>
                  <a:rPr lang="ru-RU" sz="2100" b="1" dirty="0"/>
                  <a:t> – </a:t>
                </a:r>
                <a:r>
                  <a:rPr lang="en-US" sz="2100" b="1" dirty="0">
                    <a:solidFill>
                      <a:srgbClr val="1A0AEC"/>
                    </a:solidFill>
                  </a:rPr>
                  <a:t>NAR</a:t>
                </a:r>
                <a:r>
                  <a:rPr lang="ru-RU" sz="2100" b="1" dirty="0"/>
                  <a:t>) описывается рекуррентным уравнением,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21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1" i="1" smtClean="0">
                              <a:latin typeface="Cambria Math"/>
                            </a:rPr>
                            <m:t>𝑮</m:t>
                          </m:r>
                        </m:e>
                      </m:acc>
                      <m:d>
                        <m:dPr>
                          <m:ctrlPr>
                            <a:rPr lang="ru-RU" sz="21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1" i="1" smtClean="0"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n-US" sz="2100" b="1" smtClean="0">
                          <a:latin typeface="Cambria Math"/>
                        </a:rPr>
                        <m:t>=</m:t>
                      </m:r>
                      <m:r>
                        <a:rPr lang="en-US" sz="2100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ru-RU" sz="21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1" i="1" smtClean="0">
                              <a:latin typeface="Cambria Math"/>
                            </a:rPr>
                            <m:t>𝑮</m:t>
                          </m:r>
                          <m:d>
                            <m:dPr>
                              <m:ctrlPr>
                                <a:rPr lang="ru-RU" sz="21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1" i="1" smtClean="0">
                                  <a:latin typeface="Cambria Math"/>
                                </a:rPr>
                                <m:t>𝒕</m:t>
                              </m:r>
                              <m:r>
                                <a:rPr lang="en-US" sz="21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100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2100" b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100" b="1" i="1" smtClean="0">
                              <a:latin typeface="Cambria Math"/>
                            </a:rPr>
                            <m:t>𝑮</m:t>
                          </m:r>
                          <m:d>
                            <m:dPr>
                              <m:ctrlPr>
                                <a:rPr lang="ru-RU" sz="21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1" i="1" smtClean="0">
                                  <a:latin typeface="Cambria Math"/>
                                </a:rPr>
                                <m:t>𝒕</m:t>
                              </m:r>
                              <m:r>
                                <a:rPr lang="en-US" sz="21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1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2100" b="1" smtClean="0">
                              <a:latin typeface="Cambria Math"/>
                            </a:rPr>
                            <m:t>+…+</m:t>
                          </m:r>
                          <m:r>
                            <a:rPr lang="en-US" sz="2100" b="1" i="1" smtClean="0">
                              <a:latin typeface="Cambria Math"/>
                            </a:rPr>
                            <m:t>𝑮</m:t>
                          </m:r>
                          <m:d>
                            <m:dPr>
                              <m:ctrlPr>
                                <a:rPr lang="ru-RU" sz="21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1" i="1" smtClean="0">
                                  <a:latin typeface="Cambria Math"/>
                                </a:rPr>
                                <m:t>𝒕</m:t>
                              </m:r>
                              <m:r>
                                <a:rPr lang="en-US" sz="21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100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</m:d>
                        </m:e>
                      </m:d>
                      <m:r>
                        <a:rPr lang="en-US" sz="2100" b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2100" b="1" dirty="0"/>
              </a:p>
              <a:p>
                <a:pPr marL="0" indent="0">
                  <a:buNone/>
                </a:pPr>
                <a:r>
                  <a:rPr lang="ru-RU" sz="2100" b="1" dirty="0"/>
                  <a:t>где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latin typeface="Cambria Math"/>
                      </a:rPr>
                      <m:t>𝑮</m:t>
                    </m:r>
                    <m:d>
                      <m:dPr>
                        <m:ctrlPr>
                          <a:rPr lang="ru-RU" sz="2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1" i="1" smtClean="0">
                            <a:latin typeface="Cambria Math"/>
                          </a:rPr>
                          <m:t>𝒕</m:t>
                        </m:r>
                      </m:e>
                    </m:d>
                  </m:oMath>
                </a14:m>
                <a:r>
                  <a:rPr lang="ru-RU" sz="2100" b="1" dirty="0"/>
                  <a:t> – входной сигнал (расход натрии через АЗ);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21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b="1" i="1" smtClean="0">
                            <a:latin typeface="Cambria Math"/>
                          </a:rPr>
                          <m:t>𝑮</m:t>
                        </m:r>
                      </m:e>
                    </m:acc>
                    <m:d>
                      <m:dPr>
                        <m:ctrlPr>
                          <a:rPr lang="ru-RU" sz="2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1" i="1" smtClean="0">
                            <a:latin typeface="Cambria Math"/>
                          </a:rPr>
                          <m:t>𝒕</m:t>
                        </m:r>
                      </m:e>
                    </m:d>
                  </m:oMath>
                </a14:m>
                <a:r>
                  <a:rPr lang="ru-RU" sz="2100" b="1" dirty="0"/>
                  <a:t>– выходной сигнал (прогнозируемые расход натрия);</a:t>
                </a:r>
              </a:p>
              <a:p>
                <a:pPr marL="0" indent="0">
                  <a:buNone/>
                </a:pPr>
                <a:r>
                  <a:rPr lang="ru-RU" sz="2100" b="1" dirty="0"/>
                  <a:t> </a:t>
                </a:r>
                <a:r>
                  <a:rPr lang="en-US" sz="2100" b="1" dirty="0"/>
                  <a:t>f</a:t>
                </a:r>
                <a:r>
                  <a:rPr lang="ru-RU" sz="2100" b="1" dirty="0"/>
                  <a:t> –функция активации; </a:t>
                </a:r>
                <a:r>
                  <a:rPr lang="en-US" sz="2100" b="1" dirty="0"/>
                  <a:t>d</a:t>
                </a:r>
                <a:r>
                  <a:rPr lang="ru-RU" sz="2100" b="1" dirty="0"/>
                  <a:t> –число задержек по входному сигналам соответственно. </a:t>
                </a:r>
              </a:p>
              <a:p>
                <a:pPr marL="0" indent="0">
                  <a:buNone/>
                </a:pPr>
                <a:r>
                  <a:rPr lang="ru-RU" sz="2100" b="1" dirty="0"/>
                  <a:t>По сути </a:t>
                </a:r>
                <a:r>
                  <a:rPr lang="en-US" sz="2100" b="1" dirty="0"/>
                  <a:t>NAR</a:t>
                </a:r>
                <a:r>
                  <a:rPr lang="ru-RU" sz="2100" b="1" dirty="0"/>
                  <a:t>- это МСП с одним скрытым слоем . </a:t>
                </a:r>
              </a:p>
              <a:p>
                <a:pPr marL="0" indent="0">
                  <a:buNone/>
                </a:pPr>
                <a:r>
                  <a:rPr lang="ru-RU" altLang="ru-RU" sz="2100" b="1" dirty="0"/>
                  <a:t>NAR имеет n входов, один выходной нейрон и один скрытый слой с 20 нейронами. После автокорреляционного анализа потока жидкого натрия  число задержек обратной связи было установлено равным n = 44. Структура NAR с 20 скрытыми нейронами оказалась наиболее эффективной после тестирования  сетей с 10 и 15 нейронами.</a:t>
                </a:r>
              </a:p>
              <a:p>
                <a:pPr marL="0" indent="0">
                  <a:buNone/>
                </a:pPr>
                <a:endParaRPr lang="ru-RU" sz="1800" b="1" dirty="0"/>
              </a:p>
            </p:txBody>
          </p:sp>
        </mc:Choice>
        <mc:Fallback xmlns="">
          <p:sp>
            <p:nvSpPr>
              <p:cNvPr id="67587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8439" y="764233"/>
                <a:ext cx="11936233" cy="2624358"/>
              </a:xfrm>
              <a:blipFill>
                <a:blip r:embed="rId3"/>
                <a:stretch>
                  <a:fillRect l="-409" t="-2088" b="-30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914024" y="6453337"/>
            <a:ext cx="370384" cy="26813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89C9AF-3868-4CEE-BB73-F824A53E08D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589" name="Rectangle 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7590" name="Rectangle 7"/>
          <p:cNvSpPr>
            <a:spLocks noChangeArrowheads="1"/>
          </p:cNvSpPr>
          <p:nvPr/>
        </p:nvSpPr>
        <p:spPr bwMode="auto">
          <a:xfrm>
            <a:off x="1524001" y="7773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7591" name="Picture 9" descr="http://www.saedsayad.com/images/ANN_Sigmoid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2000" contras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488" y="3913291"/>
            <a:ext cx="2281660" cy="124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1524001" y="7773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1" name="Picture 5" descr="C:\Users\user\Desktop\нейрон схем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3000" contras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68" y="3480458"/>
            <a:ext cx="5008438" cy="26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7172" y="6117303"/>
            <a:ext cx="2808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Структурная схема сети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NAR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5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379" y="5074003"/>
            <a:ext cx="2279054" cy="10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01428" y="529120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Функция потерь</a:t>
            </a:r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718" y="3913291"/>
            <a:ext cx="2088526" cy="85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15880" y="3543959"/>
            <a:ext cx="665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обучение  велось методом обратного распространения ошибки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4D11E80-86AF-4027-B8DD-FCDDC910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6425" y="6437462"/>
            <a:ext cx="109704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7092F-0DF2-4FAB-9BE2-51D1440C688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30.09.2022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28B6CE2-A6AB-4827-98C4-0834DD1AD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3834097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Ососков Г.А. Машинное обучение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273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>
          <a:xfrm>
            <a:off x="1991544" y="6649"/>
            <a:ext cx="8229600" cy="55792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1A0AEC"/>
                </a:solidFill>
              </a:rPr>
              <a:t>2 этап Предсказание</a:t>
            </a:r>
          </a:p>
        </p:txBody>
      </p:sp>
      <p:sp>
        <p:nvSpPr>
          <p:cNvPr id="70659" name="Содержимое 2"/>
          <p:cNvSpPr>
            <a:spLocks noGrp="1"/>
          </p:cNvSpPr>
          <p:nvPr>
            <p:ph idx="1"/>
          </p:nvPr>
        </p:nvSpPr>
        <p:spPr>
          <a:xfrm>
            <a:off x="263352" y="476672"/>
            <a:ext cx="11521280" cy="471943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altLang="ru-RU" sz="2000" b="1" dirty="0"/>
              <a:t>После обучения в нейронную сеть </a:t>
            </a:r>
            <a:r>
              <a:rPr lang="ru-RU" altLang="ru-RU" sz="2000" b="1" u="sng" dirty="0">
                <a:solidFill>
                  <a:srgbClr val="C00000"/>
                </a:solidFill>
              </a:rPr>
              <a:t>добавляется обратная связь</a:t>
            </a:r>
          </a:p>
          <a:p>
            <a:pPr>
              <a:spcBef>
                <a:spcPts val="0"/>
              </a:spcBef>
            </a:pPr>
            <a:r>
              <a:rPr lang="ru-RU" altLang="ru-RU" sz="2000" b="1" dirty="0"/>
              <a:t>Тестовая выборка, с обратной связью и весами, полученными из данных первых двух дней, используется для прогнозирования значений 𝐺 ̂ (t) на следующие два дня.</a:t>
            </a:r>
          </a:p>
          <a:p>
            <a:pPr>
              <a:spcBef>
                <a:spcPts val="0"/>
              </a:spcBef>
            </a:pPr>
            <a:r>
              <a:rPr lang="ru-RU" altLang="ru-RU" sz="2000" b="1" dirty="0"/>
              <a:t>Предсказанные значения затем сравниваются с экспериментальными, чтобы подтвердить эффективность NAR.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0106028" y="6337003"/>
            <a:ext cx="230233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965656-340C-4307-AB18-A9D1F189565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662" name="TextBox 2"/>
          <p:cNvSpPr txBox="1">
            <a:spLocks noChangeArrowheads="1"/>
          </p:cNvSpPr>
          <p:nvPr/>
        </p:nvSpPr>
        <p:spPr bwMode="auto">
          <a:xfrm>
            <a:off x="1604045" y="5376121"/>
            <a:ext cx="41434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Добавление обратной связи</a:t>
            </a:r>
          </a:p>
        </p:txBody>
      </p:sp>
      <p:pic>
        <p:nvPicPr>
          <p:cNvPr id="8" name="Рисунок 6" descr="C:\Users\user\Desktop\NARNET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brightnessContrast bright="-49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68" y="2342193"/>
            <a:ext cx="6197025" cy="294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E574B991-1074-4D32-A4DD-510C632285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02768" y="6350001"/>
            <a:ext cx="109046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B1FA70-4076-4801-8FFA-D570E689DA8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30.09.2022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6A995A-5A7A-4A47-87F6-EE07870F5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36080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Ососков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Г.А. Машинное обучение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6E77CADB-DB33-9797-44D4-E030DED8D177}"/>
              </a:ext>
            </a:extLst>
          </p:cNvPr>
          <p:cNvCxnSpPr>
            <a:cxnSpLocks/>
          </p:cNvCxnSpPr>
          <p:nvPr/>
        </p:nvCxnSpPr>
        <p:spPr>
          <a:xfrm>
            <a:off x="6264769" y="3717800"/>
            <a:ext cx="0" cy="1567632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08565662-070A-F505-6B60-6663DEB6A93A}"/>
              </a:ext>
            </a:extLst>
          </p:cNvPr>
          <p:cNvCxnSpPr>
            <a:cxnSpLocks/>
          </p:cNvCxnSpPr>
          <p:nvPr/>
        </p:nvCxnSpPr>
        <p:spPr>
          <a:xfrm flipH="1">
            <a:off x="1072343" y="5285432"/>
            <a:ext cx="5206879" cy="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03E234CB-AA1B-F08B-9FD0-B014AD3FED32}"/>
              </a:ext>
            </a:extLst>
          </p:cNvPr>
          <p:cNvCxnSpPr>
            <a:cxnSpLocks/>
          </p:cNvCxnSpPr>
          <p:nvPr/>
        </p:nvCxnSpPr>
        <p:spPr>
          <a:xfrm flipH="1" flipV="1">
            <a:off x="1055440" y="4613748"/>
            <a:ext cx="16903" cy="718543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">
            <a:extLst>
              <a:ext uri="{FF2B5EF4-FFF2-40B4-BE49-F238E27FC236}">
                <a16:creationId xmlns:a16="http://schemas.microsoft.com/office/drawing/2014/main" id="{DD8884B9-A5FB-02D9-D8D7-69B5C8931F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58907" y="2289487"/>
          <a:ext cx="4769039" cy="3376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5" imgW="4133850" imgH="2905125" progId="Origin50.Graph">
                  <p:embed/>
                </p:oleObj>
              </mc:Choice>
              <mc:Fallback>
                <p:oleObj name="Graph" r:id="rId5" imgW="4133850" imgH="2905125" progId="Origin50.Graph">
                  <p:embed/>
                  <p:pic>
                    <p:nvPicPr>
                      <p:cNvPr id="21" name="Object 2">
                        <a:extLst>
                          <a:ext uri="{FF2B5EF4-FFF2-40B4-BE49-F238E27FC236}">
                            <a16:creationId xmlns:a16="http://schemas.microsoft.com/office/drawing/2014/main" id="{DD8884B9-A5FB-02D9-D8D7-69B5C8931F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356" t="6203" r="11325"/>
                      <a:stretch>
                        <a:fillRect/>
                      </a:stretch>
                    </p:blipFill>
                    <p:spPr bwMode="auto">
                      <a:xfrm>
                        <a:off x="6958907" y="2289487"/>
                        <a:ext cx="4769039" cy="33766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3A2152B2-AA37-54E7-2D38-350F846EE818}"/>
              </a:ext>
            </a:extLst>
          </p:cNvPr>
          <p:cNvSpPr txBox="1"/>
          <p:nvPr/>
        </p:nvSpPr>
        <p:spPr>
          <a:xfrm>
            <a:off x="6701728" y="5553038"/>
            <a:ext cx="53306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Результат прогнозирования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справа красным)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устроил разработчиков ИБР-2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904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12198" y="50800"/>
            <a:ext cx="9077821" cy="497880"/>
          </a:xfrm>
        </p:spPr>
        <p:txBody>
          <a:bodyPr/>
          <a:lstStyle/>
          <a:p>
            <a:pPr algn="r"/>
            <a:r>
              <a:rPr lang="ru-RU" altLang="ru-RU" sz="3600" b="1" dirty="0">
                <a:solidFill>
                  <a:srgbClr val="0000FF"/>
                </a:solidFill>
              </a:rPr>
              <a:t>3. МСП в решении генетических задач</a:t>
            </a:r>
            <a:endParaRPr lang="en-US" altLang="ru-RU" sz="3600" b="1" dirty="0">
              <a:solidFill>
                <a:srgbClr val="0000FF"/>
              </a:solidFill>
            </a:endParaRPr>
          </a:p>
        </p:txBody>
      </p:sp>
      <p:graphicFrame>
        <p:nvGraphicFramePr>
          <p:cNvPr id="368644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119336" y="1352322"/>
          <a:ext cx="3536538" cy="3513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1206704" imgH="1326957" progId="Photoshop.Image.9">
                  <p:embed/>
                </p:oleObj>
              </mc:Choice>
              <mc:Fallback>
                <p:oleObj name="Image" r:id="rId2" imgW="1206704" imgH="1326957" progId="Photoshop.Image.9">
                  <p:embed/>
                  <p:pic>
                    <p:nvPicPr>
                      <p:cNvPr id="3686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-6000" contras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36" y="1352322"/>
                        <a:ext cx="3536538" cy="35134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46" name="Text Box 6"/>
          <p:cNvSpPr txBox="1">
            <a:spLocks noChangeArrowheads="1"/>
          </p:cNvSpPr>
          <p:nvPr/>
        </p:nvSpPr>
        <p:spPr bwMode="auto">
          <a:xfrm>
            <a:off x="3819098" y="531666"/>
            <a:ext cx="8253566" cy="113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Генетику </a:t>
            </a:r>
            <a:r>
              <a:rPr kumimoji="0" lang="ru-RU" altLang="ru-RU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глиадинов</a:t>
            </a:r>
            <a:r>
              <a:rPr kumimoji="0" lang="ru-RU" alt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(спирторастворимых белков) изучают путем </a:t>
            </a:r>
            <a:r>
              <a:rPr kumimoji="0" lang="ru-RU" altLang="ru-RU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электорофореза</a:t>
            </a:r>
            <a:r>
              <a:rPr kumimoji="0" lang="ru-RU" alt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на гелевой подложке сразу 17 белковых образцов. Каждая из образующихся 17-ти </a:t>
            </a:r>
            <a:r>
              <a:rPr kumimoji="0" lang="ru-RU" altLang="ru-RU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D5380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электрофореграмм</a:t>
            </a:r>
            <a:r>
              <a:rPr kumimoji="0" lang="ru-RU" alt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D5380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alt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после ее оцифровки дает </a:t>
            </a:r>
            <a:r>
              <a:rPr kumimoji="0" lang="ru-RU" altLang="ru-RU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денситографический</a:t>
            </a:r>
            <a:r>
              <a:rPr kumimoji="0" lang="ru-RU" alt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спектр, состоящий из 4 тыс. пикселей. </a:t>
            </a:r>
            <a:endParaRPr kumimoji="0" lang="en-US" altLang="ru-RU" sz="1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47" name="Text Box 7"/>
          <p:cNvSpPr txBox="1">
            <a:spLocks noChangeArrowheads="1"/>
          </p:cNvSpPr>
          <p:nvPr/>
        </p:nvSpPr>
        <p:spPr bwMode="auto">
          <a:xfrm>
            <a:off x="153725" y="4797833"/>
            <a:ext cx="3280084" cy="83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Пример многодорожечной </a:t>
            </a:r>
            <a:r>
              <a:rPr kumimoji="0" lang="ru-RU" alt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электрофореграммы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для 17 сортов пшеницы</a:t>
            </a:r>
            <a:endParaRPr kumimoji="0" lang="en-US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6864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486" y="1670429"/>
            <a:ext cx="8253566" cy="237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50" name="Text Box 10"/>
          <p:cNvSpPr txBox="1">
            <a:spLocks noChangeArrowheads="1"/>
          </p:cNvSpPr>
          <p:nvPr/>
        </p:nvSpPr>
        <p:spPr bwMode="auto">
          <a:xfrm>
            <a:off x="4114800" y="4406058"/>
            <a:ext cx="7813849" cy="92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Такой спектр – генетический маркер, уникальный для каждого белка и опытный эксперт по спектру может точно распознать сорт как по отпечатку пальца. </a:t>
            </a:r>
            <a:endParaRPr kumimoji="0" lang="en-US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51" name="Text Box 11"/>
          <p:cNvSpPr txBox="1">
            <a:spLocks noChangeArrowheads="1"/>
          </p:cNvSpPr>
          <p:nvPr/>
        </p:nvSpPr>
        <p:spPr bwMode="auto">
          <a:xfrm>
            <a:off x="153725" y="5616355"/>
            <a:ext cx="11928648" cy="76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D5380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Процедура такой классификации крайне важна в радиобиологии, а также в сельском хозяйстве для отбора чистых сортов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D5380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                    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Поэтому ее надо автоматизировать!</a:t>
            </a:r>
            <a:endParaRPr kumimoji="0" lang="en-US" altLang="ru-RU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368656" name="Object 16"/>
          <p:cNvGraphicFramePr>
            <a:graphicFrameLocks noGrp="1" noChangeAspect="1"/>
          </p:cNvGraphicFramePr>
          <p:nvPr>
            <p:ph sz="half" idx="2"/>
          </p:nvPr>
        </p:nvGraphicFramePr>
        <p:xfrm>
          <a:off x="4223793" y="4075410"/>
          <a:ext cx="7704856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9866667" imgH="495369" progId="">
                  <p:embed/>
                </p:oleObj>
              </mc:Choice>
              <mc:Fallback>
                <p:oleObj r:id="rId5" imgW="9866667" imgH="495369" progId="">
                  <p:embed/>
                  <p:pic>
                    <p:nvPicPr>
                      <p:cNvPr id="36865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sharpenSoften amount="23000"/>
                                </a14:imgEffect>
                                <a14:imgEffect>
                                  <a14:saturation sat="15000"/>
                                </a14:imgEffect>
                                <a14:imgEffect>
                                  <a14:brightnessContrast bright="-9000" contrast="47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3793" y="4075410"/>
                        <a:ext cx="7704856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58" name="Text Box 18"/>
          <p:cNvSpPr txBox="1">
            <a:spLocks noChangeArrowheads="1"/>
          </p:cNvSpPr>
          <p:nvPr/>
        </p:nvSpPr>
        <p:spPr bwMode="auto">
          <a:xfrm>
            <a:off x="407368" y="499929"/>
            <a:ext cx="3474134" cy="89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Радиобиология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генетика протеинов</a:t>
            </a:r>
            <a:endParaRPr kumimoji="0" lang="en-US" altLang="ru-RU" sz="26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981200" y="6525619"/>
            <a:ext cx="2133600" cy="195857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9EAA6F-173D-4AF6-9EA0-1BB86C97F683}" type="datetime1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30.09.2022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648200" y="6453337"/>
            <a:ext cx="3752056" cy="268139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Ососков Г.А. Машинное обучение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82730" y="6589863"/>
            <a:ext cx="2133600" cy="268139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D9BABC-D026-4351-9880-753067DD057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866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-106522" y="-12724"/>
            <a:ext cx="914400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ctr"/>
          <a:lstStyle>
            <a:lvl1pPr algn="ctr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МСП для генетической классификации белков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19336" y="467504"/>
            <a:ext cx="12072664" cy="517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308100" indent="-3429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830388" indent="-3429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352675" indent="-3429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809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670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24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81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Нейросетевая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классификация электрофореграмм 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для важной задачи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отбора сортов твердой пшеницы</a:t>
            </a:r>
            <a:endParaRPr kumimoji="0" lang="en-US" altLang="ru-RU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Полученная обучающая выборка для 50 сортов состояла из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3225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денситограмм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предварительно классифицированных экспертами и маркированных по сортам.</a:t>
            </a:r>
            <a:endParaRPr kumimoji="0" lang="en-US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5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Проклятье размерности</a:t>
            </a:r>
            <a:endParaRPr kumimoji="0" lang="en-US" altLang="ru-RU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вход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4000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отсчетов</a:t>
            </a:r>
            <a:endParaRPr kumimoji="0" lang="en-US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выход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50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сортов</a:t>
            </a:r>
            <a:endParaRPr kumimoji="0" lang="en-US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Размерность ИНС 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=4000*256+256*50&gt;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10</a:t>
            </a:r>
            <a:r>
              <a:rPr kumimoji="0" lang="en-US" altLang="ru-RU" sz="1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6,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Т.е.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миллионы весов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или уравнений для решения</a:t>
            </a:r>
            <a:endParaRPr kumimoji="0" lang="en-US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методом обратного распространения ошибки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!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Необходимо кардинально сокращение  входных данных без потери их информативности</a:t>
            </a:r>
            <a:endParaRPr kumimoji="0" lang="en-US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Были применены различные методы сокращения размерности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Огрубление данных с 4000 на 200 зон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Фурье и вейвлет анализ</a:t>
            </a:r>
            <a:endParaRPr kumimoji="0" lang="en-US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Выделение главных компонент</a:t>
            </a:r>
            <a:endParaRPr kumimoji="0" lang="en-US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Ранжирование пиков по их амплитудам</a:t>
            </a: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2">
            <a:lum bright="2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294" y="1764138"/>
            <a:ext cx="6070369" cy="180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2740810" y="2275972"/>
            <a:ext cx="3261484" cy="161050"/>
          </a:xfrm>
          <a:prstGeom prst="rightArrow">
            <a:avLst>
              <a:gd name="adj1" fmla="val 50000"/>
              <a:gd name="adj2" fmla="val 300184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30733" name="Object 13"/>
          <p:cNvGraphicFramePr>
            <a:graphicFrameLocks noChangeAspect="1"/>
          </p:cNvGraphicFramePr>
          <p:nvPr/>
        </p:nvGraphicFramePr>
        <p:xfrm>
          <a:off x="5213543" y="4420978"/>
          <a:ext cx="144462" cy="1081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112381" imgH="3543607" progId="">
                  <p:embed/>
                </p:oleObj>
              </mc:Choice>
              <mc:Fallback>
                <p:oleObj r:id="rId3" imgW="1112381" imgH="3543607" progId="">
                  <p:embed/>
                  <p:pic>
                    <p:nvPicPr>
                      <p:cNvPr id="307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543" y="4420978"/>
                        <a:ext cx="144462" cy="10815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5358005" y="4286792"/>
            <a:ext cx="4064723" cy="132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Удалось добиться сокращения входа </a:t>
            </a:r>
            <a:r>
              <a:rPr kumimoji="0" lang="ru-RU" alt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 два порядка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но нейронная сеть показывала недопустимо низкую эффективность классификации уже для 10-15 сортов</a:t>
            </a:r>
            <a:endParaRPr kumimoji="0" lang="ru-RU" altLang="ru-RU" sz="1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918" y="257695"/>
            <a:ext cx="2455991" cy="156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396" y="3922492"/>
            <a:ext cx="2649936" cy="145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981200" y="6453337"/>
            <a:ext cx="2133600" cy="268139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C58814-8DCC-4A5C-85E1-E7FC4D4510C9}" type="datetime1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30.09.2022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954064" y="6525346"/>
            <a:ext cx="3870128" cy="268139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Ососков Г.А. Машинное обучение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453337"/>
            <a:ext cx="2133600" cy="268139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78442F-AA51-453E-A45D-AEAE194BB88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9BC693-2941-C9BB-D04A-9032926A211D}"/>
              </a:ext>
            </a:extLst>
          </p:cNvPr>
          <p:cNvSpPr txBox="1"/>
          <p:nvPr/>
        </p:nvSpPr>
        <p:spPr>
          <a:xfrm>
            <a:off x="66090" y="5566584"/>
            <a:ext cx="12006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Для решения этой задачи требовался новый, более глубокий тип нейронной сети и новые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методв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их обучения, обеспечивающие </a:t>
            </a: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высокую эффективность работы, параллельность и масштабируемость реализации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452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834564"/>
          </a:xfrm>
        </p:spPr>
        <p:txBody>
          <a:bodyPr/>
          <a:lstStyle/>
          <a:p>
            <a:r>
              <a:rPr lang="ru-RU" altLang="ru-RU" b="1" dirty="0">
                <a:solidFill>
                  <a:srgbClr val="0000FF"/>
                </a:solidFill>
              </a:rPr>
              <a:t>Радиально-базисные сети</a:t>
            </a:r>
          </a:p>
        </p:txBody>
      </p:sp>
      <p:pic>
        <p:nvPicPr>
          <p:cNvPr id="2324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9415" y="692696"/>
            <a:ext cx="4827082" cy="224675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448643" y="795992"/>
            <a:ext cx="7356413" cy="326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Почему, собственно, многослойный персептрон, где выход нейрона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l-GR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Σ</a:t>
            </a:r>
            <a:r>
              <a:rPr kumimoji="0" lang="en-US" altLang="ru-RU" sz="2200" b="1" i="1" u="none" strike="noStrike" kern="1200" cap="none" spc="0" normalizeH="0" baseline="-2500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  <a:r>
              <a:rPr kumimoji="0" lang="en-US" alt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ru-RU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</a:t>
            </a:r>
            <a:r>
              <a:rPr kumimoji="0" lang="en-US" altLang="ru-RU" sz="22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jk</a:t>
            </a:r>
            <a:r>
              <a:rPr kumimoji="0" lang="en-US" altLang="ru-RU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altLang="ru-RU" sz="22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  <a:r>
              <a:rPr kumimoji="0" lang="ru-RU" altLang="ru-RU" sz="2200" b="1" i="1" u="none" strike="noStrike" kern="1200" cap="none" spc="0" normalizeH="0" baseline="-2500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равен скалярному произведению векторов </a:t>
            </a:r>
            <a:r>
              <a:rPr kumimoji="0" lang="en-US" alt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</a:t>
            </a:r>
            <a:r>
              <a:rPr kumimoji="0" lang="en-US" altLang="ru-RU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</a:t>
            </a:r>
            <a:r>
              <a:rPr kumimoji="0" lang="en-US" altLang="ru-RU" sz="22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Оказывается есть 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радиально-базисные сети (РБФ</a:t>
            </a:r>
            <a:r>
              <a:rPr kumimoji="0" lang="en-US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где</a:t>
            </a:r>
            <a:r>
              <a:rPr kumimoji="0" lang="en-GB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выход нейрона равен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D5380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расстоянию</a:t>
            </a:r>
            <a:r>
              <a:rPr kumimoji="0" lang="en-GB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D5380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alt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ρ(</a:t>
            </a:r>
            <a:r>
              <a:rPr kumimoji="0" lang="en-GB" altLang="ru-RU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X,W</a:t>
            </a:r>
            <a:r>
              <a:rPr kumimoji="0" lang="en-GB" altLang="ru-RU" sz="22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  <a:r>
              <a:rPr kumimoji="0" lang="en-GB" alt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r>
              <a:rPr kumimoji="0" lang="en-GB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D5380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между ними</a:t>
            </a:r>
            <a:r>
              <a:rPr kumimoji="0" lang="en-GB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endParaRPr kumimoji="0" lang="ru-RU" altLang="ru-RU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Чаще всего используют метрики</a:t>
            </a:r>
            <a:r>
              <a:rPr kumimoji="0" lang="en-GB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endParaRPr kumimoji="0" lang="ru-RU" altLang="ru-RU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Σ</a:t>
            </a:r>
            <a:r>
              <a:rPr kumimoji="0" lang="en-US" altLang="ru-RU" sz="22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  <a:r>
              <a:rPr kumimoji="0" lang="en-US" alt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alt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altLang="ru-RU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altLang="ru-RU" sz="22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  <a:r>
              <a:rPr kumimoji="0" lang="en-US" altLang="ru-RU" sz="22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alt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 </a:t>
            </a:r>
            <a:r>
              <a:rPr kumimoji="0" lang="en-US" altLang="ru-RU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</a:t>
            </a:r>
            <a:r>
              <a:rPr kumimoji="0" lang="en-US" altLang="ru-RU" sz="22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ij</a:t>
            </a:r>
            <a:r>
              <a:rPr kumimoji="0" lang="en-GB" alt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r>
              <a:rPr kumimoji="0" lang="en-GB" altLang="ru-RU" sz="22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ru-RU" altLang="ru-RU" sz="22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 квадрат эвклидова расстояния;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Σ</a:t>
            </a:r>
            <a:r>
              <a:rPr kumimoji="0" lang="en-US" altLang="ru-RU" sz="22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  <a:r>
              <a:rPr kumimoji="0" lang="en-US" alt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ru-RU" altLang="ru-RU" sz="2200" b="1" i="1" dirty="0">
                <a:solidFill>
                  <a:srgbClr val="000000"/>
                </a:solidFill>
                <a:latin typeface="Arial"/>
              </a:rPr>
              <a:t>/</a:t>
            </a:r>
            <a:r>
              <a:rPr kumimoji="0" lang="en-US" altLang="ru-RU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altLang="ru-RU" sz="22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  <a:r>
              <a:rPr kumimoji="0" lang="en-US" altLang="ru-RU" sz="22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alt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 </a:t>
            </a:r>
            <a:r>
              <a:rPr kumimoji="0" lang="en-US" altLang="ru-RU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</a:t>
            </a:r>
            <a:r>
              <a:rPr kumimoji="0" lang="en-US" altLang="ru-RU" sz="22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ij</a:t>
            </a:r>
            <a:r>
              <a:rPr lang="ru-RU" altLang="ru-RU" sz="2200" b="1" i="1" dirty="0">
                <a:solidFill>
                  <a:srgbClr val="000000"/>
                </a:solidFill>
                <a:latin typeface="Arial"/>
              </a:rPr>
              <a:t> /   - расстояние Манхеттена</a:t>
            </a:r>
            <a:endParaRPr kumimoji="0" lang="ru-RU" altLang="ru-RU" sz="2200" b="1" i="1" u="none" strike="noStrike" kern="1200" cap="none" spc="0" normalizeH="0" baseline="-2500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345191" y="4223053"/>
            <a:ext cx="11501617" cy="208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Применяют также </a:t>
            </a:r>
            <a:r>
              <a:rPr kumimoji="0" lang="en-GB" alt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</a:t>
            </a:r>
            <a:r>
              <a:rPr kumimoji="0" lang="en-GB" altLang="ru-RU" sz="22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GB" alt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GB" altLang="ru-RU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X,W</a:t>
            </a:r>
            <a:r>
              <a:rPr kumimoji="0" lang="en-GB" altLang="ru-RU" sz="22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  <a:r>
              <a:rPr kumimoji="0" lang="en-GB" alt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) = (X-</a:t>
            </a:r>
            <a:r>
              <a:rPr kumimoji="0" lang="en-GB" altLang="ru-RU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</a:t>
            </a:r>
            <a:r>
              <a:rPr kumimoji="0" lang="en-GB" altLang="ru-RU" sz="22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  <a:r>
              <a:rPr kumimoji="0" lang="en-GB" altLang="ru-RU" sz="22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alt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)</a:t>
            </a:r>
            <a:r>
              <a:rPr kumimoji="0" lang="en-GB" altLang="ru-RU" sz="22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</a:t>
            </a:r>
            <a:r>
              <a:rPr kumimoji="0" lang="en-US" altLang="ru-RU" sz="22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GB" alt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alt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</a:t>
            </a:r>
            <a:r>
              <a:rPr kumimoji="0" lang="en-GB" altLang="ru-RU" sz="22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-1</a:t>
            </a:r>
            <a:r>
              <a:rPr kumimoji="0" lang="en-GB" alt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(X- </a:t>
            </a:r>
            <a:r>
              <a:rPr kumimoji="0" lang="en-GB" altLang="ru-RU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Wj</a:t>
            </a:r>
            <a:r>
              <a:rPr kumimoji="0" lang="en-GB" alt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)</a:t>
            </a:r>
            <a:r>
              <a:rPr kumimoji="0" lang="en-US" altLang="ru-RU" sz="22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US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-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расстояние </a:t>
            </a:r>
            <a:r>
              <a:rPr kumimoji="0" lang="ru-RU" alt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Махаланобиса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для случаев, когда известна ковариационная матрица пикселей </a:t>
            </a:r>
            <a:r>
              <a:rPr kumimoji="0" lang="ru-RU" alt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RBF-сеть имеет 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только один скрытый слой из радиальных элементов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каждый из которых воспроизводит 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гауссову поверхность отклика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выходной слой, состоящий из элементов с линейными функциями активации.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E41AAF-66C6-46BF-AD26-B4EE777B69B0}" type="datetime1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30.09.2022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655840" y="6453338"/>
            <a:ext cx="3608040" cy="208111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Ососков Г.А. Машинное обучение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0056440" y="6309320"/>
            <a:ext cx="455054" cy="47625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D9BABC-D026-4351-9880-753067DD057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701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3475"/>
            <a:ext cx="8229600" cy="593308"/>
          </a:xfrm>
        </p:spPr>
        <p:txBody>
          <a:bodyPr/>
          <a:lstStyle/>
          <a:p>
            <a:r>
              <a:rPr lang="ru-RU" sz="3200" b="1" dirty="0">
                <a:solidFill>
                  <a:srgbClr val="0000FF"/>
                </a:solidFill>
              </a:rPr>
              <a:t>Быстрое обучение РБФ </a:t>
            </a:r>
            <a:r>
              <a:rPr lang="ru-RU" sz="3200" b="1" dirty="0" err="1">
                <a:solidFill>
                  <a:srgbClr val="0000FF"/>
                </a:solidFill>
              </a:rPr>
              <a:t>нейросети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38937" y="692696"/>
            <a:ext cx="6696286" cy="5688632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Обучение РБФ-сети при размещении центров </a:t>
            </a:r>
            <a:r>
              <a:rPr lang="ru-RU" altLang="ru-RU" sz="1800" dirty="0" err="1">
                <a:solidFill>
                  <a:srgbClr val="000000"/>
                </a:solidFill>
              </a:rPr>
              <a:t>гауссианов</a:t>
            </a:r>
            <a:r>
              <a:rPr lang="ru-RU" altLang="ru-RU" sz="1800" dirty="0">
                <a:solidFill>
                  <a:srgbClr val="000000"/>
                </a:solidFill>
              </a:rPr>
              <a:t> </a:t>
            </a:r>
            <a:r>
              <a:rPr lang="en-US" altLang="ru-RU" sz="1800" dirty="0">
                <a:solidFill>
                  <a:srgbClr val="000000"/>
                </a:solidFill>
              </a:rPr>
              <a:t>  </a:t>
            </a:r>
            <a:r>
              <a:rPr lang="ru-RU" altLang="ru-RU" sz="1800" dirty="0">
                <a:solidFill>
                  <a:srgbClr val="000000"/>
                </a:solidFill>
              </a:rPr>
              <a:t>в обучающих точках сводится к однократному решению линейной системы уравнений,                     </a:t>
            </a:r>
            <a:r>
              <a:rPr lang="ru-RU" altLang="ru-RU" sz="1800" b="1" dirty="0">
                <a:solidFill>
                  <a:srgbClr val="000000"/>
                </a:solidFill>
              </a:rPr>
              <a:t>, </a:t>
            </a:r>
            <a:r>
              <a:rPr lang="ru-RU" altLang="ru-RU" sz="1800" dirty="0">
                <a:solidFill>
                  <a:srgbClr val="000000"/>
                </a:solidFill>
              </a:rPr>
              <a:t>где</a:t>
            </a:r>
            <a:r>
              <a:rPr lang="ru-RU" altLang="ru-RU" sz="1800" b="1" dirty="0">
                <a:solidFill>
                  <a:srgbClr val="000000"/>
                </a:solidFill>
              </a:rPr>
              <a:t> </a:t>
            </a:r>
            <a:r>
              <a:rPr lang="ru-RU" altLang="ru-RU" sz="1800" b="1" i="1" dirty="0">
                <a:solidFill>
                  <a:srgbClr val="000000"/>
                </a:solidFill>
              </a:rPr>
              <a:t>Ф</a:t>
            </a:r>
            <a:r>
              <a:rPr lang="ru-RU" altLang="ru-RU" sz="1800" b="1" dirty="0">
                <a:solidFill>
                  <a:srgbClr val="000000"/>
                </a:solidFill>
              </a:rPr>
              <a:t> = </a:t>
            </a:r>
            <a:r>
              <a:rPr lang="ru-RU" altLang="ru-RU" sz="1800" dirty="0">
                <a:solidFill>
                  <a:srgbClr val="000000"/>
                </a:solidFill>
              </a:rPr>
              <a:t>матрица</a:t>
            </a:r>
          </a:p>
          <a:p>
            <a:pPr marL="0" indent="0">
              <a:buNone/>
            </a:pPr>
            <a:r>
              <a:rPr lang="ru-RU" altLang="ru-RU" sz="1800" b="1" dirty="0">
                <a:solidFill>
                  <a:srgbClr val="000000"/>
                </a:solidFill>
              </a:rPr>
              <a:t>                     , </a:t>
            </a:r>
            <a:r>
              <a:rPr lang="el-GR" altLang="ru-RU" sz="1800" b="1" i="1" dirty="0">
                <a:solidFill>
                  <a:srgbClr val="000000"/>
                </a:solidFill>
              </a:rPr>
              <a:t>ω</a:t>
            </a:r>
            <a:r>
              <a:rPr lang="ru-RU" altLang="ru-RU" sz="1800" b="1" dirty="0">
                <a:solidFill>
                  <a:srgbClr val="000000"/>
                </a:solidFill>
              </a:rPr>
              <a:t> – </a:t>
            </a:r>
            <a:r>
              <a:rPr lang="ru-RU" altLang="ru-RU" sz="1800" dirty="0">
                <a:solidFill>
                  <a:srgbClr val="000000"/>
                </a:solidFill>
              </a:rPr>
              <a:t>матрица весов</a:t>
            </a:r>
            <a:r>
              <a:rPr lang="ru-RU" altLang="ru-RU" sz="1800" b="1" dirty="0">
                <a:solidFill>
                  <a:srgbClr val="000000"/>
                </a:solidFill>
              </a:rPr>
              <a:t>, </a:t>
            </a:r>
            <a:r>
              <a:rPr lang="en-US" altLang="ru-RU" sz="1800" b="1" i="1" dirty="0">
                <a:solidFill>
                  <a:srgbClr val="000000"/>
                </a:solidFill>
              </a:rPr>
              <a:t>D</a:t>
            </a:r>
            <a:r>
              <a:rPr lang="ru-RU" altLang="ru-RU" sz="1800" b="1" dirty="0">
                <a:solidFill>
                  <a:srgbClr val="000000"/>
                </a:solidFill>
              </a:rPr>
              <a:t> - </a:t>
            </a:r>
            <a:r>
              <a:rPr lang="uk-UA" sz="1800" dirty="0" err="1"/>
              <a:t>матрица</a:t>
            </a:r>
            <a:r>
              <a:rPr lang="uk-UA" sz="1800" dirty="0"/>
              <a:t> </a:t>
            </a:r>
            <a:r>
              <a:rPr lang="uk-UA" sz="1800" dirty="0" err="1"/>
              <a:t>искомых</a:t>
            </a:r>
            <a:r>
              <a:rPr lang="uk-UA" sz="1800" dirty="0"/>
              <a:t> </a:t>
            </a:r>
            <a:r>
              <a:rPr lang="uk-UA" sz="1800" dirty="0" err="1"/>
              <a:t>выходных</a:t>
            </a:r>
            <a:r>
              <a:rPr lang="uk-UA" sz="1800" dirty="0"/>
              <a:t> значений сети</a:t>
            </a:r>
            <a:r>
              <a:rPr lang="ru-RU" altLang="ru-RU" sz="1800" b="1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uk-UA" sz="1800" dirty="0"/>
              <a:t>. </a:t>
            </a:r>
            <a:r>
              <a:rPr lang="uk-UA" sz="1800" dirty="0" err="1"/>
              <a:t>Решение</a:t>
            </a:r>
            <a:r>
              <a:rPr lang="uk-UA" sz="1800" dirty="0"/>
              <a:t>                      </a:t>
            </a:r>
            <a:r>
              <a:rPr lang="uk-UA" sz="1800" dirty="0" err="1"/>
              <a:t>сразу</a:t>
            </a:r>
            <a:r>
              <a:rPr lang="uk-UA" sz="1800" dirty="0"/>
              <a:t> без всяких </a:t>
            </a:r>
            <a:r>
              <a:rPr lang="uk-UA" sz="1800" dirty="0" err="1"/>
              <a:t>итераций</a:t>
            </a:r>
            <a:r>
              <a:rPr lang="uk-UA" sz="1800" dirty="0"/>
              <a:t> </a:t>
            </a:r>
            <a:r>
              <a:rPr lang="uk-UA" sz="1800" dirty="0" err="1"/>
              <a:t>дает</a:t>
            </a:r>
            <a:r>
              <a:rPr lang="uk-UA" sz="1800" dirty="0"/>
              <a:t> нам </a:t>
            </a:r>
            <a:r>
              <a:rPr lang="uk-UA" sz="1800" dirty="0" err="1"/>
              <a:t>искомые</a:t>
            </a:r>
            <a:r>
              <a:rPr lang="uk-UA" sz="1800" dirty="0"/>
              <a:t> </a:t>
            </a:r>
            <a:r>
              <a:rPr lang="uk-UA" sz="1800" dirty="0" err="1"/>
              <a:t>значения</a:t>
            </a:r>
            <a:r>
              <a:rPr lang="uk-UA" sz="1800" dirty="0"/>
              <a:t> </a:t>
            </a:r>
            <a:r>
              <a:rPr lang="uk-UA" sz="1800" dirty="0" err="1"/>
              <a:t>синаптических</a:t>
            </a:r>
            <a:r>
              <a:rPr lang="uk-UA" sz="1800" dirty="0"/>
              <a:t> </a:t>
            </a:r>
            <a:r>
              <a:rPr lang="uk-UA" sz="1800" dirty="0" err="1"/>
              <a:t>весов</a:t>
            </a:r>
            <a:r>
              <a:rPr lang="uk-UA" sz="1800" dirty="0"/>
              <a:t> для </a:t>
            </a:r>
            <a:r>
              <a:rPr lang="uk-UA" sz="1800" dirty="0" err="1"/>
              <a:t>выходного</a:t>
            </a:r>
            <a:r>
              <a:rPr lang="uk-UA" sz="1800" dirty="0"/>
              <a:t> </a:t>
            </a:r>
            <a:r>
              <a:rPr lang="uk-UA" sz="1800" dirty="0" err="1"/>
              <a:t>слоя</a:t>
            </a:r>
            <a:r>
              <a:rPr lang="uk-UA" sz="1800" dirty="0"/>
              <a:t>, </a:t>
            </a:r>
            <a:r>
              <a:rPr lang="uk-UA" sz="1800" dirty="0" err="1"/>
              <a:t>что</a:t>
            </a:r>
            <a:r>
              <a:rPr lang="uk-UA" sz="1800" dirty="0"/>
              <a:t> </a:t>
            </a:r>
            <a:r>
              <a:rPr lang="ru-RU" altLang="ru-RU" sz="1800" b="1" dirty="0">
                <a:solidFill>
                  <a:srgbClr val="000000"/>
                </a:solidFill>
              </a:rPr>
              <a:t>на порядок быстрее, чем для МСП.  </a:t>
            </a:r>
            <a:r>
              <a:rPr lang="ru-RU" altLang="ru-RU" sz="1800" dirty="0">
                <a:solidFill>
                  <a:srgbClr val="000000"/>
                </a:solidFill>
              </a:rPr>
              <a:t>Но при этом мы взяли столько нейронов, сколько обучающих точек и </a:t>
            </a:r>
            <a:r>
              <a:rPr lang="ru-RU" altLang="ru-RU" sz="1800" b="1" dirty="0">
                <a:solidFill>
                  <a:srgbClr val="000000"/>
                </a:solidFill>
              </a:rPr>
              <a:t>переобучили сеть</a:t>
            </a:r>
            <a:r>
              <a:rPr lang="ru-RU" altLang="ru-RU" sz="1800" dirty="0">
                <a:solidFill>
                  <a:srgbClr val="000000"/>
                </a:solidFill>
              </a:rPr>
              <a:t>! Надо брать число скрытых нейронов (центров </a:t>
            </a:r>
            <a:r>
              <a:rPr lang="ru-RU" altLang="ru-RU" sz="1800" dirty="0" err="1">
                <a:solidFill>
                  <a:srgbClr val="000000"/>
                </a:solidFill>
              </a:rPr>
              <a:t>гауссианов</a:t>
            </a:r>
            <a:r>
              <a:rPr lang="ru-RU" altLang="ru-RU" sz="1800" dirty="0">
                <a:solidFill>
                  <a:srgbClr val="000000"/>
                </a:solidFill>
              </a:rPr>
              <a:t>) </a:t>
            </a:r>
            <a:r>
              <a:rPr lang="ru-RU" altLang="ru-RU" sz="1800" b="1" dirty="0">
                <a:solidFill>
                  <a:srgbClr val="000000"/>
                </a:solidFill>
              </a:rPr>
              <a:t>много меньше числа обучающих точек</a:t>
            </a:r>
            <a:r>
              <a:rPr lang="ru-RU" altLang="ru-RU" sz="1800" dirty="0">
                <a:solidFill>
                  <a:srgbClr val="000000"/>
                </a:solidFill>
              </a:rPr>
              <a:t>. Матрица Ф станет прямоугольной и функция потерь усложнится, хотя будет иметь по-прежнему один минимум, который можно найти известными вычислительными методами.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1800" b="1" dirty="0">
                <a:solidFill>
                  <a:srgbClr val="000000"/>
                </a:solidFill>
              </a:rPr>
              <a:t>Тем не менее, необходимость рационального подбора </a:t>
            </a:r>
            <a:r>
              <a:rPr lang="ru-RU" altLang="ru-RU" sz="1800" b="1" dirty="0" err="1">
                <a:solidFill>
                  <a:srgbClr val="000000"/>
                </a:solidFill>
              </a:rPr>
              <a:t>гауссианов</a:t>
            </a:r>
            <a:r>
              <a:rPr lang="ru-RU" altLang="ru-RU" sz="1800" b="1" dirty="0">
                <a:solidFill>
                  <a:srgbClr val="000000"/>
                </a:solidFill>
              </a:rPr>
              <a:t> методом проб и ошибок сводит на нет преимущества РБФ сетей</a:t>
            </a:r>
          </a:p>
          <a:p>
            <a:pPr marL="0" indent="0">
              <a:spcBef>
                <a:spcPct val="0"/>
              </a:spcBef>
              <a:buNone/>
            </a:pPr>
            <a:endParaRPr lang="ru-RU" altLang="ru-RU" sz="800" b="1" dirty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1800" b="1" dirty="0">
                <a:solidFill>
                  <a:srgbClr val="FF3300"/>
                </a:solidFill>
              </a:rPr>
              <a:t>Требовалось так «улучшить» РБФ-сети, чтобы, сохраняя их преимущества, избавиться от недостатков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453335"/>
            <a:ext cx="2844800" cy="26814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AAAE4D-A0E5-4E9C-9679-CF7275693EF8}" type="datetime1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30.09.2022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648200" y="6453336"/>
            <a:ext cx="3752056" cy="268139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Ососков Г.А. Машинное обучение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D9BABC-D026-4351-9880-753067DD057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324424"/>
              </p:ext>
            </p:extLst>
          </p:nvPr>
        </p:nvGraphicFramePr>
        <p:xfrm>
          <a:off x="156777" y="596783"/>
          <a:ext cx="4859103" cy="3076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733333" imgH="5695238" progId="Unknown">
                  <p:embed/>
                </p:oleObj>
              </mc:Choice>
              <mc:Fallback>
                <p:oleObj r:id="rId2" imgW="7733333" imgH="5695238" progId="Unknown">
                  <p:embed/>
                  <p:pic>
                    <p:nvPicPr>
                      <p:cNvPr id="9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sharpenSoften amount="17000"/>
                                </a14:imgEffect>
                                <a14:imgEffect>
                                  <a14:brightnessContrast bright="-37000" contrast="91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777" y="596783"/>
                        <a:ext cx="4859103" cy="30761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71361" y="3723789"/>
            <a:ext cx="4094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Стандартная РБФ сеть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для плоской задачи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715" y="4180925"/>
            <a:ext cx="504056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Здесь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=(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lang="ru-RU" sz="1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lang="ru-RU" sz="1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,…,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lang="en-US" sz="1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вектор координат </a:t>
            </a:r>
            <a:r>
              <a:rPr kumimoji="0" lang="uk-UA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центров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uk-UA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активационной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uk-UA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функции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uk-UA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ней­ронов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uk-UA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скрытого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uk-UA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слоя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, </a:t>
            </a:r>
            <a:r>
              <a:rPr kumimoji="0" lang="uk-UA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где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размерность пространства (тут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=2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).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σ</a:t>
            </a:r>
            <a:r>
              <a:rPr kumimoji="0" lang="en-US" sz="1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ширина </a:t>
            </a:r>
            <a:r>
              <a:rPr kumimoji="0" lang="uk-UA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окна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uk-UA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активационной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uk-UA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функции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го нейрона; </a:t>
            </a:r>
            <a:r>
              <a:rPr kumimoji="0" lang="uk-UA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веса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uk-UA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всех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uk-UA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нейронов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uk-UA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скрытого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uk-UA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слоя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uk-UA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равняются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uk-UA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единицам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uk-UA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Активационная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uk-UA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функция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</a:t>
            </a:r>
            <a:r>
              <a:rPr kumimoji="0" lang="uk-UA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гауссиан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центры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гауссианов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в обучающих точках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lum bright="-50000" contras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195" y="5443086"/>
            <a:ext cx="19431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833" y="1234620"/>
            <a:ext cx="1143000" cy="35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1590932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72" y="2173821"/>
            <a:ext cx="1325157" cy="35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071369" y="5949086"/>
                <a:ext cx="478974" cy="5922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2000" b="1" i="1" u="none" strike="noStrike" kern="1200" cap="none" spc="0" normalizeH="0" baseline="-2500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/>
                              <a:cs typeface="Arial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0" lang="ru-RU" sz="2000" b="1" i="1" u="none" strike="noStrike" kern="1200" cap="none" spc="0" normalizeH="0" baseline="-2500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Arial"/>
                                </a:rPr>
                              </m:ctrlPr>
                            </m:accPr>
                            <m:e>
                              <m:r>
                                <a:rPr kumimoji="0" lang="en-US" sz="2000" b="1" i="1" u="none" strike="noStrike" kern="1200" cap="none" spc="0" normalizeH="0" baseline="-2500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Arial"/>
                                </a:rPr>
                                <m:t>𝑿</m:t>
                              </m:r>
                            </m:e>
                          </m:acc>
                        </m:e>
                        <m:sub>
                          <m:r>
                            <a:rPr kumimoji="0" lang="en-US" sz="2000" b="1" i="1" u="none" strike="noStrike" kern="1200" cap="none" spc="0" normalizeH="0" baseline="-2500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  <a:cs typeface="Arial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369" y="5949086"/>
                <a:ext cx="478974" cy="5922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8084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336" y="9630"/>
            <a:ext cx="11665296" cy="2862312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Биологические предпосылки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Привлекательные свойства мозга </a:t>
            </a:r>
          </a:p>
          <a:p>
            <a:pPr marL="285717" marR="0" lvl="0" indent="-285717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способность выполнять в параллельном режиме логические, распознающие и оптимизирующие функции; </a:t>
            </a:r>
          </a:p>
          <a:p>
            <a:pPr marL="285717" marR="0" lvl="0" indent="-285717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давать приемлемый ответ даже при неполных или ошибочных входных данных; </a:t>
            </a:r>
          </a:p>
          <a:p>
            <a:pPr marL="285717" marR="0" lvl="0" indent="-285717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устойчиво работать при сбоях или выходе из строя одного или даже группы нейронов (пример с Луи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Пастёром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);</a:t>
            </a:r>
          </a:p>
          <a:p>
            <a:pPr marL="285717" marR="0" lvl="0" indent="-285717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обучаться, т. е. улучшать свои характеристики в процессе обработки данных.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0" y="-184662"/>
            <a:ext cx="184708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9" tIns="45715" rIns="91429" bIns="4571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6638912" y="3068959"/>
          <a:ext cx="4785680" cy="3089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954221" imgH="4486901" progId="Unknown">
                  <p:embed/>
                </p:oleObj>
              </mc:Choice>
              <mc:Fallback>
                <p:oleObj r:id="rId2" imgW="6954221" imgH="4486901" progId="Unknown">
                  <p:embed/>
                  <p:pic>
                    <p:nvPicPr>
                      <p:cNvPr id="7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8912" y="3068959"/>
                        <a:ext cx="4785680" cy="30890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825" y="3003061"/>
            <a:ext cx="6275391" cy="34316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Биологический нейрон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клетка, состоящая из </a:t>
            </a: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сомы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- тела нейрона, к ней через отростки </a:t>
            </a: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дендриты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подходят </a:t>
            </a: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аксоны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- линии передач от других нейронов.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ru-RU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инапс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преобразует входную информацию, переводя нейрон в состояние возбуждения или торможения.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Мозг состоит из 10</a:t>
            </a:r>
            <a:r>
              <a:rPr kumimoji="0" lang="ru-RU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11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параллельно работающих нейронов, каждый связан с 10</a:t>
            </a:r>
            <a:r>
              <a:rPr kumimoji="0" lang="ru-RU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других нейронов, так что всего в биологической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нейросети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10</a:t>
            </a:r>
            <a:r>
              <a:rPr kumimoji="0" lang="ru-RU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15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нейросвязей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21BDFA-89DB-418E-A07B-199AFCB8CAD7}" type="datetime1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30.09.2022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4648200" y="6245225"/>
            <a:ext cx="3536032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Ососков Г.А. Машинное обучение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78442F-AA51-453E-A45D-AEAE194BB88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667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ChangeArrowheads="1"/>
          </p:cNvSpPr>
          <p:nvPr/>
        </p:nvSpPr>
        <p:spPr bwMode="auto">
          <a:xfrm>
            <a:off x="222067" y="0"/>
            <a:ext cx="11969933" cy="251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A0AE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Наши нововведения в РБФ-ИНС, по сравнению со стандартной РБФ сетью: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G.Ososkov</a:t>
            </a:r>
            <a:r>
              <a:rPr kumimoji="0" lang="en-US" altLang="ru-RU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en-US" altLang="ru-RU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A.Stadnik</a:t>
            </a:r>
            <a:r>
              <a:rPr kumimoji="0" lang="en-US" altLang="ru-RU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Nuclear Instruments and Methods in Physics Research A 502 (2003) 529–531.</a:t>
            </a:r>
            <a:endParaRPr kumimoji="0" lang="ru-RU" altLang="ru-RU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8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нейрон использует более простую в вычислении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пороговую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активационную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            функцию, вместо гауссовой как в стандартной RBF;</a:t>
            </a:r>
          </a:p>
          <a:p>
            <a:pPr marL="285750" marR="0" lvl="0" indent="-28575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динамическое добавление нейронов в скрытом слое;</a:t>
            </a:r>
            <a:endParaRPr kumimoji="0" lang="en-US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отдельное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обучение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нейронов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и </a:t>
            </a:r>
            <a:r>
              <a:rPr kumimoji="0" lang="en-US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слоев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более эффективно!);</a:t>
            </a:r>
          </a:p>
          <a:p>
            <a:pPr marL="285750" marR="0" lvl="0" indent="-28575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гарантированная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сходимость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и </a:t>
            </a:r>
            <a:r>
              <a:rPr kumimoji="0" lang="en-US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конечность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времени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выполнения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алгоритма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обучения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3475" name="Text Box 3"/>
          <p:cNvSpPr txBox="1">
            <a:spLocks noChangeArrowheads="1"/>
          </p:cNvSpPr>
          <p:nvPr/>
        </p:nvSpPr>
        <p:spPr bwMode="auto">
          <a:xfrm>
            <a:off x="1055440" y="2408726"/>
            <a:ext cx="3744080" cy="49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Алгоритмы обучения</a:t>
            </a:r>
          </a:p>
        </p:txBody>
      </p:sp>
      <p:sp>
        <p:nvSpPr>
          <p:cNvPr id="233476" name="Text Box 4"/>
          <p:cNvSpPr txBox="1">
            <a:spLocks noChangeArrowheads="1"/>
          </p:cNvSpPr>
          <p:nvPr/>
        </p:nvSpPr>
        <p:spPr bwMode="auto">
          <a:xfrm>
            <a:off x="227348" y="2852737"/>
            <a:ext cx="11737304" cy="350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Предлагается два возможных алгоритма обучения второго слоя нейронов, который реализует разделения на решающие области.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Алгоритм </a:t>
            </a:r>
            <a:r>
              <a:rPr kumimoji="0" lang="en-US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N1</a:t>
            </a:r>
            <a:r>
              <a:rPr kumimoji="0" lang="en-US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обучения нейронов в скрытом слое с использованием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метода ближайшего соседа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Берем случайный элемент обучающей выборки и строим кластер из его соседей, входящих в тот же класс, в соответствии в выбранной метрикой;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По ходу 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перевычисляется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центр тяжести кластера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и увеличивает его радиус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пока не встречается элемент другого класса;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Добавляем в скрытый слой нейрон с весом равным радиусу-вектору 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порогом 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и меткой данного класса; 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Повторяем процедуру с любым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неиспользованным элементом и продолжаем до полного исчерпания обучающего множества.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981200" y="6417360"/>
            <a:ext cx="2133600" cy="30411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113504-43CB-4E93-8B63-54F050927FCA}" type="datetime1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30.09.2022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655840" y="6472626"/>
            <a:ext cx="3536032" cy="30411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Ососков Г.А. Машинное обучение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78442F-AA51-453E-A45D-AEAE194BB88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332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 descr="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58674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499" name="Picture 3" descr="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58674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00" name="Picture 4" descr="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58674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01" name="Picture 5" descr="e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58674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02" name="Picture 6" descr="e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58674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03" name="Picture 7" descr="e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5" y="989015"/>
            <a:ext cx="5868987" cy="586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04" name="Picture 8" descr="e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58674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05" name="Picture 9" descr="e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58674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06" name="Picture 10" descr="e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58674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07" name="Picture 11" descr="e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58674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08" name="Picture 12" descr="e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665" y="981073"/>
            <a:ext cx="5811837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509" name="Rectangle 13"/>
          <p:cNvSpPr>
            <a:spLocks noChangeArrowheads="1"/>
          </p:cNvSpPr>
          <p:nvPr/>
        </p:nvSpPr>
        <p:spPr bwMode="auto">
          <a:xfrm>
            <a:off x="1524000" y="1"/>
            <a:ext cx="9144000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234510" name="Rectangle 14"/>
          <p:cNvSpPr>
            <a:spLocks noChangeArrowheads="1"/>
          </p:cNvSpPr>
          <p:nvPr/>
        </p:nvSpPr>
        <p:spPr bwMode="auto">
          <a:xfrm>
            <a:off x="7319965" y="3068638"/>
            <a:ext cx="3348037" cy="67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     </a:t>
            </a:r>
            <a:endParaRPr kumimoji="0" lang="en-US" altLang="ru-RU" sz="2000" b="1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234511" name="Text Box 15"/>
          <p:cNvSpPr txBox="1">
            <a:spLocks noChangeArrowheads="1"/>
          </p:cNvSpPr>
          <p:nvPr/>
        </p:nvSpPr>
        <p:spPr bwMode="auto">
          <a:xfrm>
            <a:off x="1524000" y="2"/>
            <a:ext cx="9144000" cy="80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Демонстрация алгоритма №1.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Конечность процедуры очевидна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234512" name="Text Box 16"/>
          <p:cNvSpPr txBox="1">
            <a:spLocks noChangeArrowheads="1"/>
          </p:cNvSpPr>
          <p:nvPr/>
        </p:nvSpPr>
        <p:spPr bwMode="auto">
          <a:xfrm>
            <a:off x="263352" y="981075"/>
            <a:ext cx="4261960" cy="304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Процедура гарантирует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конечность циклов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Обучения и 100% -но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правильную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классификацию на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обучающей выборке, но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требует слишком много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скрытых нейронов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769EFD-A5B1-4D34-BC82-F906D4BA640D}" type="datetime1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30.09.2022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Ососков Г.А. Машинное обучение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78442F-AA51-453E-A45D-AEAE194BB88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37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"/>
            <a:ext cx="8229600" cy="334963"/>
          </a:xfrm>
        </p:spPr>
        <p:txBody>
          <a:bodyPr/>
          <a:lstStyle/>
          <a:p>
            <a:r>
              <a:rPr lang="ru-RU" altLang="ru-RU" sz="3200" b="1" dirty="0">
                <a:solidFill>
                  <a:srgbClr val="0000FF"/>
                </a:solidFill>
              </a:rPr>
              <a:t>Алгоритм </a:t>
            </a:r>
            <a:r>
              <a:rPr lang="en-US" altLang="ru-RU" sz="3200" b="1" dirty="0">
                <a:solidFill>
                  <a:srgbClr val="0000FF"/>
                </a:solidFill>
              </a:rPr>
              <a:t>N2</a:t>
            </a:r>
            <a:r>
              <a:rPr lang="ru-RU" altLang="ru-RU" sz="3200" b="1" dirty="0">
                <a:solidFill>
                  <a:srgbClr val="0000FF"/>
                </a:solidFill>
              </a:rPr>
              <a:t> обучения</a:t>
            </a:r>
          </a:p>
        </p:txBody>
      </p:sp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119336" y="404814"/>
            <a:ext cx="12072664" cy="378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>
            <a:lvl1pPr indent="2667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    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используется метод наиболее удаленного соседа</a:t>
            </a:r>
          </a:p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Создается кластер, который включает в себя все элементы выбранного случайно класса, невзирая на то в него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могут попасть и элементы других классов.  </a:t>
            </a:r>
          </a:p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При добавлении такого нейрона некоторые элементы обучающего 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множества оказываются правильно классифицированными,</a:t>
            </a:r>
          </a:p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а некоторые элементы из бывших классифицированными ранее но принадлежащих другому классу оказываются 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дисклассифицированными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. (т.е. возвращаются в обучающее множество).</a:t>
            </a:r>
          </a:p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Процесс добавления в сеть таких нейронов продолжается до тех пор пока добавляемый нейрон исключает из обучающего множества элементов больше чем добавляет. </a:t>
            </a:r>
          </a:p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Видно что этот процесс не может гарантировать полного исчерпания</a:t>
            </a:r>
          </a:p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обучающего множества, тогда как первый - гарантирует.</a:t>
            </a:r>
          </a:p>
        </p:txBody>
      </p:sp>
      <p:pic>
        <p:nvPicPr>
          <p:cNvPr id="235524" name="Picture 4" descr="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86251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25" name="Picture 5" descr="w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86251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26" name="Picture 6" descr="w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86251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27" name="Picture 7" descr="w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86251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28" name="Picture 8" descr="w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86251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29" name="Picture 9" descr="w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86251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30" name="Picture 10" descr="w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86251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31" name="Rectangle 11"/>
          <p:cNvSpPr>
            <a:spLocks noChangeArrowheads="1"/>
          </p:cNvSpPr>
          <p:nvPr/>
        </p:nvSpPr>
        <p:spPr bwMode="auto">
          <a:xfrm>
            <a:off x="4191000" y="4292601"/>
            <a:ext cx="7809656" cy="2031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Поэтому для завершения классификации вновь используется первый  алгоритм.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altLang="ru-RU" sz="6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Также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потребовался последний слой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который просто реализует отображение выходов предыдущего слоя в желаемый выход сети после обучения методом обратного распространения ошибки. 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191000" y="6453338"/>
            <a:ext cx="1234480" cy="268139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9E81AA-549A-44C7-AC1A-737495F2F258}" type="datetime1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30.09.2022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663952" y="6453337"/>
            <a:ext cx="3327648" cy="275798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Ососков Г.А. Машинное обучение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493C08-8341-4293-9353-6D9BB6DEABFE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7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42" name="Picture 6" descr="StadRep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52515"/>
            <a:ext cx="9144000" cy="337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3" name="Text Box 7"/>
          <p:cNvSpPr txBox="1">
            <a:spLocks noChangeArrowheads="1"/>
          </p:cNvSpPr>
          <p:nvPr/>
        </p:nvSpPr>
        <p:spPr bwMode="auto">
          <a:xfrm>
            <a:off x="2043113" y="-34924"/>
            <a:ext cx="3688808" cy="49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Пример применения </a:t>
            </a:r>
          </a:p>
        </p:txBody>
      </p:sp>
      <p:sp>
        <p:nvSpPr>
          <p:cNvPr id="167944" name="Text Box 8"/>
          <p:cNvSpPr txBox="1">
            <a:spLocks noChangeArrowheads="1"/>
          </p:cNvSpPr>
          <p:nvPr/>
        </p:nvSpPr>
        <p:spPr bwMode="auto">
          <a:xfrm>
            <a:off x="1524002" y="4392614"/>
            <a:ext cx="9267825" cy="64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Исходное изображение              алгоритм № 1                      объединение двух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                                                                              алгоритмов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4E0690-C9DF-4740-BBAF-79126BAC5269}" type="datetime1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30.09.2022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648200" y="6245225"/>
            <a:ext cx="3536032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Ососков Г.А. Машинное обучение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78442F-AA51-453E-A45D-AEAE194BB88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978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2" name="Text Box 4"/>
          <p:cNvSpPr txBox="1">
            <a:spLocks noChangeArrowheads="1"/>
          </p:cNvSpPr>
          <p:nvPr/>
        </p:nvSpPr>
        <p:spPr bwMode="auto">
          <a:xfrm>
            <a:off x="3389390" y="-2005"/>
            <a:ext cx="6114537" cy="64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Клеточные автоматы (КА)</a:t>
            </a:r>
          </a:p>
        </p:txBody>
      </p:sp>
      <p:pic>
        <p:nvPicPr>
          <p:cNvPr id="304135" name="Picture 7" descr="Animated_glider_emblem">
            <a:hlinkClick r:id="rId2" action="ppaction://program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79" y="2137709"/>
            <a:ext cx="1339355" cy="133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4136" name="Rectangle 8"/>
          <p:cNvSpPr>
            <a:spLocks noChangeArrowheads="1"/>
          </p:cNvSpPr>
          <p:nvPr/>
        </p:nvSpPr>
        <p:spPr bwMode="auto">
          <a:xfrm>
            <a:off x="294290" y="542653"/>
            <a:ext cx="11561379" cy="147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КА – это дискретная динамическая система, образованная </a:t>
            </a:r>
            <a:r>
              <a:rPr kumimoji="0" lang="en-GB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регулярн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ой</a:t>
            </a:r>
            <a:r>
              <a:rPr kumimoji="0" lang="en-GB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GB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решетк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ой</a:t>
            </a:r>
            <a:r>
              <a:rPr kumimoji="0" lang="en-GB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GB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ячеек</a:t>
            </a:r>
            <a:r>
              <a:rPr kumimoji="0" lang="en-GB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en-GB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каждая</a:t>
            </a:r>
            <a:r>
              <a:rPr kumimoji="0" lang="en-GB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и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меет</a:t>
            </a:r>
            <a:r>
              <a:rPr kumimoji="0" lang="en-GB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нескольких</a:t>
            </a:r>
            <a:r>
              <a:rPr kumimoji="0" lang="en-GB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GB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состояний</a:t>
            </a:r>
            <a:r>
              <a:rPr kumimoji="0" lang="en-GB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например</a:t>
            </a:r>
            <a:r>
              <a:rPr kumimoji="0" lang="en-GB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1 и 0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Для каждой ячейки определены ее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соседи и правила перехода из одного состояния в другое.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Правила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локальны,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т.е. зависят только от соседей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Изменения значений всех клеток происходят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одновременно. 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Дж.Конвей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предложил правила КА для игры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«Жизнь»:</a:t>
            </a:r>
            <a:endParaRPr kumimoji="0" lang="en-GB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4137" name="Text Box 9"/>
          <p:cNvSpPr txBox="1">
            <a:spLocks noChangeArrowheads="1"/>
          </p:cNvSpPr>
          <p:nvPr/>
        </p:nvSpPr>
        <p:spPr bwMode="auto">
          <a:xfrm>
            <a:off x="2959222" y="1765794"/>
            <a:ext cx="9117164" cy="183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если клетка имеет двух "живых" соседей, она остается в прежнем состоянии. Если клетка имеет трех "живых" соседей, она переходит в "живое" состояние. В остальных случаях клетка "умирает".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Применение подобных правил к зашумленным данным измерений для организации «вымирания» изолированных шумовых точек 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оказалось весьма эффективным способом</a:t>
            </a:r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4138" name="Rectangle 10"/>
          <p:cNvSpPr>
            <a:spLocks noChangeArrowheads="1"/>
          </p:cNvSpPr>
          <p:nvPr/>
        </p:nvSpPr>
        <p:spPr bwMode="auto">
          <a:xfrm>
            <a:off x="115614" y="3636138"/>
            <a:ext cx="11740055" cy="92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Еще более полезным оказалось применение КА для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реконструкции треков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В качестве клеток берут сегменты (</a:t>
            </a:r>
            <a:r>
              <a:rPr kumimoji="0" lang="en-US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tracklets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соединяющие экспериментальные отсчеты  на соседних координатных плоскостях. Клетка =1, если на данном этапе сегмент считается частью трека, и 0, если 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</a:rPr>
              <a:t>отрезок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0413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76" y="4598542"/>
            <a:ext cx="2916579" cy="184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4140" name="Rectangle 12"/>
          <p:cNvSpPr>
            <a:spLocks noChangeArrowheads="1"/>
          </p:cNvSpPr>
          <p:nvPr/>
        </p:nvSpPr>
        <p:spPr bwMode="auto">
          <a:xfrm>
            <a:off x="3069580" y="4479021"/>
            <a:ext cx="8896447" cy="92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соединяет точки, не лежащие на одном треке. Соседство устанавливается по совпадению конечной и начальной точек сегментов и их близости по направлению (по малости угла между ними).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981200" y="6438901"/>
            <a:ext cx="2133600" cy="28257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6F3026-088D-40FC-95AA-C22F80B8F4C6}" type="datetime1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30.09.2022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714933" y="6438900"/>
            <a:ext cx="3397291" cy="230461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Ососков Г.А. Машинное обучение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78442F-AA51-453E-A45D-AEAE194BB88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715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31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541491"/>
              </p:ext>
            </p:extLst>
          </p:nvPr>
        </p:nvGraphicFramePr>
        <p:xfrm>
          <a:off x="1211519" y="3129012"/>
          <a:ext cx="1887419" cy="209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733333" imgH="2190476" progId="">
                  <p:embed/>
                </p:oleObj>
              </mc:Choice>
              <mc:Fallback>
                <p:oleObj r:id="rId2" imgW="1733333" imgH="2190476" progId="">
                  <p:embed/>
                  <p:pic>
                    <p:nvPicPr>
                      <p:cNvPr id="3031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519" y="3129012"/>
                        <a:ext cx="1887419" cy="209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31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980802"/>
              </p:ext>
            </p:extLst>
          </p:nvPr>
        </p:nvGraphicFramePr>
        <p:xfrm>
          <a:off x="3701146" y="3372496"/>
          <a:ext cx="1366955" cy="1754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095793" imgH="3115110" progId="">
                  <p:embed/>
                </p:oleObj>
              </mc:Choice>
              <mc:Fallback>
                <p:oleObj r:id="rId4" imgW="2095793" imgH="3115110" progId="">
                  <p:embed/>
                  <p:pic>
                    <p:nvPicPr>
                      <p:cNvPr id="3031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1146" y="3372496"/>
                        <a:ext cx="1366955" cy="17549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31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867580"/>
              </p:ext>
            </p:extLst>
          </p:nvPr>
        </p:nvGraphicFramePr>
        <p:xfrm>
          <a:off x="5430778" y="3149652"/>
          <a:ext cx="1843532" cy="1977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876190" imgH="3086531" progId="">
                  <p:embed/>
                </p:oleObj>
              </mc:Choice>
              <mc:Fallback>
                <p:oleObj r:id="rId6" imgW="2876190" imgH="3086531" progId="">
                  <p:embed/>
                  <p:pic>
                    <p:nvPicPr>
                      <p:cNvPr id="3031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0778" y="3149652"/>
                        <a:ext cx="1843532" cy="19778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3111" name="Text Box 7"/>
          <p:cNvSpPr txBox="1">
            <a:spLocks noChangeArrowheads="1"/>
          </p:cNvSpPr>
          <p:nvPr/>
        </p:nvSpPr>
        <p:spPr bwMode="auto">
          <a:xfrm>
            <a:off x="-1" y="0"/>
            <a:ext cx="12276083" cy="58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 </a:t>
            </a: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клеточный автомат для генерации случайных векторов</a:t>
            </a:r>
          </a:p>
        </p:txBody>
      </p:sp>
      <p:sp>
        <p:nvSpPr>
          <p:cNvPr id="303112" name="Freeform 8"/>
          <p:cNvSpPr>
            <a:spLocks/>
          </p:cNvSpPr>
          <p:nvPr/>
        </p:nvSpPr>
        <p:spPr bwMode="auto">
          <a:xfrm>
            <a:off x="9143074" y="1475775"/>
            <a:ext cx="433388" cy="4186861"/>
          </a:xfrm>
          <a:custGeom>
            <a:avLst/>
            <a:gdLst>
              <a:gd name="T0" fmla="*/ 182 w 273"/>
              <a:gd name="T1" fmla="*/ 91 h 2473"/>
              <a:gd name="T2" fmla="*/ 91 w 273"/>
              <a:gd name="T3" fmla="*/ 182 h 2473"/>
              <a:gd name="T4" fmla="*/ 91 w 273"/>
              <a:gd name="T5" fmla="*/ 1180 h 2473"/>
              <a:gd name="T6" fmla="*/ 0 w 273"/>
              <a:gd name="T7" fmla="*/ 1316 h 2473"/>
              <a:gd name="T8" fmla="*/ 91 w 273"/>
              <a:gd name="T9" fmla="*/ 1361 h 2473"/>
              <a:gd name="T10" fmla="*/ 137 w 273"/>
              <a:gd name="T11" fmla="*/ 2314 h 2473"/>
              <a:gd name="T12" fmla="*/ 182 w 273"/>
              <a:gd name="T13" fmla="*/ 2314 h 2473"/>
              <a:gd name="T14" fmla="*/ 227 w 273"/>
              <a:gd name="T15" fmla="*/ 2359 h 2473"/>
              <a:gd name="T16" fmla="*/ 273 w 273"/>
              <a:gd name="T17" fmla="*/ 2314 h 2473"/>
              <a:gd name="T18" fmla="*/ 227 w 273"/>
              <a:gd name="T19" fmla="*/ 2359 h 2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3" h="2473">
                <a:moveTo>
                  <a:pt x="182" y="91"/>
                </a:moveTo>
                <a:cubicBezTo>
                  <a:pt x="144" y="45"/>
                  <a:pt x="106" y="0"/>
                  <a:pt x="91" y="182"/>
                </a:cubicBezTo>
                <a:cubicBezTo>
                  <a:pt x="76" y="364"/>
                  <a:pt x="106" y="991"/>
                  <a:pt x="91" y="1180"/>
                </a:cubicBezTo>
                <a:cubicBezTo>
                  <a:pt x="76" y="1369"/>
                  <a:pt x="0" y="1286"/>
                  <a:pt x="0" y="1316"/>
                </a:cubicBezTo>
                <a:cubicBezTo>
                  <a:pt x="0" y="1346"/>
                  <a:pt x="68" y="1195"/>
                  <a:pt x="91" y="1361"/>
                </a:cubicBezTo>
                <a:cubicBezTo>
                  <a:pt x="114" y="1527"/>
                  <a:pt x="122" y="2155"/>
                  <a:pt x="137" y="2314"/>
                </a:cubicBezTo>
                <a:cubicBezTo>
                  <a:pt x="152" y="2473"/>
                  <a:pt x="167" y="2307"/>
                  <a:pt x="182" y="2314"/>
                </a:cubicBezTo>
                <a:cubicBezTo>
                  <a:pt x="197" y="2321"/>
                  <a:pt x="212" y="2359"/>
                  <a:pt x="227" y="2359"/>
                </a:cubicBezTo>
                <a:cubicBezTo>
                  <a:pt x="242" y="2359"/>
                  <a:pt x="273" y="2314"/>
                  <a:pt x="273" y="2314"/>
                </a:cubicBezTo>
                <a:cubicBezTo>
                  <a:pt x="273" y="2314"/>
                  <a:pt x="250" y="2336"/>
                  <a:pt x="227" y="2359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3113" name="Line 9"/>
          <p:cNvSpPr>
            <a:spLocks noChangeShapeType="1"/>
          </p:cNvSpPr>
          <p:nvPr/>
        </p:nvSpPr>
        <p:spPr bwMode="auto">
          <a:xfrm>
            <a:off x="9499311" y="1475775"/>
            <a:ext cx="23749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3114" name="Text Box 10"/>
          <p:cNvSpPr txBox="1">
            <a:spLocks noChangeArrowheads="1"/>
          </p:cNvSpPr>
          <p:nvPr/>
        </p:nvSpPr>
        <p:spPr bwMode="auto">
          <a:xfrm>
            <a:off x="278524" y="623900"/>
            <a:ext cx="11634952" cy="70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 решетке 32*100 строится 2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клеточный автомат, каждая ячейка которого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определяется по своим соседям по формуле: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3115" name="Text Box 11"/>
          <p:cNvSpPr txBox="1">
            <a:spLocks noChangeArrowheads="1"/>
          </p:cNvSpPr>
          <p:nvPr/>
        </p:nvSpPr>
        <p:spPr bwMode="auto">
          <a:xfrm>
            <a:off x="8540866" y="3475925"/>
            <a:ext cx="612646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100</a:t>
            </a:r>
          </a:p>
        </p:txBody>
      </p:sp>
      <p:sp>
        <p:nvSpPr>
          <p:cNvPr id="303116" name="Text Box 12"/>
          <p:cNvSpPr txBox="1">
            <a:spLocks noChangeArrowheads="1"/>
          </p:cNvSpPr>
          <p:nvPr/>
        </p:nvSpPr>
        <p:spPr bwMode="auto">
          <a:xfrm>
            <a:off x="1847850" y="2708275"/>
            <a:ext cx="184708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3117" name="Text Box 13"/>
          <p:cNvSpPr txBox="1">
            <a:spLocks noChangeArrowheads="1"/>
          </p:cNvSpPr>
          <p:nvPr/>
        </p:nvSpPr>
        <p:spPr bwMode="auto">
          <a:xfrm>
            <a:off x="241738" y="2728914"/>
            <a:ext cx="8901336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Решетка сворачивается в тор для выполнения граничных условий</a:t>
            </a:r>
          </a:p>
        </p:txBody>
      </p:sp>
      <p:sp>
        <p:nvSpPr>
          <p:cNvPr id="303118" name="Text Box 14"/>
          <p:cNvSpPr txBox="1">
            <a:spLocks noChangeArrowheads="1"/>
          </p:cNvSpPr>
          <p:nvPr/>
        </p:nvSpPr>
        <p:spPr bwMode="auto">
          <a:xfrm>
            <a:off x="-1" y="5272116"/>
            <a:ext cx="11980778" cy="132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Ячейки вначале случайно засеваются нулями и единицами.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Потом на каждую эволюцию КА по формуле (1) получаем 100 32-значных случайных числа, образующих 100-мерный случайный вектор с равномерным распределением.  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Использовалось для вычислений по КХД</a:t>
            </a:r>
          </a:p>
        </p:txBody>
      </p:sp>
      <p:sp>
        <p:nvSpPr>
          <p:cNvPr id="303119" name="Text Box 15"/>
          <p:cNvSpPr txBox="1">
            <a:spLocks noChangeArrowheads="1"/>
          </p:cNvSpPr>
          <p:nvPr/>
        </p:nvSpPr>
        <p:spPr bwMode="auto">
          <a:xfrm>
            <a:off x="5453014" y="1708549"/>
            <a:ext cx="668832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(1)</a:t>
            </a:r>
          </a:p>
        </p:txBody>
      </p:sp>
      <p:sp>
        <p:nvSpPr>
          <p:cNvPr id="303121" name="Rectangle 17"/>
          <p:cNvSpPr>
            <a:spLocks noChangeArrowheads="1"/>
          </p:cNvSpPr>
          <p:nvPr/>
        </p:nvSpPr>
        <p:spPr bwMode="auto">
          <a:xfrm>
            <a:off x="1463044" y="882138"/>
            <a:ext cx="184708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30312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665417"/>
              </p:ext>
            </p:extLst>
          </p:nvPr>
        </p:nvGraphicFramePr>
        <p:xfrm>
          <a:off x="9499310" y="1566715"/>
          <a:ext cx="2502285" cy="3839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4200000" imgH="5582429" progId="Unknown">
                  <p:embed/>
                </p:oleObj>
              </mc:Choice>
              <mc:Fallback>
                <p:oleObj r:id="rId8" imgW="4200000" imgH="5582429" progId="Unknown">
                  <p:embed/>
                  <p:pic>
                    <p:nvPicPr>
                      <p:cNvPr id="30312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9310" y="1566715"/>
                        <a:ext cx="2502285" cy="38398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95063"/>
            <a:ext cx="2844800" cy="326412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8594AC-09A3-484C-AAB7-07993E656604}" type="datetime1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30.09.2022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648202" y="6491115"/>
            <a:ext cx="3465513" cy="331326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Ососков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Г.А. Машинное обучение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119944" y="6444041"/>
            <a:ext cx="462455" cy="277434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78442F-AA51-453E-A45D-AEAE194BB88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02815" name="Picture 3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858" y="1318527"/>
            <a:ext cx="2621539" cy="116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367321-145E-95D1-7E84-A5FA60F7A4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156" y="1464260"/>
            <a:ext cx="4282943" cy="10322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659829-2BD0-6705-F44E-E56D402130B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39607" y="1036424"/>
            <a:ext cx="536494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27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64148" y="244656"/>
            <a:ext cx="8710504" cy="490537"/>
          </a:xfrm>
        </p:spPr>
        <p:txBody>
          <a:bodyPr/>
          <a:lstStyle/>
          <a:p>
            <a:r>
              <a:rPr lang="ru-RU" altLang="ru-RU" sz="4000" b="1" dirty="0">
                <a:solidFill>
                  <a:srgbClr val="0000FF"/>
                </a:solidFill>
              </a:rPr>
              <a:t>Нейронная сеть </a:t>
            </a:r>
            <a:r>
              <a:rPr lang="ru-RU" altLang="ru-RU" sz="4000" b="1" dirty="0" err="1">
                <a:solidFill>
                  <a:srgbClr val="0000FF"/>
                </a:solidFill>
              </a:rPr>
              <a:t>Хопфилда</a:t>
            </a:r>
            <a:r>
              <a:rPr lang="ru-RU" altLang="ru-RU" sz="4000" b="1" dirty="0">
                <a:solidFill>
                  <a:srgbClr val="0000FF"/>
                </a:solidFill>
              </a:rPr>
              <a:t> (ХНС)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4912" y="909705"/>
            <a:ext cx="9011195" cy="1553969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ru-RU" altLang="ru-RU" sz="2800" dirty="0"/>
              <a:t>    </a:t>
            </a:r>
            <a:r>
              <a:rPr lang="ru-RU" altLang="ru-RU" sz="2000" b="1" dirty="0"/>
              <a:t>Это </a:t>
            </a:r>
            <a:r>
              <a:rPr lang="ru-RU" altLang="ru-RU" sz="2000" b="1" dirty="0" err="1">
                <a:solidFill>
                  <a:srgbClr val="0000FF"/>
                </a:solidFill>
              </a:rPr>
              <a:t>полносвязная</a:t>
            </a:r>
            <a:r>
              <a:rPr lang="ru-RU" altLang="ru-RU" sz="2000" b="1" dirty="0"/>
              <a:t> сеть из </a:t>
            </a:r>
            <a:r>
              <a:rPr lang="ru-RU" altLang="ru-RU" sz="2000" b="1" dirty="0">
                <a:solidFill>
                  <a:srgbClr val="0000FF"/>
                </a:solidFill>
              </a:rPr>
              <a:t>бинарных</a:t>
            </a:r>
            <a:r>
              <a:rPr lang="ru-RU" altLang="ru-RU" sz="2000" b="1" dirty="0"/>
              <a:t> нейронов </a:t>
            </a:r>
            <a:r>
              <a:rPr lang="ru-RU" altLang="ru-RU" sz="2000" b="1" i="1" dirty="0"/>
              <a:t>s</a:t>
            </a:r>
            <a:r>
              <a:rPr lang="en-US" altLang="ru-RU" sz="2000" b="1" i="1" baseline="-25000" dirty="0" err="1"/>
              <a:t>i</a:t>
            </a:r>
            <a:r>
              <a:rPr lang="en-US" altLang="ru-RU" sz="2000" b="1" dirty="0"/>
              <a:t> c </a:t>
            </a:r>
            <a:r>
              <a:rPr lang="ru-RU" altLang="ru-RU" sz="2000" b="1" dirty="0">
                <a:solidFill>
                  <a:srgbClr val="0000FF"/>
                </a:solidFill>
              </a:rPr>
              <a:t>симметричной весовой матрицей </a:t>
            </a:r>
            <a:r>
              <a:rPr lang="ru-RU" altLang="ru-RU" sz="2000" b="1" i="1" dirty="0" err="1">
                <a:solidFill>
                  <a:srgbClr val="0000FF"/>
                </a:solidFill>
              </a:rPr>
              <a:t>w</a:t>
            </a:r>
            <a:r>
              <a:rPr lang="ru-RU" altLang="ru-RU" sz="2000" b="1" i="1" baseline="-25000" dirty="0" err="1">
                <a:solidFill>
                  <a:srgbClr val="0000FF"/>
                </a:solidFill>
              </a:rPr>
              <a:t>ij</a:t>
            </a:r>
            <a:r>
              <a:rPr lang="ru-RU" altLang="ru-RU" sz="2000" b="1" i="1" baseline="-25000" dirty="0">
                <a:solidFill>
                  <a:srgbClr val="0000FF"/>
                </a:solidFill>
              </a:rPr>
              <a:t> </a:t>
            </a:r>
            <a:r>
              <a:rPr lang="ru-RU" altLang="ru-RU" sz="2000" b="1" i="1" dirty="0">
                <a:solidFill>
                  <a:srgbClr val="0000FF"/>
                </a:solidFill>
              </a:rPr>
              <a:t>= </a:t>
            </a:r>
            <a:r>
              <a:rPr lang="ru-RU" altLang="ru-RU" sz="2000" b="1" i="1" dirty="0" err="1">
                <a:solidFill>
                  <a:srgbClr val="0000FF"/>
                </a:solidFill>
              </a:rPr>
              <a:t>w</a:t>
            </a:r>
            <a:r>
              <a:rPr lang="ru-RU" altLang="ru-RU" sz="2000" b="1" i="1" baseline="-25000" dirty="0" err="1">
                <a:solidFill>
                  <a:srgbClr val="0000FF"/>
                </a:solidFill>
              </a:rPr>
              <a:t>ji</a:t>
            </a:r>
            <a:r>
              <a:rPr lang="ru-RU" altLang="ru-RU" sz="2000" b="1" i="1" baseline="-25000" dirty="0">
                <a:solidFill>
                  <a:srgbClr val="0000FF"/>
                </a:solidFill>
              </a:rPr>
              <a:t> </a:t>
            </a:r>
            <a:r>
              <a:rPr lang="ru-RU" altLang="ru-RU" sz="2000" b="1" i="1" dirty="0">
                <a:solidFill>
                  <a:srgbClr val="0000FF"/>
                </a:solidFill>
              </a:rPr>
              <a:t>, </a:t>
            </a:r>
            <a:r>
              <a:rPr lang="ru-RU" altLang="ru-RU" sz="2000" b="1" i="1" dirty="0" err="1">
                <a:solidFill>
                  <a:srgbClr val="0000FF"/>
                </a:solidFill>
              </a:rPr>
              <a:t>w</a:t>
            </a:r>
            <a:r>
              <a:rPr lang="ru-RU" altLang="ru-RU" sz="2000" b="1" i="1" baseline="-25000" dirty="0" err="1">
                <a:solidFill>
                  <a:srgbClr val="0000FF"/>
                </a:solidFill>
              </a:rPr>
              <a:t>i</a:t>
            </a:r>
            <a:r>
              <a:rPr lang="en-US" altLang="ru-RU" sz="2000" b="1" i="1" baseline="-25000" dirty="0" err="1">
                <a:solidFill>
                  <a:srgbClr val="0000FF"/>
                </a:solidFill>
              </a:rPr>
              <a:t>i</a:t>
            </a:r>
            <a:r>
              <a:rPr lang="en-US" altLang="ru-RU" sz="2000" b="1" i="1" dirty="0">
                <a:solidFill>
                  <a:srgbClr val="0000FF"/>
                </a:solidFill>
              </a:rPr>
              <a:t> </a:t>
            </a:r>
            <a:r>
              <a:rPr lang="ru-RU" altLang="ru-RU" sz="2000" b="1" i="1" dirty="0">
                <a:solidFill>
                  <a:srgbClr val="0000FF"/>
                </a:solidFill>
              </a:rPr>
              <a:t>= 0</a:t>
            </a:r>
            <a:r>
              <a:rPr lang="ru-RU" altLang="ru-RU" sz="2000" b="1" dirty="0"/>
              <a:t>. Эволюция ХНС приводит ее в некоторое состояние устойчивого равновесия. 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altLang="ru-RU" sz="2000" b="1" dirty="0"/>
              <a:t>Функционал   энергии сети – это билинейная функция Ляпунова</a:t>
            </a:r>
            <a:endParaRPr lang="en-US" altLang="ru-RU" sz="2000" b="1" i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ru-RU" sz="2400" b="1" i="1" dirty="0"/>
              <a:t>E(s) = - ½ </a:t>
            </a:r>
            <a:r>
              <a:rPr lang="en-US" altLang="ru-RU" sz="2400" b="1" i="1" dirty="0" err="1"/>
              <a:t>Σ</a:t>
            </a:r>
            <a:r>
              <a:rPr lang="en-US" altLang="ru-RU" sz="2400" b="1" i="1" baseline="-25000" dirty="0" err="1"/>
              <a:t>ij</a:t>
            </a:r>
            <a:r>
              <a:rPr lang="en-US" altLang="ru-RU" sz="2400" b="1" i="1" baseline="-25000" dirty="0"/>
              <a:t> </a:t>
            </a:r>
            <a:r>
              <a:rPr lang="en-US" altLang="ru-RU" sz="2400" b="1" i="1" dirty="0" err="1"/>
              <a:t>s</a:t>
            </a:r>
            <a:r>
              <a:rPr lang="en-US" altLang="ru-RU" sz="2400" b="1" i="1" baseline="-25000" dirty="0" err="1"/>
              <a:t>i</a:t>
            </a:r>
            <a:r>
              <a:rPr lang="en-US" altLang="ru-RU" sz="2400" b="1" i="1" dirty="0"/>
              <a:t> </a:t>
            </a:r>
            <a:r>
              <a:rPr lang="en-US" altLang="ru-RU" sz="2400" b="1" i="1" dirty="0" err="1"/>
              <a:t>w</a:t>
            </a:r>
            <a:r>
              <a:rPr lang="en-US" altLang="ru-RU" sz="2400" b="1" i="1" baseline="-25000" dirty="0" err="1"/>
              <a:t>ij</a:t>
            </a:r>
            <a:r>
              <a:rPr lang="en-US" altLang="ru-RU" sz="2400" b="1" i="1" dirty="0"/>
              <a:t> </a:t>
            </a:r>
            <a:r>
              <a:rPr lang="en-US" altLang="ru-RU" sz="2400" b="1" i="1" dirty="0" err="1"/>
              <a:t>s</a:t>
            </a:r>
            <a:r>
              <a:rPr lang="en-US" altLang="ru-RU" sz="2400" b="1" i="1" baseline="-25000" dirty="0" err="1"/>
              <a:t>j</a:t>
            </a:r>
            <a:r>
              <a:rPr lang="en-US" altLang="ru-RU" sz="2400" b="1" i="1" dirty="0"/>
              <a:t>.</a:t>
            </a:r>
            <a:r>
              <a:rPr lang="ru-RU" altLang="ru-RU" sz="2400" b="1" dirty="0">
                <a:solidFill>
                  <a:srgbClr val="D53807"/>
                </a:solidFill>
              </a:rPr>
              <a:t>    </a:t>
            </a:r>
            <a:endParaRPr lang="ru-RU" altLang="ru-RU" sz="2400" b="1" dirty="0">
              <a:solidFill>
                <a:srgbClr val="0000FF"/>
              </a:solidFill>
            </a:endParaRP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94950" y="2620594"/>
            <a:ext cx="12002099" cy="329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D5380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Теорема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5380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Хопфилда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в результате эволюции </a:t>
            </a:r>
            <a:r>
              <a:rPr kumimoji="0" lang="en-US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</a:t>
            </a:r>
            <a: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</a:t>
            </a:r>
            <a:r>
              <a:rPr kumimoji="0" lang="en-US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</a:t>
            </a:r>
            <a: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убывает в локальные минимумы, соответствующие точкам стабильности сети.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Для нахождения глобального минимума </a:t>
            </a:r>
            <a:r>
              <a:rPr kumimoji="0" lang="en-US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сеть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термализуется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В соответствии с теорией среднего поля состояния нейронов </a:t>
            </a:r>
            <a: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alt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</a:t>
            </a:r>
            <a:r>
              <a:rPr kumimoji="0" lang="ru-RU" altLang="ru-RU" sz="20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</a:t>
            </a:r>
            <a: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= &lt; </a:t>
            </a:r>
            <a:r>
              <a:rPr kumimoji="0" lang="en-US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</a:t>
            </a:r>
            <a:r>
              <a:rPr kumimoji="0" lang="ru-RU" altLang="ru-RU" sz="20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</a:t>
            </a:r>
            <a: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&gt;</a:t>
            </a:r>
            <a:r>
              <a:rPr kumimoji="0" lang="en-US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усредняются по температуре </a:t>
            </a:r>
            <a: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Т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Эволюция сети определяется уравнением динамики среднего поля:</a:t>
            </a:r>
            <a:endParaRPr kumimoji="0" lang="en-US" altLang="ru-RU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</a:t>
            </a:r>
            <a:r>
              <a:rPr kumimoji="0" lang="en-US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</a:t>
            </a:r>
            <a:r>
              <a:rPr kumimoji="0" lang="en-US" altLang="ru-RU" sz="20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</a:t>
            </a:r>
            <a:r>
              <a:rPr kumimoji="0" lang="en-US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=1/2(1+</a:t>
            </a:r>
            <a:r>
              <a:rPr kumimoji="0" lang="en-US" alt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tanh</a:t>
            </a:r>
            <a: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(-∂</a:t>
            </a:r>
            <a:r>
              <a:rPr kumimoji="0" lang="en-US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</a:t>
            </a:r>
            <a: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/∂</a:t>
            </a:r>
            <a:r>
              <a:rPr kumimoji="0" lang="en-US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</a:t>
            </a:r>
            <a:r>
              <a:rPr kumimoji="0" lang="en-US" altLang="ru-RU" sz="20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</a:t>
            </a:r>
            <a: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1/</a:t>
            </a:r>
            <a:r>
              <a:rPr kumimoji="0" lang="en-US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</a:t>
            </a:r>
            <a: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 =1/2(1+</a:t>
            </a:r>
            <a:r>
              <a:rPr kumimoji="0" lang="en-US" alt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tanh</a:t>
            </a:r>
            <a: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</a:t>
            </a:r>
            <a:r>
              <a:rPr kumimoji="0" lang="en-US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</a:t>
            </a:r>
            <a:r>
              <a:rPr kumimoji="0" lang="en-US" altLang="ru-RU" sz="20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</a:t>
            </a:r>
            <a:r>
              <a:rPr kumimoji="0" lang="en-US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</a:t>
            </a:r>
            <a:r>
              <a:rPr kumimoji="0" lang="en-US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</a:t>
            </a:r>
            <a: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)), 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где</a:t>
            </a:r>
            <a: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</a:t>
            </a:r>
            <a:r>
              <a:rPr kumimoji="0" lang="en-US" altLang="ru-RU" sz="20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</a:t>
            </a:r>
            <a:r>
              <a:rPr kumimoji="0" lang="en-US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= &lt;</a:t>
            </a:r>
            <a:r>
              <a:rPr kumimoji="0" lang="en-US" alt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Σ</a:t>
            </a:r>
            <a:r>
              <a:rPr kumimoji="0" lang="en-US" altLang="ru-RU" sz="20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</a:t>
            </a:r>
            <a:r>
              <a:rPr kumimoji="0" lang="en-US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</a:t>
            </a:r>
            <a:r>
              <a:rPr kumimoji="0" lang="en-US" altLang="ru-RU" sz="20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ij</a:t>
            </a:r>
            <a:r>
              <a:rPr kumimoji="0" lang="en-US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</a:t>
            </a:r>
            <a:r>
              <a:rPr kumimoji="0" lang="en-US" altLang="ru-RU" sz="20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&gt;</a:t>
            </a:r>
            <a:r>
              <a:rPr kumimoji="0" lang="en-US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– локальное среднее поле нейрона.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Значения </a:t>
            </a:r>
            <a:r>
              <a:rPr kumimoji="0" lang="ru-RU" alt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</a:t>
            </a:r>
            <a:r>
              <a:rPr kumimoji="0" lang="ru-RU" altLang="ru-RU" sz="20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, переставшие быть целочисленными, определяют уровень активности нейрона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т.е. в случае </a:t>
            </a:r>
            <a:r>
              <a:rPr kumimoji="0" lang="ru-RU" alt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</a:t>
            </a:r>
            <a:r>
              <a:rPr kumimoji="0" lang="ru-RU" altLang="ru-RU" sz="20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</a:t>
            </a:r>
            <a: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&gt; </a:t>
            </a:r>
            <a:r>
              <a:rPr kumimoji="0" lang="ru-RU" alt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</a:t>
            </a:r>
            <a:r>
              <a:rPr kumimoji="0" lang="ru-RU" altLang="ru-RU" sz="20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min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нейрон считается активным.  Температура убывает по схеме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«имитационного закаливания» (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simulated annealing).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4936" name="Rectangle 8"/>
          <p:cNvSpPr>
            <a:spLocks noChangeArrowheads="1"/>
          </p:cNvSpPr>
          <p:nvPr/>
        </p:nvSpPr>
        <p:spPr bwMode="auto">
          <a:xfrm>
            <a:off x="1524000" y="2568064"/>
            <a:ext cx="184708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4940" name="Rectangle 12"/>
          <p:cNvSpPr>
            <a:spLocks noChangeArrowheads="1"/>
          </p:cNvSpPr>
          <p:nvPr/>
        </p:nvSpPr>
        <p:spPr bwMode="auto">
          <a:xfrm>
            <a:off x="1524000" y="2682364"/>
            <a:ext cx="184708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2493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439656"/>
              </p:ext>
            </p:extLst>
          </p:nvPr>
        </p:nvGraphicFramePr>
        <p:xfrm>
          <a:off x="174826" y="97987"/>
          <a:ext cx="2301786" cy="2208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467319" imgH="2371429" progId="Unknown">
                  <p:embed/>
                </p:oleObj>
              </mc:Choice>
              <mc:Fallback>
                <p:oleObj r:id="rId2" imgW="2467319" imgH="2371429" progId="Unknown">
                  <p:embed/>
                  <p:pic>
                    <p:nvPicPr>
                      <p:cNvPr id="12493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826" y="97987"/>
                        <a:ext cx="2301786" cy="22087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37E4BB-0FE6-48FD-A4D4-D781E9A85D3A}" type="datetime1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30.09.2022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648200" y="6245225"/>
            <a:ext cx="3608040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Ососков Г.А. Машинное обучение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13492E-593C-44B2-A8F0-51CE709223F9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922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2" name="Picture 4" descr="SEGMEN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40174" y="327287"/>
            <a:ext cx="2878137" cy="2185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5429" y="116633"/>
            <a:ext cx="9785715" cy="494591"/>
          </a:xfrm>
        </p:spPr>
        <p:txBody>
          <a:bodyPr/>
          <a:lstStyle/>
          <a:p>
            <a:r>
              <a:rPr lang="ru-RU" altLang="ru-RU" sz="3200" b="1" dirty="0">
                <a:solidFill>
                  <a:srgbClr val="0000FF"/>
                </a:solidFill>
              </a:rPr>
              <a:t>Распознавание треков. Метод сегментов</a:t>
            </a:r>
            <a:r>
              <a:rPr lang="ru-RU" altLang="ru-RU" sz="28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7654" y="836616"/>
            <a:ext cx="9101960" cy="3646420"/>
          </a:xfrm>
        </p:spPr>
        <p:txBody>
          <a:bodyPr/>
          <a:lstStyle/>
          <a:p>
            <a:pPr marL="179388" indent="-179388">
              <a:lnSpc>
                <a:spcPct val="90000"/>
              </a:lnSpc>
              <a:buFontTx/>
              <a:buNone/>
              <a:tabLst>
                <a:tab pos="84138" algn="l"/>
              </a:tabLst>
            </a:pPr>
            <a:r>
              <a:rPr lang="en-US" altLang="ru-RU" sz="1400" b="1" dirty="0"/>
              <a:t>     </a:t>
            </a:r>
            <a:r>
              <a:rPr lang="ru-RU" altLang="ru-RU" sz="2000" b="1" dirty="0"/>
              <a:t>Имеется множество N </a:t>
            </a:r>
            <a:r>
              <a:rPr lang="ru-RU" altLang="ru-RU" sz="2000" b="1" dirty="0" err="1"/>
              <a:t>кспериментальных</a:t>
            </a:r>
            <a:r>
              <a:rPr lang="ru-RU" altLang="ru-RU" sz="2000" b="1" dirty="0"/>
              <a:t> точек на плоскости.</a:t>
            </a:r>
            <a:r>
              <a:rPr lang="en-US" altLang="ru-RU" sz="2000" b="1" dirty="0"/>
              <a:t> </a:t>
            </a:r>
            <a:r>
              <a:rPr lang="ru-RU" altLang="ru-RU" sz="2000" b="1" dirty="0"/>
              <a:t>Требуется выбрать (распознать) среди них те, по которым проходит некоторое число непрерывных гладких кривых (треков).</a:t>
            </a:r>
            <a:endParaRPr lang="en-US" altLang="ru-RU" sz="2000" b="1" dirty="0"/>
          </a:p>
          <a:p>
            <a:pPr>
              <a:lnSpc>
                <a:spcPct val="90000"/>
              </a:lnSpc>
              <a:buFontTx/>
              <a:buNone/>
            </a:pPr>
            <a:endParaRPr lang="en-US" altLang="ru-RU" sz="8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000" b="1" dirty="0"/>
              <a:t>Энергетический функционал  (Денби и </a:t>
            </a:r>
            <a:r>
              <a:rPr lang="ru-RU" altLang="ru-RU" sz="2000" b="1" dirty="0" err="1"/>
              <a:t>Петерсон</a:t>
            </a:r>
            <a:r>
              <a:rPr lang="ru-RU" altLang="ru-RU" sz="2000" b="1" dirty="0"/>
              <a:t>, 1988) состоит из двух частей:</a:t>
            </a:r>
            <a:endParaRPr lang="en-US" altLang="ru-RU" sz="2000" b="1" i="1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000" b="1" i="1" dirty="0"/>
              <a:t>               </a:t>
            </a:r>
            <a:r>
              <a:rPr lang="en-US" altLang="ru-RU" sz="2000" b="1" i="1" dirty="0"/>
              <a:t>E = </a:t>
            </a:r>
            <a:r>
              <a:rPr lang="en-US" altLang="ru-RU" sz="2000" b="1" i="1" dirty="0" err="1"/>
              <a:t>E</a:t>
            </a:r>
            <a:r>
              <a:rPr lang="en-US" altLang="ru-RU" sz="2000" b="1" i="1" baseline="-25000" dirty="0" err="1"/>
              <a:t>cost</a:t>
            </a:r>
            <a:r>
              <a:rPr lang="en-US" altLang="ru-RU" sz="2000" b="1" i="1" dirty="0"/>
              <a:t> + </a:t>
            </a:r>
            <a:r>
              <a:rPr lang="en-US" altLang="ru-RU" sz="2000" b="1" i="1" dirty="0" err="1"/>
              <a:t>E</a:t>
            </a:r>
            <a:r>
              <a:rPr lang="en-US" altLang="ru-RU" sz="2000" b="1" i="1" baseline="-25000" dirty="0" err="1"/>
              <a:t>constraint</a:t>
            </a:r>
            <a:r>
              <a:rPr lang="en-US" altLang="ru-RU" sz="2000" b="1" i="1" dirty="0"/>
              <a:t> ,</a:t>
            </a:r>
            <a:endParaRPr lang="ru-RU" altLang="ru-RU" sz="20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000" b="1" dirty="0"/>
              <a:t>где первый член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z="2000" b="1" dirty="0"/>
          </a:p>
          <a:p>
            <a:pPr>
              <a:lnSpc>
                <a:spcPct val="90000"/>
              </a:lnSpc>
              <a:buFontTx/>
              <a:buNone/>
            </a:pPr>
            <a:endParaRPr lang="ru-RU" altLang="ru-RU" sz="2000" b="1" dirty="0"/>
          </a:p>
          <a:p>
            <a:pPr>
              <a:lnSpc>
                <a:spcPct val="90000"/>
              </a:lnSpc>
              <a:buFontTx/>
              <a:buNone/>
            </a:pPr>
            <a:endParaRPr lang="ru-RU" altLang="ru-RU" sz="2000" b="1" dirty="0"/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7100238" y="2513275"/>
            <a:ext cx="4934107" cy="196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Вводится нейрон 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</a:t>
            </a:r>
            <a:r>
              <a:rPr kumimoji="0" lang="ru-RU" altLang="ru-RU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 j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как  </a:t>
            </a:r>
            <a:endParaRPr kumimoji="0" lang="en-US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направленный сегмент, </a:t>
            </a:r>
            <a:endParaRPr kumimoji="0" lang="en-US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соединяющий точки  </a:t>
            </a:r>
            <a:r>
              <a:rPr kumimoji="0" lang="en-US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Заметим, что метод сегментов дает не менее плодотворные результаты и при использовании клеточных автоматов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</a:p>
        </p:txBody>
      </p:sp>
      <p:pic>
        <p:nvPicPr>
          <p:cNvPr id="135175" name="Picture 7" descr="for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2730" y="3387165"/>
            <a:ext cx="4560341" cy="9641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5177" name="Text Box 9"/>
          <p:cNvSpPr txBox="1">
            <a:spLocks noChangeArrowheads="1"/>
          </p:cNvSpPr>
          <p:nvPr/>
        </p:nvSpPr>
        <p:spPr bwMode="auto">
          <a:xfrm>
            <a:off x="157655" y="4564810"/>
            <a:ext cx="11603421" cy="144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b="1" dirty="0"/>
              <a:t>поощряет связи нейронов принадлежащих одному и тому же треку,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b="1" dirty="0"/>
              <a:t>т.е. короткие смежные сегменты с малым углом между ними.</a:t>
            </a:r>
            <a:r>
              <a:rPr lang="ru-RU" altLang="ru-RU" sz="2200" dirty="0"/>
              <a:t> </a:t>
            </a:r>
            <a:endParaRPr kumimoji="0" lang="ru-RU" altLang="ru-RU" sz="2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</a:t>
            </a:r>
            <a:r>
              <a:rPr kumimoji="0" lang="en-US" altLang="ru-RU" sz="22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constraint</a:t>
            </a:r>
            <a:r>
              <a:rPr kumimoji="0" lang="en-US" altLang="ru-RU" sz="22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запрещает как межтрековые связи (бифуркации),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так и чрезмерный рост числа самих треков.</a:t>
            </a:r>
          </a:p>
        </p:txBody>
      </p:sp>
      <p:sp>
        <p:nvSpPr>
          <p:cNvPr id="9" name="Овал 8"/>
          <p:cNvSpPr/>
          <p:nvPr/>
        </p:nvSpPr>
        <p:spPr bwMode="auto">
          <a:xfrm>
            <a:off x="3324198" y="3422511"/>
            <a:ext cx="1257796" cy="840557"/>
          </a:xfrm>
          <a:prstGeom prst="ellips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10" name="Прямая со стрелкой 9"/>
          <p:cNvCxnSpPr/>
          <p:nvPr/>
        </p:nvCxnSpPr>
        <p:spPr bwMode="auto">
          <a:xfrm flipH="1">
            <a:off x="5418831" y="3981280"/>
            <a:ext cx="490055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6201788" y="3045705"/>
            <a:ext cx="622264" cy="400099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</a:t>
            </a:r>
            <a:r>
              <a:rPr kumimoji="0" lang="en-US" altLang="ru-RU" sz="20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ijkl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D39EF7-6299-4116-93B6-ED8C49739C93}" type="datetime1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30.09.2022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4688793" y="6420135"/>
            <a:ext cx="3824064" cy="280119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Ососков Г.А. Машинное обучение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250E39-18FE-45A2-A9F7-DB9C62EA7E6B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527236-4A3F-37B3-63C3-75A8E891891E}"/>
              </a:ext>
            </a:extLst>
          </p:cNvPr>
          <p:cNvSpPr txBox="1"/>
          <p:nvPr/>
        </p:nvSpPr>
        <p:spPr>
          <a:xfrm>
            <a:off x="4193471" y="3059668"/>
            <a:ext cx="2311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весовая функция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1880610D-5FE2-00A2-1FDA-2935654C3618}"/>
              </a:ext>
            </a:extLst>
          </p:cNvPr>
          <p:cNvCxnSpPr/>
          <p:nvPr/>
        </p:nvCxnSpPr>
        <p:spPr bwMode="auto">
          <a:xfrm flipH="1" flipV="1">
            <a:off x="4236774" y="3422511"/>
            <a:ext cx="2311091" cy="15645"/>
          </a:xfrm>
          <a:prstGeom prst="straightConnector1">
            <a:avLst/>
          </a:prstGeom>
          <a:solidFill>
            <a:schemeClr val="accent1"/>
          </a:solidFill>
          <a:ln w="698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36870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1886" y="0"/>
            <a:ext cx="11800114" cy="1040730"/>
          </a:xfrm>
        </p:spPr>
        <p:txBody>
          <a:bodyPr/>
          <a:lstStyle/>
          <a:p>
            <a:r>
              <a:rPr lang="ru-RU" altLang="ru-RU" sz="2800" b="1" dirty="0">
                <a:solidFill>
                  <a:srgbClr val="0000FF"/>
                </a:solidFill>
              </a:rPr>
              <a:t>Пример применения для распознавания событий </a:t>
            </a:r>
            <a:br>
              <a:rPr lang="ru-RU" altLang="ru-RU" sz="2800" b="1" dirty="0">
                <a:solidFill>
                  <a:srgbClr val="0000FF"/>
                </a:solidFill>
              </a:rPr>
            </a:br>
            <a:r>
              <a:rPr lang="ru-RU" altLang="ru-RU" sz="2800" b="1" dirty="0">
                <a:solidFill>
                  <a:srgbClr val="0000FF"/>
                </a:solidFill>
              </a:rPr>
              <a:t>с короткоживущими частицами</a:t>
            </a:r>
          </a:p>
        </p:txBody>
      </p:sp>
      <p:pic>
        <p:nvPicPr>
          <p:cNvPr id="132100" name="Picture 4" descr="startne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784" y="1424871"/>
            <a:ext cx="4495880" cy="36927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2102" name="Picture 6" descr="fin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5864" y="1844822"/>
            <a:ext cx="3251200" cy="31609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87085" y="1124099"/>
            <a:ext cx="12017829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EXCHARM -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проблема: разрешить бифуркации, но не допустить массовых ветвлений треков</a:t>
            </a:r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109179" y="5117651"/>
            <a:ext cx="11567885" cy="101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Эффективность 99% за счет гибридного алгоритма, комбинирующего применение быстрого традиционного алгоритма для 92% событий и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нейропрограмму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для тех 8%, которые не прошли сшивку треков в пространстве.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54400" y="3873462"/>
            <a:ext cx="4778573" cy="1200318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0" u="none" strike="noStrike" kern="1200" cap="none" spc="0" normalizeH="0" baseline="0" noProof="0" dirty="0">
                <a:ln>
                  <a:noFill/>
                </a:ln>
                <a:solidFill>
                  <a:srgbClr val="D5380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Заметим</a:t>
            </a:r>
            <a:r>
              <a:rPr kumimoji="0" lang="fr-FR" altLang="ru-RU" b="1" i="0" u="none" strike="noStrike" kern="1200" cap="none" spc="0" normalizeH="0" baseline="0" noProof="0" dirty="0">
                <a:ln>
                  <a:noFill/>
                </a:ln>
                <a:solidFill>
                  <a:srgbClr val="D5380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  <a:r>
              <a:rPr kumimoji="0" lang="fr-FR" alt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alt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появление </a:t>
            </a:r>
            <a:r>
              <a:rPr kumimoji="0" lang="ru-RU" altLang="ru-RU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единственной</a:t>
            </a:r>
            <a:r>
              <a:rPr kumimoji="0" lang="ru-RU" alt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fr-FR" alt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altLang="ru-RU" b="1" i="0" u="none" strike="noStrike" kern="1200" cap="none" spc="0" normalizeH="0" baseline="0" noProof="0" dirty="0">
                <a:ln>
                  <a:noFill/>
                </a:ln>
                <a:solidFill>
                  <a:srgbClr val="D5380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шумовой</a:t>
            </a:r>
            <a:r>
              <a:rPr kumimoji="0" lang="fr-FR" altLang="ru-RU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altLang="ru-RU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точки </a:t>
            </a:r>
            <a:r>
              <a:rPr kumimoji="0" lang="ru-RU" alt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привело бы к появлению </a:t>
            </a:r>
            <a:r>
              <a:rPr kumimoji="0" lang="fr-FR" alt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~80 </a:t>
            </a:r>
            <a:r>
              <a:rPr kumimoji="0" lang="ru-RU" alt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дополнительных мешающих нейронов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332E5F-9425-4933-9370-2C617C0164A0}" type="datetime1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30.09.2022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655840" y="6381330"/>
            <a:ext cx="3752056" cy="280119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Ососков Г.А. Машинное обучение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D9BABC-D026-4351-9880-753067DD057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478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"/>
            <a:ext cx="12115800" cy="561975"/>
          </a:xfrm>
        </p:spPr>
        <p:txBody>
          <a:bodyPr/>
          <a:lstStyle/>
          <a:p>
            <a:r>
              <a:rPr lang="ru-RU" altLang="ru-RU" sz="3200" b="1" dirty="0">
                <a:solidFill>
                  <a:srgbClr val="0000FF"/>
                </a:solidFill>
              </a:rPr>
              <a:t>Роторные сети </a:t>
            </a:r>
            <a:r>
              <a:rPr lang="ru-RU" altLang="ru-RU" sz="3200" b="1" dirty="0" err="1">
                <a:solidFill>
                  <a:srgbClr val="0000FF"/>
                </a:solidFill>
              </a:rPr>
              <a:t>Хопфилда</a:t>
            </a:r>
            <a:r>
              <a:rPr lang="ru-RU" altLang="ru-RU" sz="3200" b="1" dirty="0">
                <a:solidFill>
                  <a:srgbClr val="0000FF"/>
                </a:solidFill>
              </a:rPr>
              <a:t>. Идея </a:t>
            </a:r>
            <a:r>
              <a:rPr lang="ru-RU" altLang="ru-RU" sz="3200" b="1" dirty="0" err="1">
                <a:solidFill>
                  <a:srgbClr val="0000FF"/>
                </a:solidFill>
              </a:rPr>
              <a:t>К.Петерсона</a:t>
            </a:r>
            <a:r>
              <a:rPr lang="ru-RU" altLang="ru-RU" sz="3200" b="1" dirty="0">
                <a:solidFill>
                  <a:srgbClr val="0000FF"/>
                </a:solidFill>
              </a:rPr>
              <a:t> (1990).</a:t>
            </a:r>
          </a:p>
        </p:txBody>
      </p:sp>
      <p:pic>
        <p:nvPicPr>
          <p:cNvPr id="140298" name="Picture 10" descr="roto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67" y="436921"/>
            <a:ext cx="3714244" cy="33435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1524000" y="-184662"/>
            <a:ext cx="184708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1524000" y="539239"/>
            <a:ext cx="184708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1524000" y="-184662"/>
            <a:ext cx="184708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40295" name="Object 7"/>
          <p:cNvGraphicFramePr>
            <a:graphicFrameLocks noChangeAspect="1"/>
          </p:cNvGraphicFramePr>
          <p:nvPr/>
        </p:nvGraphicFramePr>
        <p:xfrm>
          <a:off x="4295777" y="1773238"/>
          <a:ext cx="6156325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340100" imgH="723900" progId="Unknown">
                  <p:embed/>
                </p:oleObj>
              </mc:Choice>
              <mc:Fallback>
                <p:oleObj r:id="rId3" imgW="3340100" imgH="723900" progId="Unknown">
                  <p:embed/>
                  <p:pic>
                    <p:nvPicPr>
                      <p:cNvPr id="1402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777" y="1773238"/>
                        <a:ext cx="6156325" cy="1020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7" name="Rectangle 9"/>
          <p:cNvSpPr>
            <a:spLocks noChangeArrowheads="1"/>
          </p:cNvSpPr>
          <p:nvPr/>
        </p:nvSpPr>
        <p:spPr bwMode="auto">
          <a:xfrm>
            <a:off x="1524000" y="539239"/>
            <a:ext cx="184708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40300" name="Picture 12" descr="rotor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2104" y="3979661"/>
            <a:ext cx="5383439" cy="25539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0302" name="Text Box 14"/>
          <p:cNvSpPr txBox="1">
            <a:spLocks noChangeArrowheads="1"/>
          </p:cNvSpPr>
          <p:nvPr/>
        </p:nvSpPr>
        <p:spPr bwMode="auto">
          <a:xfrm>
            <a:off x="2999470" y="3046258"/>
            <a:ext cx="9198427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altLang="ru-RU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сближает роторы по направлению              выстраивает роторы вдоль трека</a:t>
            </a:r>
          </a:p>
        </p:txBody>
      </p:sp>
      <p:sp>
        <p:nvSpPr>
          <p:cNvPr id="140303" name="Text Box 15"/>
          <p:cNvSpPr txBox="1">
            <a:spLocks noChangeArrowheads="1"/>
          </p:cNvSpPr>
          <p:nvPr/>
        </p:nvSpPr>
        <p:spPr bwMode="auto">
          <a:xfrm>
            <a:off x="4224338" y="1052514"/>
            <a:ext cx="184708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0304" name="Text Box 16"/>
          <p:cNvSpPr txBox="1">
            <a:spLocks noChangeArrowheads="1"/>
          </p:cNvSpPr>
          <p:nvPr/>
        </p:nvSpPr>
        <p:spPr bwMode="auto">
          <a:xfrm>
            <a:off x="4193896" y="644392"/>
            <a:ext cx="6969133" cy="113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Нейрон – это ротор, т.е. единичный вектор,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Выходящий  из </a:t>
            </a:r>
            <a:r>
              <a:rPr kumimoji="0" lang="en-US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й точки, измеренной на треке.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Двухчленная энергетическая функция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140305" name="Text Box 17"/>
          <p:cNvSpPr txBox="1">
            <a:spLocks noChangeArrowheads="1"/>
          </p:cNvSpPr>
          <p:nvPr/>
        </p:nvSpPr>
        <p:spPr bwMode="auto">
          <a:xfrm>
            <a:off x="5087939" y="2781301"/>
            <a:ext cx="1685247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первый член</a:t>
            </a:r>
          </a:p>
        </p:txBody>
      </p:sp>
      <p:sp>
        <p:nvSpPr>
          <p:cNvPr id="140306" name="Text Box 18"/>
          <p:cNvSpPr txBox="1">
            <a:spLocks noChangeArrowheads="1"/>
          </p:cNvSpPr>
          <p:nvPr/>
        </p:nvSpPr>
        <p:spPr bwMode="auto">
          <a:xfrm>
            <a:off x="8328026" y="2781301"/>
            <a:ext cx="1610290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второй член</a:t>
            </a:r>
          </a:p>
        </p:txBody>
      </p:sp>
      <p:sp>
        <p:nvSpPr>
          <p:cNvPr id="140307" name="Text Box 19"/>
          <p:cNvSpPr txBox="1">
            <a:spLocks noChangeArrowheads="1"/>
          </p:cNvSpPr>
          <p:nvPr/>
        </p:nvSpPr>
        <p:spPr bwMode="auto">
          <a:xfrm>
            <a:off x="3023645" y="3642138"/>
            <a:ext cx="2544264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Исходное состояние</a:t>
            </a:r>
          </a:p>
        </p:txBody>
      </p:sp>
      <p:sp>
        <p:nvSpPr>
          <p:cNvPr id="140308" name="Text Box 20"/>
          <p:cNvSpPr txBox="1">
            <a:spLocks noChangeArrowheads="1"/>
          </p:cNvSpPr>
          <p:nvPr/>
        </p:nvSpPr>
        <p:spPr bwMode="auto">
          <a:xfrm>
            <a:off x="6096000" y="3595175"/>
            <a:ext cx="2558370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Результат эволюции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C2E26F-893E-4BE9-B826-49F6BD8E663F}" type="datetime1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30.09.2022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648202" y="6453338"/>
            <a:ext cx="3679825" cy="280119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Ососков Г.А. Машинное обучение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D9BABC-D026-4351-9880-753067DD057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623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344" y="1"/>
            <a:ext cx="11809312" cy="6340187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История: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Ramón y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Cajal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&amp; </a:t>
            </a: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 tooltip="Camillo Golgi"/>
              </a:rPr>
              <a:t>Camillo Golgi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Нобелевская премия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1907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за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теорию нейронных систем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MacKallok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-Pitts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(1943)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математическая модель биологического нейрона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3.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D.Hebb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(1949)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правило обучения нейронов :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при повторном или настойчивом возбуждении одним нейроном  другого их 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синаптическая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связь усиливается.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4. </a:t>
            </a:r>
            <a:r>
              <a:rPr kumimoji="0" lang="en-US" alt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R. Sutton</a:t>
            </a:r>
            <a:r>
              <a:rPr kumimoji="0" lang="ru-RU" alt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  <a:r>
              <a:rPr kumimoji="0" lang="en-US" alt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</a:t>
            </a:r>
            <a:r>
              <a:rPr kumimoji="0" lang="de-DE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ij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</a:t>
            </a: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+1) - </a:t>
            </a:r>
            <a:r>
              <a:rPr kumimoji="0" lang="de-DE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</a:t>
            </a:r>
            <a:r>
              <a:rPr kumimoji="0" lang="de-DE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ij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</a:t>
            </a: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 =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</a:t>
            </a: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</a:t>
            </a:r>
            <a:r>
              <a:rPr kumimoji="0" lang="de-DE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ij</a:t>
            </a:r>
            <a:r>
              <a:rPr kumimoji="0" lang="de-DE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= </a:t>
            </a:r>
            <a:r>
              <a:rPr kumimoji="0" lang="de-DE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ηs</a:t>
            </a:r>
            <a:r>
              <a:rPr kumimoji="0" lang="de-DE" sz="18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</a:t>
            </a: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(t)</a:t>
            </a:r>
            <a:r>
              <a:rPr kumimoji="0" lang="de-DE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</a:t>
            </a:r>
            <a:r>
              <a:rPr kumimoji="0" lang="de-DE" sz="18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</a:t>
            </a: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(t)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правило подстройки весов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Что получилось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Архитектура искусственных нейронных сетей (ИНС).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ИНС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состоит из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нейронов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–простых логических устройств, характеризуемых: </a:t>
            </a:r>
          </a:p>
          <a:p>
            <a:pPr marL="342861" marR="0" lvl="0" indent="-34286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уровнем активации (возбуждён-заторможен);</a:t>
            </a:r>
          </a:p>
          <a:p>
            <a:pPr marL="342861" marR="0" lvl="0" indent="-34286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топологией связи друг с другом;</a:t>
            </a:r>
          </a:p>
          <a:p>
            <a:pPr marL="342861" marR="0" lvl="0" indent="-34286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мерой взаимодействия с другими нейронами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называемой синаптической силой связи или </a:t>
            </a:r>
            <a:r>
              <a:rPr kumimoji="0" lang="ru-RU" sz="20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весом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Веса этих связей различны и должны определяться в зависимости от решаемой задачи.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Вся система состоит из большого числа нейронов. Результат работы ИНС малочувствителен к характеристикам конкретного нейрона. 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3" descr="neuron"/>
          <p:cNvPicPr>
            <a:picLocks noChangeAspect="1" noChangeArrowheads="1"/>
          </p:cNvPicPr>
          <p:nvPr/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60" y="1032539"/>
            <a:ext cx="2224480" cy="126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05980" y="1432174"/>
            <a:ext cx="8424936" cy="6463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общий входной сигнал, поступающий на </a:t>
            </a:r>
            <a:r>
              <a:rPr kumimoji="0" lang="en-US" alt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-й нейрон от всех остальных нейронов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  </a:t>
            </a:r>
            <a:r>
              <a:rPr kumimoji="0" lang="en-US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</a:t>
            </a:r>
            <a:r>
              <a:rPr kumimoji="0" lang="en-US" altLang="ru-RU" sz="20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</a:t>
            </a:r>
            <a:r>
              <a:rPr kumimoji="0" lang="en-US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= </a:t>
            </a:r>
            <a:r>
              <a:rPr kumimoji="0" lang="en-US" alt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Σ</a:t>
            </a:r>
            <a:r>
              <a:rPr kumimoji="0" lang="en-US" altLang="ru-RU" sz="20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</a:t>
            </a:r>
            <a:r>
              <a:rPr kumimoji="0" lang="en-US" altLang="ru-RU" sz="20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</a:t>
            </a:r>
            <a:r>
              <a:rPr kumimoji="0" lang="en-US" altLang="ru-RU" sz="20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ij</a:t>
            </a:r>
            <a:r>
              <a:rPr kumimoji="0" lang="en-US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</a:t>
            </a:r>
            <a:r>
              <a:rPr kumimoji="0" lang="en-US" altLang="ru-RU" sz="20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</a:t>
            </a:r>
            <a:endParaRPr kumimoji="0" lang="ru-RU" altLang="ru-RU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5375920" y="1690502"/>
            <a:ext cx="360040" cy="402968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9328" y="1785704"/>
            <a:ext cx="2448272" cy="30776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Синаптический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вес</a:t>
            </a:r>
          </a:p>
        </p:txBody>
      </p:sp>
      <p:cxnSp>
        <p:nvCxnSpPr>
          <p:cNvPr id="11" name="Прямая со стрелкой 10"/>
          <p:cNvCxnSpPr/>
          <p:nvPr/>
        </p:nvCxnSpPr>
        <p:spPr bwMode="auto">
          <a:xfrm flipH="1">
            <a:off x="5620520" y="2061472"/>
            <a:ext cx="2408288" cy="155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Picture 12" descr="SIG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18895" y="3192804"/>
            <a:ext cx="1821721" cy="202997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9706491" y="5272593"/>
            <a:ext cx="2362465" cy="338544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Функция активации</a:t>
            </a:r>
            <a:endParaRPr kumimoji="0" lang="en-US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524000" y="-184662"/>
            <a:ext cx="184708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9" tIns="45715" rIns="91429" bIns="4571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956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986" y="4525551"/>
            <a:ext cx="1763505" cy="73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1981200" y="6525345"/>
            <a:ext cx="2133600" cy="196131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383A58-A09F-4D36-9566-78F7EF21C375}" type="datetime1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30.09.2022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4648200" y="6453337"/>
            <a:ext cx="3464024" cy="268139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Ососков Г.А. Машинное обучение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493C08-8341-4293-9353-6D9BB6DEABFE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9613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4" name="Picture 4" descr="rotor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157" y="858076"/>
            <a:ext cx="4897207" cy="375047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72936" y="73319"/>
            <a:ext cx="9144000" cy="792088"/>
          </a:xfrm>
        </p:spPr>
        <p:txBody>
          <a:bodyPr/>
          <a:lstStyle/>
          <a:p>
            <a:r>
              <a:rPr lang="ru-RU" altLang="ru-RU" sz="2800" b="1" dirty="0">
                <a:solidFill>
                  <a:srgbClr val="0000FF"/>
                </a:solidFill>
              </a:rPr>
              <a:t>Наше развитие этой идеи для треков  </a:t>
            </a:r>
            <a:br>
              <a:rPr lang="ru-RU" altLang="ru-RU" sz="2800" b="1" dirty="0">
                <a:solidFill>
                  <a:srgbClr val="0000FF"/>
                </a:solidFill>
              </a:rPr>
            </a:br>
            <a:r>
              <a:rPr lang="ru-RU" altLang="ru-RU" sz="2800" b="1" dirty="0">
                <a:solidFill>
                  <a:srgbClr val="0000FF"/>
                </a:solidFill>
              </a:rPr>
              <a:t>в магнитном поле </a:t>
            </a:r>
            <a:r>
              <a:rPr lang="en-US" altLang="ru-RU" sz="2800" b="1" dirty="0">
                <a:solidFill>
                  <a:srgbClr val="0000FF"/>
                </a:solidFill>
              </a:rPr>
              <a:t>(</a:t>
            </a:r>
            <a:r>
              <a:rPr lang="ru-RU" altLang="ru-RU" sz="2800" b="1" dirty="0">
                <a:solidFill>
                  <a:srgbClr val="0000FF"/>
                </a:solidFill>
              </a:rPr>
              <a:t>эксперимент </a:t>
            </a:r>
            <a:r>
              <a:rPr lang="en-US" altLang="ru-RU" sz="2800" b="1" dirty="0">
                <a:solidFill>
                  <a:srgbClr val="0000FF"/>
                </a:solidFill>
              </a:rPr>
              <a:t>ARES)</a:t>
            </a:r>
            <a:endParaRPr lang="ru-RU" altLang="ru-RU" sz="2800" b="1" dirty="0">
              <a:solidFill>
                <a:srgbClr val="0000FF"/>
              </a:solidFill>
            </a:endParaRPr>
          </a:p>
        </p:txBody>
      </p:sp>
      <p:sp>
        <p:nvSpPr>
          <p:cNvPr id="143367" name="Rectangle 7"/>
          <p:cNvSpPr>
            <a:spLocks noChangeArrowheads="1"/>
          </p:cNvSpPr>
          <p:nvPr/>
        </p:nvSpPr>
        <p:spPr bwMode="auto">
          <a:xfrm>
            <a:off x="1524000" y="2988752"/>
            <a:ext cx="184708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43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628065"/>
              </p:ext>
            </p:extLst>
          </p:nvPr>
        </p:nvGraphicFramePr>
        <p:xfrm>
          <a:off x="6167440" y="3141662"/>
          <a:ext cx="4791525" cy="1136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384300" imgH="508000" progId="Equation.2">
                  <p:embed/>
                </p:oleObj>
              </mc:Choice>
              <mc:Fallback>
                <p:oleObj r:id="rId3" imgW="1384300" imgH="508000" progId="Equation.2">
                  <p:embed/>
                  <p:pic>
                    <p:nvPicPr>
                      <p:cNvPr id="1433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40" y="3141662"/>
                        <a:ext cx="4791525" cy="11364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9" name="Rectangle 9"/>
          <p:cNvSpPr>
            <a:spLocks noChangeArrowheads="1"/>
          </p:cNvSpPr>
          <p:nvPr/>
        </p:nvSpPr>
        <p:spPr bwMode="auto">
          <a:xfrm>
            <a:off x="1524000" y="2882388"/>
            <a:ext cx="184708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43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706230"/>
              </p:ext>
            </p:extLst>
          </p:nvPr>
        </p:nvGraphicFramePr>
        <p:xfrm>
          <a:off x="6047065" y="1047504"/>
          <a:ext cx="5292074" cy="1382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416300" imgH="723900" progId="Equation.2">
                  <p:embed/>
                </p:oleObj>
              </mc:Choice>
              <mc:Fallback>
                <p:oleObj r:id="rId5" imgW="3416300" imgH="723900" progId="Equation.2">
                  <p:embed/>
                  <p:pic>
                    <p:nvPicPr>
                      <p:cNvPr id="14336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7065" y="1047504"/>
                        <a:ext cx="5292074" cy="13829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6144936" y="2492376"/>
            <a:ext cx="4537630" cy="70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Простая энергетическая функция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без ограничивающих членов</a:t>
            </a:r>
          </a:p>
        </p:txBody>
      </p:sp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190551" y="4171811"/>
            <a:ext cx="11713028" cy="206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 кольцевом детекторе 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ARES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достигнута эффективность распознавания – 98% за счет следующих дополнительных усилий: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Префильтрации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с помощью клеточного автомата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Удачной процедуры начальной установки роторов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Введения весовых множителей к синаптическим весам для   «отталкивания» от соседних треков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</a:t>
            </a:r>
            <a:r>
              <a:rPr kumimoji="0" lang="en-US" altLang="ru-RU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S. </a:t>
            </a:r>
            <a:r>
              <a:rPr kumimoji="0" lang="en-US" alt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Baginyan</a:t>
            </a:r>
            <a:r>
              <a:rPr kumimoji="0" lang="en-US" altLang="ru-RU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 G. Ososkov, </a:t>
            </a:r>
            <a:r>
              <a:rPr kumimoji="0" lang="en-US" alt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ey</a:t>
            </a:r>
            <a:r>
              <a:rPr kumimoji="0" lang="en-US" altLang="ru-RU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all, Computer Physics Communications 79 (1994)</a:t>
            </a:r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674B3A-A89B-4D65-B507-D283FE1D7319}" type="datetime1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30.09.2022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648200" y="6453338"/>
            <a:ext cx="3765550" cy="280119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Ососков Г.А. Машинное обучение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13492E-593C-44B2-A8F0-51CE709223F9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0605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12192000" cy="966790"/>
          </a:xfrm>
        </p:spPr>
        <p:txBody>
          <a:bodyPr/>
          <a:lstStyle/>
          <a:p>
            <a:pPr algn="l"/>
            <a:r>
              <a:rPr lang="ru-RU" altLang="ru-RU" sz="2800" b="1" dirty="0">
                <a:solidFill>
                  <a:srgbClr val="0000FF"/>
                </a:solidFill>
              </a:rPr>
              <a:t>Пример применения модифицированных роторных нейронов.  </a:t>
            </a:r>
            <a:r>
              <a:rPr lang="en-US" altLang="ru-RU" sz="2800" b="1" dirty="0">
                <a:solidFill>
                  <a:srgbClr val="0000FF"/>
                </a:solidFill>
              </a:rPr>
              <a:t>                                            </a:t>
            </a:r>
            <a:r>
              <a:rPr lang="ru-RU" altLang="ru-RU" sz="2800" b="1" dirty="0">
                <a:solidFill>
                  <a:srgbClr val="0000FF"/>
                </a:solidFill>
              </a:rPr>
              <a:t>Обработка </a:t>
            </a:r>
            <a:r>
              <a:rPr lang="ru-RU" altLang="ru-RU" sz="2800" b="1" dirty="0" err="1">
                <a:solidFill>
                  <a:srgbClr val="0000FF"/>
                </a:solidFill>
              </a:rPr>
              <a:t>ионограмм</a:t>
            </a:r>
            <a:r>
              <a:rPr lang="ru-RU" altLang="ru-RU" sz="2800" b="1" dirty="0">
                <a:solidFill>
                  <a:srgbClr val="0000FF"/>
                </a:solidFill>
              </a:rPr>
              <a:t>.</a:t>
            </a:r>
            <a:r>
              <a:rPr lang="ru-RU" altLang="ru-RU" sz="2800" b="1" dirty="0"/>
              <a:t> </a:t>
            </a:r>
            <a:r>
              <a:rPr lang="en-US" altLang="ru-RU" sz="2800" b="1" dirty="0"/>
              <a:t>         </a:t>
            </a:r>
            <a:r>
              <a:rPr lang="en-US" altLang="ru-RU" sz="1800" b="1" dirty="0">
                <a:solidFill>
                  <a:srgbClr val="00B050"/>
                </a:solidFill>
              </a:rPr>
              <a:t>I. Galkin, G. Ososkov, et al., Radio Sci. 31 (5), 1119–1128 (1996).</a:t>
            </a:r>
            <a:endParaRPr lang="ru-RU" altLang="ru-RU" sz="1800" b="1" dirty="0">
              <a:solidFill>
                <a:srgbClr val="00B050"/>
              </a:solidFill>
            </a:endParaRPr>
          </a:p>
        </p:txBody>
      </p:sp>
      <p:pic>
        <p:nvPicPr>
          <p:cNvPr id="145412" name="Picture 4" descr="ionos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056" y="1611794"/>
            <a:ext cx="4942114" cy="44059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5414" name="Picture 6" descr="ionos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48525" y="1032744"/>
            <a:ext cx="4251666" cy="303038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5416" name="Picture 8" descr="ionos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96616" y="4129087"/>
            <a:ext cx="3203575" cy="2592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609600" y="1151786"/>
            <a:ext cx="5089833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Ионограмма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вертикального зондирования</a:t>
            </a:r>
          </a:p>
        </p:txBody>
      </p:sp>
      <p:sp>
        <p:nvSpPr>
          <p:cNvPr id="145419" name="Text Box 11"/>
          <p:cNvSpPr txBox="1">
            <a:spLocks noChangeArrowheads="1"/>
          </p:cNvSpPr>
          <p:nvPr/>
        </p:nvSpPr>
        <p:spPr bwMode="auto">
          <a:xfrm>
            <a:off x="5880100" y="5734051"/>
            <a:ext cx="2736850" cy="64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3D </a:t>
            </a: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изображение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той же ионограммы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02AD07-3A53-49DB-A492-B670FCF2A7DF}" type="datetime1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30.09.2022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4050945" y="6375402"/>
            <a:ext cx="3488531" cy="280119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Ососков Г.А. Машинное обучение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250E39-18FE-45A2-A9F7-DB9C62EA7E6B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87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8" name="Picture 4" descr="iono1"/>
          <p:cNvPicPr>
            <a:picLocks noChangeAspect="1" noChangeArrowheads="1"/>
          </p:cNvPicPr>
          <p:nvPr/>
        </p:nvPicPr>
        <p:blipFill>
          <a:blip r:embed="rId2" cstate="print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401"/>
            <a:ext cx="4722815" cy="212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509" name="Picture 5" descr="iono2"/>
          <p:cNvPicPr>
            <a:picLocks noChangeAspect="1" noChangeArrowheads="1"/>
          </p:cNvPicPr>
          <p:nvPr/>
        </p:nvPicPr>
        <p:blipFill>
          <a:blip r:embed="rId3">
            <a:lum bright="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98" y="2241244"/>
            <a:ext cx="4758165" cy="212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510" name="Picture 6" descr="iono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7000"/>
                    </a14:imgEffect>
                    <a14:imgEffect>
                      <a14:saturation sat="318000"/>
                    </a14:imgEffect>
                    <a14:imgEffect>
                      <a14:brightnessContrast contras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" y="4606471"/>
            <a:ext cx="4205514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5808663" y="187327"/>
            <a:ext cx="4979546" cy="46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Этапы обработки ионограммы</a:t>
            </a: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5054600" y="1551370"/>
            <a:ext cx="6527800" cy="70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Клеточный автомат убрал вертикальные помехи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и заполнил пропущенные отсчеты</a:t>
            </a:r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3828098" y="3737523"/>
            <a:ext cx="8052932" cy="132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Инициализация роторов путем углового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гистограммирования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в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скользящем окне переменного размера в зависимости от изменения кривизны трека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позволила сократить эволюцию сети до 3-5 итераций</a:t>
            </a:r>
          </a:p>
        </p:txBody>
      </p:sp>
      <p:sp>
        <p:nvSpPr>
          <p:cNvPr id="149515" name="Text Box 11"/>
          <p:cNvSpPr txBox="1">
            <a:spLocks noChangeArrowheads="1"/>
          </p:cNvSpPr>
          <p:nvPr/>
        </p:nvSpPr>
        <p:spPr bwMode="auto">
          <a:xfrm>
            <a:off x="5054600" y="5624340"/>
            <a:ext cx="3450859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Результат распознавания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EE7101-DE49-4798-B34C-CECDA0CAAB2D}" type="datetime1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30.09.2022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33937" y="6505874"/>
            <a:ext cx="3392487" cy="352127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Ососков Г.А. Машинное обучение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78442F-AA51-453E-A45D-AEAE194BB88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005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1514" y="0"/>
            <a:ext cx="12050486" cy="772886"/>
          </a:xfrm>
        </p:spPr>
        <p:txBody>
          <a:bodyPr/>
          <a:lstStyle/>
          <a:p>
            <a:r>
              <a:rPr lang="ru-RU" altLang="ru-RU" sz="3600" b="1" dirty="0">
                <a:solidFill>
                  <a:srgbClr val="0000FF"/>
                </a:solidFill>
              </a:rPr>
              <a:t>Эластичные нейронные сети </a:t>
            </a:r>
            <a:r>
              <a:rPr lang="ru-RU" altLang="ru-RU" sz="3600" b="1" dirty="0" err="1">
                <a:solidFill>
                  <a:srgbClr val="0000FF"/>
                </a:solidFill>
              </a:rPr>
              <a:t>Хопфилдова</a:t>
            </a:r>
            <a:r>
              <a:rPr lang="ru-RU" altLang="ru-RU" sz="3600" b="1" dirty="0">
                <a:solidFill>
                  <a:srgbClr val="0000FF"/>
                </a:solidFill>
              </a:rPr>
              <a:t> типа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886" y="692150"/>
            <a:ext cx="11658600" cy="6165850"/>
          </a:xfrm>
        </p:spPr>
        <p:txBody>
          <a:bodyPr/>
          <a:lstStyle/>
          <a:p>
            <a:pPr marL="380957" indent="-380957">
              <a:buNone/>
            </a:pPr>
            <a:r>
              <a:rPr lang="ru-RU" altLang="ru-RU" sz="2200" b="1" dirty="0">
                <a:solidFill>
                  <a:srgbClr val="FF0000"/>
                </a:solidFill>
              </a:rPr>
              <a:t>Недостатки применения </a:t>
            </a:r>
            <a:r>
              <a:rPr lang="ru-RU" altLang="ru-RU" sz="2200" b="1" dirty="0" err="1">
                <a:solidFill>
                  <a:srgbClr val="FF0000"/>
                </a:solidFill>
              </a:rPr>
              <a:t>нейросетей</a:t>
            </a:r>
            <a:r>
              <a:rPr lang="ru-RU" altLang="ru-RU" sz="2200" b="1" dirty="0">
                <a:solidFill>
                  <a:srgbClr val="FF0000"/>
                </a:solidFill>
              </a:rPr>
              <a:t>:</a:t>
            </a:r>
          </a:p>
          <a:p>
            <a:pPr marL="182542" indent="-182542"/>
            <a:r>
              <a:rPr lang="ru-RU" altLang="ru-RU" sz="2200" b="1" dirty="0">
                <a:solidFill>
                  <a:srgbClr val="663300"/>
                </a:solidFill>
              </a:rPr>
              <a:t>Слишком медленная сходимость из-за излишнего числа степеней свободы</a:t>
            </a:r>
          </a:p>
          <a:p>
            <a:pPr marL="182542" indent="-182542"/>
            <a:r>
              <a:rPr lang="ru-RU" altLang="ru-RU" sz="2200" b="1" dirty="0">
                <a:solidFill>
                  <a:srgbClr val="663300"/>
                </a:solidFill>
              </a:rPr>
              <a:t>Решается только проблема распознавания без </a:t>
            </a:r>
            <a:r>
              <a:rPr lang="ru-RU" altLang="ru-RU" sz="2200" b="1" u="sng" dirty="0">
                <a:solidFill>
                  <a:srgbClr val="663300"/>
                </a:solidFill>
              </a:rPr>
              <a:t>учета известной модели трека</a:t>
            </a:r>
          </a:p>
          <a:p>
            <a:pPr marL="182542" indent="-182542"/>
            <a:r>
              <a:rPr lang="ru-RU" altLang="ru-RU" sz="2200" b="1" dirty="0">
                <a:solidFill>
                  <a:srgbClr val="663300"/>
                </a:solidFill>
              </a:rPr>
              <a:t>Чрезмерная чувствительность к шумам</a:t>
            </a:r>
          </a:p>
          <a:p>
            <a:pPr marL="380957" indent="-380957">
              <a:buNone/>
            </a:pPr>
            <a:r>
              <a:rPr lang="ru-RU" altLang="ru-RU" sz="2200" b="1" u="sng" dirty="0">
                <a:solidFill>
                  <a:srgbClr val="D53807"/>
                </a:solidFill>
              </a:rPr>
              <a:t>Идея:</a:t>
            </a:r>
            <a:r>
              <a:rPr lang="ru-RU" altLang="ru-RU" sz="2200" b="1" dirty="0">
                <a:solidFill>
                  <a:srgbClr val="0000FF"/>
                </a:solidFill>
              </a:rPr>
              <a:t> Объединить этапы распознавания и </a:t>
            </a:r>
            <a:r>
              <a:rPr lang="ru-RU" altLang="ru-RU" sz="2200" b="1" dirty="0" err="1">
                <a:solidFill>
                  <a:srgbClr val="0000FF"/>
                </a:solidFill>
              </a:rPr>
              <a:t>фитирования</a:t>
            </a:r>
            <a:r>
              <a:rPr lang="ru-RU" altLang="ru-RU" sz="2200" b="1" dirty="0">
                <a:solidFill>
                  <a:srgbClr val="0000FF"/>
                </a:solidFill>
              </a:rPr>
              <a:t> кривых,        максимально используя априорную информацию. </a:t>
            </a:r>
          </a:p>
          <a:p>
            <a:pPr marL="380957" indent="-380957">
              <a:buNone/>
            </a:pPr>
            <a:r>
              <a:rPr lang="ru-RU" altLang="ru-RU" sz="2200" b="1" u="sng" dirty="0">
                <a:solidFill>
                  <a:srgbClr val="D53807"/>
                </a:solidFill>
              </a:rPr>
              <a:t>Как это сделать  </a:t>
            </a:r>
            <a:r>
              <a:rPr lang="ru-RU" altLang="ru-RU" sz="2200" b="1" dirty="0">
                <a:solidFill>
                  <a:srgbClr val="0000FF"/>
                </a:solidFill>
              </a:rPr>
              <a:t>Зная уравнение трека, создать </a:t>
            </a:r>
            <a:r>
              <a:rPr lang="ru-RU" altLang="ru-RU" sz="2200" b="1" dirty="0">
                <a:solidFill>
                  <a:srgbClr val="D53807"/>
                </a:solidFill>
              </a:rPr>
              <a:t>эластичный </a:t>
            </a:r>
            <a:r>
              <a:rPr lang="ru-RU" altLang="ru-RU" sz="2200" b="1" dirty="0">
                <a:solidFill>
                  <a:srgbClr val="C00000"/>
                </a:solidFill>
              </a:rPr>
              <a:t>шаблон</a:t>
            </a:r>
            <a:r>
              <a:rPr lang="ru-RU" altLang="ru-RU" sz="2200" b="1" dirty="0">
                <a:solidFill>
                  <a:srgbClr val="0000FF"/>
                </a:solidFill>
              </a:rPr>
              <a:t> и изгибать его (меняя параметры уравнения) так, чтобы он прошел по «своим» измеренным точкам.</a:t>
            </a:r>
          </a:p>
          <a:p>
            <a:pPr marL="380957" indent="-380957">
              <a:buNone/>
            </a:pPr>
            <a:r>
              <a:rPr lang="ru-RU" altLang="ru-RU" sz="2200" b="1" u="sng" dirty="0">
                <a:solidFill>
                  <a:srgbClr val="D53807"/>
                </a:solidFill>
              </a:rPr>
              <a:t>Вопросы:</a:t>
            </a:r>
            <a:r>
              <a:rPr lang="ru-RU" altLang="ru-RU" sz="2200" b="1" dirty="0">
                <a:solidFill>
                  <a:srgbClr val="0000FF"/>
                </a:solidFill>
              </a:rPr>
              <a:t>  </a:t>
            </a:r>
            <a:endParaRPr lang="en-US" altLang="ru-RU" sz="2200" b="1" dirty="0">
              <a:solidFill>
                <a:srgbClr val="0000FF"/>
              </a:solidFill>
            </a:endParaRPr>
          </a:p>
          <a:p>
            <a:pPr marL="380957" indent="-380957">
              <a:buFontTx/>
              <a:buAutoNum type="arabicPeriod"/>
            </a:pPr>
            <a:r>
              <a:rPr lang="ru-RU" altLang="ru-RU" sz="2200" b="1" dirty="0">
                <a:solidFill>
                  <a:srgbClr val="0000FF"/>
                </a:solidFill>
              </a:rPr>
              <a:t> неизвестно число шаблонов</a:t>
            </a:r>
            <a:r>
              <a:rPr lang="en-US" altLang="ru-RU" sz="2200" b="1" dirty="0">
                <a:solidFill>
                  <a:srgbClr val="0000FF"/>
                </a:solidFill>
              </a:rPr>
              <a:t>;</a:t>
            </a:r>
            <a:endParaRPr lang="ru-RU" altLang="ru-RU" sz="2200" b="1" dirty="0">
              <a:solidFill>
                <a:srgbClr val="0000FF"/>
              </a:solidFill>
            </a:endParaRPr>
          </a:p>
          <a:p>
            <a:pPr marL="380957" indent="-380957">
              <a:buFontTx/>
              <a:buAutoNum type="arabicPeriod"/>
            </a:pPr>
            <a:r>
              <a:rPr lang="ru-RU" altLang="ru-RU" sz="2200" b="1" dirty="0">
                <a:solidFill>
                  <a:srgbClr val="0000FF"/>
                </a:solidFill>
              </a:rPr>
              <a:t> где взять начальные значения их параметров</a:t>
            </a:r>
            <a:r>
              <a:rPr lang="en-US" altLang="ru-RU" sz="2200" b="1" dirty="0">
                <a:solidFill>
                  <a:srgbClr val="0000FF"/>
                </a:solidFill>
              </a:rPr>
              <a:t>;</a:t>
            </a:r>
            <a:endParaRPr lang="ru-RU" altLang="ru-RU" sz="2200" b="1" dirty="0">
              <a:solidFill>
                <a:srgbClr val="0000FF"/>
              </a:solidFill>
            </a:endParaRPr>
          </a:p>
          <a:p>
            <a:pPr marL="380957" indent="-380957">
              <a:buFontTx/>
              <a:buAutoNum type="arabicPeriod"/>
            </a:pPr>
            <a:r>
              <a:rPr lang="ru-RU" altLang="ru-RU" sz="2200" b="1" dirty="0">
                <a:solidFill>
                  <a:srgbClr val="0000FF"/>
                </a:solidFill>
              </a:rPr>
              <a:t> как организовать подгонку сразу всех кривых (треков)</a:t>
            </a:r>
            <a:r>
              <a:rPr lang="en-US" altLang="ru-RU" sz="2200" b="1" dirty="0">
                <a:solidFill>
                  <a:srgbClr val="0000FF"/>
                </a:solidFill>
              </a:rPr>
              <a:t>;</a:t>
            </a:r>
            <a:endParaRPr lang="ru-RU" altLang="ru-RU" sz="2200" b="1" dirty="0">
              <a:solidFill>
                <a:srgbClr val="0000FF"/>
              </a:solidFill>
            </a:endParaRPr>
          </a:p>
          <a:p>
            <a:pPr marL="380957" indent="-380957">
              <a:buFontTx/>
              <a:buAutoNum type="arabicPeriod"/>
            </a:pPr>
            <a:r>
              <a:rPr lang="ru-RU" altLang="ru-RU" sz="2200" b="1" dirty="0">
                <a:solidFill>
                  <a:srgbClr val="0000FF"/>
                </a:solidFill>
              </a:rPr>
              <a:t> где</a:t>
            </a:r>
            <a:r>
              <a:rPr lang="en-US" altLang="ru-RU" sz="2200" b="1" dirty="0">
                <a:solidFill>
                  <a:srgbClr val="0000FF"/>
                </a:solidFill>
              </a:rPr>
              <a:t> </a:t>
            </a:r>
            <a:r>
              <a:rPr lang="ru-RU" altLang="ru-RU" sz="2200" b="1" dirty="0">
                <a:solidFill>
                  <a:srgbClr val="0000FF"/>
                </a:solidFill>
              </a:rPr>
              <a:t>тут нейронная сеть</a:t>
            </a:r>
            <a:r>
              <a:rPr lang="en-US" altLang="ru-RU" sz="2200" b="1" dirty="0">
                <a:solidFill>
                  <a:srgbClr val="0000FF"/>
                </a:solidFill>
              </a:rPr>
              <a:t>?</a:t>
            </a:r>
          </a:p>
          <a:p>
            <a:pPr marL="380957" indent="-380957">
              <a:buNone/>
            </a:pPr>
            <a:endParaRPr lang="en-US" altLang="ru-RU" sz="900" b="1" dirty="0">
              <a:solidFill>
                <a:srgbClr val="0000FF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25D315-CC9D-4353-827F-7C71E4430FC3}" type="datetime1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30.09.2022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655840" y="6453338"/>
            <a:ext cx="3680048" cy="280119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Ососков Г.А. Машинное обучение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13492E-593C-44B2-A8F0-51CE709223F9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552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4" name="Picture 4" descr="Hou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1" y="1275671"/>
            <a:ext cx="5699341" cy="260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87086" y="45951"/>
            <a:ext cx="12104914" cy="147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-2</a:t>
            </a:r>
            <a:r>
              <a:rPr kumimoji="0" lang="en-US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Число шаблонов и начальные значения параметров</a:t>
            </a:r>
            <a:endParaRPr kumimoji="0" lang="en-US" altLang="ru-RU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Для нахождения шаблонов (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templates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 и грубых значений их параметров применяется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D5380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преобразование 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5380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Хафа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гистограммирование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в пространстве  параметров с последующим поиском максимума гистограммы</a:t>
            </a:r>
          </a:p>
        </p:txBody>
      </p:sp>
      <p:pic>
        <p:nvPicPr>
          <p:cNvPr id="163846" name="Picture 6" descr="VSH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406" y="3097312"/>
            <a:ext cx="4250581" cy="335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7985918" y="1483120"/>
            <a:ext cx="3596482" cy="101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Соответствие точка - линия</a:t>
            </a:r>
            <a:endParaRPr kumimoji="0" lang="en-US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x=x0+tx z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x0=x-</a:t>
            </a:r>
            <a:r>
              <a:rPr kumimoji="0" lang="en-US" alt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tx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</a:t>
            </a:r>
          </a:p>
        </p:txBody>
      </p:sp>
      <p:sp>
        <p:nvSpPr>
          <p:cNvPr id="163848" name="Rectangle 8"/>
          <p:cNvSpPr>
            <a:spLocks noChangeArrowheads="1"/>
          </p:cNvSpPr>
          <p:nvPr/>
        </p:nvSpPr>
        <p:spPr bwMode="auto">
          <a:xfrm>
            <a:off x="402771" y="4076700"/>
            <a:ext cx="6999515" cy="206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Метод поворотных гистограмм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это частный случай преобразования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Хафа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для распознавания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прямых линий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и при правильной программной реализации он работает на несколько порядков быстрее.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Аналогичный быстрый алгоритм разработан и для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распознавания окружностей.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AE5987-8B86-4B76-B468-813D8F710A6E}" type="datetime1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30.09.2022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655840" y="6453338"/>
            <a:ext cx="3392016" cy="280119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Ососков Г.А. Машинное обучение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78442F-AA51-453E-A45D-AEAE194BB88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51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ACE4DF-7304-30A5-E7C5-637A6F7C4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133" y="1028883"/>
            <a:ext cx="6848475" cy="809625"/>
          </a:xfrm>
          <a:prstGeom prst="rect">
            <a:avLst/>
          </a:prstGeom>
        </p:spPr>
      </p:pic>
      <p:pic>
        <p:nvPicPr>
          <p:cNvPr id="151560" name="Picture 8" descr="elast3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94" y="5044159"/>
            <a:ext cx="3809946" cy="102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195943" y="1773239"/>
            <a:ext cx="11876314" cy="400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Здесь  </a:t>
            </a:r>
            <a: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π</a:t>
            </a:r>
            <a:r>
              <a:rPr kumimoji="0" lang="en-US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вектор параметров винтовой линии,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</a:t>
            </a:r>
            <a:r>
              <a:rPr kumimoji="0" lang="ru-RU" altLang="ru-RU" sz="20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ia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бинарный нейрон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определяющий принадлежность</a:t>
            </a:r>
            <a: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-й точки к </a:t>
            </a:r>
            <a: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му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шаблону трека,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alt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</a:t>
            </a:r>
            <a:r>
              <a:rPr kumimoji="0" lang="ru-RU" altLang="ru-RU" sz="20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ia</a:t>
            </a:r>
            <a:r>
              <a:rPr kumimoji="0" lang="ru-RU" alt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= 1, </a:t>
            </a:r>
            <a:r>
              <a:rPr kumimoji="0" lang="en-US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я точка принадлежит </a:t>
            </a:r>
            <a:r>
              <a:rPr kumimoji="0" lang="ru-RU" alt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му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треку,   </a:t>
            </a:r>
            <a:r>
              <a:rPr kumimoji="0" lang="ru-RU" alt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</a:t>
            </a:r>
            <a:r>
              <a:rPr kumimoji="0" lang="ru-RU" altLang="ru-RU" sz="20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ia</a:t>
            </a:r>
            <a:r>
              <a:rPr kumimoji="0" lang="ru-RU" altLang="ru-RU" sz="20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alt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= 0, 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 противном случае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</a:t>
            </a:r>
            <a:r>
              <a:rPr kumimoji="0" lang="ru-RU" altLang="ru-RU" sz="20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ru-RU" sz="20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ia</a:t>
            </a:r>
            <a: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(π,x)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квадрат расстояния от точки до трека.</a:t>
            </a:r>
            <a:endParaRPr kumimoji="0" lang="en-US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Минимизация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E(</a:t>
            </a:r>
            <a:r>
              <a:rPr kumimoji="0" lang="en-US" altLang="ru-RU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</a:t>
            </a:r>
            <a:r>
              <a:rPr kumimoji="0" lang="en-US" altLang="ru-RU" sz="24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ia</a:t>
            </a:r>
            <a:r>
              <a:rPr kumimoji="0" lang="en-US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π</a:t>
            </a:r>
            <a:r>
              <a:rPr kumimoji="0" lang="en-US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ведется при условии, что каждая точка может принадлежать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только одному треку или ни одному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(</a:t>
            </a:r>
            <a: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Σ</a:t>
            </a:r>
            <a:r>
              <a:rPr kumimoji="0" lang="en-US" altLang="ru-RU" sz="20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ia</a:t>
            </a:r>
            <a:r>
              <a:rPr kumimoji="0" lang="en-US" alt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</a:t>
            </a:r>
            <a:r>
              <a:rPr kumimoji="0" lang="en-US" altLang="ru-RU" sz="20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ia</a:t>
            </a:r>
            <a:r>
              <a:rPr kumimoji="0" lang="en-US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= 0).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en-US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 последнем случае функционал штрафуется на величину λ</a:t>
            </a:r>
            <a:endParaRPr kumimoji="0" lang="en-US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Минимизация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идет по обычной схеме сетей 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Хопфилда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сеть 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термализуется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с последовательностью температур </a:t>
            </a:r>
            <a: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Т</a:t>
            </a:r>
            <a:r>
              <a:rPr kumimoji="0" lang="en-US" altLang="ru-RU" sz="20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</a:t>
            </a:r>
            <a:r>
              <a:rPr kumimoji="0" lang="en-US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&gt;T</a:t>
            </a:r>
            <a:r>
              <a:rPr kumimoji="0" lang="en-US" altLang="ru-RU" sz="20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k-1</a:t>
            </a:r>
            <a:r>
              <a:rPr kumimoji="0" lang="en-US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&gt;...&gt;T</a:t>
            </a:r>
            <a:r>
              <a:rPr kumimoji="0" lang="en-US" altLang="ru-RU" sz="20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применяется теория среднего поля. Метод наискорейшего спуска дает итеративную процедуру подгонки параметров винтовой линии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b="1" dirty="0">
              <a:solidFill>
                <a:srgbClr val="000000"/>
              </a:solidFill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где         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факторы 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Поттса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ru-RU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β=1</a:t>
            </a:r>
            <a:r>
              <a:rPr kumimoji="0" lang="en-US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/T.</a:t>
            </a:r>
            <a:endParaRPr kumimoji="0" lang="ru-RU" altLang="ru-RU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87087" y="13230"/>
            <a:ext cx="12191999" cy="101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3-4</a:t>
            </a:r>
            <a:r>
              <a:rPr kumimoji="0" lang="en-US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Введение нейронов, определяющих принадлежность к треку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800" b="1" i="0" u="none" strike="noStrike" kern="1200" cap="none" spc="0" normalizeH="0" baseline="0" noProof="0" dirty="0">
              <a:ln>
                <a:noFill/>
              </a:ln>
              <a:solidFill>
                <a:srgbClr val="D5380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D5380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Пример: пространственный трек в магнитном поле – винтовая линия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pic>
        <p:nvPicPr>
          <p:cNvPr id="151559" name="Picture 7" descr="elast2"/>
          <p:cNvPicPr>
            <a:picLocks noChangeAspect="1" noChangeArrowheads="1"/>
          </p:cNvPicPr>
          <p:nvPr/>
        </p:nvPicPr>
        <p:blipFill>
          <a:blip r:embed="rId4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89" y="5094301"/>
            <a:ext cx="4210868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7B7152-09B8-4B03-BCFE-0DFEBD29E3B6}" type="datetime1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30.09.2022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655840" y="6381330"/>
            <a:ext cx="3464024" cy="280119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Ососков Г.А. Машинное обучение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78442F-AA51-453E-A45D-AEAE194BB88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2396D9-03C8-16D1-0AD8-5A4BBB5CC7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003" y="1194570"/>
            <a:ext cx="585398" cy="64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666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8" name="Rectangle 4"/>
          <p:cNvSpPr>
            <a:spLocks noChangeArrowheads="1"/>
          </p:cNvSpPr>
          <p:nvPr/>
        </p:nvSpPr>
        <p:spPr bwMode="auto">
          <a:xfrm>
            <a:off x="2063752" y="2"/>
            <a:ext cx="805656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Эластичные </a:t>
            </a:r>
            <a:r>
              <a:rPr kumimoji="0" lang="ru-RU" alt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нейросети</a:t>
            </a: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</a:t>
            </a: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продолжение</a:t>
            </a:r>
            <a:r>
              <a:rPr kumimoji="0" lang="en-US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)</a:t>
            </a:r>
            <a:endParaRPr kumimoji="0" lang="ru-RU" altLang="ru-RU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62150" name="Picture 6" descr="REAL1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5" y="960603"/>
            <a:ext cx="3343725" cy="321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151" name="Picture 7" descr="FIGOUT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7000"/>
                    </a14:imgEffect>
                    <a14:imgEffect>
                      <a14:brightnessContrast bright="-44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240" y="652898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139" y="4151114"/>
            <a:ext cx="5038464" cy="209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53" name="Text Box 9"/>
          <p:cNvSpPr txBox="1">
            <a:spLocks noChangeArrowheads="1"/>
          </p:cNvSpPr>
          <p:nvPr/>
        </p:nvSpPr>
        <p:spPr bwMode="auto">
          <a:xfrm>
            <a:off x="3575677" y="873091"/>
            <a:ext cx="5851636" cy="224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Применение эластичных ИНС для поиска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черенковских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колец</a:t>
            </a:r>
            <a:endParaRPr kumimoji="0" lang="en-US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и распознавания треков</a:t>
            </a:r>
            <a:endParaRPr kumimoji="0" lang="en-US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Ограничение на одновременный поиск - не более 13 объектов</a:t>
            </a:r>
            <a:endParaRPr kumimoji="0" lang="en-US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2154" name="AutoShape 10"/>
          <p:cNvSpPr>
            <a:spLocks noChangeArrowheads="1"/>
          </p:cNvSpPr>
          <p:nvPr/>
        </p:nvSpPr>
        <p:spPr bwMode="auto">
          <a:xfrm>
            <a:off x="7008813" y="1949502"/>
            <a:ext cx="1728787" cy="215900"/>
          </a:xfrm>
          <a:prstGeom prst="rightArrow">
            <a:avLst>
              <a:gd name="adj1" fmla="val 50000"/>
              <a:gd name="adj2" fmla="val 200184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2155" name="AutoShape 11"/>
          <p:cNvSpPr>
            <a:spLocks noChangeArrowheads="1"/>
          </p:cNvSpPr>
          <p:nvPr/>
        </p:nvSpPr>
        <p:spPr bwMode="auto">
          <a:xfrm>
            <a:off x="4051982" y="1548026"/>
            <a:ext cx="1550988" cy="215900"/>
          </a:xfrm>
          <a:prstGeom prst="leftArrow">
            <a:avLst>
              <a:gd name="adj1" fmla="val 50000"/>
              <a:gd name="adj2" fmla="val 17959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2156" name="Text Box 12"/>
          <p:cNvSpPr txBox="1">
            <a:spLocks noChangeArrowheads="1"/>
          </p:cNvSpPr>
          <p:nvPr/>
        </p:nvSpPr>
        <p:spPr bwMode="auto">
          <a:xfrm>
            <a:off x="240397" y="4365625"/>
            <a:ext cx="6519632" cy="163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Треки в дрейфовой камере в магнитном поле с ее лево-право неопределенностью. Потребовалось вводить 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D5380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2D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D5380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нейроны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D5380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</a:t>
            </a:r>
            <a:r>
              <a:rPr kumimoji="0" lang="ru-RU" altLang="ru-RU" sz="20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</a:t>
            </a:r>
            <a:r>
              <a:rPr kumimoji="0" lang="en-US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=(</a:t>
            </a:r>
            <a:r>
              <a:rPr kumimoji="0" lang="ru-RU" alt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</a:t>
            </a:r>
            <a:r>
              <a:rPr kumimoji="0" lang="ru-RU" altLang="ru-RU" sz="20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</a:t>
            </a:r>
            <a:r>
              <a:rPr kumimoji="0" lang="en-US" altLang="ru-RU" sz="20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+</a:t>
            </a:r>
            <a:r>
              <a:rPr kumimoji="0" lang="en-US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ru-RU" alt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</a:t>
            </a:r>
            <a:r>
              <a:rPr kumimoji="0" lang="ru-RU" altLang="ru-RU" sz="20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</a:t>
            </a:r>
            <a:r>
              <a:rPr kumimoji="0" lang="ru-RU" altLang="ru-RU" sz="20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ru-RU" sz="20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—</a:t>
            </a:r>
            <a:r>
              <a:rPr kumimoji="0" lang="en-US" alt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</a:t>
            </a:r>
            <a:endParaRPr kumimoji="0" lang="en-US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чтобы указать к какому именно треку следует приписать данную точку</a:t>
            </a:r>
            <a:endParaRPr kumimoji="0" lang="en-US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2157" name="Text Box 13"/>
          <p:cNvSpPr txBox="1">
            <a:spLocks noChangeArrowheads="1"/>
          </p:cNvSpPr>
          <p:nvPr/>
        </p:nvSpPr>
        <p:spPr bwMode="auto">
          <a:xfrm>
            <a:off x="3733800" y="3323914"/>
            <a:ext cx="8360227" cy="76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D5380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Решение: находить объекты по одному, удаляя точки уже найденных </a:t>
            </a:r>
            <a:r>
              <a:rPr lang="ru-RU" altLang="ru-RU" sz="2200" b="1" dirty="0">
                <a:solidFill>
                  <a:srgbClr val="D53807"/>
                </a:solidFill>
                <a:latin typeface="Arial" charset="0"/>
              </a:rPr>
              <a:t>о</a:t>
            </a:r>
            <a:r>
              <a:rPr kumimoji="0" lang="ru-RU" alt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5380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бъектов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D5380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при последующем распознавании</a:t>
            </a:r>
            <a:endParaRPr kumimoji="0" lang="en-US" altLang="ru-RU" sz="2200" b="1" i="0" u="none" strike="noStrike" kern="1200" cap="none" spc="0" normalizeH="0" baseline="0" noProof="0" dirty="0">
              <a:ln>
                <a:noFill/>
              </a:ln>
              <a:solidFill>
                <a:srgbClr val="D53807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372233-B3DC-4244-A12C-C31192D126DF}" type="datetime1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30.09.2022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615941" y="6381330"/>
            <a:ext cx="3608040" cy="280119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Ососков Г.А. Машинное обучение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78442F-AA51-453E-A45D-AEAE194BB88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0146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99798"/>
            <a:ext cx="12192000" cy="6361411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Новые технологические достижения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Суперкомпьютеры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карты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GPU,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параллелизм обработки, виртуализация и облачные технологии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Биологические открытия о мозге: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многослойность архитектуры, непосредственное восприятие пространственных объектов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Эпоха Больших Данных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Достигнут уже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экзабайтный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уровень потоков получаемых данных в современных и, особенно, планируемых экспериментах в физике высоких энергий и других научных и экономических областях</a:t>
            </a:r>
          </a:p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Решаемые задачи становятся все более сложными и, чтобы простая нейросеть могла их адекватно моделировать,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принимать на вход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2D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и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3D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объекты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ее архитектура должна становиться все более глубокой, путем добавления больше скрытых слоев, усложнения структуры и параметризации.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Однако простое увеличение числа скрытых слоев приводило к экспоненциальному росту межнейронных соединений  и проблеме с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«проклятьем размерности», к переобучению сети или застреванию её минимизируемой ошибки в локальном минимуме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Возникла необходимость в глубоких нейросетях и новых методах их обучения, обеспечивающих </a:t>
            </a:r>
            <a:r>
              <a:rPr kumimoji="0" lang="ru-RU" sz="22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высокую эффективность работы, параллельность и масштабируемость реализации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2000" cy="52321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Предпосылки и неизбежность появления глубоких нейросетей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981200" y="6453337"/>
            <a:ext cx="2133600" cy="268139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B42A7-BE6A-4357-BF48-98D066E20554}" type="datetime1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30.09.2022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648200" y="6453337"/>
            <a:ext cx="3896072" cy="268139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Ососков Г.А. Машинное обучение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78442F-AA51-453E-A45D-AEAE194BB88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845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/>
          <p:nvPr/>
        </p:nvPicPr>
        <p:blipFill>
          <a:blip r:embed="rId2" cstate="print">
            <a:lum bright="-28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622" y="4060585"/>
            <a:ext cx="4067520" cy="1537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26F98C-445C-510F-E94C-6CB93E86C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864" y="1224208"/>
            <a:ext cx="1632028" cy="2474943"/>
          </a:xfrm>
          <a:prstGeom prst="rect">
            <a:avLst/>
          </a:prstGeom>
        </p:spPr>
      </p:pic>
      <p:pic>
        <p:nvPicPr>
          <p:cNvPr id="13" name="Рисунок 12" descr="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481" y="169129"/>
            <a:ext cx="2517015" cy="5292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968" y="1570013"/>
            <a:ext cx="3844631" cy="20675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881" y="-76415"/>
            <a:ext cx="8229600" cy="706090"/>
          </a:xfrm>
        </p:spPr>
        <p:txBody>
          <a:bodyPr/>
          <a:lstStyle/>
          <a:p>
            <a:r>
              <a:rPr lang="ru-RU" sz="3200" b="1" dirty="0">
                <a:solidFill>
                  <a:srgbClr val="0000FF"/>
                </a:solidFill>
              </a:rPr>
              <a:t>Что может ИНС из одного нейрона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2975" y="507039"/>
            <a:ext cx="9340812" cy="95409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Самая простая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однонейронная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сеть. Уравнение выхода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упрощается до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       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где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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- простой порог. Это позволяет выполнить основные булевы операции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AND, OR, NOT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32" y="1559629"/>
            <a:ext cx="1698548" cy="20261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6821203" y="475722"/>
            <a:ext cx="1356439" cy="369322"/>
          </a:xfrm>
          <a:prstGeom prst="rect">
            <a:avLst/>
          </a:prstGeom>
        </p:spPr>
        <p:txBody>
          <a:bodyPr wrap="non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</a:t>
            </a:r>
            <a:r>
              <a:rPr kumimoji="0" lang="en-US" altLang="ru-RU" sz="18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</a:t>
            </a:r>
            <a:r>
              <a:rPr kumimoji="0" lang="en-US" alt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= </a:t>
            </a:r>
            <a:r>
              <a:rPr kumimoji="0" lang="en-US" alt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Σ</a:t>
            </a:r>
            <a:r>
              <a:rPr kumimoji="0" lang="en-US" altLang="ru-RU" sz="18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</a:t>
            </a:r>
            <a:r>
              <a:rPr kumimoji="0" lang="en-US" altLang="ru-RU" sz="18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</a:t>
            </a:r>
            <a:r>
              <a:rPr kumimoji="0" lang="en-US" altLang="ru-RU" sz="18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ij</a:t>
            </a:r>
            <a:r>
              <a:rPr kumimoji="0" lang="en-US" alt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</a:t>
            </a:r>
            <a:r>
              <a:rPr kumimoji="0" lang="en-US" altLang="ru-RU" sz="18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</a:t>
            </a:r>
            <a:endParaRPr kumimoji="0" lang="ru-RU" altLang="ru-RU" sz="1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58213" y="797186"/>
            <a:ext cx="1971992" cy="369322"/>
          </a:xfrm>
          <a:prstGeom prst="rect">
            <a:avLst/>
          </a:prstGeom>
        </p:spPr>
        <p:txBody>
          <a:bodyPr wrap="non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y=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</a:t>
            </a:r>
            <a:r>
              <a:rPr kumimoji="0" lang="ru-RU" sz="18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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</a:t>
            </a:r>
            <a:r>
              <a:rPr kumimoji="0" lang="ru-RU" sz="18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+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</a:t>
            </a:r>
            <a:r>
              <a:rPr kumimoji="0" lang="ru-RU" sz="18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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</a:t>
            </a:r>
            <a:r>
              <a:rPr kumimoji="0" lang="ru-RU" sz="18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=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/>
              </a:rPr>
              <a:t>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32386" y="3699151"/>
            <a:ext cx="2832984" cy="27698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Выполнение логических операций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69" y="3768477"/>
            <a:ext cx="4844131" cy="169276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однако «исключающее или»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XOR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не может быть выполнено принципиально, т.к. относится к классу линейно неразделимых задач.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Для ее выполнения требуется дополнить сеть еще одним слоем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из двух «скрытых» нейронов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20338" y="5358533"/>
            <a:ext cx="2585044" cy="276989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Персептрон со скрытым слоем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269" y="5897362"/>
            <a:ext cx="12137282" cy="6463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Успехи однослойных персептронов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Ф.Розенблатта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в 60-х и их крушение после выхода книги Минского-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Паперта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в 1969 г. «Темные годы ИНС» до конца 80-х </a:t>
            </a: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>
          <a:xfrm>
            <a:off x="1981200" y="6453337"/>
            <a:ext cx="2133600" cy="268139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58BE23-CCC3-4E7D-900F-BCD5414ECC7A}" type="datetime1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30.09.2022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4641609" y="6557331"/>
            <a:ext cx="3536033" cy="13639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Ососков Г.А. Машинное обучение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11136559" y="6245226"/>
            <a:ext cx="932067" cy="47625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493C08-8341-4293-9353-6D9BB6DEABFE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90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692696"/>
          </a:xfrm>
        </p:spPr>
        <p:txBody>
          <a:bodyPr/>
          <a:lstStyle/>
          <a:p>
            <a:r>
              <a:rPr lang="ru-RU" sz="3600" b="1" dirty="0" err="1">
                <a:solidFill>
                  <a:srgbClr val="0000FF"/>
                </a:solidFill>
              </a:rPr>
              <a:t>Нейроклассификатор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6331" y="764704"/>
            <a:ext cx="5949119" cy="388620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Нужен классификатор, разделяющий точки множеств а и </a:t>
            </a:r>
            <a:r>
              <a:rPr lang="en-US" sz="1800" dirty="0"/>
              <a:t>b</a:t>
            </a:r>
            <a:r>
              <a:rPr lang="ru-RU" sz="1800" dirty="0"/>
              <a:t>. Введем дискриминирующую функцию вида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1945" y="2528395"/>
            <a:ext cx="5794171" cy="1419356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Здесь пороговая функция</a:t>
            </a:r>
          </a:p>
          <a:p>
            <a:pPr marL="0" indent="0">
              <a:buNone/>
            </a:pPr>
            <a:r>
              <a:rPr lang="ru-RU" sz="1800" dirty="0"/>
              <a:t> </a:t>
            </a:r>
          </a:p>
          <a:p>
            <a:pPr marL="0" indent="0">
              <a:buNone/>
            </a:pPr>
            <a:r>
              <a:rPr lang="ru-RU" sz="1800" dirty="0"/>
              <a:t>Параметры </a:t>
            </a:r>
            <a:r>
              <a:rPr lang="ru-RU" sz="1800" b="1" i="1" dirty="0"/>
              <a:t>а</a:t>
            </a:r>
            <a:r>
              <a:rPr lang="pl-PL" sz="1800" b="1" i="1" baseline="-25000" dirty="0"/>
              <a:t>i</a:t>
            </a:r>
            <a:r>
              <a:rPr lang="ru-RU" sz="1800" b="1" i="1" dirty="0"/>
              <a:t>,</a:t>
            </a:r>
            <a:r>
              <a:rPr lang="pl-PL" sz="1800" b="1" i="1" dirty="0"/>
              <a:t>b</a:t>
            </a:r>
            <a:r>
              <a:rPr lang="pl-PL" sz="1800" b="1" i="1" baseline="-25000" dirty="0"/>
              <a:t>i</a:t>
            </a:r>
            <a:r>
              <a:rPr lang="ru-RU" sz="1800" b="1" i="1" dirty="0"/>
              <a:t>,</a:t>
            </a:r>
            <a:r>
              <a:rPr lang="pl-PL" sz="1800" b="1" i="1" dirty="0"/>
              <a:t>c</a:t>
            </a:r>
            <a:r>
              <a:rPr lang="pl-PL" sz="1800" b="1" i="1" baseline="-25000" dirty="0"/>
              <a:t>i</a:t>
            </a:r>
            <a:r>
              <a:rPr lang="ru-RU" sz="1800" b="1" i="1" dirty="0"/>
              <a:t>  </a:t>
            </a:r>
            <a:r>
              <a:rPr lang="pl-PL" sz="1800" b="1" i="1" dirty="0"/>
              <a:t>i</a:t>
            </a:r>
            <a:r>
              <a:rPr lang="ru-RU" sz="1800" b="1" i="1" dirty="0"/>
              <a:t>=1,2,3</a:t>
            </a:r>
            <a:r>
              <a:rPr lang="ru-RU" sz="1800" dirty="0"/>
              <a:t>;  </a:t>
            </a:r>
            <a:r>
              <a:rPr lang="ru-RU" sz="1800" b="1" dirty="0">
                <a:solidFill>
                  <a:srgbClr val="FF0000"/>
                </a:solidFill>
              </a:rPr>
              <a:t>подбираются так, чтобы </a:t>
            </a:r>
            <a:r>
              <a:rPr lang="pl-PL" sz="1800" dirty="0"/>
              <a:t>D</a:t>
            </a:r>
            <a:r>
              <a:rPr lang="ru-RU" sz="1800" dirty="0"/>
              <a:t>=1 для «</a:t>
            </a:r>
            <a:r>
              <a:rPr lang="pl-PL" sz="1800" dirty="0"/>
              <a:t>b</a:t>
            </a:r>
            <a:r>
              <a:rPr lang="ru-RU" sz="1800" dirty="0"/>
              <a:t>»  и </a:t>
            </a:r>
            <a:r>
              <a:rPr lang="pl-PL" sz="1800" dirty="0"/>
              <a:t>D</a:t>
            </a:r>
            <a:r>
              <a:rPr lang="ru-RU" sz="1800" dirty="0"/>
              <a:t>=0 для «</a:t>
            </a:r>
            <a:r>
              <a:rPr lang="pl-PL" sz="1800" dirty="0"/>
              <a:t>a</a:t>
            </a:r>
            <a:r>
              <a:rPr lang="ru-RU" sz="1800" dirty="0"/>
              <a:t>».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26124" y="4084985"/>
            <a:ext cx="7357242" cy="216024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Многослойный персептрон, реализующий этот классификатор, выглядит так</a:t>
            </a:r>
          </a:p>
          <a:p>
            <a:pPr marL="0" indent="0">
              <a:buNone/>
            </a:pPr>
            <a:r>
              <a:rPr lang="ru-RU" sz="1800" dirty="0"/>
              <a:t>Главный вопрос: </a:t>
            </a:r>
            <a:r>
              <a:rPr lang="ru-RU" sz="1800" b="1" dirty="0">
                <a:solidFill>
                  <a:srgbClr val="FF0000"/>
                </a:solidFill>
              </a:rPr>
              <a:t>как подобрать эти параметры?</a:t>
            </a:r>
          </a:p>
          <a:p>
            <a:pPr marL="0" indent="0">
              <a:buNone/>
            </a:pPr>
            <a:r>
              <a:rPr lang="ru-RU" sz="1800" dirty="0"/>
              <a:t>Ответ – </a:t>
            </a:r>
            <a:r>
              <a:rPr lang="ru-RU" sz="1800" b="1" dirty="0">
                <a:solidFill>
                  <a:srgbClr val="FF0000"/>
                </a:solidFill>
              </a:rPr>
              <a:t>обучить </a:t>
            </a:r>
            <a:r>
              <a:rPr lang="ru-RU" sz="1800" dirty="0"/>
              <a:t>нейронную сеть на наборе точек </a:t>
            </a:r>
            <a:r>
              <a:rPr lang="ru-RU" sz="1800" b="1" dirty="0">
                <a:solidFill>
                  <a:srgbClr val="FF0000"/>
                </a:solidFill>
              </a:rPr>
              <a:t>с метками</a:t>
            </a:r>
            <a:r>
              <a:rPr lang="ru-RU" sz="1800" dirty="0"/>
              <a:t>, указывающими к какому множеству они принадлежат. Такой набор называется </a:t>
            </a:r>
            <a:r>
              <a:rPr lang="ru-RU" sz="1800" dirty="0">
                <a:solidFill>
                  <a:srgbClr val="FF0000"/>
                </a:solidFill>
              </a:rPr>
              <a:t>обучающей выборкой</a:t>
            </a:r>
            <a:r>
              <a:rPr lang="ru-RU" sz="1800" dirty="0"/>
              <a:t>, а сам процесс – </a:t>
            </a:r>
            <a:r>
              <a:rPr lang="ru-RU" sz="1800" b="1" dirty="0">
                <a:solidFill>
                  <a:srgbClr val="FF0000"/>
                </a:solidFill>
              </a:rPr>
              <a:t>обучением с учителем.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997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016" y="2420888"/>
            <a:ext cx="2105096" cy="75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97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45" y="1448827"/>
            <a:ext cx="5794171" cy="70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9716" name="Picture 4" descr="MLPexampl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4000" contrast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773" y="701118"/>
            <a:ext cx="4382550" cy="311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трелка вправо 8"/>
          <p:cNvSpPr/>
          <p:nvPr/>
        </p:nvSpPr>
        <p:spPr bwMode="auto">
          <a:xfrm>
            <a:off x="1991544" y="4465902"/>
            <a:ext cx="5949119" cy="22765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997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9" y="3650271"/>
            <a:ext cx="4007934" cy="311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Дата 9"/>
          <p:cNvSpPr>
            <a:spLocks noGrp="1"/>
          </p:cNvSpPr>
          <p:nvPr>
            <p:ph type="dt" sz="half" idx="12"/>
          </p:nvPr>
        </p:nvSpPr>
        <p:spPr>
          <a:xfrm>
            <a:off x="1981200" y="6525345"/>
            <a:ext cx="2133600" cy="196131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DBFF36-7CEB-4669-A6E8-CBA19E86AF97}" type="datetime1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30.09.2022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0"/>
          </p:nvPr>
        </p:nvSpPr>
        <p:spPr>
          <a:xfrm>
            <a:off x="4648200" y="6453337"/>
            <a:ext cx="3536032" cy="268139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Ососков Г.А. Машинное обучение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250E39-18FE-45A2-A9F7-DB9C62EA7E6B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439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6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4" y="1917194"/>
            <a:ext cx="2973153" cy="192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"/>
            <a:ext cx="12192000" cy="64051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600" b="1" dirty="0">
                <a:solidFill>
                  <a:srgbClr val="0000FF"/>
                </a:solidFill>
              </a:rPr>
              <a:t>Тайны обучения. Что внутри черного ящика ИНС?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2763023" y="1927935"/>
            <a:ext cx="9440014" cy="640514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800" b="1" dirty="0">
                <a:solidFill>
                  <a:srgbClr val="0000FF"/>
                </a:solidFill>
              </a:rPr>
              <a:t>Чтобы обучить МСП применяют </a:t>
            </a:r>
            <a:r>
              <a:rPr lang="ru-RU" altLang="ru-RU" sz="1800" b="1" dirty="0">
                <a:solidFill>
                  <a:srgbClr val="FF0000"/>
                </a:solidFill>
              </a:rPr>
              <a:t>метод  обратного распространения ошибки</a:t>
            </a:r>
            <a:r>
              <a:rPr lang="ru-RU" altLang="ru-RU" sz="1800" b="1" dirty="0">
                <a:solidFill>
                  <a:srgbClr val="0000FF"/>
                </a:solidFill>
              </a:rPr>
              <a:t>, когда минимизируют по всем весам функцию ошибки сети: </a:t>
            </a:r>
          </a:p>
          <a:p>
            <a:pPr marL="0" indent="0">
              <a:buNone/>
            </a:pPr>
            <a:r>
              <a:rPr lang="ru-RU" altLang="ru-RU" sz="2000" b="1" i="1" dirty="0"/>
              <a:t>         </a:t>
            </a:r>
            <a:r>
              <a:rPr lang="en-GB" altLang="ru-RU" sz="2000" b="1" i="1" dirty="0"/>
              <a:t>E=</a:t>
            </a:r>
            <a:r>
              <a:rPr lang="el-GR" altLang="ru-RU" sz="2000" b="1" i="1" dirty="0"/>
              <a:t>Σ</a:t>
            </a:r>
            <a:r>
              <a:rPr lang="en-US" altLang="ru-RU" sz="2000" b="1" i="1" baseline="-25000" dirty="0"/>
              <a:t>m</a:t>
            </a:r>
            <a:r>
              <a:rPr lang="el-GR" altLang="ru-RU" sz="2000" b="1" i="1" dirty="0"/>
              <a:t>Σ</a:t>
            </a:r>
            <a:r>
              <a:rPr lang="en-US" altLang="ru-RU" sz="2000" b="1" i="1" baseline="-25000" dirty="0" err="1"/>
              <a:t>ij</a:t>
            </a:r>
            <a:r>
              <a:rPr lang="en-US" altLang="ru-RU" sz="2000" b="1" i="1" baseline="-25000" dirty="0"/>
              <a:t> </a:t>
            </a:r>
            <a:r>
              <a:rPr lang="en-US" altLang="ru-RU" sz="2000" b="1" i="1" dirty="0"/>
              <a:t>(</a:t>
            </a:r>
            <a:r>
              <a:rPr lang="en-GB" altLang="ru-RU" sz="2000" b="1" i="1" dirty="0" err="1"/>
              <a:t>y</a:t>
            </a:r>
            <a:r>
              <a:rPr lang="en-GB" altLang="ru-RU" sz="2000" b="1" i="1" baseline="-25000" dirty="0" err="1"/>
              <a:t>i</a:t>
            </a:r>
            <a:r>
              <a:rPr lang="en-GB" altLang="ru-RU" sz="2000" b="1" i="1" baseline="-25000" dirty="0"/>
              <a:t> </a:t>
            </a:r>
            <a:r>
              <a:rPr lang="en-GB" altLang="ru-RU" sz="2000" b="1" i="1" baseline="30000" dirty="0"/>
              <a:t>(m)</a:t>
            </a:r>
            <a:r>
              <a:rPr lang="en-GB" altLang="ru-RU" sz="2000" b="1" i="1" dirty="0"/>
              <a:t> – </a:t>
            </a:r>
            <a:r>
              <a:rPr lang="en-GB" altLang="ru-RU" sz="2000" b="1" i="1" dirty="0" err="1"/>
              <a:t>z</a:t>
            </a:r>
            <a:r>
              <a:rPr lang="en-GB" altLang="ru-RU" sz="2000" b="1" i="1" baseline="-25000" dirty="0" err="1"/>
              <a:t>i</a:t>
            </a:r>
            <a:r>
              <a:rPr lang="en-GB" altLang="ru-RU" sz="2000" b="1" i="1" baseline="-25000" dirty="0"/>
              <a:t> </a:t>
            </a:r>
            <a:r>
              <a:rPr lang="en-GB" altLang="ru-RU" sz="2000" b="1" i="1" baseline="30000" dirty="0"/>
              <a:t>(m)</a:t>
            </a:r>
            <a:r>
              <a:rPr lang="en-GB" altLang="ru-RU" sz="2000" b="1" i="1" dirty="0"/>
              <a:t> )</a:t>
            </a:r>
            <a:r>
              <a:rPr lang="en-GB" altLang="ru-RU" sz="2000" b="1" i="1" baseline="30000" dirty="0"/>
              <a:t>2</a:t>
            </a:r>
            <a:r>
              <a:rPr lang="en-GB" altLang="ru-RU" sz="2000" b="1" i="1" dirty="0"/>
              <a:t> </a:t>
            </a:r>
            <a:r>
              <a:rPr lang="en-GB" altLang="ru-RU" sz="2000" b="1" dirty="0"/>
              <a:t>→</a:t>
            </a:r>
            <a:r>
              <a:rPr lang="en-GB" altLang="ru-RU" sz="2000" b="1" i="1" dirty="0"/>
              <a:t> min</a:t>
            </a:r>
            <a:r>
              <a:rPr lang="en-GB" altLang="ru-RU" sz="2000" b="1" i="1" baseline="-25000" dirty="0"/>
              <a:t>{</a:t>
            </a:r>
            <a:r>
              <a:rPr lang="en-US" altLang="ru-RU" sz="2000" b="1" i="1" baseline="-25000" dirty="0" err="1"/>
              <a:t>wij</a:t>
            </a:r>
            <a:r>
              <a:rPr lang="en-GB" altLang="ru-RU" sz="2000" b="1" i="1" baseline="-25000" dirty="0"/>
              <a:t>} </a:t>
            </a:r>
            <a:endParaRPr lang="en-GB" altLang="ru-RU" sz="2000" b="1" i="1" dirty="0"/>
          </a:p>
        </p:txBody>
      </p:sp>
      <p:sp>
        <p:nvSpPr>
          <p:cNvPr id="9" name="Text Box 13"/>
          <p:cNvSpPr txBox="1">
            <a:spLocks noGrp="1" noChangeArrowheads="1"/>
          </p:cNvSpPr>
          <p:nvPr>
            <p:ph sz="half" idx="1"/>
          </p:nvPr>
        </p:nvSpPr>
        <p:spPr bwMode="auto">
          <a:xfrm>
            <a:off x="257847" y="3726039"/>
            <a:ext cx="1450504" cy="3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altLang="ru-RU" sz="1400" b="1" i="1" dirty="0"/>
              <a:t>h</a:t>
            </a:r>
            <a:r>
              <a:rPr lang="en-US" altLang="ru-RU" sz="1400" b="1" i="1" baseline="-25000" dirty="0"/>
              <a:t>i</a:t>
            </a:r>
            <a:r>
              <a:rPr lang="en-US" altLang="ru-RU" sz="1400" b="1" i="1" dirty="0"/>
              <a:t>=g(</a:t>
            </a:r>
            <a:r>
              <a:rPr lang="el-GR" altLang="ru-RU" sz="1400" b="1" dirty="0"/>
              <a:t>Σ</a:t>
            </a:r>
            <a:r>
              <a:rPr lang="en-US" altLang="ru-RU" sz="1400" b="1" i="1" baseline="-25000" dirty="0" err="1"/>
              <a:t>j</a:t>
            </a:r>
            <a:r>
              <a:rPr lang="en-US" altLang="ru-RU" sz="1400" b="1" i="1" dirty="0" err="1"/>
              <a:t>w</a:t>
            </a:r>
            <a:r>
              <a:rPr lang="en-US" altLang="ru-RU" sz="1400" b="1" i="1" baseline="-25000" dirty="0" err="1"/>
              <a:t>ij</a:t>
            </a:r>
            <a:r>
              <a:rPr lang="en-US" altLang="ru-RU" sz="1400" b="1" i="1" dirty="0"/>
              <a:t> </a:t>
            </a:r>
            <a:r>
              <a:rPr lang="en-US" altLang="ru-RU" sz="1400" b="1" i="1" dirty="0" err="1"/>
              <a:t>s</a:t>
            </a:r>
            <a:r>
              <a:rPr lang="en-US" altLang="ru-RU" sz="1400" b="1" i="1" baseline="-25000" dirty="0" err="1"/>
              <a:t>j</a:t>
            </a:r>
            <a:r>
              <a:rPr lang="en-US" altLang="ru-RU" sz="1400" b="1" i="1" dirty="0"/>
              <a:t>)</a:t>
            </a:r>
            <a:endParaRPr lang="en-US" altLang="ru-RU" sz="1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Объект 9"/>
              <p:cNvSpPr txBox="1"/>
              <p:nvPr/>
            </p:nvSpPr>
            <p:spPr bwMode="auto">
              <a:xfrm>
                <a:off x="2088860" y="2868631"/>
                <a:ext cx="1681798" cy="6099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ru-RU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𝒚</m:t>
                          </m:r>
                        </m:e>
                        <m:sub>
                          <m:r>
                            <a:rPr kumimoji="0" lang="ru-RU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</m:sSub>
                      <m:r>
                        <a:rPr kumimoji="0" lang="ru-RU" sz="1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𝒈</m:t>
                      </m:r>
                      <m:r>
                        <a:rPr kumimoji="0" lang="ru-RU" sz="1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ru-RU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ru-RU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𝒌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0" lang="ru-RU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ru-RU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𝒘</m:t>
                              </m:r>
                            </m:e>
                            <m:sub>
                              <m:r>
                                <a:rPr kumimoji="0" lang="ru-RU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𝒌𝒋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ru-RU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ru-RU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𝒉</m:t>
                              </m:r>
                            </m:e>
                            <m:sub>
                              <m:r>
                                <a:rPr kumimoji="0" lang="ru-RU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𝒌</m:t>
                              </m:r>
                            </m:sub>
                          </m:sSub>
                        </m:e>
                      </m:nary>
                      <m:r>
                        <a:rPr kumimoji="0" lang="ru-RU" sz="1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Объект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8860" y="2868631"/>
                <a:ext cx="1681798" cy="609962"/>
              </a:xfrm>
              <a:prstGeom prst="rect">
                <a:avLst/>
              </a:prstGeom>
              <a:blipFill>
                <a:blip r:embed="rId3"/>
                <a:stretch>
                  <a:fillRect t="-117000" r="-34420" b="-169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945750" y="3072011"/>
            <a:ext cx="8161300" cy="175431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Т.о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надо решать систему из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15 уравнений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 15 неизвестными значениями весов </a:t>
            </a:r>
            <a:r>
              <a:rPr kumimoji="0" lang="en-US" alt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</a:t>
            </a:r>
            <a:r>
              <a:rPr kumimoji="0" lang="en-US" altLang="ru-RU" sz="18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ij</a:t>
            </a:r>
            <a:r>
              <a:rPr kumimoji="0" lang="en-US" alt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</a:t>
            </a:r>
            <a:r>
              <a:rPr kumimoji="0" lang="en-US" altLang="ru-RU" sz="18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jk</a:t>
            </a:r>
            <a:r>
              <a:rPr kumimoji="0" lang="ru-RU" alt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для чего требуется дифференцируемость активационной функции </a:t>
            </a:r>
            <a:r>
              <a:rPr kumimoji="0" lang="en-US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g(x)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</a:t>
            </a:r>
            <a:r>
              <a:rPr kumimoji="0" lang="en-US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определяющей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выход каждого нейрона. Выбор сигмоидальной функции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обеспечивает к тому же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простое выражение и для ее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4837" y="1760605"/>
            <a:ext cx="1945629" cy="36932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Всего 15 весов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011" y="2323635"/>
            <a:ext cx="359653" cy="58476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8969157" y="2750030"/>
                <a:ext cx="1281003" cy="768790"/>
              </a:xfrm>
              <a:prstGeom prst="rect">
                <a:avLst/>
              </a:prstGeom>
            </p:spPr>
            <p:txBody>
              <a:bodyPr wrap="square" lIns="91429" tIns="45715" rIns="91429" bIns="45715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ru-RU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𝝏</m:t>
                          </m:r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𝑬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𝝏</m:t>
                          </m:r>
                          <m:sSub>
                            <m:sSubPr>
                              <m:ctrlPr>
                                <a:rPr kumimoji="0" lang="ru-RU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𝒘</m:t>
                              </m:r>
                            </m:e>
                            <m:sub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𝒊𝒋</m:t>
                              </m:r>
                            </m:sub>
                          </m:sSub>
                        </m:den>
                      </m:f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9157" y="2750030"/>
                <a:ext cx="1281003" cy="7687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8041" y="5375282"/>
            <a:ext cx="10338439" cy="92332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для скрытого слоя -                                                  , где </a:t>
            </a:r>
            <a:r>
              <a:rPr kumimoji="0" lang="en-US" alt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η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- параметр скорости обучения.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Сеть считается обученной, когда в эпохе обучения </a:t>
            </a:r>
            <a:r>
              <a:rPr kumimoji="0" lang="en-US" alt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максимальная ошибка обучения </a:t>
            </a:r>
            <a:endParaRPr kumimoji="0" lang="en-US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Е=</a:t>
            </a:r>
            <a:r>
              <a:rPr kumimoji="0" lang="en-US" alt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max</a:t>
            </a:r>
            <a:r>
              <a:rPr kumimoji="0" lang="ru-RU" alt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ru-RU" sz="18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</a:t>
            </a:r>
            <a:r>
              <a:rPr kumimoji="0" lang="ru-RU" altLang="ru-RU" sz="18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</a:t>
            </a:r>
            <a:r>
              <a:rPr kumimoji="0" lang="en-US" altLang="ru-RU" sz="18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</a:t>
            </a:r>
            <a:r>
              <a:rPr kumimoji="0" lang="ru-RU" alt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|</a:t>
            </a:r>
            <a:r>
              <a:rPr kumimoji="0" lang="en-US" alt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</a:t>
            </a:r>
            <a:r>
              <a:rPr kumimoji="0" lang="ru-RU" alt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ru-RU" sz="18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</a:t>
            </a:r>
            <a:r>
              <a:rPr kumimoji="0" lang="ru-RU" altLang="ru-RU" sz="18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</a:t>
            </a:r>
            <a:r>
              <a:rPr kumimoji="0" lang="en-US" altLang="ru-RU" sz="18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alt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–</a:t>
            </a:r>
            <a:r>
              <a:rPr kumimoji="0" lang="en-US" alt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</a:t>
            </a:r>
            <a:r>
              <a:rPr kumimoji="0" lang="ru-RU" alt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ru-RU" sz="18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</a:t>
            </a:r>
            <a:r>
              <a:rPr kumimoji="0" lang="ru-RU" altLang="ru-RU" sz="18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</a:t>
            </a:r>
            <a:r>
              <a:rPr kumimoji="0" lang="en-US" altLang="ru-RU" sz="18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</a:t>
            </a:r>
            <a:r>
              <a:rPr kumimoji="0" lang="ru-RU" alt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|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уменьшится до заданной точности. </a:t>
            </a:r>
          </a:p>
        </p:txBody>
      </p:sp>
      <p:graphicFrame>
        <p:nvGraphicFramePr>
          <p:cNvPr id="12" name="Объект 11"/>
          <p:cNvGraphicFramePr>
            <a:graphicFrameLocks noGrp="1" noChangeAspect="1"/>
          </p:cNvGraphicFramePr>
          <p:nvPr/>
        </p:nvGraphicFramePr>
        <p:xfrm>
          <a:off x="10140271" y="4030310"/>
          <a:ext cx="1442129" cy="671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26698" imgH="393529" progId="Equation.DSMT4">
                  <p:embed/>
                </p:oleObj>
              </mc:Choice>
              <mc:Fallback>
                <p:oleObj name="Equation" r:id="rId5" imgW="926698" imgH="393529" progId="Equation.DSMT4">
                  <p:embed/>
                  <p:pic>
                    <p:nvPicPr>
                      <p:cNvPr id="12" name="Объект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0271" y="4030310"/>
                        <a:ext cx="1442129" cy="6716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0" y="4723393"/>
            <a:ext cx="12192000" cy="7265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производных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                                     )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, входящих в формулы для итеративной (по эпохам обучения)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подстройки весов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Для весов выходного слоя имеем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6343310" y="5079067"/>
          <a:ext cx="3095625" cy="412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76500" imgH="381000" progId="Equation.DSMT4">
                  <p:embed/>
                </p:oleObj>
              </mc:Choice>
              <mc:Fallback>
                <p:oleObj name="Equation" r:id="rId7" imgW="2476500" imgH="381000" progId="Equation.DSMT4">
                  <p:embed/>
                  <p:pic>
                    <p:nvPicPr>
                      <p:cNvPr id="19" name="Объект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310" y="5079067"/>
                        <a:ext cx="3095625" cy="4129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2651224" y="5375282"/>
          <a:ext cx="2958376" cy="515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717800" imgH="469900" progId="Equation.DSMT4">
                  <p:embed/>
                </p:oleObj>
              </mc:Choice>
              <mc:Fallback>
                <p:oleObj name="Equation" r:id="rId9" imgW="2717800" imgH="469900" progId="Equation.DSMT4">
                  <p:embed/>
                  <p:pic>
                    <p:nvPicPr>
                      <p:cNvPr id="20" name="Объект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224" y="5375282"/>
                        <a:ext cx="2958376" cy="5150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Дата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1FB335-9E77-4F01-AFAC-18D5CA049427}" type="datetime1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30.09.2022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Ососков Г.А. Машинное обучение</a:t>
            </a: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250E39-18FE-45A2-A9F7-DB9C62EA7E6B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A85AA0-E643-740A-BE56-D74B657DB39A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81" y="470784"/>
            <a:ext cx="1298884" cy="1302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727" name="Picture 3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788" y="4824458"/>
            <a:ext cx="2242214" cy="30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D64A3B1-4067-7399-B11A-FAC929CA893F}"/>
              </a:ext>
            </a:extLst>
          </p:cNvPr>
          <p:cNvSpPr txBox="1"/>
          <p:nvPr/>
        </p:nvSpPr>
        <p:spPr>
          <a:xfrm>
            <a:off x="1559496" y="606244"/>
            <a:ext cx="10371892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Простой пример: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обучить сеть определять, где точка, - внутри круга или вне него.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бучающая выборка из 1000 троек чисел: на вход сети подают по 3 числа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Y, Z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координаты точки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X,Y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 признак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=1 - внутри круга или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=0 – вне его).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Решение: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ИНС с одним скрытым слоем из 5 нейронов, два входных и один выходной</a:t>
            </a:r>
          </a:p>
        </p:txBody>
      </p:sp>
    </p:spTree>
    <p:extLst>
      <p:ext uri="{BB962C8B-B14F-4D97-AF65-F5344CB8AC3E}">
        <p14:creationId xmlns:p14="http://schemas.microsoft.com/office/powerpoint/2010/main" val="4141736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401"/>
            <a:ext cx="9144000" cy="688297"/>
          </a:xfrm>
        </p:spPr>
        <p:txBody>
          <a:bodyPr/>
          <a:lstStyle/>
          <a:p>
            <a:r>
              <a:rPr lang="ru-RU" sz="2800" b="1" dirty="0">
                <a:solidFill>
                  <a:srgbClr val="0000FF"/>
                </a:solidFill>
              </a:rPr>
              <a:t>Проблемы минимизации функции ошибки сети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19736" y="589799"/>
            <a:ext cx="8136904" cy="2736304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/>
              <a:t>Обычный метод решения - </a:t>
            </a:r>
            <a:r>
              <a:rPr lang="ru-RU" sz="1800" b="1" dirty="0" err="1">
                <a:solidFill>
                  <a:srgbClr val="C00000"/>
                </a:solidFill>
              </a:rPr>
              <a:t>антиградиентный</a:t>
            </a:r>
            <a:r>
              <a:rPr lang="ru-RU" sz="1800" b="1" dirty="0">
                <a:solidFill>
                  <a:srgbClr val="C00000"/>
                </a:solidFill>
              </a:rPr>
              <a:t> спуск </a:t>
            </a:r>
            <a:r>
              <a:rPr lang="ru-RU" sz="2000" b="1" dirty="0"/>
              <a:t>Итеративные алгоритмы поиска минимума многомерной функции методом наискорейшего спуска требуют:</a:t>
            </a:r>
          </a:p>
          <a:p>
            <a:pPr marL="457147" indent="-457147">
              <a:buFont typeface="+mj-lt"/>
              <a:buAutoNum type="arabicPeriod"/>
            </a:pPr>
            <a:r>
              <a:rPr lang="ru-RU" sz="2000" b="1" dirty="0"/>
              <a:t>Удачного выбора начального приближения. </a:t>
            </a:r>
            <a:endParaRPr lang="en-US" sz="2000" b="1" dirty="0"/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ru-RU" sz="1800" dirty="0"/>
              <a:t>Интервал выбора начальных значений </a:t>
            </a:r>
            <a:r>
              <a:rPr lang="en-US" sz="1800" b="1" i="1" dirty="0"/>
              <a:t>w</a:t>
            </a:r>
            <a:r>
              <a:rPr lang="ru-RU" sz="1800" b="1" i="1" baseline="30000" dirty="0"/>
              <a:t>0</a:t>
            </a:r>
            <a:r>
              <a:rPr lang="en-US" sz="1800" b="1" i="1" baseline="-25000" dirty="0" err="1"/>
              <a:t>ij</a:t>
            </a:r>
            <a:r>
              <a:rPr lang="en-US" sz="1800" b="1" i="1" dirty="0"/>
              <a:t> ,w</a:t>
            </a:r>
            <a:r>
              <a:rPr lang="ru-RU" sz="1800" b="1" i="1" baseline="30000" dirty="0"/>
              <a:t>0</a:t>
            </a:r>
            <a:r>
              <a:rPr lang="en-US" sz="1800" b="1" i="1" baseline="-25000" dirty="0" err="1"/>
              <a:t>jk</a:t>
            </a:r>
            <a:r>
              <a:rPr lang="ru-RU" sz="1800" b="1" i="1" baseline="-25000" dirty="0"/>
              <a:t> </a:t>
            </a:r>
            <a:r>
              <a:rPr lang="ru-RU" sz="1800" b="1" dirty="0"/>
              <a:t> </a:t>
            </a:r>
            <a:r>
              <a:rPr lang="ru-RU" sz="1800" dirty="0"/>
              <a:t>нельзя брать произвольным, он должен соответствовать задаче. </a:t>
            </a:r>
          </a:p>
          <a:p>
            <a:pPr marL="0" indent="0">
              <a:buNone/>
            </a:pPr>
            <a:r>
              <a:rPr lang="ru-RU" sz="2000" dirty="0"/>
              <a:t>2. </a:t>
            </a:r>
            <a:r>
              <a:rPr lang="ru-RU" sz="2000" b="1" dirty="0"/>
              <a:t>Оптимального выбора шага по параметрам или скорости сходимости </a:t>
            </a:r>
            <a:r>
              <a:rPr lang="de-DE" sz="2000" b="1" i="1" dirty="0"/>
              <a:t>η</a:t>
            </a:r>
            <a:endParaRPr lang="ru-RU" sz="20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70821" y="3452493"/>
            <a:ext cx="6264188" cy="1866900"/>
          </a:xfrm>
        </p:spPr>
        <p:txBody>
          <a:bodyPr/>
          <a:lstStyle/>
          <a:p>
            <a:pPr marL="0" indent="0">
              <a:buNone/>
            </a:pPr>
            <a:r>
              <a:rPr lang="ru-RU" sz="2000" b="1" u="sng" dirty="0">
                <a:solidFill>
                  <a:srgbClr val="1A0AEC"/>
                </a:solidFill>
              </a:rPr>
              <a:t>Проблема переобучения </a:t>
            </a:r>
            <a:r>
              <a:rPr lang="en-US" sz="2000" b="1" u="sng" dirty="0">
                <a:solidFill>
                  <a:srgbClr val="1A0AEC"/>
                </a:solidFill>
              </a:rPr>
              <a:t>– overfitting</a:t>
            </a:r>
            <a:r>
              <a:rPr lang="ru-RU" sz="2000" dirty="0"/>
              <a:t>, когда ИНС с переизбытком скрытых нейронов выучивает весь набор данных, и ошибка обучения близка к 0, но знания модели не могут быть обобщены на новые данные, поэтому ошибка тестирования обычно очень высокая.</a:t>
            </a:r>
            <a:endParaRPr lang="en-US" sz="2000" dirty="0"/>
          </a:p>
          <a:p>
            <a:pPr marL="0" indent="0">
              <a:buNone/>
            </a:pPr>
            <a:r>
              <a:rPr lang="ru-RU" sz="2000" b="1" u="sng" dirty="0">
                <a:solidFill>
                  <a:srgbClr val="0000FF"/>
                </a:solidFill>
              </a:rPr>
              <a:t>Решение:</a:t>
            </a:r>
            <a:r>
              <a:rPr lang="ru-RU" sz="2000" dirty="0"/>
              <a:t> сравнивать значения ошибки сети при обучении и тестировании. Остановить обучение, когда эти значения разойдутся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>
          <a:xfrm>
            <a:off x="4648200" y="6245225"/>
            <a:ext cx="3464024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Ососков Г.А. Машинное обучение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250E39-18FE-45A2-A9F7-DB9C62EA7E6B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F7B068-A040-4777-B32D-2316071A544B}" type="datetime1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30.09.2022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7" y="506244"/>
            <a:ext cx="3181281" cy="292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509602" y="5628462"/>
            <a:ext cx="5311164" cy="30776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Правильная классификация      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overfitting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164A38-5D76-90AD-7E5E-924A10330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395" y="3379937"/>
            <a:ext cx="5445578" cy="233524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FBB9AD-E040-7F8C-69D6-A8845BECD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479" y="2860558"/>
            <a:ext cx="5445578" cy="233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84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7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03" y="1103317"/>
            <a:ext cx="2632767" cy="202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9" y="1"/>
            <a:ext cx="9076899" cy="548680"/>
          </a:xfrm>
        </p:spPr>
        <p:txBody>
          <a:bodyPr/>
          <a:lstStyle/>
          <a:p>
            <a:r>
              <a:rPr lang="ru-RU" sz="2800" b="1" dirty="0">
                <a:solidFill>
                  <a:srgbClr val="0000FF"/>
                </a:solidFill>
              </a:rPr>
              <a:t>Минимизация – вычислительные приемы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76983" y="2989756"/>
            <a:ext cx="7348323" cy="323868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/>
              <a:t>Наискорейший спуск для обычной и «овражной» поверхностей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155453" y="3451287"/>
            <a:ext cx="7668739" cy="1728192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000" dirty="0">
                <a:solidFill>
                  <a:srgbClr val="0000FF"/>
                </a:solidFill>
              </a:rPr>
              <a:t>Как выбраться из ложного локального минимума</a:t>
            </a:r>
            <a:r>
              <a:rPr lang="en-US" altLang="ru-RU" sz="2000" dirty="0">
                <a:solidFill>
                  <a:srgbClr val="0000FF"/>
                </a:solidFill>
              </a:rPr>
              <a:t> </a:t>
            </a:r>
            <a:r>
              <a:rPr lang="en-US" sz="2000" b="1" dirty="0"/>
              <a:t>E(</a:t>
            </a:r>
            <a:r>
              <a:rPr lang="en-US" altLang="ru-RU" sz="2000" b="1" i="1" dirty="0" err="1"/>
              <a:t>w</a:t>
            </a:r>
            <a:r>
              <a:rPr lang="en-US" altLang="ru-RU" sz="2000" b="1" i="1" baseline="-25000" dirty="0" err="1"/>
              <a:t>ij</a:t>
            </a:r>
            <a:r>
              <a:rPr lang="en-US" altLang="ru-RU" sz="2000" b="1" i="1" dirty="0"/>
              <a:t> ,</a:t>
            </a:r>
            <a:r>
              <a:rPr lang="en-US" altLang="ru-RU" sz="2000" b="1" i="1" dirty="0" err="1"/>
              <a:t>w</a:t>
            </a:r>
            <a:r>
              <a:rPr lang="en-US" altLang="ru-RU" sz="2000" b="1" i="1" baseline="-25000" dirty="0" err="1"/>
              <a:t>jk</a:t>
            </a:r>
            <a:r>
              <a:rPr lang="en-US" sz="2000" b="1" dirty="0"/>
              <a:t>)</a:t>
            </a:r>
            <a:endParaRPr lang="ru-RU" sz="2000" dirty="0"/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Метод симуляции отжига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b="1" dirty="0"/>
              <a:t>–</a:t>
            </a:r>
            <a:r>
              <a:rPr lang="ru-RU" sz="2000" b="1" dirty="0"/>
              <a:t> </a:t>
            </a:r>
            <a:r>
              <a:rPr lang="en-US" sz="2000" b="1" dirty="0">
                <a:solidFill>
                  <a:srgbClr val="0000FF"/>
                </a:solidFill>
              </a:rPr>
              <a:t>simulated annealing</a:t>
            </a:r>
          </a:p>
          <a:p>
            <a:pPr marL="0" indent="0">
              <a:lnSpc>
                <a:spcPct val="80000"/>
              </a:lnSpc>
              <a:buNone/>
            </a:pPr>
            <a:endParaRPr lang="ru-RU" sz="2000" b="1" dirty="0">
              <a:solidFill>
                <a:srgbClr val="0000FF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>
                <a:solidFill>
                  <a:srgbClr val="000000"/>
                </a:solidFill>
              </a:rPr>
              <a:t>Здесь</a:t>
            </a:r>
            <a:r>
              <a:rPr lang="ru-RU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>
                <a:solidFill>
                  <a:srgbClr val="000000"/>
                </a:solidFill>
              </a:rPr>
              <a:t>t</a:t>
            </a:r>
            <a:r>
              <a:rPr lang="ru-RU" sz="2000" b="1" i="1" dirty="0">
                <a:solidFill>
                  <a:srgbClr val="000000"/>
                </a:solidFill>
              </a:rPr>
              <a:t> – </a:t>
            </a:r>
            <a:r>
              <a:rPr lang="ru-RU" sz="2000" dirty="0">
                <a:solidFill>
                  <a:srgbClr val="000000"/>
                </a:solidFill>
              </a:rPr>
              <a:t>температура, постепенно убывающая </a:t>
            </a:r>
            <a:r>
              <a:rPr lang="en-US" sz="1800" b="1" i="1" dirty="0">
                <a:solidFill>
                  <a:srgbClr val="000000"/>
                </a:solidFill>
              </a:rPr>
              <a:t>t</a:t>
            </a:r>
            <a:r>
              <a:rPr lang="ru-RU" sz="1800" b="1" i="1" dirty="0">
                <a:solidFill>
                  <a:srgbClr val="000000"/>
                </a:solidFill>
              </a:rPr>
              <a:t> = 10,8,6,4,2,0</a:t>
            </a:r>
            <a:endParaRPr lang="ru-RU" altLang="ru-RU" sz="18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860" y="3464943"/>
            <a:ext cx="4248472" cy="214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96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983" y="3876359"/>
            <a:ext cx="1922115" cy="82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97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36000" contras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404" y="1092777"/>
            <a:ext cx="5256962" cy="199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67182" y="4368771"/>
            <a:ext cx="1843155" cy="33854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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=1/t    E=E(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t,W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Прямая со стрелкой 14"/>
          <p:cNvCxnSpPr/>
          <p:nvPr/>
        </p:nvCxnSpPr>
        <p:spPr bwMode="auto">
          <a:xfrm flipV="1">
            <a:off x="4557177" y="2512614"/>
            <a:ext cx="520524" cy="18914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9058613" y="1619300"/>
            <a:ext cx="3133387" cy="92332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Выход – метод параллельных касательных «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партан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»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79954"/>
            <a:ext cx="12192000" cy="92332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Антиградиентный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спуск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 хорошо работает для унимодальных функций  при удачно выбранном начальном приближении, однако для функции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E(</a:t>
            </a:r>
            <a:r>
              <a:rPr kumimoji="0" lang="en-US" alt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</a:t>
            </a:r>
            <a:r>
              <a:rPr kumimoji="0" lang="en-US" altLang="ru-RU" sz="18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ij</a:t>
            </a:r>
            <a:r>
              <a:rPr kumimoji="0" lang="en-US" alt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,</a:t>
            </a:r>
            <a:r>
              <a:rPr kumimoji="0" lang="en-US" alt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</a:t>
            </a:r>
            <a:r>
              <a:rPr kumimoji="0" lang="en-US" altLang="ru-RU" sz="18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jk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характерно овражное строение и наличие многих локальных минимумов.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2"/>
          </p:nvPr>
        </p:nvSpPr>
        <p:spPr>
          <a:xfrm>
            <a:off x="1981200" y="6368563"/>
            <a:ext cx="2133600" cy="35292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92065-A57F-40A8-B898-D499423EFDA1}" type="datetime1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30.09.2022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>
          <a:xfrm>
            <a:off x="4648200" y="6368563"/>
            <a:ext cx="2895600" cy="35292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Ососков Г. А.   Машинное обучение                             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250E39-18FE-45A2-A9F7-DB9C62EA7E6B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590975"/>
            <a:ext cx="12192000" cy="6463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 настоящее время придумано еще много более действенных способов обеспечить сходимость процесса обучения нейросети.  О них речь пойдет далее в контексте конкретных  нейросетевых задач.</a:t>
            </a:r>
          </a:p>
        </p:txBody>
      </p:sp>
    </p:spTree>
    <p:extLst>
      <p:ext uri="{BB962C8B-B14F-4D97-AF65-F5344CB8AC3E}">
        <p14:creationId xmlns:p14="http://schemas.microsoft.com/office/powerpoint/2010/main" val="2985473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911424" y="188641"/>
            <a:ext cx="10670976" cy="620713"/>
          </a:xfrm>
        </p:spPr>
        <p:txBody>
          <a:bodyPr/>
          <a:lstStyle/>
          <a:p>
            <a:pPr algn="l" eaLnBrk="1" hangingPunct="1"/>
            <a:r>
              <a:rPr lang="ru-RU" altLang="ru-RU" sz="3600" b="1" dirty="0">
                <a:solidFill>
                  <a:srgbClr val="0000FF"/>
                </a:solidFill>
              </a:rPr>
              <a:t>Почему ИНС так востребованы в физике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344" y="836712"/>
            <a:ext cx="11881320" cy="5616624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/>
              <a:t>Нейросети с их способностью к обучению и самообучению явились весьма эффективным средством решения многих экспериментальных задач, так что </a:t>
            </a:r>
            <a:r>
              <a:rPr lang="ru-RU" sz="2000" b="1" u="sng" dirty="0">
                <a:solidFill>
                  <a:srgbClr val="C00000"/>
                </a:solidFill>
              </a:rPr>
              <a:t>физики уже с 1988 года накопили большой опыт в применении ИНС</a:t>
            </a:r>
            <a:r>
              <a:rPr lang="ru-RU" sz="2000" b="1" dirty="0"/>
              <a:t> во многих экспериментах для распознавания изображений, траекторий элементарных частиц и проверки физических гипотез.</a:t>
            </a:r>
          </a:p>
          <a:p>
            <a:pPr marL="0" indent="0">
              <a:buNone/>
            </a:pPr>
            <a:r>
              <a:rPr lang="ru-RU" sz="2000" b="1" dirty="0"/>
              <a:t>В физике были  особенно популярны, в частности, МСП. Именно физики написали в 80-х программный </a:t>
            </a:r>
            <a:r>
              <a:rPr lang="ru-RU" sz="2000" b="1" dirty="0" err="1"/>
              <a:t>нейропакет</a:t>
            </a:r>
            <a:r>
              <a:rPr lang="ru-RU" sz="2000" b="1" dirty="0"/>
              <a:t> </a:t>
            </a:r>
            <a:r>
              <a:rPr lang="en-US" sz="2000" b="1" dirty="0" err="1"/>
              <a:t>JetNet</a:t>
            </a:r>
            <a:r>
              <a:rPr lang="en-US" sz="2000" b="1" dirty="0"/>
              <a:t> </a:t>
            </a:r>
            <a:r>
              <a:rPr lang="ru-RU" sz="2000" b="1" dirty="0"/>
              <a:t>и были одними из первых пользователей </a:t>
            </a:r>
            <a:r>
              <a:rPr lang="ru-RU" sz="2000" b="1" dirty="0" err="1"/>
              <a:t>нейрочипов</a:t>
            </a:r>
            <a:r>
              <a:rPr lang="ru-RU" sz="2000" b="1" dirty="0"/>
              <a:t>.</a:t>
            </a:r>
          </a:p>
          <a:p>
            <a:pPr marL="0" indent="0">
              <a:buNone/>
            </a:pPr>
            <a:r>
              <a:rPr lang="ru-RU" sz="2000" b="1" dirty="0"/>
              <a:t>Причины:</a:t>
            </a:r>
          </a:p>
          <a:p>
            <a:pPr lvl="0"/>
            <a:r>
              <a:rPr lang="ru-RU" sz="2000" b="1" dirty="0"/>
              <a:t>возможность  </a:t>
            </a:r>
            <a:r>
              <a:rPr lang="ru-RU" sz="2000" b="1" dirty="0" err="1"/>
              <a:t>монте-карловской</a:t>
            </a:r>
            <a:r>
              <a:rPr lang="ru-RU" sz="2000" b="1" dirty="0"/>
              <a:t> генерации обучающей выборки любой требуемой длины на основе современной физической теории ;</a:t>
            </a:r>
          </a:p>
          <a:p>
            <a:pPr lvl="0"/>
            <a:r>
              <a:rPr lang="ru-RU" sz="2000" b="1" dirty="0"/>
              <a:t>появление в то время на рынке </a:t>
            </a:r>
            <a:r>
              <a:rPr lang="ru-RU" sz="2000" b="1" dirty="0" err="1"/>
              <a:t>нейрочипов</a:t>
            </a:r>
            <a:r>
              <a:rPr lang="en-US" sz="2000" b="1" dirty="0"/>
              <a:t>, </a:t>
            </a:r>
            <a:r>
              <a:rPr lang="ru-RU" sz="2000" b="1" dirty="0"/>
              <a:t>реализующих обученную </a:t>
            </a:r>
            <a:r>
              <a:rPr lang="ru-RU" sz="2000" b="1" dirty="0" err="1"/>
              <a:t>нейросеть</a:t>
            </a:r>
            <a:r>
              <a:rPr lang="ru-RU" sz="2000" b="1" dirty="0"/>
              <a:t> для ее применения</a:t>
            </a:r>
            <a:r>
              <a:rPr lang="en-US" sz="2000" b="1" dirty="0"/>
              <a:t>, </a:t>
            </a:r>
            <a:r>
              <a:rPr lang="ru-RU" sz="2000" b="1" dirty="0"/>
              <a:t>как сверхбыстрого триггера;</a:t>
            </a:r>
          </a:p>
          <a:p>
            <a:pPr lvl="0"/>
            <a:r>
              <a:rPr lang="ru-RU" sz="2000" b="1" dirty="0"/>
              <a:t>появление удобных в использовании программ для конструирования МСП и реализации их обучения типа </a:t>
            </a:r>
            <a:r>
              <a:rPr lang="ru-RU" sz="2000" b="1" dirty="0" err="1"/>
              <a:t>церновской</a:t>
            </a:r>
            <a:r>
              <a:rPr lang="ru-RU" sz="2000" b="1" dirty="0"/>
              <a:t> программы </a:t>
            </a:r>
            <a:r>
              <a:rPr lang="en-US" sz="2000" b="1" dirty="0"/>
              <a:t>TMVA</a:t>
            </a:r>
            <a:r>
              <a:rPr lang="ru-RU" sz="2000" b="1" dirty="0"/>
              <a:t> – </a:t>
            </a:r>
            <a:r>
              <a:rPr lang="en-US" sz="2000" b="1" dirty="0"/>
              <a:t>the Toolkit for Multivariate Data Analysis with ROOT</a:t>
            </a:r>
            <a:r>
              <a:rPr lang="ru-RU" sz="2000" b="1" dirty="0"/>
              <a:t>.</a:t>
            </a:r>
            <a:r>
              <a:rPr lang="en-US" sz="2000" b="1" dirty="0"/>
              <a:t> </a:t>
            </a:r>
            <a:endParaRPr lang="ru-RU" sz="2000" b="1" dirty="0"/>
          </a:p>
          <a:p>
            <a:pPr marL="0" lvl="0" indent="0">
              <a:buNone/>
            </a:pPr>
            <a:endParaRPr lang="ru-RU" sz="2000" b="1" dirty="0"/>
          </a:p>
          <a:p>
            <a:pPr marL="0" indent="0">
              <a:lnSpc>
                <a:spcPct val="110000"/>
              </a:lnSpc>
              <a:buNone/>
            </a:pPr>
            <a:endParaRPr lang="en-US" altLang="ru-RU" sz="18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5172E6-F6FC-475F-A316-ED4198D0FCDF}" type="datetime1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30.09.2022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Ососков Г.А. Машинное обучение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13492E-593C-44B2-A8F0-51CE709223F9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37267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4742</Words>
  <Application>Microsoft Office PowerPoint</Application>
  <PresentationFormat>Широкоэкранный</PresentationFormat>
  <Paragraphs>524</Paragraphs>
  <Slides>37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6</vt:i4>
      </vt:variant>
      <vt:variant>
        <vt:lpstr>Заголовки слайдов</vt:lpstr>
      </vt:variant>
      <vt:variant>
        <vt:i4>37</vt:i4>
      </vt:variant>
    </vt:vector>
  </HeadingPairs>
  <TitlesOfParts>
    <vt:vector size="54" baseType="lpstr">
      <vt:lpstr>Arial</vt:lpstr>
      <vt:lpstr>Arial Rounded MT Bold</vt:lpstr>
      <vt:lpstr>Calibri</vt:lpstr>
      <vt:lpstr>Cambria</vt:lpstr>
      <vt:lpstr>Cambria Math</vt:lpstr>
      <vt:lpstr>Comic Sans MS</vt:lpstr>
      <vt:lpstr>Times New Roman</vt:lpstr>
      <vt:lpstr>Wingdings</vt:lpstr>
      <vt:lpstr>Оформление по умолчанию</vt:lpstr>
      <vt:lpstr>2_Оформление по умолчанию</vt:lpstr>
      <vt:lpstr>Тема Office</vt:lpstr>
      <vt:lpstr>Unknown</vt:lpstr>
      <vt:lpstr>Equation</vt:lpstr>
      <vt:lpstr>Формула</vt:lpstr>
      <vt:lpstr>Graph</vt:lpstr>
      <vt:lpstr>Image</vt:lpstr>
      <vt:lpstr>Equation.2</vt:lpstr>
      <vt:lpstr>Лекция 2 От искусственного нейрона к обучению нейросетей.  РБФ нейросети. Клеточные автоматы.  Полносвязные сети Хопфилда  </vt:lpstr>
      <vt:lpstr>Презентация PowerPoint</vt:lpstr>
      <vt:lpstr>Презентация PowerPoint</vt:lpstr>
      <vt:lpstr>Что может ИНС из одного нейрона</vt:lpstr>
      <vt:lpstr>Нейроклассификатор</vt:lpstr>
      <vt:lpstr>Тайны обучения. Что внутри черного ящика ИНС?</vt:lpstr>
      <vt:lpstr>Проблемы минимизации функции ошибки сети</vt:lpstr>
      <vt:lpstr>Минимизация – вычислительные приемы</vt:lpstr>
      <vt:lpstr>Почему ИНС так востребованы в физике </vt:lpstr>
      <vt:lpstr>ИНС, применяемые в экспериментальной физике</vt:lpstr>
      <vt:lpstr>Презентация PowerPoint</vt:lpstr>
      <vt:lpstr>Идентификация частиц по данным детектора RICH - это задача выбора между двумя гипотезами </vt:lpstr>
      <vt:lpstr>2. Прогнозирование временных рядов</vt:lpstr>
      <vt:lpstr>Авторегрессионная нейросеть. 1 этап обучение </vt:lpstr>
      <vt:lpstr>2 этап Предсказание</vt:lpstr>
      <vt:lpstr>3. МСП в решении генетических задач</vt:lpstr>
      <vt:lpstr>Презентация PowerPoint</vt:lpstr>
      <vt:lpstr>Радиально-базисные сети</vt:lpstr>
      <vt:lpstr>Быстрое обучение РБФ нейросети</vt:lpstr>
      <vt:lpstr>Презентация PowerPoint</vt:lpstr>
      <vt:lpstr>Презентация PowerPoint</vt:lpstr>
      <vt:lpstr>Алгоритм N2 обучения</vt:lpstr>
      <vt:lpstr>Презентация PowerPoint</vt:lpstr>
      <vt:lpstr>Презентация PowerPoint</vt:lpstr>
      <vt:lpstr>Презентация PowerPoint</vt:lpstr>
      <vt:lpstr>Нейронная сеть Хопфилда (ХНС)</vt:lpstr>
      <vt:lpstr>Распознавание треков. Метод сегментов.</vt:lpstr>
      <vt:lpstr>Пример применения для распознавания событий  с короткоживущими частицами</vt:lpstr>
      <vt:lpstr>Роторные сети Хопфилда. Идея К.Петерсона (1990).</vt:lpstr>
      <vt:lpstr>Наше развитие этой идеи для треков   в магнитном поле (эксперимент ARES)</vt:lpstr>
      <vt:lpstr>Пример применения модифицированных роторных нейронов.                                              Обработка ионограмм.          I. Galkin, G. Ososkov, et al., Radio Sci. 31 (5), 1119–1128 (1996).</vt:lpstr>
      <vt:lpstr>Презентация PowerPoint</vt:lpstr>
      <vt:lpstr>Эластичные нейронные сети Хопфилдова типа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Gennady Ososkov</dc:creator>
  <cp:lastModifiedBy>Gennady Ososkov</cp:lastModifiedBy>
  <cp:revision>20</cp:revision>
  <dcterms:created xsi:type="dcterms:W3CDTF">2022-09-25T09:02:21Z</dcterms:created>
  <dcterms:modified xsi:type="dcterms:W3CDTF">2022-09-30T08:48:05Z</dcterms:modified>
</cp:coreProperties>
</file>