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4" r:id="rId3"/>
  </p:sldMasterIdLst>
  <p:notesMasterIdLst>
    <p:notesMasterId r:id="rId33"/>
  </p:notesMasterIdLst>
  <p:sldIdLst>
    <p:sldId id="610" r:id="rId4"/>
    <p:sldId id="669" r:id="rId5"/>
    <p:sldId id="258" r:id="rId6"/>
    <p:sldId id="259" r:id="rId7"/>
    <p:sldId id="260" r:id="rId8"/>
    <p:sldId id="261" r:id="rId9"/>
    <p:sldId id="272" r:id="rId10"/>
    <p:sldId id="273" r:id="rId11"/>
    <p:sldId id="626" r:id="rId12"/>
    <p:sldId id="263" r:id="rId13"/>
    <p:sldId id="264" r:id="rId14"/>
    <p:sldId id="678" r:id="rId15"/>
    <p:sldId id="284" r:id="rId16"/>
    <p:sldId id="673" r:id="rId17"/>
    <p:sldId id="674" r:id="rId18"/>
    <p:sldId id="681" r:id="rId19"/>
    <p:sldId id="266" r:id="rId20"/>
    <p:sldId id="675" r:id="rId21"/>
    <p:sldId id="676" r:id="rId22"/>
    <p:sldId id="546" r:id="rId23"/>
    <p:sldId id="268" r:id="rId24"/>
    <p:sldId id="269" r:id="rId25"/>
    <p:sldId id="274" r:id="rId26"/>
    <p:sldId id="275" r:id="rId27"/>
    <p:sldId id="548" r:id="rId28"/>
    <p:sldId id="677" r:id="rId29"/>
    <p:sldId id="679" r:id="rId30"/>
    <p:sldId id="680" r:id="rId31"/>
    <p:sldId id="29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79832-17FE-495A-9834-1C23D379F9FF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ACE07-755D-4E78-9235-BA6727C68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4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4A0C-287E-4B11-B47E-3FEE101F97FE}" type="datetime1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F42C-8D41-4136-AF98-058D95263EE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8463" y="682625"/>
            <a:ext cx="6059487" cy="3409950"/>
          </a:xfrm>
          <a:ln/>
        </p:spPr>
      </p:sp>
      <p:sp>
        <p:nvSpPr>
          <p:cNvPr id="9114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114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A0D5C0-3458-4CEF-A721-761B1AB39A6C}" type="slidenum">
              <a: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ru-RU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07CC3-2B0A-4A95-9471-EA747D86875E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11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69FE9F-1581-4BEC-B020-C264131E23D2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050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D55CD7-5740-4B9E-B310-B368FAF0A9C8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00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42330-BF05-4FB0-AB5F-D67C3CDC86A7}" type="datetime1">
              <a:rPr lang="ru-RU" smtClean="0">
                <a:solidFill>
                  <a:srgbClr val="000000"/>
                </a:solidFill>
              </a:rPr>
              <a:t>14.10.2022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57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4692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9E0CF-8948-4A29-AFC9-BAA79CC13B68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95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9F4443-C30A-4DC2-BAC3-431B7B4E3878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21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189D0-5E67-43D4-AA12-123CC140E7CD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E4AFA1-866E-4138-A702-D9ED2B8F8F9E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8EC9F2-C3CE-49B0-B884-C06DFD2BAA66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CC0F4D-A54D-45DA-BC41-F8B264D98B27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7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1CE77-A99E-43DA-827E-61FB0569140A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540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FBAEAB-1F21-435E-9486-71E65ED81311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78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87BA0-F05A-43B4-B0DA-E496F3EDB2F2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7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D236CD-05B8-48C3-B725-F033A747B3CE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1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96A7F5-9E2B-49D9-8955-C654A6353CA5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79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8028CB-389F-49E9-97F8-DAA5B07EFFA7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72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AEE9D-7952-4C97-BFE9-4BF0F3AF4586}" type="datetime1">
              <a:rPr lang="ru-RU" smtClean="0">
                <a:solidFill>
                  <a:srgbClr val="000000"/>
                </a:solidFill>
              </a:rPr>
              <a:t>14.10.2022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40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F1CC0-64D8-4A65-8B48-CA9DD42726F2}" type="datetime1">
              <a:rPr lang="ru-RU" smtClean="0">
                <a:solidFill>
                  <a:srgbClr val="000000"/>
                </a:solidFill>
              </a:rPr>
              <a:t>14.10.2022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B58877-4AAA-4AA8-8159-A2C8356959C4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97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924203-9185-4DD1-96CE-330A54126EEB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28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FD43D7-B4B6-40C5-B191-B1D1F45BF289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9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F9FDE-73EF-4C4C-9DFA-EAABAB0577B3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3873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354184-4EE5-4AF0-A13E-B688E2C778DC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3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8B25B3-A9CC-455D-8E9F-038C7873FF36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86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61D584-17DB-416C-8745-567A40A446CD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20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DE2B9-CA4C-4D08-A338-0E0E7063CD22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99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8620BC-ED81-4CF2-8B49-31600099D171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33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6E3A41-9A7A-4D19-8E10-D092B8009CF3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6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E2A6C6-7CDC-49F0-9115-3012DBE61F10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04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2F2788-5BA7-4C5C-A997-7F62525E5424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92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FAADA-F56C-4382-ABAD-6C035B73BEFA}" type="datetime1">
              <a:rPr lang="ru-RU" smtClean="0">
                <a:solidFill>
                  <a:srgbClr val="000000"/>
                </a:solidFill>
              </a:rPr>
              <a:t>14.10.2022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0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E2DCD-E950-4AB0-B771-79BE5D71A81A}" type="datetime1">
              <a:rPr lang="ru-RU" smtClean="0">
                <a:solidFill>
                  <a:srgbClr val="000000"/>
                </a:solidFill>
              </a:rPr>
              <a:t>14.10.2022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3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E1A1BB-1EA9-41F3-ACCA-EF94A839B10F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461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F46AB-0015-44AD-BF0A-1AD28DB09C57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236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07B08-B70F-4DC2-BB8A-5E80AD210F8A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18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E86BFD-4530-4782-B763-9A6DCB9F2E29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171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CE3191-40D3-4D4B-8D52-2B1C8237EAB6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842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EA676A-8AFD-4A9A-A19F-01206FCEC515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017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AF83F280-0AD4-4F4C-ADB0-177F2F72839D}" type="datetime1">
              <a:rPr lang="ru-RU" altLang="ru-RU" smtClean="0"/>
              <a:t>14.10.2022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84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340949-6AF2-4578-9067-A657F2A4DEF0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271CBC-E108-4161-A03D-431DD992DD48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9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cikit-learn.org/stable/modules/cross_validation.html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6/05/31/rl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post/514450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2%D1%91%D1%80%D1%82%D0%BE%D1%87%D0%BD%D0%B0%D1%8F_%D0%BD%D0%B5%D0%B9%D1%80%D0%BE%D0%BD%D0%BD%D0%B0%D1%8F_%D1%81%D0%B5%D1%82%D1%8C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post/309302/" TargetMode="External"/><Relationship Id="rId2" Type="http://schemas.openxmlformats.org/officeDocument/2006/relationships/slide" Target="slide8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qaru.site/img/27a9bf6354b516452a90fa66594ee4cc.png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04B13-0E02-43A6-98B5-5359CDA83C80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585405"/>
            <a:ext cx="12192000" cy="147002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4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9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4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Методы и технологии машинного обучения в прикладных задачах</a:t>
            </a:r>
          </a:p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700" b="1" kern="0" dirty="0">
              <a:solidFill>
                <a:srgbClr val="0000FF"/>
              </a:solidFill>
            </a:endParaRPr>
          </a:p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7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4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4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Лекция 3</a:t>
            </a:r>
            <a:br>
              <a:rPr kumimoji="0" lang="ru-RU" sz="14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разные типы глубоких нейросетей</a:t>
            </a:r>
            <a:br>
              <a:rPr kumimoji="0" lang="ru-RU" sz="1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проблемы, возникающими при их обучении </a:t>
            </a:r>
            <a:br>
              <a:rPr kumimoji="0" lang="ru-RU" sz="1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br>
              <a:rPr kumimoji="0" lang="ru-RU" sz="147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b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90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54D4-2185-40AF-9CEC-7CD730967E9C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07769" y="6505874"/>
            <a:ext cx="5036581" cy="35212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5562" y="84135"/>
            <a:ext cx="8103350" cy="64632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сжимающая сеть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0" y="670099"/>
            <a:ext cx="11377264" cy="255453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autoencoder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АЕ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специальная архитектура ИНС, для  обучения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без учителя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 методом обратного распространения ошибки. Архитектура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— сеть прямого распространения, где входной и выходной слои содержат одинаковое число нейронов, а средний из скрытых слоев состоит из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значительно меньшего их числа, образуя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bottle neck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« бутылочное горлышко», заставляя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искать обобщения и корреляцию в поступающих на вход данных,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выполняя их сжатие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Таким образом,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самобучается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сжимать входные данные к меньшему числу наиболее информативных признаков, которые кодируются в значениях весов сети.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571885"/>
            <a:ext cx="7574632" cy="224675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Основной принцип работы и обучения сети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—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получить на выходном слое отклик, наиболее близкий к входному.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Можно показать, что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 одним скрытым слоем позволяет осуществлять линейное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вычисление главных компонент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входных данных</a:t>
            </a:r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39" y="2932434"/>
            <a:ext cx="2362771" cy="269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75576" y="5766188"/>
            <a:ext cx="3816424" cy="7386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3-хслойный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При обучении стремятся получить выход 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x‘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наиболее близким к входному вектору 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5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424625"/>
            <a:ext cx="2844800" cy="2968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AAD47-E01B-44DF-BD25-5E9920F7C0E9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83968" y="6525345"/>
            <a:ext cx="4714788" cy="28011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5041"/>
            <a:ext cx="12128872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Однако больший интерес представляет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глубокий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(ГАЭ)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выполняющий нелинейное вычисление главных компонент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как это было предложено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М.Крамером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еще в 1991 году.</a:t>
            </a:r>
          </a:p>
        </p:txBody>
      </p:sp>
      <p:pic>
        <p:nvPicPr>
          <p:cNvPr id="7" name="Рисунок 6" descr="C:\Users\Pc_Home\AppData\Local\Microsoft\Windows\INetCache\Content.Word\nlpca_mode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6" y="1168075"/>
            <a:ext cx="3162666" cy="30545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26320" y="-29603"/>
            <a:ext cx="734481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Глубокий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04681"/>
            <a:ext cx="8898755" cy="230831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Замечательный прием, облегчающий и ускоряющий обучение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основан на том, что веса слоя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при дешифровке сигналов после их сжатия в среднем слое можно получить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транспонируя матрицу весов, полученную в кодирующем слое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Этот прием, называемый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«связанные веса»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tied weights)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дает двойное сокращение общего массива весов, что экономит память и упрощает и ускоряет обучение.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Исследование эффективности сжимающих свойств ГАЭ поводилось в ЛИТ ОИЯИ на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двух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известных наборах данных: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66206" y="4177345"/>
            <a:ext cx="3230117" cy="7386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для извлечения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нелинейных факторов, 𝜎 означает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сигмоидную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функцию активации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61F21A-BD28-4E8C-1FDF-6CE8A725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1" y="3846144"/>
            <a:ext cx="4130478" cy="16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C2AC936-5CC8-613D-8E40-FB7B4A3E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92" y="3591737"/>
            <a:ext cx="3469914" cy="20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E048E-6FE2-A33F-C794-5DF95A3E5C97}"/>
              </a:ext>
            </a:extLst>
          </p:cNvPr>
          <p:cNvSpPr txBox="1"/>
          <p:nvPr/>
        </p:nvSpPr>
        <p:spPr>
          <a:xfrm>
            <a:off x="0" y="3275235"/>
            <a:ext cx="796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</a:t>
            </a:r>
            <a:r>
              <a:rPr lang="en-US" b="1" dirty="0"/>
              <a:t>MNIST </a:t>
            </a:r>
            <a:r>
              <a:rPr lang="ru-RU" b="1" dirty="0"/>
              <a:t>набор рукописных цифр          2. </a:t>
            </a:r>
            <a:r>
              <a:rPr lang="en-US" b="1" dirty="0"/>
              <a:t>FERET- </a:t>
            </a:r>
            <a:r>
              <a:rPr lang="ru-RU" b="1" dirty="0"/>
              <a:t>база снимков лиц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F174D-18F5-ECB5-B63D-CF7B7826E544}"/>
              </a:ext>
            </a:extLst>
          </p:cNvPr>
          <p:cNvSpPr txBox="1"/>
          <p:nvPr/>
        </p:nvSpPr>
        <p:spPr>
          <a:xfrm>
            <a:off x="-17093" y="5601753"/>
            <a:ext cx="816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70 тыс. изображений рукописных цифр                        40 человек 10 фото для каждого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5297E-F40B-1B19-037D-9423E8C99EAA}"/>
              </a:ext>
            </a:extLst>
          </p:cNvPr>
          <p:cNvSpPr txBox="1"/>
          <p:nvPr/>
        </p:nvSpPr>
        <p:spPr>
          <a:xfrm>
            <a:off x="31564" y="5830481"/>
            <a:ext cx="12065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</a:rPr>
              <a:t>Для оценки эффективности сжимающих свойств ГАЭ изображения после сжатия классифицировались двумя персептронами - с одним и глубокую с двумя скрытыми слоями</a:t>
            </a:r>
          </a:p>
        </p:txBody>
      </p:sp>
    </p:spTree>
    <p:extLst>
      <p:ext uri="{BB962C8B-B14F-4D97-AF65-F5344CB8AC3E}">
        <p14:creationId xmlns:p14="http://schemas.microsoft.com/office/powerpoint/2010/main" val="210541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982076" y="6455112"/>
            <a:ext cx="1663824" cy="27917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50E39-18FE-45A2-A9F7-DB9C62EA7E6B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248" y="51883"/>
            <a:ext cx="1176107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Улучшение эффективности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автоэнкодера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063" y="671687"/>
            <a:ext cx="11939752" cy="400108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Важно отметить достигнутый уровень применяемых моделей ГAE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Усовершенствование схемы Крамера состояло в следующем: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861" marR="0" lvl="2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замена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sigmoidal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activations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Leaky Rectified Linear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LReLU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activation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тщательно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подобранным параметром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отличным для каждого набора данных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861" marR="0" lvl="2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специальная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нормализация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входных данных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MinMax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); 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(3)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применение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связанных весов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(4)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стохастический градиентный спуск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(SGD)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оптимизацией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2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Чтобы определить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количество нейронов в скрытых слоях 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вычислялась зависимость функции потерь ГAE для разных чисел нейронов в слое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bottle-neck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 обоих слоях кодировки-декодировки с учетом минимально возможного времени тренировки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итоге, размеры 5 слоев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были выбраны как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(m, 256,64,256, m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где m - длина входного вектора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Этот подбор параметров был сделан методом кросс-валидации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b="6105"/>
          <a:stretch/>
        </p:blipFill>
        <p:spPr bwMode="auto">
          <a:xfrm>
            <a:off x="6529551" y="4689457"/>
            <a:ext cx="5502166" cy="1508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719" y="4628229"/>
            <a:ext cx="6113550" cy="163120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После сжатия изображения до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64 основных признаков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bottle-neck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слое, ГAE восстанавливает их в выходном слое, как показано для данных MNIST с активацией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LReLU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44191" y="6165305"/>
            <a:ext cx="3456245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Исходные сверху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восстановленные снизу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61499A-2F6C-4DB6-BD4C-38C56F754E3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4648200" y="6442303"/>
            <a:ext cx="3634958" cy="27917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1116684"/>
            <a:ext cx="1827190" cy="71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09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19536" y="6525345"/>
            <a:ext cx="2133600" cy="1961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36A90-385F-4D66-8BF4-B199A08F6B13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525344"/>
            <a:ext cx="4112096" cy="1961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36360" y="6525345"/>
            <a:ext cx="1018456" cy="1961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Кросс-валидация – метод оптимизации параметров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344" y="548680"/>
            <a:ext cx="1188132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Кросс-валидация (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ross-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alidation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или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перекрестная проверка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является наиболее употребимой стратегией оптимального выбора алгоритма или его параметров. </a:t>
            </a:r>
          </a:p>
          <a:p>
            <a:pPr marL="0" marR="0" lvl="0" indent="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Основная идея CV состоит в том, чтобы разделить данные, на две или несколько групп, для оценки риска каждого алгоритма: часть данных (обучающая) используется для обучения каждого алгоритм, а оставшаяся часть (проверочная) используется для оценки риска алгоритма. </a:t>
            </a:r>
          </a:p>
          <a:p>
            <a:pPr marL="0" marR="0" lvl="0" indent="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Затем CV выбирает алгоритм с наименьшим оценочным риском или наибольшей эффективностью. Чтобы уменьшить разброс результатов, циклы кросс-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валидации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проводятся на разных разбиениях, а потом результаты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валидации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усредняются по всем циклам.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Виды кросс-валидации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K блокам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K-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fold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cross-validation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когда исходный набор данных разбивается на K непересекающихся, одинаковых по размеру блоков.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Из K блоков один оставляется для тестирования модели, а остающиеся K-1 блока используются как тренировочный набор.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Процесс повторяется K раз, и каждый из блоков используется один раз как тестовый набор. Полученные K результатов усредняются и дают одну оценку.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Случайная выборка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subsampling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набор данных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случайным образом разбивают на тренировочный и тестовый наборы.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Для каждого такого разбиения, модель подгоняется под тренировочные данные, а точность предсказания оценивается на тестовом наборе. Результаты затем усредняются по всем разбиениям. 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Недостатки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из-за случайности тестовые наборы могут либо перекрываться, либо часть наблюдений могут не попасть в тест, кроме того, результаты при повторном анализе будут различные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Поэлементная кросс-</a:t>
            </a:r>
            <a:r>
              <a:rPr kumimoji="0" lang="ru-RU" sz="17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валидация</a:t>
            </a: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Leave-one-out, LOO)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это то же самое, что K-блочная кросс-валидация, но при K равно числу наблюдений в исходном наборе данных.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Программа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есть в библиотеке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scikit-learn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https://scikit-learn.org/stable/modules/cross_validation.html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7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477" y="0"/>
            <a:ext cx="11183006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Оптимизация глубоких классификаторов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540" y="527928"/>
            <a:ext cx="12065460" cy="258531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2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Мы использовали метод обратного распространения ошибки с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оптимизацией Адама (SGD)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для минимизации функции потерь в нашей работе с персептроном и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DNN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Количество скрытых слоев и оптимальная комбинация скрытых нейронов на слой в наших глубоких классификаторах выбирается с помощью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решетчатой процедуры поиска с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кросс-валидацией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 учетом зависимости эффективности NN от этих чисел и времени обучения.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итоге мы пришли к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2-м скрытым слоям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для DNN с оптимальным числом скрытых нейронов на 1-м и 2-м слоях равным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300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100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соответственно. Изображения 2-х наборов данных, преобразованных в 64-мерные собственные векторы, были классифицированы тремя нашими классификаторами со следующими результатами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226787"/>
              </p:ext>
            </p:extLst>
          </p:nvPr>
        </p:nvGraphicFramePr>
        <p:xfrm>
          <a:off x="7037617" y="3083985"/>
          <a:ext cx="5044378" cy="1612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Perceptron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Deep Neural Network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MNIST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0.7977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0.9285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FERET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0.875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1.0000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39" y="5010776"/>
            <a:ext cx="6987382" cy="13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735" y="5012302"/>
            <a:ext cx="4697904" cy="120031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Примеры неправильных ответов 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N, подчеркивающие  сложность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класси-фикации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рукописных цифр (сложно и для человека).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05" y="3083985"/>
            <a:ext cx="6793997" cy="17543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Методы глубокого обучения дают 100% эффективность классификации на базе данных лиц и эффективность 92-98% для набора данных с рукописными цифрами. Хотя человеку не сложно различать разные лица, DBN может распознавать образы лучше чем это может делать человек (даже для случая распознавания цифр).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1872" y="2683886"/>
            <a:ext cx="349574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Результаты тестирования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1EB7E-BD30-49A1-B821-1C05E12A6135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4655840" y="6429816"/>
            <a:ext cx="3536032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54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613" y="56831"/>
            <a:ext cx="11971283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Применение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автоэнкодеров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для шумоподавления</a:t>
            </a:r>
          </a:p>
        </p:txBody>
      </p:sp>
      <p:pic>
        <p:nvPicPr>
          <p:cNvPr id="6" name="Рисунок 5" descr="C:\Users\Pc_Home\AppData\Local\Microsoft\Windows\INetCache\Content.Word\autoencoder_schem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2" y="1160577"/>
            <a:ext cx="4950372" cy="15390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5104" y="580052"/>
            <a:ext cx="11807372" cy="64633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Процедура шумоподавления принимает на вход зашумленные данные, и выводит эти данные без шума, сохраняя их информативность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8591" r="9074"/>
          <a:stretch/>
        </p:blipFill>
        <p:spPr bwMode="auto">
          <a:xfrm>
            <a:off x="6779172" y="908270"/>
            <a:ext cx="5307724" cy="2520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9974" y="3367518"/>
            <a:ext cx="4319750" cy="3077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Пример изображений с разным уровнем шума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686394"/>
              </p:ext>
            </p:extLst>
          </p:nvPr>
        </p:nvGraphicFramePr>
        <p:xfrm>
          <a:off x="6940851" y="3719579"/>
          <a:ext cx="5160578" cy="2595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1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4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8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FERET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MNIST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Шум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DNN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Perc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DNN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0.9166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0.9867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0.9587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0.9182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0.9083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0.9867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0.8779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0.9000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0.79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0.7832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0.9583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5272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0.6443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0.8500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0.9667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2496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0.5202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0.8000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0.9583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1011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0.3973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2760107"/>
            <a:ext cx="6663559" cy="17543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Оба классификатора были обучены на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незашумленных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изображениях.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Шумоподавляющий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автоэнкодер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(DAEN) обучен на изображениях с 20% шума. Затем классификаторы тестируются на 6 наборах данных с уровнем шума в диапазоне от 0% до 50%, предварительно сжатыми DAEN.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707436"/>
            <a:ext cx="6400801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Как показано в таблице результатов, эффективность распознавания остается приемлемой вплоть до 30% уровня зашумления данных.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Эффективность глубокого классификатора заметно выше, чем для персептрона с одним скрытым слоем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7146" y="6184753"/>
            <a:ext cx="350798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Эффективность классификации</a:t>
            </a:r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51320E-7FF9-4365-B0E7-33359363F18E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>
          <a:xfrm>
            <a:off x="4648200" y="6442303"/>
            <a:ext cx="4040088" cy="27917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585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211"/>
            <a:ext cx="12192000" cy="44427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Сверточные нейросети для распознавания изображений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994" y="406894"/>
            <a:ext cx="10165758" cy="261609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Мотивация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Время обучения многослойных персептронов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очень велико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Прямое применение регулярных ИНС к распознаванию изображений бесполезно из-за двух основных факторов: (i) входное 2D-изображение в виде сканированного 1D-вектора означает потерю топологии пространства изображения;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полносвязность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ИНС, где каждый нейрон полностью связан со всеми нейронами предыдущего слоя, слишком расточительна из-за проклятия размерности, кроме того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огромное количество параметров быстро приводит к переобучению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47824" y="3010026"/>
            <a:ext cx="8506990" cy="2616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758" y="5664086"/>
            <a:ext cx="978037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Вместо этого, 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сверточные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сети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Convolutional Neural Networks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принимают на вход двумерные цветные изображения, а нейроны в слое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CNN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связаны только с малой областью предыдущего слоя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5851" y="5258293"/>
            <a:ext cx="1368152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Схема С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BD69-484B-4BBD-B07C-03E1D52784B6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648200" y="6525344"/>
            <a:ext cx="4688160" cy="33265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1050436" y="6453337"/>
            <a:ext cx="531963" cy="2681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C66BE-C1CB-5B5A-2DEE-CDE32432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419" y="2183483"/>
            <a:ext cx="2102249" cy="24506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7FEBE3-4E94-B3CA-625B-E20F6A68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836" y="4903509"/>
            <a:ext cx="1285414" cy="1472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22D040-9C82-F25C-F43A-352CABFC86E8}"/>
              </a:ext>
            </a:extLst>
          </p:cNvPr>
          <p:cNvSpPr txBox="1"/>
          <p:nvPr/>
        </p:nvSpPr>
        <p:spPr>
          <a:xfrm>
            <a:off x="9774527" y="4634104"/>
            <a:ext cx="2246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Поясняющая аналогия</a:t>
            </a:r>
          </a:p>
        </p:txBody>
      </p:sp>
    </p:spTree>
    <p:extLst>
      <p:ext uri="{BB962C8B-B14F-4D97-AF65-F5344CB8AC3E}">
        <p14:creationId xmlns:p14="http://schemas.microsoft.com/office/powerpoint/2010/main" val="140781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7827" y="-36094"/>
            <a:ext cx="8232154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Основы архитектуры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12000656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Архитектура CNN: последовательность слоев, каждый слой преобразует один набор активаций в другой через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фильтр-свертку с ядром.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Основные типы слоев для CNN: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Сверточный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слой, Слой объединения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pooling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скрытый слой персептрона с обучением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backprop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Также существуют слои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rectified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linear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выполняющие операцию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(0, x)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5447928" y="1556792"/>
            <a:ext cx="5351132" cy="27292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0014" y="4622984"/>
            <a:ext cx="7785535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Каждый слой принимает входные 3D данные (x, y, RGB) и преобразует их в выходные 3D данные. Чтобы построить все фильтры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сверточных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слоев, CNN должна быть обучена на помеченных изображениях с помощью метода обратного распространения ошибки.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6" y="4404028"/>
            <a:ext cx="3872522" cy="224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21944" y="5799686"/>
            <a:ext cx="2198015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pooling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2x2 filter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2104" y="4280356"/>
            <a:ext cx="2909749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 of  classifying by CNN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 descr="https://cdn-images-1.medium.com/max/1600/1*1VJDP6qDY9-ExTuQVEOlV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1" y="1951680"/>
            <a:ext cx="250090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4362" y="1842943"/>
            <a:ext cx="1257053" cy="461655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Convolutional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88" y="1822903"/>
            <a:ext cx="2162237" cy="173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14276" y="3417976"/>
            <a:ext cx="1423765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Activation: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ReLU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3736" y="3875513"/>
            <a:ext cx="1055075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 or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feature map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43DAF-3397-4B06-BEF9-2BA898D1DB9D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4202468" cy="28803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33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2944" y="41684"/>
            <a:ext cx="9067552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CNN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задаче классификации белков твердой пшеницы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0" y="441783"/>
            <a:ext cx="2191295" cy="149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1085" y="441793"/>
            <a:ext cx="9563770" cy="144654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CNN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все попытки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нейроклассификации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 10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сортов были безуспешны.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решения задачи классификации 50 сортов пшеницы, представленных в виде 3225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денситограмм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мы предложили использовать двухэтапный алгоритм, основанный на сжатии данных с помощью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автокодера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на первом шаге, а затем на втором этапе, применяя DNN либо СNN для классификации.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51" y="1947321"/>
            <a:ext cx="12044855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Чтобы сделать оптимальный выбор NN, мы разработали две версии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автоэнкодеров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 классификаторов, чтобы сравнить их эффективность и затраты процессорного времени.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780" y="5899840"/>
            <a:ext cx="11150439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Блок-схема  разработанного ПО для сравнительного анализа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DNN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CNN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классификаторов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E27F74A-1054-4CA1-BB53-564B8A1A8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24000" contrast="56000"/>
          </a:blip>
          <a:stretch>
            <a:fillRect/>
          </a:stretch>
        </p:blipFill>
        <p:spPr>
          <a:xfrm>
            <a:off x="1767213" y="2922128"/>
            <a:ext cx="9815187" cy="299461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EFA48-3AD5-417E-B982-D276E439498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648200" y="6453337"/>
            <a:ext cx="3752056" cy="26813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3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F4D6-8A19-4A0A-A697-B601357C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14" y="0"/>
            <a:ext cx="12076386" cy="692696"/>
          </a:xfrm>
        </p:spPr>
        <p:txBody>
          <a:bodyPr/>
          <a:lstStyle/>
          <a:p>
            <a:pPr algn="ctr"/>
            <a:r>
              <a:rPr lang="ru-RU" sz="3200" b="1" dirty="0" err="1">
                <a:solidFill>
                  <a:srgbClr val="0000FF"/>
                </a:solidFill>
              </a:rPr>
              <a:t>Сверточный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  <a:r>
              <a:rPr lang="ru-RU" sz="3200" b="1" dirty="0" err="1">
                <a:solidFill>
                  <a:srgbClr val="0000FF"/>
                </a:solidFill>
              </a:rPr>
              <a:t>автоэнкодер</a:t>
            </a:r>
            <a:r>
              <a:rPr lang="ru-RU" sz="3200" b="1" dirty="0">
                <a:solidFill>
                  <a:srgbClr val="0000FF"/>
                </a:solidFill>
              </a:rPr>
              <a:t> и результаты классификации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98000"/>
                    </a14:imgEffect>
                    <a14:imgEffect>
                      <a14:brightnessContrast bright="-13000" contras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38" y="618072"/>
            <a:ext cx="6602862" cy="274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352" y="525166"/>
            <a:ext cx="5107501" cy="258531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После применения усовершенствований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AE (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связанные веса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стохастический градиентный спуск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(SGD) с оптимизацией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Adam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общее количество параметров CAE составило 315 (что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 5 порядков меньше, чем для DNN AE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что дало значительный прирост в скорости обучения сети и существенную экономию памяти для хранения AE.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453337"/>
            <a:ext cx="2844800" cy="26813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5DD7E-6660-4AC3-8B57-41A588389653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655840" y="6453338"/>
            <a:ext cx="3680048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DFE1600-0CD8-21BB-A605-1DA085896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02395"/>
              </p:ext>
            </p:extLst>
          </p:nvPr>
        </p:nvGraphicFramePr>
        <p:xfrm>
          <a:off x="301907" y="3637650"/>
          <a:ext cx="5023946" cy="18492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07536">
                  <a:extLst>
                    <a:ext uri="{9D8B030D-6E8A-4147-A177-3AD203B41FA5}">
                      <a16:colId xmlns:a16="http://schemas.microsoft.com/office/drawing/2014/main" val="883235533"/>
                    </a:ext>
                  </a:extLst>
                </a:gridCol>
                <a:gridCol w="887120">
                  <a:extLst>
                    <a:ext uri="{9D8B030D-6E8A-4147-A177-3AD203B41FA5}">
                      <a16:colId xmlns:a16="http://schemas.microsoft.com/office/drawing/2014/main" val="857801167"/>
                    </a:ext>
                  </a:extLst>
                </a:gridCol>
                <a:gridCol w="829290">
                  <a:extLst>
                    <a:ext uri="{9D8B030D-6E8A-4147-A177-3AD203B41FA5}">
                      <a16:colId xmlns:a16="http://schemas.microsoft.com/office/drawing/2014/main" val="1176378353"/>
                    </a:ext>
                  </a:extLst>
                </a:gridCol>
              </a:tblGrid>
              <a:tr h="36985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Параметр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CNN</a:t>
                      </a:r>
                      <a:endParaRPr lang="ru-RU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DNN</a:t>
                      </a:r>
                      <a:endParaRPr lang="ru-RU" sz="18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9044985"/>
                  </a:ext>
                </a:extLst>
              </a:tr>
              <a:tr h="369851">
                <a:tc>
                  <a:txBody>
                    <a:bodyPr/>
                    <a:lstStyle/>
                    <a:p>
                      <a:r>
                        <a:rPr lang="ru-RU" sz="1800" dirty="0"/>
                        <a:t>Размер модели</a:t>
                      </a:r>
                      <a:r>
                        <a:rPr lang="en-US" sz="1800" dirty="0"/>
                        <a:t> </a:t>
                      </a:r>
                      <a:r>
                        <a:rPr lang="ru-RU" sz="1800" dirty="0"/>
                        <a:t>(</a:t>
                      </a:r>
                      <a:r>
                        <a:rPr lang="en-US" sz="1800" dirty="0"/>
                        <a:t>MB</a:t>
                      </a:r>
                      <a:r>
                        <a:rPr lang="ru-RU" sz="18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66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871702327"/>
                  </a:ext>
                </a:extLst>
              </a:tr>
              <a:tr h="369851">
                <a:tc>
                  <a:txBody>
                    <a:bodyPr/>
                    <a:lstStyle/>
                    <a:p>
                      <a:r>
                        <a:rPr lang="ru-RU" sz="1800" dirty="0"/>
                        <a:t>Количество эпох обучения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150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400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450200350"/>
                  </a:ext>
                </a:extLst>
              </a:tr>
              <a:tr h="369851">
                <a:tc>
                  <a:txBody>
                    <a:bodyPr/>
                    <a:lstStyle/>
                    <a:p>
                      <a:r>
                        <a:rPr lang="ru-RU" sz="1800" dirty="0"/>
                        <a:t>Время одной эпохи</a:t>
                      </a:r>
                      <a:r>
                        <a:rPr lang="en-US" sz="1800" dirty="0"/>
                        <a:t> </a:t>
                      </a:r>
                      <a:r>
                        <a:rPr lang="ru-RU" sz="1800" dirty="0"/>
                        <a:t>(с)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0.2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662611588"/>
                  </a:ext>
                </a:extLst>
              </a:tr>
              <a:tr h="369851">
                <a:tc>
                  <a:txBody>
                    <a:bodyPr/>
                    <a:lstStyle/>
                    <a:p>
                      <a:r>
                        <a:rPr lang="ru-RU" sz="1800" dirty="0"/>
                        <a:t>Время обучения</a:t>
                      </a:r>
                      <a:r>
                        <a:rPr lang="en-US" sz="1800" dirty="0"/>
                        <a:t> </a:t>
                      </a:r>
                      <a:r>
                        <a:rPr lang="ru-RU" sz="1800" dirty="0"/>
                        <a:t>(с)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69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/>
                        <a:t>84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518810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8F6DBD-7C4E-7A61-2FD9-FB8D7D6AF868}"/>
              </a:ext>
            </a:extLst>
          </p:cNvPr>
          <p:cNvSpPr txBox="1"/>
          <p:nvPr/>
        </p:nvSpPr>
        <p:spPr>
          <a:xfrm>
            <a:off x="218352" y="2981417"/>
            <a:ext cx="4375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00FF"/>
                </a:solidFill>
              </a:rPr>
              <a:t>Сравнительные результаты </a:t>
            </a:r>
          </a:p>
          <a:p>
            <a:pPr algn="ctr"/>
            <a:r>
              <a:rPr lang="ru-RU" sz="1800" b="1" dirty="0" err="1">
                <a:solidFill>
                  <a:srgbClr val="0000FF"/>
                </a:solidFill>
              </a:rPr>
              <a:t>нейроклассификации</a:t>
            </a:r>
            <a:r>
              <a:rPr lang="ru-RU" sz="1800" b="1" dirty="0">
                <a:solidFill>
                  <a:srgbClr val="0000FF"/>
                </a:solidFill>
              </a:rPr>
              <a:t> протеинов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153B9-A5C7-3671-E557-1A901956BB40}"/>
              </a:ext>
            </a:extLst>
          </p:cNvPr>
          <p:cNvSpPr txBox="1"/>
          <p:nvPr/>
        </p:nvSpPr>
        <p:spPr>
          <a:xfrm rot="16200000">
            <a:off x="5115701" y="4173516"/>
            <a:ext cx="1704620" cy="276999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Эффективность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%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A2EE2B-1D1C-370B-B2F8-E1DA287E0C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0000"/>
                    </a14:imgEffect>
                    <a14:imgEffect>
                      <a14:brightnessContrast bright="-15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34" y="3449982"/>
            <a:ext cx="5893414" cy="193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C110D0-D835-F95E-6D65-6797E2272728}"/>
              </a:ext>
            </a:extLst>
          </p:cNvPr>
          <p:cNvSpPr txBox="1"/>
          <p:nvPr/>
        </p:nvSpPr>
        <p:spPr>
          <a:xfrm>
            <a:off x="6021747" y="5293386"/>
            <a:ext cx="5847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Зависимость эффективности классификации от кол-ва сортов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lang="ru-RU" sz="1400" dirty="0">
              <a:solidFill>
                <a:srgbClr val="0033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69165-686B-C50B-53C9-998C081D618D}"/>
              </a:ext>
            </a:extLst>
          </p:cNvPr>
          <p:cNvSpPr txBox="1"/>
          <p:nvPr/>
        </p:nvSpPr>
        <p:spPr>
          <a:xfrm>
            <a:off x="0" y="5665537"/>
            <a:ext cx="121920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/>
              <a:t>Преимущества CNN  по сравнению с DNN показывают превосходство глубокого подхода в решении проблемы классификации белка: при одинаковой эффективности CNN использует в 22 меньше памяти, и меньшее время обучения. </a:t>
            </a:r>
            <a:endParaRPr lang="ru-RU" sz="17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9813C-5828-F8F7-A765-E59F4832024A}"/>
              </a:ext>
            </a:extLst>
          </p:cNvPr>
          <p:cNvSpPr txBox="1"/>
          <p:nvPr/>
        </p:nvSpPr>
        <p:spPr>
          <a:xfrm>
            <a:off x="9723253" y="3585886"/>
            <a:ext cx="2732690" cy="32315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Эфф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CNN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Эфф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DNN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1FBE7-6D2A-FD73-6198-E019A10D73B5}"/>
              </a:ext>
            </a:extLst>
          </p:cNvPr>
          <p:cNvSpPr txBox="1"/>
          <p:nvPr/>
        </p:nvSpPr>
        <p:spPr>
          <a:xfrm>
            <a:off x="10351859" y="4837755"/>
            <a:ext cx="1734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Количество сортов</a:t>
            </a:r>
          </a:p>
        </p:txBody>
      </p:sp>
    </p:spTree>
    <p:extLst>
      <p:ext uri="{BB962C8B-B14F-4D97-AF65-F5344CB8AC3E}">
        <p14:creationId xmlns:p14="http://schemas.microsoft.com/office/powerpoint/2010/main" val="263286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99798"/>
            <a:ext cx="12192000" cy="636141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Новые технологические достижения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Суперкомпьютеры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карты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GPU,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параллелизм обработки, виртуализация и облачные технологии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Биологические открытия о мозге: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многослойность архитектуры, непосредственное восприятие пространственных объектов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Эпоха Больших Данных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Достигнут уже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экзабайтный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уровень потоков получаемых данных в современных и, особенно, планируемых экспериментах в физике высоких энергий и других научных и экономических областях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Решаемые задачи становятся все более сложными и, чтобы простая нейросеть могла их адекватно моделировать,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принимать на вход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объекты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ее архитектура должна становиться все более глубокой, путем добавления больше скрытых слоев, усложнения структуры и параметризации.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Однако простое увеличение числа скрытых слоев приводило к экспоненциальному росту межнейронных соединений  и проблеме с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«проклятьем размерности», к переобучению сети или застреванию её минимизируемой ошибки в локальном минимуме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Возникла необходимость в глубоких нейросетях и новых методах их обучения, обеспечивающих 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высокую эффективность работы, параллельность и масштабируемость реализации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Предпосылки и неизбежность появления глубоких нейросетей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B42A7-BE6A-4357-BF48-98D066E20554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648200" y="6453337"/>
            <a:ext cx="3896072" cy="26813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4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255" y="188640"/>
            <a:ext cx="10899228" cy="648072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</a:rPr>
              <a:t>Немного философии об изменяющемся мир</a:t>
            </a:r>
            <a:r>
              <a:rPr lang="ru-RU" sz="3600" dirty="0">
                <a:solidFill>
                  <a:srgbClr val="0000FF"/>
                </a:solidFill>
              </a:rPr>
              <a:t>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697" y="908720"/>
            <a:ext cx="11708524" cy="4968552"/>
          </a:xfrm>
        </p:spPr>
        <p:txBody>
          <a:bodyPr/>
          <a:lstStyle/>
          <a:p>
            <a:pPr algn="just"/>
            <a:r>
              <a:rPr lang="ru-RU" sz="2400" dirty="0"/>
              <a:t>В жизни мы имеем дело с объектами, изменяющимися во времени, и наш мозг, работая, всегда исходит из знания того, что уже было. </a:t>
            </a:r>
          </a:p>
          <a:p>
            <a:pPr algn="just"/>
            <a:r>
              <a:rPr lang="ru-RU" sz="2400" dirty="0"/>
              <a:t>Однако обычные </a:t>
            </a:r>
            <a:r>
              <a:rPr lang="ru-RU" sz="2400" dirty="0" err="1"/>
              <a:t>нейросети</a:t>
            </a:r>
            <a:r>
              <a:rPr lang="ru-RU" sz="2400" dirty="0"/>
              <a:t> с одним скрытым слоем, глубокие сети и даже такие продвинутые сети, как </a:t>
            </a:r>
            <a:r>
              <a:rPr lang="ru-RU" sz="2400" dirty="0" err="1"/>
              <a:t>сверточные</a:t>
            </a:r>
            <a:r>
              <a:rPr lang="ru-RU" sz="2400" dirty="0"/>
              <a:t>, предназначены для работы со статическими объектами. Никакое обучение не поможет традиционной </a:t>
            </a:r>
            <a:r>
              <a:rPr lang="ru-RU" sz="2400" dirty="0" err="1"/>
              <a:t>нейросети</a:t>
            </a:r>
            <a:r>
              <a:rPr lang="ru-RU" sz="2400" dirty="0"/>
              <a:t> смоделировать будущее состояние объекта.</a:t>
            </a:r>
          </a:p>
          <a:p>
            <a:pPr algn="just"/>
            <a:r>
              <a:rPr lang="ru-RU" sz="2400" dirty="0"/>
              <a:t>Для описания динамического объекта нейронная сеть должна обладать некоей </a:t>
            </a:r>
            <a:r>
              <a:rPr lang="ru-RU" sz="2400" b="1" dirty="0"/>
              <a:t>памятью</a:t>
            </a:r>
            <a:r>
              <a:rPr lang="ru-RU" sz="2400" dirty="0"/>
              <a:t>, чтобы исходя не только из настоящего его состояния, но и из прошлого, </a:t>
            </a:r>
            <a:r>
              <a:rPr lang="ru-RU" sz="2400" dirty="0" err="1"/>
              <a:t>нейросеть</a:t>
            </a:r>
            <a:r>
              <a:rPr lang="ru-RU" sz="2400" dirty="0"/>
              <a:t> могла бы  моделировать его последующее состояние.</a:t>
            </a:r>
          </a:p>
          <a:p>
            <a:pPr algn="just"/>
            <a:r>
              <a:rPr lang="ru-RU" sz="2400" dirty="0"/>
              <a:t>Эту проблему решает семейство новых глубоких </a:t>
            </a:r>
            <a:r>
              <a:rPr lang="ru-RU" sz="2400" dirty="0" err="1"/>
              <a:t>нейросетей</a:t>
            </a:r>
            <a:r>
              <a:rPr lang="ru-RU" sz="2400" dirty="0"/>
              <a:t>, </a:t>
            </a:r>
            <a:r>
              <a:rPr lang="ru-RU" sz="2400" dirty="0" err="1"/>
              <a:t>называмых</a:t>
            </a:r>
            <a:r>
              <a:rPr lang="ru-RU" sz="2400" dirty="0"/>
              <a:t> рекуррентными (</a:t>
            </a:r>
            <a:r>
              <a:rPr lang="ru-RU" sz="2400" dirty="0" err="1"/>
              <a:t>Recurrent</a:t>
            </a:r>
            <a:r>
              <a:rPr lang="ru-RU" sz="2400" dirty="0"/>
              <a:t> </a:t>
            </a:r>
            <a:r>
              <a:rPr lang="ru-RU" sz="2400" dirty="0" err="1"/>
              <a:t>Neural</a:t>
            </a:r>
            <a:r>
              <a:rPr lang="ru-RU" sz="2400" dirty="0"/>
              <a:t> </a:t>
            </a:r>
            <a:r>
              <a:rPr lang="ru-RU" sz="2400" dirty="0" err="1"/>
              <a:t>Networks</a:t>
            </a:r>
            <a:r>
              <a:rPr lang="ru-RU" sz="2400" dirty="0"/>
              <a:t> - RNN). Они содержат в себе </a:t>
            </a:r>
            <a:r>
              <a:rPr lang="ru-RU" sz="2400" b="1" dirty="0"/>
              <a:t>обратные связи</a:t>
            </a:r>
            <a:r>
              <a:rPr lang="ru-RU" sz="2400" dirty="0"/>
              <a:t>, позволяющие сохранять информацию.</a:t>
            </a:r>
          </a:p>
          <a:p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EDDA3-DE5E-4288-9C95-A56267817AA2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655840" y="6381330"/>
            <a:ext cx="3824064" cy="35212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314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260648"/>
            <a:ext cx="8229600" cy="379512"/>
          </a:xfrm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</a:rPr>
              <a:t>4. Рекуррентные нейронные сети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7608" y="743051"/>
            <a:ext cx="9289032" cy="22568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На схеме фрагмент рекуррентной нейронной сети (</a:t>
            </a:r>
            <a:r>
              <a:rPr lang="en-US" sz="2000" dirty="0"/>
              <a:t>RNN</a:t>
            </a:r>
            <a:r>
              <a:rPr lang="ru-RU" sz="2000" dirty="0"/>
              <a:t>). Модуль </a:t>
            </a:r>
            <a:r>
              <a:rPr lang="ru-RU" sz="2000" b="1" i="1" dirty="0"/>
              <a:t>A</a:t>
            </a:r>
            <a:r>
              <a:rPr lang="ru-RU" sz="2000" dirty="0"/>
              <a:t> принимает входное значение </a:t>
            </a:r>
            <a:r>
              <a:rPr lang="ru-RU" sz="2000" b="1" i="1" dirty="0" err="1"/>
              <a:t>x</a:t>
            </a:r>
            <a:r>
              <a:rPr lang="ru-RU" sz="2000" b="1" i="1" baseline="-25000" dirty="0" err="1"/>
              <a:t>t</a:t>
            </a:r>
            <a:r>
              <a:rPr lang="ru-RU" sz="2000" dirty="0"/>
              <a:t> и возвращает значение </a:t>
            </a:r>
            <a:r>
              <a:rPr lang="ru-RU" sz="2000" b="1" i="1" dirty="0" err="1"/>
              <a:t>h</a:t>
            </a:r>
            <a:r>
              <a:rPr lang="ru-RU" sz="2000" b="1" i="1" baseline="-25000" dirty="0" err="1"/>
              <a:t>t</a:t>
            </a:r>
            <a:r>
              <a:rPr lang="ru-RU" sz="2000" dirty="0"/>
              <a:t>. Внутри этой ячейки  обычная нейросеть с одним скрытым слоем.</a:t>
            </a:r>
          </a:p>
          <a:p>
            <a:pPr marL="0" indent="0" algn="just">
              <a:buNone/>
            </a:pPr>
            <a:r>
              <a:rPr lang="ru-RU" sz="2000" dirty="0"/>
              <a:t>Наличие обратной связи позволяет передавать информацию от одного шага сети к другому.</a:t>
            </a:r>
            <a:r>
              <a:rPr lang="en-US" sz="2000" dirty="0"/>
              <a:t> RNN </a:t>
            </a:r>
            <a:r>
              <a:rPr lang="ru-RU" sz="2000" dirty="0"/>
              <a:t>можно рассматривать, как несколько копий одной и той же сети, каждая из которых передает информацию последующей копии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9048328" y="6381330"/>
            <a:ext cx="1231776" cy="2681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50E39-18FE-45A2-A9F7-DB9C62EA7E6B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1631504" y="6237314"/>
            <a:ext cx="1378496" cy="34014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48158-1826-4BBF-8B91-7B2C6E2F0533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034" name="Picture 2" descr="https://habrastorage.org/web/a9b/1e6/40f/a9b1e640f6264b0a902e851eb5f29e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1" y="529751"/>
            <a:ext cx="1822261" cy="28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habrastorage.org/web/5c8/0fa/c22/5c80fac224d449209d888d18ea1111a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999926"/>
            <a:ext cx="6072832" cy="15841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9336" y="4005066"/>
            <a:ext cx="11953328" cy="224675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Так что RNN 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самая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естественная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архитектура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нейронных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сетей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работы с последовательностями и списками.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Однако, чтобы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RNN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могла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связывать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предыдущую информацию с текущей задачей, требуется ее усовершенствование до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LSTM сети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(Long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short-term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memory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долгая краткосрочная память) – особой разновидности архитектуры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RNN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способной к обучению долговременным зависимостям.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511824" y="6381328"/>
            <a:ext cx="3960440" cy="2160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86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habrastorage.org/web/67b/04f/73b/67b04f73b4c34ba38edfa207e09de07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916832"/>
            <a:ext cx="6387788" cy="21661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60649"/>
            <a:ext cx="8229600" cy="64807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00FF"/>
                </a:solidFill>
              </a:rPr>
              <a:t>5. Сети </a:t>
            </a:r>
            <a:r>
              <a:rPr lang="en-GB" sz="3600" b="1" dirty="0">
                <a:solidFill>
                  <a:srgbClr val="0000FF"/>
                </a:solidFill>
              </a:rPr>
              <a:t>LSTM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836712"/>
            <a:ext cx="11737304" cy="14401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/>
              <a:t>Вместо одного слоя </a:t>
            </a:r>
            <a:r>
              <a:rPr lang="en-US" sz="1800" dirty="0"/>
              <a:t>RNN</a:t>
            </a:r>
            <a:r>
              <a:rPr lang="ru-RU" sz="1800" dirty="0"/>
              <a:t> сети LSTM содержат целых четыре</a:t>
            </a:r>
            <a:r>
              <a:rPr lang="en-US" sz="1800" dirty="0"/>
              <a:t> </a:t>
            </a:r>
            <a:r>
              <a:rPr lang="ru-RU" sz="1800" dirty="0"/>
              <a:t>взаимодействующих слоя, позволяющих</a:t>
            </a:r>
            <a:r>
              <a:rPr lang="en-US" sz="1800" dirty="0"/>
              <a:t> </a:t>
            </a:r>
            <a:r>
              <a:rPr lang="ru-RU" sz="1800" dirty="0"/>
              <a:t>удалять информацию из состояния ячейки с помощью </a:t>
            </a:r>
            <a:r>
              <a:rPr lang="ru-RU" sz="1800" b="1" dirty="0">
                <a:solidFill>
                  <a:srgbClr val="0000FF"/>
                </a:solidFill>
              </a:rPr>
              <a:t>фильтров - </a:t>
            </a:r>
            <a:r>
              <a:rPr lang="ru-RU" sz="1800" b="1" dirty="0" err="1">
                <a:solidFill>
                  <a:srgbClr val="0000FF"/>
                </a:solidFill>
              </a:rPr>
              <a:t>gates</a:t>
            </a:r>
            <a:r>
              <a:rPr lang="ru-RU" sz="1800" dirty="0"/>
              <a:t>. Фильтры состоят из слоя сигмоидальной нейронной сети и операции поточечного умножения и позволяют пропускать информацию на основании задаваемых условий.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51784" y="6431633"/>
            <a:ext cx="4546848" cy="28984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400256" y="6309321"/>
            <a:ext cx="2214711" cy="3604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50E39-18FE-45A2-A9F7-DB9C62EA7E6B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368" y="2276872"/>
            <a:ext cx="4896545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Основной компонент LSTM – это своеобразная память сети –линия, проходящая по верхней части схемы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89" y="4212376"/>
            <a:ext cx="6497286" cy="66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340" y="4978153"/>
            <a:ext cx="10873207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слой фильтра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забывания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определяет какую часть информации выбросить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2. что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сохранить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- 2 слоя: слой входного фильтра +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tanh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-слой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что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получать на выходе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385" y="3393331"/>
            <a:ext cx="4320482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LSTM есть три фильтра, позволяющих защищать и контролировать состояние ячейки.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03" y="4983260"/>
            <a:ext cx="2681672" cy="67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68" y="5584245"/>
            <a:ext cx="2800139" cy="62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16080" y="2406245"/>
            <a:ext cx="50405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 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t-1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6280" y="2406617"/>
            <a:ext cx="432048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 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981200" y="6431632"/>
            <a:ext cx="2133600" cy="28984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B223-B252-49E8-8580-7901500D3FA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27" y="6094612"/>
            <a:ext cx="2366804" cy="36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38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3473"/>
            <a:ext cx="8676456" cy="778098"/>
          </a:xfrm>
        </p:spPr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</a:rPr>
              <a:t>LSTM </a:t>
            </a:r>
            <a:r>
              <a:rPr lang="ru-RU" sz="4000" b="1" dirty="0">
                <a:solidFill>
                  <a:srgbClr val="0000FF"/>
                </a:solidFill>
              </a:rPr>
              <a:t>работа сети по слоям 1 и 2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91544" y="6370662"/>
            <a:ext cx="2133600" cy="4762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47299-DAE2-4BD3-97E6-66E8614A5F8A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29150" y="6381750"/>
            <a:ext cx="4211344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89639" y="6370662"/>
            <a:ext cx="1450504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61" y="692697"/>
            <a:ext cx="3551639" cy="248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31504" y="770435"/>
                <a:ext cx="5760640" cy="2408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1. На первом шаге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LSTM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решает, какую информацию нужно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отбросить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(забыть) из ячейки.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Решение принимается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сигмоидом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𝝈</m:t>
                    </m:r>
                  </m:oMath>
                </a14:m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называемым "вентиль забывания". Он "смотрит" на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</a:t>
                </a:r>
                <a:r>
                  <a:rPr kumimoji="0" lang="en-US" sz="18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  <a:r>
                  <a:rPr kumimoji="0" lang="ru-RU" sz="18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-1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и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  <a:r>
                  <a:rPr kumimoji="0" lang="en-US" sz="18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и выдает число между 0 и 1 для каждого числа в ячейке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  <a:r>
                  <a:rPr kumimoji="0" lang="ru-RU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-1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Правило: 1 - "полностью оставить это", 0 - "полностью отбросить“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Работа второго слоя, что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сохранить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770435"/>
                <a:ext cx="5760640" cy="2408929"/>
              </a:xfrm>
              <a:prstGeom prst="rect">
                <a:avLst/>
              </a:prstGeom>
              <a:blipFill>
                <a:blip r:embed="rId3"/>
                <a:stretch>
                  <a:fillRect l="-952" t="-1263" b="-3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20453"/>
            <a:ext cx="3374410" cy="28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7" y="3284984"/>
            <a:ext cx="530072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8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0"/>
            <a:ext cx="9252520" cy="634082"/>
          </a:xfrm>
        </p:spPr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</a:rPr>
              <a:t>LSTM </a:t>
            </a:r>
            <a:r>
              <a:rPr lang="ru-RU" sz="4000" b="1" dirty="0">
                <a:solidFill>
                  <a:srgbClr val="0000FF"/>
                </a:solidFill>
              </a:rPr>
              <a:t>работа сети по слоям 2 и 3</a:t>
            </a:r>
            <a:endParaRPr lang="ru-RU" sz="4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D8764-447C-4844-A143-DD2E518FF945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404008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068960"/>
            <a:ext cx="2869476" cy="245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52389" y="1093387"/>
                <a:ext cx="5724128" cy="933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Новое состояние памяти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US" sz="18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- это линейная комбинация памяти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US" sz="18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  <a:r>
                  <a:rPr kumimoji="0" lang="ru-RU" sz="18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-1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и наблюдения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0" lang="ru-RU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ru-RU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𝐶</m:t>
                        </m:r>
                        <m:r>
                          <a:rPr kumimoji="0" lang="en-US" sz="1800" b="0" i="1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с только вычисленными весами для каждой из компонент: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389" y="1093387"/>
                <a:ext cx="5724128" cy="933525"/>
              </a:xfrm>
              <a:prstGeom prst="rect">
                <a:avLst/>
              </a:prstGeom>
              <a:blipFill>
                <a:blip r:embed="rId3"/>
                <a:stretch>
                  <a:fillRect l="-852" t="-3268" b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74" y="706903"/>
            <a:ext cx="3373532" cy="213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724054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2-й слой, модификация состояния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2389" y="2516703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Финальный шаг - вычислить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Так как часть входного сигнала уже в памяти, не нужно считать активацию по всему сигналу.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Сначала сигнал проходит через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сигмоиду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которая решает, какая его часть важна для дальнейших решений.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Затем гиперболический тангенс "размазывает" вектор памяти на отрезок от -1 до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завершение, эти два вектора перемножаются.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6080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4000" cy="64807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Управляемые рекуррентные модули </a:t>
            </a:r>
            <a:br>
              <a:rPr lang="ru-RU" sz="2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GRU </a:t>
            </a:r>
            <a:r>
              <a:rPr lang="ru-RU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Gated Recurrent Unit</a:t>
            </a:r>
            <a:r>
              <a:rPr lang="ru-RU" sz="2800" b="1" dirty="0">
                <a:solidFill>
                  <a:srgbClr val="0000FF"/>
                </a:solidFill>
              </a:rPr>
              <a:t>)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735FBD1-9F71-4C23-957D-011EC6C58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9000"/>
                    </a14:imgEffect>
                    <a14:imgEffect>
                      <a14:brightnessContrast bright="-2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3" y="2270774"/>
            <a:ext cx="7588515" cy="2526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923" y="1124746"/>
            <a:ext cx="11435255" cy="101565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Управляемый рекуррентный модуль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Gated Recurrent Unit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является упрощенной версией LSTM. В нем фильтры «забывания» и входа объединяют в один фильтр «обновления» 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update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gate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а состояние ячейки объединяется со скрытым состоянием.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867" y="4927527"/>
            <a:ext cx="11950262" cy="132342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помощью именно такой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нейросети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нам удалось решить задачу восстановления траекторий элементарных частиц в детекторе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GEM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эксперимента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BM@N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ОИЯИ.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сеть структурно проще и поэтому обучается в полтора раза быстрее LSTM, практически не уступая в эффективности на таком классе задач.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C6804C-22DC-4C46-8B0C-4E06389ED16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655840" y="6381330"/>
            <a:ext cx="3824064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22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89" y="4158695"/>
            <a:ext cx="3227282" cy="201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381329"/>
            <a:ext cx="2133600" cy="340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76A56-5A85-4CBE-924D-7BFCDCF083FB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3974254" cy="28761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904" y="-104046"/>
            <a:ext cx="806489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914295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 Обучение с подкреплением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352" y="404664"/>
            <a:ext cx="11928648" cy="35394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сих пор нейросети обучались на тренировочной выборке с «правильными» ответами либо с учителем, либо самообучались, но в реальной жизни мы редко знаем набор правильных ответов, а просто делаем то или иное действие и ведем себя дальше в зависимости от полученного результата.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Отсюда идея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обучения с подкреплением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Reinforcement 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-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нейросетевой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агент, находясь в состоянии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взаимодействует с окружающей средой, а она его за эти действия поощряет и сообщает  в какое состояние агент после этого перешел так, чтобы увеличивать общую награду.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Агент не знает, какое действие предпринять, как при обучении с учителем, но зато узнает, какое действие принесет максимальное поощрение.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Действия могут повлиять не только на немедленное вознаграждение, но и на следующую ситуацию и все последующие награды.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Такое обучение является частным случаем обучения  с учителем, но учителем является среда или её модель.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Пример. Игра в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пин-понг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http://karpathy.github.io/2016/05/31/rl/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2" descr="http://karpathy.github.io/assets/rl/po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6" y="4355342"/>
            <a:ext cx="2824974" cy="182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AE00A8-569D-F147-DDC5-4E82D7DF83E8}"/>
              </a:ext>
            </a:extLst>
          </p:cNvPr>
          <p:cNvSpPr txBox="1"/>
          <p:nvPr/>
        </p:nvSpPr>
        <p:spPr>
          <a:xfrm>
            <a:off x="4914900" y="3418621"/>
            <a:ext cx="72771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kumimoji="0" lang="ru-RU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ве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основные цели обучения в практических применениях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минимизировать ошибки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Машина учится анализировать информацию перед каждым следующим ходом в виртуальной модели города со случайными пешеходами и другими участниками дорожного движения.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получить от выполнения задания максимальную выгоду,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максимально быстрое время прохождения маршрута, оптимальный расход ресурсов, обслуживание как можно большего количества клиентов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Области практического применения </a:t>
            </a:r>
            <a:r>
              <a:rPr kumimoji="0" lang="ru-RU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reinforcement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роботы, беспилотные авто, трейдинговые боты для игры на бирже,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ч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ат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боты, которые учатся от диалога к диалогу, разработка игровых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401289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E02A08-4615-E4F6-4FD5-081FBA05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EAB-1F21-435E-9486-71E65ED81311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7ADF7A-EABA-385B-4010-4F0CE8AE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42575"/>
            <a:ext cx="3860800" cy="37890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Г.А. Машинное обучение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3BBBAB-5023-5B5E-8582-71C556D5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790" y="6423659"/>
            <a:ext cx="689610" cy="297815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27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EFE2F-5BF8-32D8-913A-646560193912}"/>
              </a:ext>
            </a:extLst>
          </p:cNvPr>
          <p:cNvSpPr txBox="1"/>
          <p:nvPr/>
        </p:nvSpPr>
        <p:spPr>
          <a:xfrm>
            <a:off x="244793" y="0"/>
            <a:ext cx="11947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3CC"/>
                </a:solidFill>
              </a:rPr>
              <a:t>Детектирование объектов - </a:t>
            </a:r>
            <a:r>
              <a:rPr lang="ru-RU" sz="2200" b="1" dirty="0">
                <a:solidFill>
                  <a:srgbClr val="0033CC"/>
                </a:solidFill>
              </a:rPr>
              <a:t>важный аспект взаимодействия со средой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6A9C5C-22A7-6257-27B9-600BA91D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3" y="595184"/>
            <a:ext cx="5344477" cy="2833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7CF07D-63B1-E9AF-ACE3-88F05784E89A}"/>
              </a:ext>
            </a:extLst>
          </p:cNvPr>
          <p:cNvSpPr txBox="1"/>
          <p:nvPr/>
        </p:nvSpPr>
        <p:spPr>
          <a:xfrm>
            <a:off x="5868670" y="606349"/>
            <a:ext cx="6323330" cy="1262846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илософия</a:t>
            </a:r>
            <a:r>
              <a:rPr lang="ru-RU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YOLO</a:t>
            </a:r>
            <a:r>
              <a:rPr lang="ru-RU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(от англ. </a:t>
            </a:r>
            <a:r>
              <a:rPr lang="ru-RU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</a:t>
            </a: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«ты живешь только один раз») </a:t>
            </a:r>
            <a:r>
              <a:rPr lang="ru-RU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стремление исполнять желания и получать удовольствие прямо сейчас, не отказываясь от этого ради будущего благополучия</a:t>
            </a:r>
            <a:r>
              <a:rPr lang="ru-RU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9A34D-D417-6C53-8661-7B4B3DC10401}"/>
              </a:ext>
            </a:extLst>
          </p:cNvPr>
          <p:cNvSpPr txBox="1"/>
          <p:nvPr/>
        </p:nvSpPr>
        <p:spPr>
          <a:xfrm>
            <a:off x="5589270" y="1888317"/>
            <a:ext cx="660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YOLO  </a:t>
            </a:r>
            <a:r>
              <a:rPr lang="ru-RU" b="1" dirty="0"/>
              <a:t>—  современный алгоритм глубокого обучения “You Only Look </a:t>
            </a:r>
            <a:r>
              <a:rPr lang="ru-RU" b="1" dirty="0" err="1"/>
              <a:t>Once</a:t>
            </a:r>
            <a:r>
              <a:rPr lang="ru-RU" b="1" dirty="0"/>
              <a:t>” (“Стоит только раз взглянуть”), который широко используется для обнаружения объектов. Называется так, потому что подразумевает ввод сразу всего изображения, которое проходит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D1D865-A18C-DA23-DD29-F9A0194E0565}"/>
              </a:ext>
            </a:extLst>
          </p:cNvPr>
          <p:cNvSpPr txBox="1"/>
          <p:nvPr/>
        </p:nvSpPr>
        <p:spPr>
          <a:xfrm>
            <a:off x="1" y="3498350"/>
            <a:ext cx="10721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через сверточную нейросеть (СНС) </a:t>
            </a:r>
            <a:r>
              <a:rPr lang="ru-RU" b="1" u="sng" dirty="0">
                <a:solidFill>
                  <a:srgbClr val="C00000"/>
                </a:solidFill>
              </a:rPr>
              <a:t>только один раз</a:t>
            </a:r>
            <a:r>
              <a:rPr lang="ru-RU" b="1" dirty="0"/>
              <a:t>. Именно поэтому он очень быстро </a:t>
            </a:r>
            <a:r>
              <a:rPr lang="ru-RU" b="1" u="sng" dirty="0">
                <a:solidFill>
                  <a:srgbClr val="C00000"/>
                </a:solidFill>
              </a:rPr>
              <a:t>опознает объекты в режиме реального времени</a:t>
            </a:r>
            <a:r>
              <a:rPr lang="ru-RU" b="1" dirty="0"/>
              <a:t>. Для детектирования изображение разбивают на ячейки и обычная СНС по многу раз смотрит наличие объекта в каждой ячейке, в YOLO же это делается всего один раз. Вокруг клетки рисуются несколько прямоугольников для определения объекта (их рисуют сразу несколько и разных форм), и их позиции, ширина и высота вычисляются относительно центра этой клетки. После чего специальный блок анализирует все возможные прямоугольники и выбирает объединение тех, куда объект вписывается наилучшим образом  (см. </a:t>
            </a:r>
            <a:r>
              <a:rPr lang="en-US" b="1" dirty="0">
                <a:hlinkClick r:id="rId3"/>
              </a:rPr>
              <a:t>https://habr.com/ru/post/514450/</a:t>
            </a:r>
            <a:r>
              <a:rPr lang="ru-RU" b="1" dirty="0"/>
              <a:t> )</a:t>
            </a:r>
          </a:p>
          <a:p>
            <a:r>
              <a:rPr lang="ru-RU" b="1" dirty="0"/>
              <a:t>Алгоритм YOLO</a:t>
            </a:r>
            <a:r>
              <a:rPr lang="en-US" b="1" dirty="0"/>
              <a:t>v3</a:t>
            </a:r>
            <a:r>
              <a:rPr lang="ru-RU" b="1" dirty="0"/>
              <a:t> был обучен на </a:t>
            </a:r>
            <a:r>
              <a:rPr lang="ru-RU" b="1" dirty="0" err="1"/>
              <a:t>датасете</a:t>
            </a:r>
            <a:r>
              <a:rPr lang="ru-RU" b="1" dirty="0"/>
              <a:t> “</a:t>
            </a:r>
            <a:r>
              <a:rPr lang="ru-RU" b="1" dirty="0" err="1"/>
              <a:t>Coco</a:t>
            </a:r>
            <a:r>
              <a:rPr lang="ru-RU" b="1" dirty="0"/>
              <a:t>”, состоящем из 80 различных классов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C51144-8BD4-2A80-CC7F-B651D1E02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311" y="3429000"/>
            <a:ext cx="1355456" cy="290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14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BC4CA9-76F8-D030-FA17-CA495C70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EAB-1F21-435E-9486-71E65ED81311}" type="datetime1">
              <a:rPr lang="ru-RU" altLang="ru-RU" smtClean="0">
                <a:solidFill>
                  <a:srgbClr val="000000"/>
                </a:solidFill>
              </a:rPr>
              <a:t>14.10.2022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CB422A-38D7-4C64-19AB-AB595A0E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063622-E423-B39C-17D8-8BC3ABBF0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D0CDD-7171-7DC6-4D71-178E6C79149B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7. Генеративные Состязательные Сети - </a:t>
            </a:r>
            <a:r>
              <a:rPr lang="en-US" sz="2400" b="1" dirty="0">
                <a:solidFill>
                  <a:srgbClr val="0033CC"/>
                </a:solidFill>
              </a:rPr>
              <a:t>Generative Adversarial Networks (GAN)</a:t>
            </a:r>
            <a:endParaRPr lang="ru-RU" sz="2400" b="1" dirty="0">
              <a:solidFill>
                <a:srgbClr val="0033C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DE7EA-0C48-D29D-687D-50D99E9D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51" y="529901"/>
            <a:ext cx="7518763" cy="2011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8F7869-74BD-D192-6875-419854B1AF9D}"/>
              </a:ext>
            </a:extLst>
          </p:cNvPr>
          <p:cNvSpPr txBox="1"/>
          <p:nvPr/>
        </p:nvSpPr>
        <p:spPr>
          <a:xfrm>
            <a:off x="0" y="719080"/>
            <a:ext cx="6606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GAN </a:t>
            </a:r>
            <a:r>
              <a:rPr lang="ru-RU" dirty="0"/>
              <a:t>реализует принцип состязания между сетью генерации и сетью дискриминации. </a:t>
            </a:r>
          </a:p>
          <a:p>
            <a:r>
              <a:rPr lang="ru-RU" dirty="0"/>
              <a:t>Генеративная сеть </a:t>
            </a:r>
            <a:r>
              <a:rPr lang="ru-RU" b="1" dirty="0"/>
              <a:t>G</a:t>
            </a:r>
            <a:r>
              <a:rPr lang="ru-RU" dirty="0"/>
              <a:t>  генерирует </a:t>
            </a:r>
          </a:p>
          <a:p>
            <a:r>
              <a:rPr lang="ru-RU" dirty="0"/>
              <a:t>максимально реалистичный образец, </a:t>
            </a:r>
          </a:p>
          <a:p>
            <a:r>
              <a:rPr lang="ru-RU" dirty="0"/>
              <a:t>а </a:t>
            </a:r>
            <a:r>
              <a:rPr lang="ru-RU" dirty="0" err="1"/>
              <a:t>дискриминативная</a:t>
            </a:r>
            <a:r>
              <a:rPr lang="ru-RU" dirty="0"/>
              <a:t> сеть</a:t>
            </a:r>
            <a:r>
              <a:rPr lang="ru-RU" b="1" dirty="0"/>
              <a:t> D </a:t>
            </a:r>
            <a:r>
              <a:rPr lang="ru-RU" dirty="0"/>
              <a:t>обучается </a:t>
            </a:r>
          </a:p>
          <a:p>
            <a:r>
              <a:rPr lang="ru-RU" dirty="0"/>
              <a:t>различать подлинные и поддельные образцы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785F4-37DD-C0E1-0804-E04ACFBDEC43}"/>
              </a:ext>
            </a:extLst>
          </p:cNvPr>
          <p:cNvSpPr txBox="1"/>
          <p:nvPr/>
        </p:nvSpPr>
        <p:spPr>
          <a:xfrm>
            <a:off x="78580" y="2473406"/>
            <a:ext cx="12113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Потом результаты различения подаются на вход сети G так, чтобы она смогла подобрать лучший набор латентных параметров, смешивая исходные образцы, чтобы сеть D  </a:t>
            </a:r>
            <a:r>
              <a:rPr lang="ru-RU" b="1" u="sng" dirty="0">
                <a:solidFill>
                  <a:srgbClr val="C00000"/>
                </a:solidFill>
              </a:rPr>
              <a:t>уже не смогла бы отличить подлинные образцы от поддельных.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Сеть D реализуется как </a:t>
            </a:r>
            <a:r>
              <a:rPr lang="ru-RU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Свёрточная нейронная сеть"/>
              </a:rPr>
              <a:t>свёрточная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Свёрточная нейронная сеть"/>
              </a:rPr>
              <a:t> нейронная сеть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в то время как сеть G наоборот разворачивает изображение на базе скрытых параметров.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93B1F-1D2E-F6B2-95EB-5285F920D5C7}"/>
              </a:ext>
            </a:extLst>
          </p:cNvPr>
          <p:cNvSpPr txBox="1"/>
          <p:nvPr/>
        </p:nvSpPr>
        <p:spPr>
          <a:xfrm>
            <a:off x="9387761" y="1904563"/>
            <a:ext cx="1544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Схема </a:t>
            </a:r>
            <a:r>
              <a:rPr lang="en-US" b="1" dirty="0">
                <a:solidFill>
                  <a:srgbClr val="0033CC"/>
                </a:solidFill>
              </a:rPr>
              <a:t>GAN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DF681F-B6C4-F26D-44BD-3005E9AE83FC}"/>
              </a:ext>
            </a:extLst>
          </p:cNvPr>
          <p:cNvSpPr txBox="1"/>
          <p:nvPr/>
        </p:nvSpPr>
        <p:spPr>
          <a:xfrm>
            <a:off x="146957" y="3598521"/>
            <a:ext cx="91429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Применения 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получения фотореалистичных изображений и картин;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автоматическое редактирование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 фильмов и мультипликаций.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трёхмерной модели объекта с помощью фрагментарных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моделирование сложных физических процессов в детекторах экспериментальной физики</a:t>
            </a:r>
          </a:p>
        </p:txBody>
      </p:sp>
      <p:pic>
        <p:nvPicPr>
          <p:cNvPr id="1026" name="Picture 2" descr="Генератор изображений CNN">
            <a:extLst>
              <a:ext uri="{FF2B5EF4-FFF2-40B4-BE49-F238E27FC236}">
                <a16:creationId xmlns:a16="http://schemas.microsoft.com/office/drawing/2014/main" id="{2843BA51-5460-AB77-EA2B-76F899A7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84" y="3482519"/>
            <a:ext cx="4267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4C3F6D-3602-8778-C0AC-D5B3160B0959}"/>
              </a:ext>
            </a:extLst>
          </p:cNvPr>
          <p:cNvSpPr txBox="1"/>
          <p:nvPr/>
        </p:nvSpPr>
        <p:spPr>
          <a:xfrm>
            <a:off x="113483" y="5598981"/>
            <a:ext cx="119650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/>
              </a:rPr>
              <a:t>Опасность дипфейков: </a:t>
            </a:r>
            <a:r>
              <a:rPr lang="ru-RU" b="1" i="0" dirty="0">
                <a:solidFill>
                  <a:srgbClr val="C00000"/>
                </a:solidFill>
                <a:effectLst/>
              </a:rPr>
              <a:t>политика, мошенничество и шантаж с использованием дипфейков</a:t>
            </a:r>
          </a:p>
          <a:p>
            <a:r>
              <a:rPr lang="ru-RU" sz="1600" b="1" dirty="0">
                <a:solidFill>
                  <a:srgbClr val="000000"/>
                </a:solidFill>
                <a:effectLst/>
              </a:rPr>
              <a:t>                                     </a:t>
            </a:r>
            <a:r>
              <a:rPr lang="en-US" sz="1600" dirty="0">
                <a:solidFill>
                  <a:srgbClr val="0033CC"/>
                </a:solidFill>
                <a:effectLst/>
              </a:rPr>
              <a:t>https://www.kaspersky.ru/resource-center/threats/protect-yourself-from-deep-fake</a:t>
            </a:r>
            <a:endParaRPr lang="ru-RU" sz="2400" dirty="0">
              <a:solidFill>
                <a:srgbClr val="0033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C2AE1-3F58-1952-0DED-87D873053F4C}"/>
              </a:ext>
            </a:extLst>
          </p:cNvPr>
          <p:cNvSpPr txBox="1"/>
          <p:nvPr/>
        </p:nvSpPr>
        <p:spPr>
          <a:xfrm>
            <a:off x="6736057" y="5275874"/>
            <a:ext cx="6155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Этические проблемы </a:t>
            </a:r>
            <a:r>
              <a:rPr lang="en-US" sz="2000" b="1" dirty="0">
                <a:solidFill>
                  <a:srgbClr val="C00000"/>
                </a:solidFill>
              </a:rPr>
              <a:t>GAN </a:t>
            </a:r>
            <a:r>
              <a:rPr lang="ru-RU" sz="2000" b="1" dirty="0">
                <a:solidFill>
                  <a:srgbClr val="C00000"/>
                </a:solidFill>
              </a:rPr>
              <a:t>приложений!</a:t>
            </a:r>
          </a:p>
        </p:txBody>
      </p:sp>
    </p:spTree>
    <p:extLst>
      <p:ext uri="{BB962C8B-B14F-4D97-AF65-F5344CB8AC3E}">
        <p14:creationId xmlns:p14="http://schemas.microsoft.com/office/powerpoint/2010/main" val="902828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5720" y="3933056"/>
            <a:ext cx="8229600" cy="208823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ru-RU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  <a:r>
              <a:rPr lang="en-US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pic>
        <p:nvPicPr>
          <p:cNvPr id="4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299896"/>
            <a:ext cx="2854077" cy="37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72EAE-BD24-49E5-AC49-8A032AF72150}" type="datetime1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536032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Г. А.   Машинное обучение                                     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68004-3C93-DA1A-D351-50F086E50675}"/>
              </a:ext>
            </a:extLst>
          </p:cNvPr>
          <p:cNvSpPr txBox="1"/>
          <p:nvPr/>
        </p:nvSpPr>
        <p:spPr>
          <a:xfrm>
            <a:off x="464840" y="375047"/>
            <a:ext cx="98796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Следующая Лекция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«Изучение глубоких нейросетей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ОИЯИ»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Презентации лекций можно скачать на моем сайте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http://gososkov.ru/UNI-DUBNA/Machine%20Learning/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44444E-6 L -0.00404 -0.0597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50" y="2123056"/>
            <a:ext cx="3045580" cy="22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525345"/>
            <a:ext cx="2133600" cy="1961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EB18-53A9-42F8-A20E-EAC7530E3F4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55840" y="6555012"/>
            <a:ext cx="4328120" cy="28586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453337"/>
            <a:ext cx="2133600" cy="26813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"/>
            <a:ext cx="8856984" cy="80636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Различные типы глубоких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нейросетей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проблемы их обучения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460" y="620689"/>
            <a:ext cx="12126228" cy="193898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342861" marR="0" lvl="2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Многослойная прямоточная нейронная сеть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Задана обучающая выборка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Инициируем веса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16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выбираем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активационную функцию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(обычно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сигмоид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и обучаем сеть.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Прежний опыт: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тобы обучить сеть применяют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метод  обратного распространения ошибки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когда методом градиентного спуска минимизируют по всем весам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квадратичную функцию ошибки сети: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                     </a:t>
            </a:r>
            <a:r>
              <a:rPr kumimoji="0" lang="en-GB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E=</a:t>
            </a:r>
            <a:r>
              <a:rPr kumimoji="0" lang="el-GR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</a:t>
            </a:r>
            <a:r>
              <a:rPr kumimoji="0" lang="en-US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l-GR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</a:t>
            </a:r>
            <a:r>
              <a:rPr kumimoji="0" lang="en-US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en-US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GB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alt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(m)</a:t>
            </a:r>
            <a:r>
              <a:rPr kumimoji="0" lang="en-GB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GB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  <a:r>
              <a:rPr kumimoji="0" lang="en-GB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alt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(m)</a:t>
            </a:r>
            <a:r>
              <a:rPr kumimoji="0" lang="en-GB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)</a:t>
            </a:r>
            <a:r>
              <a:rPr kumimoji="0" lang="en-GB" alt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</a:t>
            </a:r>
            <a:r>
              <a:rPr kumimoji="0" lang="en-GB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</a:t>
            </a:r>
            <a:r>
              <a:rPr kumimoji="0" lang="en-GB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{</a:t>
            </a:r>
            <a:r>
              <a:rPr kumimoji="0" lang="en-US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wij</a:t>
            </a:r>
            <a:r>
              <a:rPr kumimoji="0" lang="en-GB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}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96505"/>
            <a:ext cx="10416480" cy="393953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Возникающие проблемы: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проклятье размерности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переобучение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застревание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Е в ложном минимуме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затухающий или взрывной градиент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Как их решают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Уменьшение размерности сети,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два метода:</a:t>
            </a:r>
          </a:p>
          <a:p>
            <a:pPr marL="0" marR="0" lvl="2" indent="357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Кардинальное сжатие входных данных, т.к. обычно они сильно скоррелированы. </a:t>
            </a:r>
          </a:p>
          <a:p>
            <a:pPr marL="0" marR="0" lvl="2" indent="357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Эффективен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нейросетевой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метод -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автоэнкодер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357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(2) Случайное прореживание нейронов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ropout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357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когда каждый вес обнуляется с вероятностью p </a:t>
            </a:r>
          </a:p>
          <a:p>
            <a:pPr marL="0" marR="0" lvl="0" indent="357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0000"/>
                </a:solidFill>
                <a:latin typeface="Arial"/>
              </a:rPr>
              <a:t>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либо умножается на 1/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 вероятностью 1-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357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ropout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используют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только при обучении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сети.</a:t>
            </a:r>
          </a:p>
        </p:txBody>
      </p:sp>
      <p:pic>
        <p:nvPicPr>
          <p:cNvPr id="12" name="Picture 2" descr="Картинки по запросу dropout neural network">
            <a:extLst>
              <a:ext uri="{FF2B5EF4-FFF2-40B4-BE49-F238E27FC236}">
                <a16:creationId xmlns:a16="http://schemas.microsoft.com/office/drawing/2014/main" id="{CE28663D-5EBC-4D07-98C1-08128AE0D212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22" y="4790823"/>
            <a:ext cx="3654666" cy="171335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721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F1447-C960-4AB0-9508-0B760E322F33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55842" y="6404389"/>
            <a:ext cx="4680519" cy="28011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6634"/>
            <a:ext cx="9144000" cy="46165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 Переобучение глубокой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как защититься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53" y="825138"/>
            <a:ext cx="7344816" cy="120031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Переобучение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 это излишне точное соответствие нейронной сети конкретному набору обучающих примеров, при котором сеть теряет способность к обобщению и не работает на тестовых примерах.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68" y="2423755"/>
            <a:ext cx="12072664" cy="369330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Иногда эта проблема возникает, если слишком долго обучать сеть на одних и тех же данных, так что  сеть начнет не учиться на данных, а запоминать их шумы.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Простой выход – ранняя остановка обучения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на той эпохе, когда функция потерь ИНС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loss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при верификации уйдет вверх от значений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loss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при обучении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Кроме того, переобучение бывает связано с усложнением модели из-за переизбытка скрытых нейронов при большой глубине сети. Тогда одно из эффективных средств - тот же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Более общим является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метод регуляризации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ограничивающий реакцию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на влияние шумов добавлением штрафного члена в функцию ошибки сети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Коэфициент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 не должен быть большим и обычно =0.001.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4697243"/>
            <a:ext cx="3220223" cy="7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4A6897-178C-2EE5-E79B-F25A488AE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543371"/>
            <a:ext cx="4459951" cy="1665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572187-DC2D-EEFE-5C69-EDA4D7DCF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769" y="2130843"/>
            <a:ext cx="4311391" cy="3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472" y="246870"/>
            <a:ext cx="3669056" cy="185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B1B01-F4F7-4611-A556-2F3441C316E2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726343" y="6525344"/>
            <a:ext cx="4472136" cy="33265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36461"/>
            <a:ext cx="11917377" cy="558613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Для решения этой проблемы используют уже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упоминавшийся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метод отжига.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  <a:sym typeface="Symbo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Symbo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Более эффективен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Стохастический градиентный спуск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(Stochastic Gradient Descent – SGD)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 котором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требуется только один проход по обучающим данным, когда значение градиента аппроксимируются градиентом функции ошибки, вычисленном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только на одном элементе обучения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 то время как при обычном  градиентном спуске на каждой итерации обучающая выборка просматривается целиком, и только после этого изменяется вес. Поэтому для больших массивов данных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работает много быстрее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Выбор точки обучения в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происходит случайно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но попеременно из разных классов, что также повышает вероятность выхода из локального минимума.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 эти возможности включает метод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Adaptive Moment Estimation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который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требует только градиентов первого порядка 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реализует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SGD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особенно эффективно путем вычисления адаптивной скорости обучения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каждого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параметра,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оптимизации шага,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 чтобы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 «промахнуться» мимо искомого минимума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сохраняет экспоненциально убывающее среднее значение прошлых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градиентов </a:t>
            </a:r>
            <a:r>
              <a:rPr lang="ru-RU" sz="20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000" b="1" dirty="0" err="1">
                <a:solidFill>
                  <a:srgbClr val="000000"/>
                </a:solidFill>
              </a:rPr>
              <a:t>w</a:t>
            </a:r>
            <a:r>
              <a:rPr lang="en-US" sz="2000" b="1" baseline="-25000" dirty="0" err="1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=</a:t>
            </a:r>
            <a:r>
              <a:rPr lang="ru-RU" sz="2000" b="1" dirty="0">
                <a:solidFill>
                  <a:srgbClr val="000000"/>
                </a:solidFill>
              </a:rPr>
              <a:t>η</a:t>
            </a:r>
            <a:r>
              <a:rPr lang="en-US" sz="2000" b="1" dirty="0">
                <a:solidFill>
                  <a:srgbClr val="000000"/>
                </a:solidFill>
              </a:rPr>
              <a:t>•</a:t>
            </a:r>
            <a:r>
              <a:rPr lang="en-US" sz="2000" b="1" dirty="0" err="1">
                <a:solidFill>
                  <a:srgbClr val="000000"/>
                </a:solidFill>
              </a:rPr>
              <a:t>Gradw</a:t>
            </a:r>
            <a:r>
              <a:rPr lang="en-US" sz="2000" b="1" dirty="0">
                <a:solidFill>
                  <a:srgbClr val="000000"/>
                </a:solidFill>
              </a:rPr>
              <a:t>+</a:t>
            </a:r>
            <a:r>
              <a:rPr lang="en-US" sz="2000" b="1" dirty="0">
                <a:solidFill>
                  <a:srgbClr val="000000"/>
                </a:solidFill>
                <a:sym typeface="Symbol"/>
              </a:rPr>
              <a:t></a:t>
            </a:r>
            <a:r>
              <a:rPr lang="en-US" sz="2000" b="1" dirty="0">
                <a:solidFill>
                  <a:srgbClr val="000000"/>
                </a:solidFill>
              </a:rPr>
              <a:t>•</a:t>
            </a:r>
            <a:r>
              <a:rPr lang="ru-RU" sz="20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000" b="1" dirty="0">
                <a:solidFill>
                  <a:srgbClr val="000000"/>
                </a:solidFill>
              </a:rPr>
              <a:t>w</a:t>
            </a:r>
            <a:r>
              <a:rPr lang="en-US" sz="2000" b="1" baseline="-25000" dirty="0">
                <a:solidFill>
                  <a:srgbClr val="000000"/>
                </a:solidFill>
              </a:rPr>
              <a:t>i-1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аналогичное моменту инерции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79" y="213251"/>
            <a:ext cx="91440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3) Ложные минимумы функции ошибки сети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4181859" y="1132338"/>
            <a:ext cx="3553657" cy="167740"/>
          </a:xfrm>
          <a:prstGeom prst="rightArrow">
            <a:avLst/>
          </a:prstGeom>
          <a:solidFill>
            <a:srgbClr val="FF66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A0A73-D9C5-4CEE-828B-CC0EB768654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476016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"/>
            <a:ext cx="9734872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4) Затухающий градиент и паралич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91344" y="584767"/>
                <a:ext cx="11809312" cy="6429250"/>
              </a:xfrm>
              <a:prstGeom prst="rect">
                <a:avLst/>
              </a:prstGeom>
              <a:noFill/>
            </p:spPr>
            <p:txBody>
              <a:bodyPr wrap="square" lIns="91429" tIns="45715" rIns="91429" bIns="45715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Проблема затухающего градиента неизбежно проявляется в многослойных </a:t>
                </a:r>
                <a:r>
                  <a:rPr kumimoji="0" lang="ru-RU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нейросетях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особенно в случае </a:t>
                </a:r>
                <a:r>
                  <a:rPr kumimoji="0" lang="ru-RU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сигмоидной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активационной функции </a:t>
                </a:r>
                <a14:m>
                  <m:oMath xmlns:m="http://schemas.openxmlformats.org/officeDocument/2006/math">
                    <m:r>
                      <a:rPr kumimoji="0" lang="ru-RU" sz="2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𝝈</m:t>
                    </m:r>
                    <m:r>
                      <a:rPr kumimoji="0" lang="ru-RU" sz="2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(</m:t>
                    </m:r>
                    <m:r>
                      <a:rPr kumimoji="0" lang="ru-RU" sz="2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𝒙</m:t>
                    </m:r>
                    <m:r>
                      <a:rPr kumimoji="0" lang="ru-RU" sz="2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)=</m:t>
                    </m:r>
                    <m:f>
                      <m:fPr>
                        <m:ctrlPr>
                          <a:rPr kumimoji="0" lang="ru-RU" sz="2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ru-RU" sz="2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ru-RU" sz="2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ru-RU" sz="2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ru-RU" sz="2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ru-RU" sz="2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ru-RU" sz="2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𝝁</m:t>
                            </m:r>
                            <m:r>
                              <a:rPr kumimoji="0" lang="ru-RU" sz="2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endParaRPr kumimoji="0" 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(заметим: </a:t>
                </a:r>
                <a:r>
                  <a:rPr kumimoji="0" lang="ru-RU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σ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’</a:t>
                </a:r>
                <a:r>
                  <a:rPr kumimoji="0" lang="ru-RU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  <a:r>
                  <a:rPr kumimoji="0" lang="ru-RU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)≤¼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 0&lt;x&lt;1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При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BackProp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обучении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ошибка с выходов отправляется на вход, распределяется по всем весам и отправляется дальше по сети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к входу. При этом градиент (производная ошибки) — прогоняется через нейросеть обратно с многократным перемножением </a:t>
                </a:r>
                <a:r>
                  <a:rPr kumimoji="0" lang="ru-RU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σ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’</a:t>
                </a:r>
                <a:r>
                  <a:rPr kumimoji="0" lang="ru-RU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</a:t>
                </a:r>
                <a:r>
                  <a:rPr kumimoji="0" lang="en-US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  <a:r>
                  <a:rPr kumimoji="0" lang="ru-RU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Когда в нейросети много слоев, градиент в слоях близких к входу становится исчезающе малым и </a:t>
                </a: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веса практически перестанут изменяться. 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Происходит «</a:t>
                </a: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паралич сети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».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Противоположная картина называется «</a:t>
                </a: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взрывной рост градиента</a:t>
                </a: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», это случается, если инициализировать веса слишком большими значениями.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Для избежания затухания или взрывного роста градиента нужно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грамотно выбирать функцию активации;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использовать правильную инициализацию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настраиваемых параметров нейросети;</a:t>
                </a:r>
              </a:p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3. выбирать функцию ошибки сети,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адекватную решаемой задаче.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584767"/>
                <a:ext cx="11809312" cy="6429250"/>
              </a:xfrm>
              <a:prstGeom prst="rect">
                <a:avLst/>
              </a:prstGeom>
              <a:blipFill>
                <a:blip r:embed="rId2"/>
                <a:stretch>
                  <a:fillRect l="-671" t="-569" r="-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12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B922B-CC22-4C38-8094-1496B086FFB3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4400128" cy="2681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8554" y="562658"/>
                <a:ext cx="7528927" cy="6446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Из-за указанных недостатков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сигмоидальной активационной функции </a:t>
                </a:r>
                <a14:m>
                  <m:oMath xmlns:m="http://schemas.openxmlformats.org/officeDocument/2006/math">
                    <m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𝝈</m:t>
                    </m:r>
                    <m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(</m:t>
                    </m:r>
                    <m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𝒙</m:t>
                    </m:r>
                    <m:r>
                      <a:rPr kumimoji="0" lang="ru-RU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)=</m:t>
                    </m:r>
                    <m:f>
                      <m:fPr>
                        <m:ctrlP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ru-RU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𝝁</m:t>
                            </m:r>
                            <m:r>
                              <a:rPr kumimoji="0" lang="ru-RU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применяют также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1.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Гиперболический тангенс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tanh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активация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меняется в интервале от –1 до 1. Подобно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сигмоиде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tanh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может насыщаться, зато его выход центрирован относительно нуля, что предпочтительней.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 Функция активации под названием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«выпрямитель»              (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Rectified Linear Unit 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–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 формулой 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 </a:t>
                </a:r>
                <a:r>
                  <a:rPr kumimoji="0" lang="ru-RU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max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(0, x).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наиболее популярен, т.к. не подвержен насыщению и быстро вычисляется, повышая скорость сходимости. стохастического градиентного спуска в несколько раз. Однако при очень большом градиенте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может так обновить вес, что нейрон никогда больше не активируется, - «умирает». Поэтому появились различные модификации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3. </a:t>
                </a:r>
                <a:r>
                  <a:rPr kumimoji="0" lang="ru-RU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с «утечкой» (</a:t>
                </a:r>
                <a:r>
                  <a:rPr kumimoji="0" lang="ru-RU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leaky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ru-RU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LReLU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 формулой 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αx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при 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 &lt; 0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и 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 x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при 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 ≥ 0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где α – малая константа.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4.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Softplus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является гладкой аппроксимацией 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с формулой     				</a:t>
                </a:r>
                <a:r>
                  <a:rPr kumimoji="0" lang="ru-RU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(x) =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ln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(1+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54" y="562658"/>
                <a:ext cx="7528927" cy="6446316"/>
              </a:xfrm>
              <a:prstGeom prst="rect">
                <a:avLst/>
              </a:prstGeom>
              <a:blipFill>
                <a:blip r:embed="rId2"/>
                <a:stretch>
                  <a:fillRect l="-729" t="-4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 contras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904" y="1294771"/>
            <a:ext cx="1728191" cy="707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7072" y="-627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Выбор функции активации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81" y="649139"/>
            <a:ext cx="4887706" cy="484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 bwMode="auto">
          <a:xfrm flipV="1">
            <a:off x="8328248" y="4293096"/>
            <a:ext cx="1789798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 flipV="1">
            <a:off x="5591944" y="4509120"/>
            <a:ext cx="2736304" cy="7920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>
                <a:alpha val="21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86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64661-D531-44D1-A3D1-1B95EA65F8DD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4256112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616" y="188641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Инициализация значений весов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0" y="873586"/>
            <a:ext cx="114492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Очевидно, что начальные веса не должны быть все нулевыми или просто одинаковыми, нельзя их брать слишком большими, чтобы избежать взрывного роста градиента.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Поэтому обычно рекомендуют в качестве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начальных значений весов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брать случайные значения,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равномерно распределенные в интервале (-0.5,+0.5).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Однако есть проверенные рекомендации, значительно ускоряющие обучение при использовании активационных функций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LRelu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Так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К.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Глорот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рекомендует вычислять начальные значения весов по формуле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где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U[-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равномерное распределение в интервале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n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размер предыдущего слоя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(количество столбцов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матрице весов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индекс предыдущего слоя.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другой работе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К.Хе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рекомендует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инициализировать веса слоя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величинами, нормально распределенными со средним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дисперсией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2/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последнее время появился еще один весьма радикальный метод ускорения обучения на очень больших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датасетах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batch-normalization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https://habr.com/ru/post/309302/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8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142564"/>
            <a:ext cx="3656051" cy="83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28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D51A-870E-4035-8072-27E1B6D0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664" y="0"/>
            <a:ext cx="9134336" cy="59553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Функция потерь </a:t>
            </a:r>
            <a:r>
              <a:rPr lang="en-US" sz="3600" b="1" dirty="0">
                <a:solidFill>
                  <a:srgbClr val="C00000"/>
                </a:solidFill>
              </a:rPr>
              <a:t>cross-entropy loss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9CAA7-8A49-40BE-9367-77786651E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78560" y="6483564"/>
            <a:ext cx="555496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B0F50-DE25-4DE0-B470-E100628E8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04312" y="6309320"/>
            <a:ext cx="1835696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FE549-AA89-4745-8A65-D3468331572A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8D0899-B60E-48FE-B83D-448909EAA94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631504" y="6370662"/>
            <a:ext cx="1269504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63A7-D1E5-49F0-A62A-822E59D4432E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352" y="620688"/>
            <a:ext cx="11928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сих пор мы использовали минимизацию функцию ошибки сети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function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квадратичного вида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l-GR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l-GR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GB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  <a:r>
              <a:rPr kumimoji="0" lang="en-GB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)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которая согласно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матстатистике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соответствует случаю, когда ошибки, т.е. разбросы функции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распределены по нормальному закону, что далеко не всегда верно.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задач классификации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например, характерен результат в виде вероятностей того, что предъявленный сети объект принадлежит тому или иному классу, т.е. нам надо оценить вероятность того, что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GB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отличен от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  <a:r>
              <a:rPr kumimoji="0" lang="en-GB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2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. В этом случае для оценки того насколько близко прогнозируемое распределение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к истинному распределению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используют другую функцию потерь называемую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перекрестной энтропией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entropy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Эта формула обобщается и на случай нескольких классов естественным образом: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   ,  здесь 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число элементов в выборке,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число классов, 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ответ (вероятность) алгоритма на 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-м объекте на вопрос принадлежности его к 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му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классу, </a:t>
            </a:r>
            <a:r>
              <a:rPr kumimoji="0" lang="ru-RU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ru-RU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если 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-й объект принадлежит 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му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классу, в противном случае </a:t>
            </a:r>
            <a:r>
              <a:rPr kumimoji="0" lang="ru-RU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ru-RU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Рисунок 13" descr="Cross entropy loss formula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140968"/>
            <a:ext cx="5168270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" y="4442197"/>
            <a:ext cx="3788306" cy="115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4409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4622</Words>
  <Application>Microsoft Office PowerPoint</Application>
  <PresentationFormat>Широкоэкранный</PresentationFormat>
  <Paragraphs>417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Wingdings</vt:lpstr>
      <vt:lpstr>Оформление по умолчанию</vt:lpstr>
      <vt:lpstr>1_Оформление по умолчанию</vt:lpstr>
      <vt:lpstr>11_Оформление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Функция потерь cross-entropy loss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Сверточный автоэнкодер и результаты классификации</vt:lpstr>
      <vt:lpstr>Немного философии об изменяющемся мире</vt:lpstr>
      <vt:lpstr>4. Рекуррентные нейронные сети</vt:lpstr>
      <vt:lpstr>5. Сети LSTM</vt:lpstr>
      <vt:lpstr>LSTM работа сети по слоям 1 и 2</vt:lpstr>
      <vt:lpstr>LSTM работа сети по слоям 2 и 3</vt:lpstr>
      <vt:lpstr>Управляемые рекуррентные модули  GRU (Gated Recurrent Unit)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Gennady Ososkov</dc:creator>
  <cp:lastModifiedBy>Gennady Ososkov</cp:lastModifiedBy>
  <cp:revision>32</cp:revision>
  <dcterms:created xsi:type="dcterms:W3CDTF">2022-09-16T07:02:10Z</dcterms:created>
  <dcterms:modified xsi:type="dcterms:W3CDTF">2022-10-14T08:06:58Z</dcterms:modified>
</cp:coreProperties>
</file>