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2" r:id="rId1"/>
    <p:sldMasterId id="2147483664" r:id="rId2"/>
    <p:sldMasterId id="2147483759" r:id="rId3"/>
    <p:sldMasterId id="2147483773" r:id="rId4"/>
    <p:sldMasterId id="2147483785" r:id="rId5"/>
    <p:sldMasterId id="2147483798" r:id="rId6"/>
  </p:sldMasterIdLst>
  <p:notesMasterIdLst>
    <p:notesMasterId r:id="rId31"/>
  </p:notesMasterIdLst>
  <p:handoutMasterIdLst>
    <p:handoutMasterId r:id="rId32"/>
  </p:handoutMasterIdLst>
  <p:sldIdLst>
    <p:sldId id="565" r:id="rId7"/>
    <p:sldId id="608" r:id="rId8"/>
    <p:sldId id="566" r:id="rId9"/>
    <p:sldId id="567" r:id="rId10"/>
    <p:sldId id="569" r:id="rId11"/>
    <p:sldId id="568" r:id="rId12"/>
    <p:sldId id="623" r:id="rId13"/>
    <p:sldId id="571" r:id="rId14"/>
    <p:sldId id="460" r:id="rId15"/>
    <p:sldId id="434" r:id="rId16"/>
    <p:sldId id="665" r:id="rId17"/>
    <p:sldId id="664" r:id="rId18"/>
    <p:sldId id="275" r:id="rId19"/>
    <p:sldId id="454" r:id="rId20"/>
    <p:sldId id="475" r:id="rId21"/>
    <p:sldId id="579" r:id="rId22"/>
    <p:sldId id="662" r:id="rId23"/>
    <p:sldId id="663" r:id="rId24"/>
    <p:sldId id="269" r:id="rId25"/>
    <p:sldId id="258" r:id="rId26"/>
    <p:sldId id="661" r:id="rId27"/>
    <p:sldId id="656" r:id="rId28"/>
    <p:sldId id="657" r:id="rId29"/>
    <p:sldId id="276" r:id="rId30"/>
  </p:sldIdLst>
  <p:sldSz cx="12192000" cy="6858000"/>
  <p:notesSz cx="6858000" cy="91900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147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29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443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59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5737" algn="l" defTabSz="914295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2885" algn="l" defTabSz="914295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032" algn="l" defTabSz="914295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180" algn="l" defTabSz="914295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rnush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50B5F"/>
    <a:srgbClr val="1A0AEC"/>
    <a:srgbClr val="D53807"/>
    <a:srgbClr val="006600"/>
    <a:srgbClr val="A32B05"/>
    <a:srgbClr val="CA2CCE"/>
    <a:srgbClr val="008000"/>
    <a:srgbClr val="FF6600"/>
    <a:srgbClr val="A41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45" autoAdjust="0"/>
    <p:restoredTop sz="99492" autoAdjust="0"/>
  </p:normalViewPr>
  <p:slideViewPr>
    <p:cSldViewPr>
      <p:cViewPr varScale="1">
        <p:scale>
          <a:sx n="73" d="100"/>
          <a:sy n="73" d="100"/>
        </p:scale>
        <p:origin x="77" y="67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3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16384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16384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966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16384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966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</a:defRPr>
            </a:lvl1pPr>
          </a:lstStyle>
          <a:p>
            <a:fld id="{55A1ADAE-8285-4C27-A619-86371A57DE3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36173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025"/>
          <p:cNvSpPr>
            <a:spLocks noChangeArrowheads="1"/>
          </p:cNvSpPr>
          <p:nvPr/>
        </p:nvSpPr>
        <p:spPr bwMode="auto">
          <a:xfrm>
            <a:off x="0" y="0"/>
            <a:ext cx="6856413" cy="91900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Text Box 1026"/>
          <p:cNvSpPr txBox="1">
            <a:spLocks noChangeArrowheads="1"/>
          </p:cNvSpPr>
          <p:nvPr/>
        </p:nvSpPr>
        <p:spPr bwMode="auto">
          <a:xfrm>
            <a:off x="0" y="0"/>
            <a:ext cx="1841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Text Box 1027"/>
          <p:cNvSpPr txBox="1">
            <a:spLocks noChangeArrowheads="1"/>
          </p:cNvSpPr>
          <p:nvPr/>
        </p:nvSpPr>
        <p:spPr bwMode="auto">
          <a:xfrm>
            <a:off x="6672263" y="0"/>
            <a:ext cx="1841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Rectangle 102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1029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43100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2054" name="Text Box 1030"/>
          <p:cNvSpPr txBox="1">
            <a:spLocks noChangeArrowheads="1"/>
          </p:cNvSpPr>
          <p:nvPr/>
        </p:nvSpPr>
        <p:spPr bwMode="auto">
          <a:xfrm>
            <a:off x="0" y="8763000"/>
            <a:ext cx="1841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Text Box 1031"/>
          <p:cNvSpPr txBox="1">
            <a:spLocks noChangeArrowheads="1"/>
          </p:cNvSpPr>
          <p:nvPr/>
        </p:nvSpPr>
        <p:spPr bwMode="auto">
          <a:xfrm>
            <a:off x="6632575" y="8763000"/>
            <a:ext cx="22383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60" tIns="46080" rIns="92160" bIns="46080" anchor="b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4D02967-5D9E-40A4-8CB1-4B65130FB110}" type="slidenum">
              <a:rPr lang="en-GB" altLang="ru-RU" sz="1200" b="0"/>
              <a:pPr algn="r"/>
              <a:t>‹#›</a:t>
            </a:fld>
            <a:endParaRPr lang="en-GB" altLang="ru-RU" sz="1200" b="0"/>
          </a:p>
        </p:txBody>
      </p:sp>
    </p:spTree>
    <p:extLst>
      <p:ext uri="{BB962C8B-B14F-4D97-AF65-F5344CB8AC3E}">
        <p14:creationId xmlns:p14="http://schemas.microsoft.com/office/powerpoint/2010/main" val="418032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1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865" indent="-285717" algn="l" defTabSz="449211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2869" indent="-228574" algn="l" defTabSz="449211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016" indent="-228574" algn="l" defTabSz="449211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164" indent="-228574" algn="l" defTabSz="449211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5737" algn="l" defTabSz="9142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5" algn="l" defTabSz="9142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2" algn="l" defTabSz="9142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0" algn="l" defTabSz="9142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25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2" name="Rectangle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2" y="4343865"/>
            <a:ext cx="65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C2E18-4F27-4FAE-8155-5D892D3EE7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203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74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950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C3FD4-350F-40D2-B0A3-6594DA56F1F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884613" y="8728941"/>
            <a:ext cx="2971800" cy="45950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25D36-03B8-4D71-9C94-6DCA4496CE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12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98463" y="682625"/>
            <a:ext cx="6059487" cy="3409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1" y="4321642"/>
            <a:ext cx="4310063" cy="42631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546F7-0878-4197-A0D3-80E2D8A8848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221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74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53AEF-9FA9-40A6-A118-9F99E59CB8A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38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607CC3-2B0A-4A95-9471-EA747D86875E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8263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69FE9F-1581-4BEC-B020-C264131E23D2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103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D55CD7-5740-4B9E-B310-B368FAF0A9C8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406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42330-BF05-4FB0-AB5F-D67C3CDC86A7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11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5354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bg-BG" altLang="ru-RU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845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1845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53188"/>
            <a:ext cx="2844800" cy="25241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25DCE-10D2-4AE2-9D25-C721E1DEFA73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1"/>
            <a:ext cx="3860800" cy="457200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53188"/>
            <a:ext cx="2844800" cy="25241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4020C3-D704-4005-8377-7F4F440E3E8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26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D114D-E2A3-48EB-A1F4-6310FD1922A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E7837-C0FD-42A1-B407-933155531991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2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796C4-34AA-4FC5-9DC1-1515B21373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FC0AF-E475-4474-9B77-1D0BAE1F965C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54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D3587-DA12-4A20-84B7-025E4F6C3D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ECE6A-7BD4-4B6C-A1DE-526BC3C2878A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07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59BEC-3D22-4A78-B385-DDCA594B0C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9F949-C0F2-4152-AADA-70AD042949F9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44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64E22-5F8E-4F85-9C06-714294F84A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B01F6-B98B-4AB6-A9FF-79B5BD350904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4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91CE77-A99E-43DA-827E-61FB0569140A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861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79B7D-6596-4869-9863-83AF6D5C0B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CB57B-A1FE-4DEF-9264-B70FE3882D59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27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326B0-A4EE-4153-B1AD-9CA7A0A42C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A376E-96E9-4935-BC46-EC7B0EC616FC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49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93A19-CE91-444E-A2DA-B0F54C782B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5D706-8C9E-4CF0-9A7C-1972AF4FDF64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27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0B17C-8CBF-4309-B53D-DE5AE47E9A4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E4277-7859-4E80-9AE4-7CEFE5A0DE88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63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A2E4B-CD80-43DF-9CCF-A0BD3653EF5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11D96-28CF-497A-AEC8-E7B43C5DE9C0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69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лавие, текст и 2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B5E5C-E804-4BCC-A261-F5942722630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AEBE-2BDF-46B1-856B-F54036B4E1AF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60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лавие, текст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5588C-977F-461C-99D1-E3EFA3482C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03131-A310-4ABD-8408-7F8D86AE7B6D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92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лавие, съдържание и 2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B4803-25C9-4D6F-B63C-30CE5752E84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27424-C667-4BDE-BF53-015CCD4BB6B5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25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9714B6-A7B2-449A-AD4A-AF75FD13C812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16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5A78D1-B041-48E6-99D1-A509DEB864A3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47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F9FDE-73EF-4C4C-9DFA-EAABAB0577B3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1016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8FBA38-1B22-465F-B834-FCFFC7739500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24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C455E4-02FE-4A1E-9951-E25CBF8754F4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90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E16221-47BC-45DD-B48E-3C91AB2CD575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50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EFC090-DC2F-4FE6-A620-D583471A0678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1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CFB3C-3599-4318-8041-F52AB141CFA6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157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EE72EB-1878-400D-A54C-67594905C1E7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89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AE71C1-3BB2-47BE-AB92-C875260F079E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080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0504B2-A09A-48F0-A76E-6B8DB97096E5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180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9494B0-4B3A-407B-9BC8-13FB10B1BB6B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85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0B65CE-B0CA-4D8B-AC31-6EA65FD5FEA9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4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E1A1BB-1EA9-41F3-ACCA-EF94A839B10F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51879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A73B60-0654-44FA-97BA-CE5D3C83FBD0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2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4"/>
            <a:ext cx="85344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0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5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00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5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51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6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0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A0A156-2056-4F96-A425-46B5802DB09A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9B1C-D90D-43D7-9292-76C80258834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776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7BB6C3-4AC8-412E-BC1C-FF3881CB1DB0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31260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61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308">
                <a:solidFill>
                  <a:schemeClr val="tx1">
                    <a:tint val="75000"/>
                  </a:schemeClr>
                </a:solidFill>
              </a:defRPr>
            </a:lvl1pPr>
            <a:lvl2pPr marL="525181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2pPr>
            <a:lvl3pPr marL="1050361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3pPr>
            <a:lvl4pPr marL="1575543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4pPr>
            <a:lvl5pPr marL="2100727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5pPr>
            <a:lvl6pPr marL="2625906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6pPr>
            <a:lvl7pPr marL="3151095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7pPr>
            <a:lvl8pPr marL="3676277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8pPr>
            <a:lvl9pPr marL="4201458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7B5A7D-846C-4C56-8F19-EBEBC598D5C6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D27C5-6CB6-4F82-B5FF-9CE20F95021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8064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28"/>
            <a:ext cx="5384800" cy="4525963"/>
          </a:xfrm>
        </p:spPr>
        <p:txBody>
          <a:bodyPr/>
          <a:lstStyle>
            <a:lvl1pPr>
              <a:defRPr sz="3173"/>
            </a:lvl1pPr>
            <a:lvl2pPr>
              <a:defRPr sz="2788"/>
            </a:lvl2pPr>
            <a:lvl3pPr>
              <a:defRPr sz="2308"/>
            </a:lvl3pPr>
            <a:lvl4pPr>
              <a:defRPr sz="2211"/>
            </a:lvl4pPr>
            <a:lvl5pPr>
              <a:defRPr sz="2211"/>
            </a:lvl5pPr>
            <a:lvl6pPr>
              <a:defRPr sz="2211"/>
            </a:lvl6pPr>
            <a:lvl7pPr>
              <a:defRPr sz="2211"/>
            </a:lvl7pPr>
            <a:lvl8pPr>
              <a:defRPr sz="2211"/>
            </a:lvl8pPr>
            <a:lvl9pPr>
              <a:defRPr sz="221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28"/>
            <a:ext cx="5384800" cy="4525963"/>
          </a:xfrm>
        </p:spPr>
        <p:txBody>
          <a:bodyPr/>
          <a:lstStyle>
            <a:lvl1pPr>
              <a:defRPr sz="3173"/>
            </a:lvl1pPr>
            <a:lvl2pPr>
              <a:defRPr sz="2788"/>
            </a:lvl2pPr>
            <a:lvl3pPr>
              <a:defRPr sz="2308"/>
            </a:lvl3pPr>
            <a:lvl4pPr>
              <a:defRPr sz="2211"/>
            </a:lvl4pPr>
            <a:lvl5pPr>
              <a:defRPr sz="2211"/>
            </a:lvl5pPr>
            <a:lvl6pPr>
              <a:defRPr sz="2211"/>
            </a:lvl6pPr>
            <a:lvl7pPr>
              <a:defRPr sz="2211"/>
            </a:lvl7pPr>
            <a:lvl8pPr>
              <a:defRPr sz="2211"/>
            </a:lvl8pPr>
            <a:lvl9pPr>
              <a:defRPr sz="221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322086-BAFA-4732-A930-14DFA903049B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420633-21A8-4C70-8210-17F563EC445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871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788" b="1"/>
            </a:lvl1pPr>
            <a:lvl2pPr marL="525181" indent="0">
              <a:buNone/>
              <a:defRPr sz="2308" b="1"/>
            </a:lvl2pPr>
            <a:lvl3pPr marL="1050361" indent="0">
              <a:buNone/>
              <a:defRPr sz="2211" b="1"/>
            </a:lvl3pPr>
            <a:lvl4pPr marL="1575543" indent="0">
              <a:buNone/>
              <a:defRPr sz="1827" b="1"/>
            </a:lvl4pPr>
            <a:lvl5pPr marL="2100727" indent="0">
              <a:buNone/>
              <a:defRPr sz="1827" b="1"/>
            </a:lvl5pPr>
            <a:lvl6pPr marL="2625906" indent="0">
              <a:buNone/>
              <a:defRPr sz="1827" b="1"/>
            </a:lvl6pPr>
            <a:lvl7pPr marL="3151095" indent="0">
              <a:buNone/>
              <a:defRPr sz="1827" b="1"/>
            </a:lvl7pPr>
            <a:lvl8pPr marL="3676277" indent="0">
              <a:buNone/>
              <a:defRPr sz="1827" b="1"/>
            </a:lvl8pPr>
            <a:lvl9pPr marL="4201458" indent="0">
              <a:buNone/>
              <a:defRPr sz="182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2" y="2174882"/>
            <a:ext cx="5386917" cy="3951288"/>
          </a:xfrm>
        </p:spPr>
        <p:txBody>
          <a:bodyPr/>
          <a:lstStyle>
            <a:lvl1pPr>
              <a:defRPr sz="2788"/>
            </a:lvl1pPr>
            <a:lvl2pPr>
              <a:defRPr sz="2308"/>
            </a:lvl2pPr>
            <a:lvl3pPr>
              <a:defRPr sz="2211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4" cy="639762"/>
          </a:xfrm>
        </p:spPr>
        <p:txBody>
          <a:bodyPr anchor="b"/>
          <a:lstStyle>
            <a:lvl1pPr marL="0" indent="0">
              <a:buNone/>
              <a:defRPr sz="2788" b="1"/>
            </a:lvl1pPr>
            <a:lvl2pPr marL="525181" indent="0">
              <a:buNone/>
              <a:defRPr sz="2308" b="1"/>
            </a:lvl2pPr>
            <a:lvl3pPr marL="1050361" indent="0">
              <a:buNone/>
              <a:defRPr sz="2211" b="1"/>
            </a:lvl3pPr>
            <a:lvl4pPr marL="1575543" indent="0">
              <a:buNone/>
              <a:defRPr sz="1827" b="1"/>
            </a:lvl4pPr>
            <a:lvl5pPr marL="2100727" indent="0">
              <a:buNone/>
              <a:defRPr sz="1827" b="1"/>
            </a:lvl5pPr>
            <a:lvl6pPr marL="2625906" indent="0">
              <a:buNone/>
              <a:defRPr sz="1827" b="1"/>
            </a:lvl6pPr>
            <a:lvl7pPr marL="3151095" indent="0">
              <a:buNone/>
              <a:defRPr sz="1827" b="1"/>
            </a:lvl7pPr>
            <a:lvl8pPr marL="3676277" indent="0">
              <a:buNone/>
              <a:defRPr sz="1827" b="1"/>
            </a:lvl8pPr>
            <a:lvl9pPr marL="4201458" indent="0">
              <a:buNone/>
              <a:defRPr sz="182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82"/>
            <a:ext cx="5389034" cy="3951288"/>
          </a:xfrm>
        </p:spPr>
        <p:txBody>
          <a:bodyPr/>
          <a:lstStyle>
            <a:lvl1pPr>
              <a:defRPr sz="2788"/>
            </a:lvl1pPr>
            <a:lvl2pPr>
              <a:defRPr sz="2308"/>
            </a:lvl2pPr>
            <a:lvl3pPr>
              <a:defRPr sz="2211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759246-6B04-481F-9A96-ACFBC7407CC2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4D378-9FF3-44F7-8BD6-99390543492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5861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7C7AB6-4EAB-4B4C-A1A5-771698E4952C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CB538-5C74-4960-BC85-F4879AEF49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7735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CBAD0A-D0D0-4723-9F9E-F81894D37AD5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08016-004C-48A7-971A-6F9E96B6A3B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647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28" y="273050"/>
            <a:ext cx="4011084" cy="1162050"/>
          </a:xfrm>
        </p:spPr>
        <p:txBody>
          <a:bodyPr anchor="b"/>
          <a:lstStyle>
            <a:lvl1pPr algn="l">
              <a:defRPr sz="230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48" y="273079"/>
            <a:ext cx="6815667" cy="5853113"/>
          </a:xfrm>
        </p:spPr>
        <p:txBody>
          <a:bodyPr/>
          <a:lstStyle>
            <a:lvl1pPr>
              <a:defRPr sz="3654"/>
            </a:lvl1pPr>
            <a:lvl2pPr>
              <a:defRPr sz="3173"/>
            </a:lvl2pPr>
            <a:lvl3pPr>
              <a:defRPr sz="2788"/>
            </a:lvl3pPr>
            <a:lvl4pPr>
              <a:defRPr sz="2308"/>
            </a:lvl4pPr>
            <a:lvl5pPr>
              <a:defRPr sz="2308"/>
            </a:lvl5pPr>
            <a:lvl6pPr>
              <a:defRPr sz="2308"/>
            </a:lvl6pPr>
            <a:lvl7pPr>
              <a:defRPr sz="2308"/>
            </a:lvl7pPr>
            <a:lvl8pPr>
              <a:defRPr sz="2308"/>
            </a:lvl8pPr>
            <a:lvl9pPr>
              <a:defRPr sz="230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28" y="1435125"/>
            <a:ext cx="4011084" cy="4691063"/>
          </a:xfrm>
        </p:spPr>
        <p:txBody>
          <a:bodyPr/>
          <a:lstStyle>
            <a:lvl1pPr marL="0" indent="0">
              <a:buNone/>
              <a:defRPr sz="1635"/>
            </a:lvl1pPr>
            <a:lvl2pPr marL="525181" indent="0">
              <a:buNone/>
              <a:defRPr sz="1346"/>
            </a:lvl2pPr>
            <a:lvl3pPr marL="1050361" indent="0">
              <a:buNone/>
              <a:defRPr sz="1154"/>
            </a:lvl3pPr>
            <a:lvl4pPr marL="1575543" indent="0">
              <a:buNone/>
              <a:defRPr sz="1058"/>
            </a:lvl4pPr>
            <a:lvl5pPr marL="2100727" indent="0">
              <a:buNone/>
              <a:defRPr sz="1058"/>
            </a:lvl5pPr>
            <a:lvl6pPr marL="2625906" indent="0">
              <a:buNone/>
              <a:defRPr sz="1058"/>
            </a:lvl6pPr>
            <a:lvl7pPr marL="3151095" indent="0">
              <a:buNone/>
              <a:defRPr sz="1058"/>
            </a:lvl7pPr>
            <a:lvl8pPr marL="3676277" indent="0">
              <a:buNone/>
              <a:defRPr sz="1058"/>
            </a:lvl8pPr>
            <a:lvl9pPr marL="4201458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0DE156-F289-48AB-A978-EC61F30720CA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B6A65B-BC21-45F8-919F-59E2E181FA7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1291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23"/>
            <a:ext cx="7315200" cy="566737"/>
          </a:xfrm>
        </p:spPr>
        <p:txBody>
          <a:bodyPr anchor="b"/>
          <a:lstStyle>
            <a:lvl1pPr algn="l">
              <a:defRPr sz="230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654"/>
            </a:lvl1pPr>
            <a:lvl2pPr marL="525181" indent="0">
              <a:buNone/>
              <a:defRPr sz="3173"/>
            </a:lvl2pPr>
            <a:lvl3pPr marL="1050361" indent="0">
              <a:buNone/>
              <a:defRPr sz="2788"/>
            </a:lvl3pPr>
            <a:lvl4pPr marL="1575543" indent="0">
              <a:buNone/>
              <a:defRPr sz="2308"/>
            </a:lvl4pPr>
            <a:lvl5pPr marL="2100727" indent="0">
              <a:buNone/>
              <a:defRPr sz="2308"/>
            </a:lvl5pPr>
            <a:lvl6pPr marL="2625906" indent="0">
              <a:buNone/>
              <a:defRPr sz="2308"/>
            </a:lvl6pPr>
            <a:lvl7pPr marL="3151095" indent="0">
              <a:buNone/>
              <a:defRPr sz="2308"/>
            </a:lvl7pPr>
            <a:lvl8pPr marL="3676277" indent="0">
              <a:buNone/>
              <a:defRPr sz="2308"/>
            </a:lvl8pPr>
            <a:lvl9pPr marL="4201458" indent="0">
              <a:buNone/>
              <a:defRPr sz="2308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635"/>
            </a:lvl1pPr>
            <a:lvl2pPr marL="525181" indent="0">
              <a:buNone/>
              <a:defRPr sz="1346"/>
            </a:lvl2pPr>
            <a:lvl3pPr marL="1050361" indent="0">
              <a:buNone/>
              <a:defRPr sz="1154"/>
            </a:lvl3pPr>
            <a:lvl4pPr marL="1575543" indent="0">
              <a:buNone/>
              <a:defRPr sz="1058"/>
            </a:lvl4pPr>
            <a:lvl5pPr marL="2100727" indent="0">
              <a:buNone/>
              <a:defRPr sz="1058"/>
            </a:lvl5pPr>
            <a:lvl6pPr marL="2625906" indent="0">
              <a:buNone/>
              <a:defRPr sz="1058"/>
            </a:lvl6pPr>
            <a:lvl7pPr marL="3151095" indent="0">
              <a:buNone/>
              <a:defRPr sz="1058"/>
            </a:lvl7pPr>
            <a:lvl8pPr marL="3676277" indent="0">
              <a:buNone/>
              <a:defRPr sz="1058"/>
            </a:lvl8pPr>
            <a:lvl9pPr marL="4201458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0F94A3-A0B9-4A92-A40C-33DDEEFEF71F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7A3BB-4E2F-4250-9306-03100489C71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215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9F46AB-0015-44AD-BF0A-1AD28DB09C57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5485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AA5B23-5200-49D1-88F0-482E9E5503E4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C754-9C32-4EB1-BD6D-32A57BE8E19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28844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66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66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77F9C7-5978-4769-8404-34A05586612D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C117A-F17A-4697-9EE5-CE1C5D65D34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5736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2A895-60B5-400C-B6E8-130DD6A04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57A135-FCC9-4521-B81D-A521CF16E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7C2298-FA15-4569-A98C-D1793946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B3A2F-57D8-4FDA-BC43-234138C651C9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98CBE5-728C-4CF8-B182-59EF9AAD9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ED8A19-F0AA-49D4-A7A5-F4C93CE5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7977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46199-2DD7-4926-9104-5A2C6C5E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171C99-1005-44DD-90A2-D937AE7B3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CF6A1-8687-4954-8550-C3F4873E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FC96C-49E2-4334-B184-F1F44863015E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B0AEF8-A468-4FFA-80B4-7F92E856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A744A1-3442-420C-A459-26FA2860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83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0241C-D7CB-41CF-B333-D27980CA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83089F-1456-4C26-9188-7AA244E08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2C187-DF59-4F2E-8E90-0AF8A546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37A0F-60DE-42B6-A275-A2C8174F4A50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360B9-D60D-4D8F-A669-3A757111A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23345C-A2D1-431F-9107-0C88B1813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191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AB72F-A84B-4181-8212-D9E2A117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F4BCC8-57C2-4B33-B127-3EB0CBEDB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369123-EC72-4357-8360-E6B141326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27C3EB-E654-426C-857D-F8BFD8C2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8A5F-8F43-4D54-B376-B9F09C0A0022}" type="datetime1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E49D23-C85C-4235-9706-D7A5AB494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59D043-7C6C-4AE3-83AC-F83DFEA3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4898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F75F7-0DA5-471D-BEA2-AB723C8A4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D9C17B-D232-4EB8-86E5-EA8EA47AB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D3871-E89D-460A-91E0-335D81CDE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7CB283-FF33-4918-9338-F507F086F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583863-6A0C-4DD4-BD58-83D8DA2FA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F781DE-DBA7-4331-A024-122B6735F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BEC-B0E2-44FA-BCB0-51C057652273}" type="datetime1">
              <a:rPr lang="ru-RU" smtClean="0"/>
              <a:t>28.09.2022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2DE6B1-BC9C-449B-9585-5B9A6AA4C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48471B-1BF2-4289-997F-19C94AA1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8011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196BD-10F3-43E2-A8AF-0CF6D358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1E2A2E-0AC7-40D8-8173-F997C1AA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4A89-687B-48E7-A7D3-576080E0C411}" type="datetime1">
              <a:rPr lang="ru-RU" smtClean="0"/>
              <a:t>28.09.2022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8F3C67-F1A4-4E26-ADD4-091CCB48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BFC00-885B-4502-B121-9B8D0333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0068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F40B46-3FA6-4E96-B6E8-D8EB7FFE6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E7A8-97E0-46C8-A025-CADB1F9DDF23}" type="datetime1">
              <a:rPr lang="ru-RU" smtClean="0"/>
              <a:t>28.09.2022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33B317-19D3-4E0E-8A40-6879CFD3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FB028A-CB49-4759-BB8E-B1F30BB2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4830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C9FF5-FB60-4A8B-BB95-FF01E9AE9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085936-BC36-43EA-AC6D-8827B6737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E918F-C302-47F9-AC01-143926805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AF4F5-3134-46FB-9BA4-0F26BA65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1941-899A-461F-83A5-3240F3969638}" type="datetime1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90CF6D-51D5-493A-A98B-D8000D0C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239736-332B-472E-ACD9-C29B70EA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60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A07B08-B70F-4DC2-BB8A-5E80AD210F8A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39923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5DC14-CEA0-43BE-886E-D23980A0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CAE8A0-6B34-4565-8C61-396CCCF55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098DF0-88B8-462F-BCFB-C59D0F3E1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B7E69A-8798-415F-B0DE-A2AC3CC9B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FCB1-4039-4B8F-91B8-1FC97624235E}" type="datetime1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5DFA95-0757-4258-AF74-41254851B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F954C6-4B2C-49A3-BE96-297BB0DA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238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085BD-6FF9-4E15-9838-EA21D3AE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CDB9BC-4BA2-4FE9-9339-24CCAA0B6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1A6AB1-7DAE-4710-ABE9-3E84AFAA5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E392-92E1-4EEC-B855-B280B16873F3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7109CA-C646-43BD-8EED-4A88C747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768293-23BE-4B4D-9173-0070D98C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776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BC83FA-E830-4445-A467-40C0FDA49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D8407B-EC04-453E-A6A3-0EDC19C95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CC274-8A00-44FB-8AC1-E64AAED65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0118-6634-4272-A5A0-DFB8E64D707C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15F922-E3E7-43F4-9327-31F73B8A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25B605-6A5A-4EA1-AAB3-4E31C747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6842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52BAA-57A5-4107-98B7-5D380D14730C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15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749F8D-B5CA-4E09-B36A-246813043FC6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331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A0FA96-F172-4518-A2E0-6BFF4B17767A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867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7DDC1C-F492-4B8C-9FDC-A65D6D5B8031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796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E8F029-9FA6-41DA-A2A7-0EFB98BC39A4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375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BA7A1D-7AEF-4171-A47F-D9145648ACB9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654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E20A-ED08-4311-BB7F-9E08ACC008C0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0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E86BFD-4530-4782-B763-9A6DCB9F2E29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17032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F88F6D-4CF6-4850-8825-8E41B00BF7D6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345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8F61F6-A877-412C-8ED4-4AA6E9DEB8ED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147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5F15ED-783B-4635-968E-A8509D8E1F32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857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F0E9CD-0B9E-4FF3-8D88-A7FCBB3E348C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069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447D6-DD68-43ED-8B78-81AD14004815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276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7FA1C-CBCE-451D-A084-410C5FCD7572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625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B4E0E6-F5E1-4311-B71F-48ACBE246C35}" type="datetime1">
              <a:rPr lang="ru-RU" smtClean="0">
                <a:solidFill>
                  <a:srgbClr val="000000"/>
                </a:solidFill>
              </a:rPr>
              <a:t>28.09.2022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4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CE3191-40D3-4D4B-8D52-2B1C8237EAB6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571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EA676A-8AFD-4A9A-A19F-01206FCEC515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765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fld id="{AF83F280-0AD4-4F4C-ADB0-177F2F72839D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DB59C84-8BC1-402B-81A1-4A841C1395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80" r:id="rId12"/>
    <p:sldLayoutId id="2147483758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34734" y="6237289"/>
            <a:ext cx="740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ctr">
              <a:defRPr sz="1200" b="1" smtClean="0">
                <a:effectLst/>
              </a:defRPr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1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  <a:latin typeface="Arial Black" pitchFamily="34" charset="0"/>
              </a:defRPr>
            </a:lvl1pPr>
          </a:lstStyle>
          <a:p>
            <a:pPr>
              <a:defRPr/>
            </a:pPr>
            <a:fld id="{1C064BAB-4D21-4BE2-B734-A1C575542333}" type="slidenum">
              <a:rPr lang="ru-RU" b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b="0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bg-BG" altLang="ru-RU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b="0">
                <a:solidFill>
                  <a:srgbClr val="666699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b="0">
                <a:solidFill>
                  <a:srgbClr val="666699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b="0">
                <a:solidFill>
                  <a:srgbClr val="9999CC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b="0">
                <a:solidFill>
                  <a:srgbClr val="666699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b="0">
                <a:solidFill>
                  <a:srgbClr val="9999CC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b="0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742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/>
              </a:defRPr>
            </a:lvl1pPr>
          </a:lstStyle>
          <a:p>
            <a:pPr>
              <a:defRPr/>
            </a:pPr>
            <a:fld id="{EBA41AC3-D942-4953-9D66-B8350494B7BB}" type="datetime1">
              <a:rPr lang="ru-RU" b="0" smtClean="0">
                <a:solidFill>
                  <a:srgbClr val="000000"/>
                </a:solidFill>
              </a:rPr>
              <a:t>28.09.2022</a:t>
            </a:fld>
            <a:endParaRPr lang="ru-RU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7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147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295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443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59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861" indent="-34286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2869" indent="-22857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016" indent="-22857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164" indent="-228574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D92F49-6A38-4D22-BC2B-07F49C632796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0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9241" tIns="54622" rIns="109241" bIns="5462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28"/>
            <a:ext cx="10972800" cy="4525963"/>
          </a:xfrm>
          <a:prstGeom prst="rect">
            <a:avLst/>
          </a:prstGeom>
        </p:spPr>
        <p:txBody>
          <a:bodyPr vert="horz" lIns="109241" tIns="54622" rIns="109241" bIns="5462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78"/>
            <a:ext cx="2844800" cy="365125"/>
          </a:xfrm>
          <a:prstGeom prst="rect">
            <a:avLst/>
          </a:prstGeom>
        </p:spPr>
        <p:txBody>
          <a:bodyPr vert="horz" lIns="109241" tIns="54622" rIns="109241" bIns="54622" rtlCol="0" anchor="ctr"/>
          <a:lstStyle>
            <a:lvl1pPr algn="l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1F29B0-E162-41E5-B34E-08E6FB895B21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78"/>
            <a:ext cx="3860800" cy="365125"/>
          </a:xfrm>
          <a:prstGeom prst="rect">
            <a:avLst/>
          </a:prstGeom>
        </p:spPr>
        <p:txBody>
          <a:bodyPr vert="horz" lIns="109241" tIns="54622" rIns="109241" bIns="54622" rtlCol="0" anchor="ctr"/>
          <a:lstStyle>
            <a:lvl1pPr algn="ctr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78"/>
            <a:ext cx="2844800" cy="365125"/>
          </a:xfrm>
          <a:prstGeom prst="rect">
            <a:avLst/>
          </a:prstGeom>
        </p:spPr>
        <p:txBody>
          <a:bodyPr vert="horz" lIns="109241" tIns="54622" rIns="109241" bIns="54622" rtlCol="0" anchor="ctr"/>
          <a:lstStyle>
            <a:lvl1pPr algn="r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E24415-4C2D-436A-B274-3C9BFD56740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283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/>
  <p:txStyles>
    <p:titleStyle>
      <a:lvl1pPr algn="ctr" defTabSz="1050361" rtl="0" eaLnBrk="1" latinLnBrk="0" hangingPunct="1">
        <a:spcBef>
          <a:spcPct val="0"/>
        </a:spcBef>
        <a:buNone/>
        <a:defRPr sz="50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3885" indent="-393885" algn="l" defTabSz="105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654" kern="1200">
          <a:solidFill>
            <a:schemeClr val="tx1"/>
          </a:solidFill>
          <a:latin typeface="+mn-lt"/>
          <a:ea typeface="+mn-ea"/>
          <a:cs typeface="+mn-cs"/>
        </a:defRPr>
      </a:lvl1pPr>
      <a:lvl2pPr marL="853421" indent="-328239" algn="l" defTabSz="10503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173" kern="1200">
          <a:solidFill>
            <a:schemeClr val="tx1"/>
          </a:solidFill>
          <a:latin typeface="+mn-lt"/>
          <a:ea typeface="+mn-ea"/>
          <a:cs typeface="+mn-cs"/>
        </a:defRPr>
      </a:lvl2pPr>
      <a:lvl3pPr marL="1312953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788" kern="1200">
          <a:solidFill>
            <a:schemeClr val="tx1"/>
          </a:solidFill>
          <a:latin typeface="+mn-lt"/>
          <a:ea typeface="+mn-ea"/>
          <a:cs typeface="+mn-cs"/>
        </a:defRPr>
      </a:lvl3pPr>
      <a:lvl4pPr marL="1838138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8" kern="1200">
          <a:solidFill>
            <a:schemeClr val="tx1"/>
          </a:solidFill>
          <a:latin typeface="+mn-lt"/>
          <a:ea typeface="+mn-ea"/>
          <a:cs typeface="+mn-cs"/>
        </a:defRPr>
      </a:lvl4pPr>
      <a:lvl5pPr marL="2363320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»"/>
        <a:defRPr sz="2308" kern="1200">
          <a:solidFill>
            <a:schemeClr val="tx1"/>
          </a:solidFill>
          <a:latin typeface="+mn-lt"/>
          <a:ea typeface="+mn-ea"/>
          <a:cs typeface="+mn-cs"/>
        </a:defRPr>
      </a:lvl5pPr>
      <a:lvl6pPr marL="2888504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6pPr>
      <a:lvl7pPr marL="3413683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7pPr>
      <a:lvl8pPr marL="3938867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8pPr>
      <a:lvl9pPr marL="4464048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1pPr>
      <a:lvl2pPr marL="525181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2pPr>
      <a:lvl3pPr marL="1050361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3pPr>
      <a:lvl4pPr marL="1575543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4pPr>
      <a:lvl5pPr marL="2100727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5pPr>
      <a:lvl6pPr marL="2625906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6pPr>
      <a:lvl7pPr marL="3151095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7pPr>
      <a:lvl8pPr marL="3676277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8pPr>
      <a:lvl9pPr marL="4201458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C045A-DA88-4986-AFFA-A51723533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CA4431-1907-4915-A3C0-6158714A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9C3D43-D5DF-4982-A43E-87D14ED7E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54EB5-0C7B-4A49-8ED4-29E99C243743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94B5D-9ED0-487F-8338-18F3D7D63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B6DCBD-8CD1-42D3-AAC6-5E11F639B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95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C95FAB-4C37-473F-B95E-9D21094AD69D}" type="datetime1">
              <a:rPr lang="ru-RU" altLang="ru-RU" smtClean="0">
                <a:solidFill>
                  <a:srgbClr val="000000"/>
                </a:solidFill>
              </a:rPr>
              <a:t>28.09.2022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Г.А. Машинное обучение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6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soskov@jinr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l.acm.org/doi/10.1145/1107499.1107503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emf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microsoft.com/office/2007/relationships/hdphoto" Target="../media/hdphoto6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1.png"/><Relationship Id="rId10" Type="http://schemas.openxmlformats.org/officeDocument/2006/relationships/image" Target="../media/image34.jpe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8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microsoft.com/office/2007/relationships/hdphoto" Target="../media/hdphoto2.wdp"/><Relationship Id="rId7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microsoft.com/office/2007/relationships/hdphoto" Target="../media/hdphoto9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png"/><Relationship Id="rId4" Type="http://schemas.openxmlformats.org/officeDocument/2006/relationships/image" Target="../media/image68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2099469" y="1962283"/>
            <a:ext cx="7993063" cy="1591696"/>
            <a:chOff x="1104" y="960"/>
            <a:chExt cx="3791" cy="1017"/>
          </a:xfrm>
        </p:grpSpPr>
        <p:sp>
          <p:nvSpPr>
            <p:cNvPr id="4098" name="AutoShape 2"/>
            <p:cNvSpPr>
              <a:spLocks noChangeArrowheads="1"/>
            </p:cNvSpPr>
            <p:nvPr/>
          </p:nvSpPr>
          <p:spPr bwMode="auto">
            <a:xfrm>
              <a:off x="1104" y="960"/>
              <a:ext cx="3791" cy="1016"/>
            </a:xfrm>
            <a:prstGeom prst="roundRect">
              <a:avLst>
                <a:gd name="adj" fmla="val 9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99" name="Text Box 3"/>
            <p:cNvSpPr txBox="1">
              <a:spLocks noChangeArrowheads="1"/>
            </p:cNvSpPr>
            <p:nvPr/>
          </p:nvSpPr>
          <p:spPr bwMode="auto">
            <a:xfrm>
              <a:off x="1104" y="1603"/>
              <a:ext cx="3791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080" tIns="46080" rIns="46080" bIns="46080" anchor="b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ru-RU" sz="3200">
                <a:solidFill>
                  <a:srgbClr val="2300D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531822" y="1347235"/>
            <a:ext cx="9144000" cy="125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4000" dirty="0">
                <a:solidFill>
                  <a:srgbClr val="0000FF"/>
                </a:solidFill>
              </a:rPr>
              <a:t>Методы и технологии машинного обучения в прикладных задачах</a:t>
            </a:r>
            <a:endParaRPr lang="en-US" altLang="ru-RU" sz="3200" dirty="0">
              <a:solidFill>
                <a:srgbClr val="1A0AEC"/>
              </a:solidFill>
            </a:endParaRPr>
          </a:p>
        </p:txBody>
      </p:sp>
      <p:grpSp>
        <p:nvGrpSpPr>
          <p:cNvPr id="4106" name="Group 10"/>
          <p:cNvGrpSpPr>
            <a:grpSpLocks/>
          </p:cNvGrpSpPr>
          <p:nvPr/>
        </p:nvGrpSpPr>
        <p:grpSpPr bwMode="auto">
          <a:xfrm>
            <a:off x="2855641" y="4101921"/>
            <a:ext cx="6642099" cy="1774548"/>
            <a:chOff x="792" y="2120"/>
            <a:chExt cx="4184" cy="1462"/>
          </a:xfrm>
        </p:grpSpPr>
        <p:sp>
          <p:nvSpPr>
            <p:cNvPr id="4107" name="AutoShape 11"/>
            <p:cNvSpPr>
              <a:spLocks noChangeArrowheads="1"/>
            </p:cNvSpPr>
            <p:nvPr/>
          </p:nvSpPr>
          <p:spPr bwMode="auto">
            <a:xfrm>
              <a:off x="792" y="2120"/>
              <a:ext cx="4183" cy="1462"/>
            </a:xfrm>
            <a:prstGeom prst="roundRect">
              <a:avLst>
                <a:gd name="adj" fmla="val 65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8" name="Text Box 12"/>
            <p:cNvSpPr txBox="1">
              <a:spLocks noChangeArrowheads="1"/>
            </p:cNvSpPr>
            <p:nvPr/>
          </p:nvSpPr>
          <p:spPr bwMode="auto">
            <a:xfrm>
              <a:off x="793" y="2170"/>
              <a:ext cx="4183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160" tIns="46080" rIns="92160" bIns="46080">
              <a:spAutoFit/>
            </a:bodyPr>
            <a:lstStyle>
              <a:lvl1pPr marL="341313" indent="-341313"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ru-RU" sz="2800" dirty="0" err="1">
                  <a:latin typeface="+mn-lt"/>
                </a:rPr>
                <a:t>Ососков</a:t>
              </a:r>
              <a:r>
                <a:rPr lang="ru-RU" sz="2800" dirty="0">
                  <a:latin typeface="+mn-lt"/>
                </a:rPr>
                <a:t> Геннадий Алексеевич</a:t>
              </a:r>
              <a:endParaRPr lang="ru-RU" altLang="ru-RU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3417398" y="4716007"/>
            <a:ext cx="6064448" cy="132342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altLang="ru-RU" sz="2000" dirty="0">
                <a:solidFill>
                  <a:srgbClr val="0000FF"/>
                </a:solidFill>
                <a:latin typeface="Arial"/>
              </a:rPr>
              <a:t>ИСАУ Университет «Дубна», </a:t>
            </a:r>
          </a:p>
          <a:p>
            <a:pPr lvl="0" algn="ctr">
              <a:lnSpc>
                <a:spcPct val="80000"/>
              </a:lnSpc>
            </a:pPr>
            <a:r>
              <a:rPr lang="ru-RU" altLang="ru-RU" sz="2000" dirty="0">
                <a:solidFill>
                  <a:srgbClr val="0000FF"/>
                </a:solidFill>
                <a:latin typeface="Arial"/>
              </a:rPr>
              <a:t>Объединенный институт ядерных исследований</a:t>
            </a:r>
            <a:r>
              <a:rPr lang="en-US" altLang="ru-RU" sz="2000" dirty="0">
                <a:solidFill>
                  <a:srgbClr val="0000FF"/>
                </a:solidFill>
                <a:latin typeface="Arial"/>
              </a:rPr>
              <a:t> </a:t>
            </a:r>
          </a:p>
          <a:p>
            <a:pPr lvl="0" algn="ctr">
              <a:lnSpc>
                <a:spcPct val="80000"/>
              </a:lnSpc>
            </a:pPr>
            <a:r>
              <a:rPr lang="en-US" altLang="ru-RU" sz="2000" dirty="0">
                <a:solidFill>
                  <a:srgbClr val="0000FF"/>
                </a:solidFill>
                <a:latin typeface="Arial"/>
              </a:rPr>
              <a:t>email: </a:t>
            </a:r>
            <a:r>
              <a:rPr lang="en-GB" altLang="ru-RU" sz="2000" dirty="0">
                <a:solidFill>
                  <a:srgbClr val="0000FF"/>
                </a:solidFill>
                <a:latin typeface="Arial"/>
                <a:hlinkClick r:id="rId3"/>
              </a:rPr>
              <a:t>ososkov@jinr.ru</a:t>
            </a:r>
            <a:endParaRPr lang="en-GB" altLang="ru-RU" sz="2000" dirty="0">
              <a:solidFill>
                <a:srgbClr val="0000FF"/>
              </a:solidFill>
              <a:latin typeface="Arial"/>
            </a:endParaRPr>
          </a:p>
          <a:p>
            <a:pPr lvl="0" algn="ctr">
              <a:lnSpc>
                <a:spcPct val="80000"/>
              </a:lnSpc>
            </a:pPr>
            <a:r>
              <a:rPr lang="en-US" altLang="ru-RU" sz="2000" dirty="0">
                <a:solidFill>
                  <a:srgbClr val="0000FF"/>
                </a:solidFill>
                <a:latin typeface="Arial"/>
              </a:rPr>
              <a:t>http://gososkov.ru</a:t>
            </a:r>
            <a:endParaRPr lang="ru-RU" altLang="ru-RU" sz="20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2574-DE18-465C-87A1-B59452C5CE1C}" type="datetime1">
              <a:rPr lang="ru-RU" altLang="ru-RU" smtClean="0"/>
              <a:t>28.09.2022</a:t>
            </a:fld>
            <a:endParaRPr lang="ru-RU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935760" y="6453336"/>
            <a:ext cx="3608040" cy="268139"/>
          </a:xfrm>
        </p:spPr>
        <p:txBody>
          <a:bodyPr/>
          <a:lstStyle/>
          <a:p>
            <a:r>
              <a:rPr lang="ru-RU" altLang="ru-RU"/>
              <a:t>Ососков Г.А. Машинное обучение</a:t>
            </a:r>
            <a:endParaRPr lang="ru-RU" alt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224"/>
            <a:ext cx="1457294" cy="141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&amp;Kcy;&amp;acy;&amp;rcy;&amp;tcy;&amp;icy;&amp;ncy;&amp;kcy;&amp;icy; &amp;pcy;&amp;ocy; &amp;zcy;&amp;acy;&amp;pcy;&amp;rcy;&amp;ocy;&amp;scy;&amp;ucy; &amp;ocy;&amp;icy;&amp;yacy;&amp;i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6" y="134579"/>
            <a:ext cx="15216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4501694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9D1AD58F-AFCD-A64B-971A-7B97B70CE27B}" type="slidenum">
              <a:rPr lang="en-US" sz="900">
                <a:solidFill>
                  <a:srgbClr val="000000"/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 sz="9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9217" name="AutoShape 1"/>
          <p:cNvSpPr>
            <a:spLocks/>
          </p:cNvSpPr>
          <p:nvPr/>
        </p:nvSpPr>
        <p:spPr bwMode="auto">
          <a:xfrm rot="1607368">
            <a:off x="3433838" y="2929216"/>
            <a:ext cx="4748361" cy="1339454"/>
          </a:xfrm>
          <a:prstGeom prst="rightArrow">
            <a:avLst>
              <a:gd name="adj1" fmla="val 43157"/>
              <a:gd name="adj2" fmla="val 65254"/>
            </a:avLst>
          </a:prstGeom>
          <a:gradFill rotWithShape="0">
            <a:gsLst>
              <a:gs pos="0">
                <a:srgbClr val="E3E3E3">
                  <a:alpha val="12405"/>
                </a:srgbClr>
              </a:gs>
              <a:gs pos="100000">
                <a:srgbClr val="FFFFFF">
                  <a:alpha val="12405"/>
                </a:srgbClr>
              </a:gs>
            </a:gsLst>
            <a:lin ang="1440000" scaled="1"/>
          </a:gradFill>
          <a:ln w="12700" cap="flat">
            <a:solidFill>
              <a:schemeClr val="tx1">
                <a:alpha val="12405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12700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b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-25567"/>
            <a:ext cx="10372434" cy="675541"/>
          </a:xfrm>
        </p:spPr>
        <p:txBody>
          <a:bodyPr vert="horz" wrap="square" lIns="68580" tIns="34290" rIns="10114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этапы анализа данных в экспериментах ФВЭ</a:t>
            </a:r>
            <a:endParaRPr lang="en-US" sz="2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336" y="596664"/>
            <a:ext cx="12072663" cy="6261336"/>
          </a:xfrm>
        </p:spPr>
        <p:txBody>
          <a:bodyPr vert="horz" wrap="square" lIns="68580" tIns="34290" rIns="101140" bIns="34290" numCol="1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363538" indent="-363538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Сбор данных со многих каналов на многих </a:t>
            </a:r>
            <a:r>
              <a:rPr lang="ru-RU" sz="8000" b="1" dirty="0" err="1"/>
              <a:t>субдетекторах</a:t>
            </a:r>
            <a:r>
              <a:rPr lang="ru-RU" sz="8000" b="1" dirty="0"/>
              <a:t> (млн/сек)</a:t>
            </a:r>
          </a:p>
          <a:p>
            <a:pPr marL="363538" indent="-363538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Решить, считывать  или отбросить событие (триггеры разных уровней)</a:t>
            </a:r>
          </a:p>
          <a:p>
            <a:pPr marL="363538" indent="-363538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Реконструировать событие (собрать всю информацию)</a:t>
            </a:r>
          </a:p>
          <a:p>
            <a:pPr marL="363538" indent="-363538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Отправить данные на хранение</a:t>
            </a:r>
          </a:p>
          <a:p>
            <a:pPr marL="363538" indent="-363538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Анализировать их </a:t>
            </a:r>
          </a:p>
          <a:p>
            <a:pPr marL="607219" indent="133350">
              <a:spcBef>
                <a:spcPts val="0"/>
              </a:spcBef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корректировка данных с учетом искажений </a:t>
            </a:r>
          </a:p>
          <a:p>
            <a:pPr marL="607219" indent="0">
              <a:spcBef>
                <a:spcPts val="0"/>
              </a:spcBef>
              <a:buNone/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  детектора:  калибровка, </a:t>
            </a:r>
            <a:r>
              <a:rPr lang="ru-RU" sz="6400" b="1" dirty="0" err="1">
                <a:solidFill>
                  <a:srgbClr val="0000FF"/>
                </a:solidFill>
              </a:rPr>
              <a:t>алайнмент</a:t>
            </a:r>
            <a:endParaRPr lang="ru-RU" sz="6400" b="1" dirty="0">
              <a:solidFill>
                <a:srgbClr val="0000FF"/>
              </a:solidFill>
            </a:endParaRPr>
          </a:p>
          <a:p>
            <a:pPr marL="607219" indent="133350">
              <a:spcBef>
                <a:spcPts val="0"/>
              </a:spcBef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нахождение хитов, трекинг, поиск вершин, </a:t>
            </a:r>
          </a:p>
          <a:p>
            <a:pPr marL="607219" indent="133350">
              <a:spcBef>
                <a:spcPts val="0"/>
              </a:spcBef>
              <a:buNone/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    распознавание </a:t>
            </a:r>
            <a:r>
              <a:rPr lang="ru-RU" sz="6400" b="1" dirty="0" err="1">
                <a:solidFill>
                  <a:srgbClr val="0000FF"/>
                </a:solidFill>
              </a:rPr>
              <a:t>черенковских</a:t>
            </a:r>
            <a:r>
              <a:rPr lang="ru-RU" sz="6400" b="1" dirty="0">
                <a:solidFill>
                  <a:srgbClr val="0000FF"/>
                </a:solidFill>
              </a:rPr>
              <a:t> колец, </a:t>
            </a:r>
          </a:p>
          <a:p>
            <a:pPr marL="607219" indent="133350">
              <a:spcBef>
                <a:spcPts val="0"/>
              </a:spcBef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удаление ложных объектов (фейков)</a:t>
            </a:r>
          </a:p>
          <a:p>
            <a:pPr marL="607219" indent="133350">
              <a:spcBef>
                <a:spcPts val="0"/>
              </a:spcBef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алгоритмы  анализа физиков-пользователей</a:t>
            </a:r>
          </a:p>
          <a:p>
            <a:pPr marL="607219" indent="133350">
              <a:spcBef>
                <a:spcPts val="0"/>
              </a:spcBef>
              <a:tabLst>
                <a:tab pos="607219" algn="l"/>
              </a:tabLst>
            </a:pPr>
            <a:r>
              <a:rPr lang="ru-RU" sz="6400" b="1" dirty="0">
                <a:solidFill>
                  <a:srgbClr val="0000FF"/>
                </a:solidFill>
              </a:rPr>
              <a:t>уменьшение объема данных</a:t>
            </a:r>
          </a:p>
          <a:p>
            <a:pPr marL="607219" indent="0">
              <a:spcBef>
                <a:spcPts val="0"/>
              </a:spcBef>
              <a:buNone/>
              <a:tabLst>
                <a:tab pos="607219" algn="l"/>
              </a:tabLst>
            </a:pPr>
            <a:endParaRPr lang="ru-RU" sz="2300" b="1" dirty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Детальное моделирование всех процессов эксперимента</a:t>
            </a:r>
          </a:p>
          <a:p>
            <a:pPr marL="339329" indent="196454">
              <a:spcBef>
                <a:spcPts val="0"/>
              </a:spcBef>
              <a:tabLst>
                <a:tab pos="339329" algn="l"/>
              </a:tabLst>
            </a:pPr>
            <a:r>
              <a:rPr lang="ru-RU" sz="6400" b="1" dirty="0">
                <a:solidFill>
                  <a:srgbClr val="1A0AEC"/>
                </a:solidFill>
              </a:rPr>
              <a:t>взаимодействия пучка с мишенью или налетающей частицей</a:t>
            </a:r>
          </a:p>
          <a:p>
            <a:pPr marL="339329" indent="196454">
              <a:spcBef>
                <a:spcPts val="0"/>
              </a:spcBef>
              <a:tabLst>
                <a:tab pos="339329" algn="l"/>
              </a:tabLst>
            </a:pPr>
            <a:r>
              <a:rPr lang="ru-RU" sz="6400" b="1" dirty="0">
                <a:solidFill>
                  <a:srgbClr val="1A0AEC"/>
                </a:solidFill>
              </a:rPr>
              <a:t>рассеяния при прохождении частиц через детекторы    </a:t>
            </a:r>
          </a:p>
          <a:p>
            <a:pPr marL="339329" indent="196454">
              <a:spcBef>
                <a:spcPts val="0"/>
              </a:spcBef>
              <a:tabLst>
                <a:tab pos="339329" algn="l"/>
              </a:tabLst>
            </a:pPr>
            <a:r>
              <a:rPr lang="ru-RU" sz="6400" b="1" dirty="0">
                <a:solidFill>
                  <a:srgbClr val="1A0AEC"/>
                </a:solidFill>
              </a:rPr>
              <a:t>искажений при оцифровке и т. д. </a:t>
            </a:r>
            <a:endParaRPr lang="en-US" sz="6400" b="1" dirty="0">
              <a:solidFill>
                <a:srgbClr val="1A0AEC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8000" b="1" dirty="0"/>
              <a:t>Сравнение теории и физических параметров,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8000" b="1" dirty="0"/>
              <a:t>     полученных в эксперименте</a:t>
            </a:r>
          </a:p>
          <a:p>
            <a:pPr marL="339329" indent="196454">
              <a:spcBef>
                <a:spcPts val="0"/>
              </a:spcBef>
            </a:pPr>
            <a:r>
              <a:rPr lang="ru-RU" sz="6400" b="1" dirty="0">
                <a:solidFill>
                  <a:srgbClr val="1A0AEC"/>
                </a:solidFill>
              </a:rPr>
              <a:t>анализ спектров инвариантных масс короткоживущих частиц  резонансов</a:t>
            </a:r>
            <a:endParaRPr lang="en-US" sz="6400" b="1" dirty="0">
              <a:solidFill>
                <a:srgbClr val="1A0AEC"/>
              </a:solidFill>
            </a:endParaRPr>
          </a:p>
          <a:p>
            <a:pPr marL="363538" lvl="1" indent="-363538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  <a:defRPr/>
            </a:pPr>
            <a:r>
              <a:rPr lang="ru-RU" sz="8000" b="1" dirty="0"/>
              <a:t>Использовать современные средства компьютинга для достижения 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75000"/>
              <a:buNone/>
              <a:defRPr/>
            </a:pPr>
            <a:r>
              <a:rPr lang="ru-RU" sz="8000" b="1" dirty="0"/>
              <a:t>      наивысшей скорости и масштабируемости обработки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75000"/>
              <a:buNone/>
              <a:defRPr/>
            </a:pPr>
            <a:endParaRPr lang="ru-RU" sz="4800" b="1" dirty="0"/>
          </a:p>
          <a:p>
            <a:pPr marL="457200" lvl="1" indent="-4572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  <a:defRPr/>
            </a:pPr>
            <a:endParaRPr lang="ru-RU" b="1" dirty="0">
              <a:solidFill>
                <a:srgbClr val="0000FF"/>
              </a:solidFill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75000"/>
              <a:buNone/>
              <a:defRPr/>
            </a:pPr>
            <a:r>
              <a:rPr lang="ru-RU" sz="5600" b="1" dirty="0"/>
              <a:t>Неизбежность создания всемирной интернет-сети распределенных  вычислений (</a:t>
            </a:r>
            <a:r>
              <a:rPr lang="ru-RU" sz="5600" b="1" dirty="0">
                <a:solidFill>
                  <a:srgbClr val="FF0000"/>
                </a:solidFill>
              </a:rPr>
              <a:t>Worldwide LHC Computing Grid -WLCG</a:t>
            </a:r>
            <a:r>
              <a:rPr lang="ru-RU" sz="5600" b="1" dirty="0"/>
              <a:t>)</a:t>
            </a:r>
            <a:r>
              <a:rPr lang="en-US" sz="5600" b="1" dirty="0">
                <a:solidFill>
                  <a:srgbClr val="0000FF"/>
                </a:solidFill>
              </a:rPr>
              <a:t>     </a:t>
            </a:r>
            <a:endParaRPr lang="ru-RU" sz="5600" b="1" dirty="0">
              <a:solidFill>
                <a:srgbClr val="0000FF"/>
              </a:solidFill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75000"/>
              <a:buNone/>
              <a:defRPr/>
            </a:pPr>
            <a:r>
              <a:rPr lang="en-US" sz="5600" b="1" dirty="0">
                <a:solidFill>
                  <a:srgbClr val="0000FF"/>
                </a:solidFill>
              </a:rPr>
              <a:t>Parallel programming of optimized algorithms  Grid-cloud technologies which changed considerably HEP data processing concept</a:t>
            </a:r>
          </a:p>
          <a:p>
            <a:pPr marL="0" lvl="1" indent="0">
              <a:spcBef>
                <a:spcPts val="0"/>
              </a:spcBef>
              <a:buClr>
                <a:srgbClr val="FF0000"/>
              </a:buClr>
              <a:buSzPct val="75000"/>
              <a:buNone/>
              <a:defRPr/>
            </a:pPr>
            <a:r>
              <a:rPr lang="en-US" sz="5600" b="1" dirty="0"/>
              <a:t>See</a:t>
            </a:r>
            <a:r>
              <a:rPr lang="en-US" sz="5600" b="1" dirty="0">
                <a:solidFill>
                  <a:srgbClr val="C00000"/>
                </a:solidFill>
              </a:rPr>
              <a:t>  </a:t>
            </a:r>
            <a:r>
              <a:rPr lang="en-US" sz="5600" b="1" i="1" dirty="0"/>
              <a:t>Scientific data management in the coming decade</a:t>
            </a:r>
            <a:r>
              <a:rPr lang="ru-RU" sz="5600" b="1" i="1" dirty="0"/>
              <a:t>  </a:t>
            </a:r>
            <a:r>
              <a:rPr lang="en-US" sz="5600" b="1" dirty="0">
                <a:solidFill>
                  <a:srgbClr val="C00000"/>
                </a:solidFill>
                <a:hlinkClick r:id="rId2"/>
              </a:rPr>
              <a:t>https://dl.acm.org/doi/10.1145/1107499.1107503</a:t>
            </a:r>
            <a:r>
              <a:rPr lang="en-US" sz="5600" b="1" dirty="0">
                <a:solidFill>
                  <a:srgbClr val="C00000"/>
                </a:solidFill>
              </a:rPr>
              <a:t> </a:t>
            </a:r>
          </a:p>
          <a:p>
            <a:pPr marL="40124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165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031956" y="6480847"/>
            <a:ext cx="16002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4E72EA8F-4F1B-4C33-993F-B152486AE74F}" type="datetime1">
              <a:rPr lang="ru-RU" sz="900" smtClean="0">
                <a:solidFill>
                  <a:srgbClr val="000000"/>
                </a:solidFill>
                <a:latin typeface="Calibri" panose="020F0502020204030204"/>
              </a:rPr>
              <a:t>28.09.2022</a:t>
            </a:fld>
            <a:endParaRPr lang="en-US" sz="900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163DB6E1-24F4-4207-9375-370CA9266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843" y="3068960"/>
            <a:ext cx="3045312" cy="159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FDA27E-E0A5-4585-9577-C0EF5949B45F}"/>
              </a:ext>
            </a:extLst>
          </p:cNvPr>
          <p:cNvSpPr txBox="1"/>
          <p:nvPr/>
        </p:nvSpPr>
        <p:spPr>
          <a:xfrm>
            <a:off x="9005389" y="4309111"/>
            <a:ext cx="2357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FF"/>
                </a:solidFill>
                <a:latin typeface="Calibri" panose="020F0502020204030204"/>
              </a:rPr>
              <a:t>thanks to Anna </a:t>
            </a:r>
            <a:r>
              <a:rPr lang="en-US" sz="1400" dirty="0" err="1">
                <a:solidFill>
                  <a:srgbClr val="0000FF"/>
                </a:solidFill>
                <a:latin typeface="Calibri" panose="020F0502020204030204"/>
              </a:rPr>
              <a:t>Senger</a:t>
            </a:r>
            <a:r>
              <a:rPr lang="en-US" sz="1400" dirty="0">
                <a:solidFill>
                  <a:srgbClr val="0000FF"/>
                </a:solidFill>
                <a:latin typeface="Calibri" panose="020F0502020204030204"/>
              </a:rPr>
              <a:t>, CBM</a:t>
            </a:r>
            <a:endParaRPr lang="ru-RU" sz="1400" dirty="0">
              <a:solidFill>
                <a:srgbClr val="0000FF"/>
              </a:solidFill>
              <a:latin typeface="Calibri" panose="020F0502020204030204"/>
            </a:endParaRPr>
          </a:p>
        </p:txBody>
      </p:sp>
      <p:graphicFrame>
        <p:nvGraphicFramePr>
          <p:cNvPr id="11" name="Объект 1">
            <a:extLst>
              <a:ext uri="{FF2B5EF4-FFF2-40B4-BE49-F238E27FC236}">
                <a16:creationId xmlns:a16="http://schemas.microsoft.com/office/drawing/2014/main" id="{2F1C9A66-10BD-4674-ADF5-073DA52C84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514685"/>
              </p:ext>
            </p:extLst>
          </p:nvPr>
        </p:nvGraphicFramePr>
        <p:xfrm>
          <a:off x="5847235" y="1766969"/>
          <a:ext cx="107956" cy="1470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12381" imgH="3543607" progId="">
                  <p:embed/>
                </p:oleObj>
              </mc:Choice>
              <mc:Fallback>
                <p:oleObj r:id="rId4" imgW="1112381" imgH="3543607" progId="">
                  <p:embed/>
                  <p:pic>
                    <p:nvPicPr>
                      <p:cNvPr id="11" name="Объект 1">
                        <a:extLst>
                          <a:ext uri="{FF2B5EF4-FFF2-40B4-BE49-F238E27FC236}">
                            <a16:creationId xmlns:a16="http://schemas.microsoft.com/office/drawing/2014/main" id="{2F1C9A66-10BD-4674-ADF5-073DA52C84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7235" y="1766969"/>
                        <a:ext cx="107956" cy="1470336"/>
                      </a:xfrm>
                      <a:prstGeom prst="rect">
                        <a:avLst/>
                      </a:prstGeom>
                      <a:solidFill>
                        <a:srgbClr val="1A0AE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utoShape 18">
            <a:extLst>
              <a:ext uri="{FF2B5EF4-FFF2-40B4-BE49-F238E27FC236}">
                <a16:creationId xmlns:a16="http://schemas.microsoft.com/office/drawing/2014/main" id="{51D9281B-434F-4071-9FAB-8E45C3279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256" y="4670360"/>
            <a:ext cx="3181202" cy="87152"/>
          </a:xfrm>
          <a:prstGeom prst="rightArrow">
            <a:avLst>
              <a:gd name="adj1" fmla="val 50000"/>
              <a:gd name="adj2" fmla="val 690217"/>
            </a:avLst>
          </a:prstGeom>
          <a:solidFill>
            <a:srgbClr val="FF00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1350" b="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292E7-625F-43EF-8679-9BE156CAD7F0}"/>
              </a:ext>
            </a:extLst>
          </p:cNvPr>
          <p:cNvSpPr txBox="1"/>
          <p:nvPr/>
        </p:nvSpPr>
        <p:spPr>
          <a:xfrm>
            <a:off x="6053062" y="1489894"/>
            <a:ext cx="4694387" cy="176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126206" defTabSz="685800" fontAlgn="auto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Применяемые методы машинного обучения</a:t>
            </a:r>
          </a:p>
          <a:p>
            <a:pPr marL="257175" indent="-126206" defTabSz="685800" fontAlgn="auto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1600" dirty="0">
                <a:solidFill>
                  <a:srgbClr val="1A0AE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Преобразования </a:t>
            </a:r>
            <a:r>
              <a:rPr lang="ru-RU" sz="1600" dirty="0" err="1">
                <a:solidFill>
                  <a:srgbClr val="1A0AE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Хафа</a:t>
            </a:r>
            <a:r>
              <a:rPr lang="ru-RU" sz="1600" dirty="0">
                <a:solidFill>
                  <a:srgbClr val="1A0AE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57175" indent="-126206" defTabSz="685800" fontAlgn="auto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клеточные автоматы,</a:t>
            </a:r>
          </a:p>
          <a:p>
            <a:pPr marL="257175" indent="-126206" defTabSz="685800" fontAlgn="auto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1600" dirty="0">
                <a:solidFill>
                  <a:srgbClr val="1A0AE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фильтр Калмана,</a:t>
            </a:r>
          </a:p>
          <a:p>
            <a:pPr marL="257175" indent="-126206" defTabSz="685800" fontAlgn="auto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искусственные нейронные сети,</a:t>
            </a:r>
          </a:p>
          <a:p>
            <a:pPr marL="257175" indent="-126206" defTabSz="685800" fontAlgn="auto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1600" dirty="0">
                <a:solidFill>
                  <a:srgbClr val="1A0AE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робастное оценивание,</a:t>
            </a:r>
          </a:p>
          <a:p>
            <a:pPr marL="257175" indent="-126206" defTabSz="685800" fontAlgn="auto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1600" dirty="0">
                <a:solidFill>
                  <a:srgbClr val="1A0AE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вейвлет-анализ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т.д. </a:t>
            </a:r>
            <a:endParaRPr lang="ru-RU" sz="16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F28B6D-B1E5-D779-623D-51E3C9F56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Ососков Г.А. Машинное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2130104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B3561-7AF7-D450-FF29-78C29335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87" y="13401"/>
            <a:ext cx="11593288" cy="573791"/>
          </a:xfrm>
        </p:spPr>
        <p:txBody>
          <a:bodyPr/>
          <a:lstStyle/>
          <a:p>
            <a:pPr algn="l"/>
            <a:r>
              <a:rPr lang="ru-RU" sz="3600" b="1" dirty="0">
                <a:solidFill>
                  <a:srgbClr val="1A0AE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метода машинного обучения, </a:t>
            </a:r>
            <a:r>
              <a:rPr lang="ru-RU" sz="2800" b="1" dirty="0">
                <a:solidFill>
                  <a:srgbClr val="1A0AE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которых надо знать!</a:t>
            </a:r>
            <a:endParaRPr lang="ru-RU" dirty="0">
              <a:solidFill>
                <a:srgbClr val="1A0AEC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C99042-EFC9-17AB-CBFA-BEEBED633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CA7A-2161-43DC-8A76-1D9EC976941C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D9370-3B51-9C3A-EEF9-28DE728A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3F82A-CCF9-6775-F4C2-17104DFA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11</a:t>
            </a:fld>
            <a:endParaRPr lang="ru-RU" alt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FAD706-E55E-C591-0C0A-1A5B0EA2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038" y="1945268"/>
            <a:ext cx="3333261" cy="15153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3FED52-6A22-736D-E598-30C84C8E1AC6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77668" y="2002298"/>
            <a:ext cx="2353464" cy="158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BE2D06-7B58-971E-C65A-4F248BDDD7C8}"/>
              </a:ext>
            </a:extLst>
          </p:cNvPr>
          <p:cNvSpPr txBox="1"/>
          <p:nvPr/>
        </p:nvSpPr>
        <p:spPr>
          <a:xfrm>
            <a:off x="2513006" y="3502947"/>
            <a:ext cx="96160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Поворотные гистограммы     </a:t>
            </a:r>
            <a:r>
              <a:rPr lang="en-US" sz="1400" dirty="0"/>
              <a:t>               </a:t>
            </a:r>
            <a:r>
              <a:rPr lang="ru-RU" sz="1400" dirty="0"/>
              <a:t>   Прямая </a:t>
            </a:r>
            <a:r>
              <a:rPr lang="en-US" sz="1400" dirty="0"/>
              <a:t>y=</a:t>
            </a:r>
            <a:r>
              <a:rPr lang="en-US" sz="1400" dirty="0" err="1"/>
              <a:t>ax+b</a:t>
            </a:r>
            <a:r>
              <a:rPr lang="en-US" sz="1400" dirty="0"/>
              <a:t>                                  </a:t>
            </a:r>
            <a:r>
              <a:rPr lang="ru-RU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Окружность 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(x-x</a:t>
            </a:r>
            <a:r>
              <a:rPr lang="en-US" sz="16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600" b="1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+(y-y</a:t>
            </a:r>
            <a:r>
              <a:rPr lang="en-US" sz="16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600" b="1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=R</a:t>
            </a:r>
            <a:r>
              <a:rPr lang="en-US" sz="1600" b="1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1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19A8A4-B39B-8AE2-14B8-DC09AAB5A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6565" y="1708514"/>
            <a:ext cx="1854172" cy="18495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C341523-427C-640A-974C-B6733C34D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0466" y="1679387"/>
            <a:ext cx="1991544" cy="1971678"/>
          </a:xfrm>
          <a:prstGeom prst="rect">
            <a:avLst/>
          </a:prstGeom>
        </p:spPr>
      </p:pic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9A9CB8DC-8867-ADD5-803E-51F646290166}"/>
              </a:ext>
            </a:extLst>
          </p:cNvPr>
          <p:cNvSpPr/>
          <p:nvPr/>
        </p:nvSpPr>
        <p:spPr bwMode="auto">
          <a:xfrm>
            <a:off x="9853031" y="1868267"/>
            <a:ext cx="303526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Объект 20">
                <a:extLst>
                  <a:ext uri="{FF2B5EF4-FFF2-40B4-BE49-F238E27FC236}">
                    <a16:creationId xmlns:a16="http://schemas.microsoft.com/office/drawing/2014/main" id="{629D442D-AD17-A64A-0922-72ABA14B52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08751" y="3672224"/>
                <a:ext cx="9460411" cy="2327418"/>
              </a:xfrm>
            </p:spPr>
            <p:txBody>
              <a:bodyPr/>
              <a:lstStyle/>
              <a:p>
                <a:pPr marL="0" indent="0" algn="r" defTabSz="990600">
                  <a:buNone/>
                </a:pPr>
                <a:r>
                  <a:rPr lang="ru-RU" sz="2800" b="1" dirty="0">
                    <a:solidFill>
                      <a:srgbClr val="1A0AEC"/>
                    </a:solidFill>
                  </a:rPr>
                  <a:t>Робастная регрессия</a:t>
                </a:r>
                <a:r>
                  <a:rPr lang="ru-RU" sz="2800" b="1" dirty="0">
                    <a:solidFill>
                      <a:schemeClr val="tx1"/>
                    </a:solidFill>
                  </a:rPr>
                  <a:t> </a:t>
                </a:r>
                <a:r>
                  <a:rPr lang="ru-RU" sz="1800" b="1" dirty="0">
                    <a:solidFill>
                      <a:schemeClr val="tx1"/>
                    </a:solidFill>
                  </a:rPr>
                  <a:t>– это специальный итеративный</a:t>
                </a:r>
              </a:p>
              <a:p>
                <a:pPr marL="0" indent="0" algn="r">
                  <a:buNone/>
                </a:pPr>
                <a:r>
                  <a:rPr lang="ru-RU" sz="1800" b="1" dirty="0">
                    <a:solidFill>
                      <a:schemeClr val="tx1"/>
                    </a:solidFill>
                  </a:rPr>
                  <a:t>МНК: </a:t>
                </a:r>
                <a14:m>
                  <m:oMath xmlns:m="http://schemas.openxmlformats.org/officeDocument/2006/math">
                    <m:r>
                      <a:rPr lang="ru-RU" sz="1800" b="1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  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ru-RU" sz="18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ru-RU" sz="18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ru-RU" sz="18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𝒊</m:t>
                            </m:r>
                          </m:sub>
                        </m:sSub>
                        <m:sSup>
                          <m:sSupPr>
                            <m:ctrlPr>
                              <a:rPr lang="ru-RU" sz="18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ru-RU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𝒊</m:t>
                                </m:r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−</m:t>
                            </m:r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𝒂</m:t>
                            </m:r>
                            <m:sSub>
                              <m:sSubPr>
                                <m:ctrlPr>
                                  <a:rPr lang="ru-RU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−</m:t>
                            </m:r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𝒃</m:t>
                            </m:r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ru-RU" sz="18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ru-RU" sz="18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</m:ctrlPr>
                          </m:naryPr>
                          <m:sub>
                            <m:r>
                              <a:rPr lang="ru-RU" sz="18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𝒊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ru-RU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𝒊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ru-RU" sz="18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ru-RU" sz="18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ru-RU" sz="18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ru-RU" sz="18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r>
                  <a:rPr lang="ru-RU" sz="1800" b="1" dirty="0">
                    <a:solidFill>
                      <a:schemeClr val="tx1"/>
                    </a:solidFill>
                    <a:effectLst/>
                    <a:ea typeface="Arial" panose="020B0604020202020204" pitchFamily="34" charset="0"/>
                  </a:rPr>
                  <a:t> </a:t>
                </a:r>
                <a:r>
                  <a:rPr lang="en-US" sz="1800" b="1" i="1" dirty="0">
                    <a:solidFill>
                      <a:schemeClr val="tx1"/>
                    </a:solidFill>
                  </a:rPr>
                  <a:t>-</a:t>
                </a:r>
                <a:r>
                  <a:rPr lang="en-US" sz="1800" b="1" dirty="0">
                    <a:solidFill>
                      <a:schemeClr val="tx1"/>
                    </a:solidFill>
                  </a:rPr>
                  <a:t>-&gt;min</a:t>
                </a:r>
                <a:r>
                  <a:rPr lang="en-US" sz="1800" b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b="1" baseline="-25000" dirty="0" err="1">
                    <a:solidFill>
                      <a:schemeClr val="tx1"/>
                    </a:solidFill>
                  </a:rPr>
                  <a:t>a,b</a:t>
                </a:r>
                <a:r>
                  <a:rPr lang="ru-RU" sz="1800" b="1" dirty="0">
                    <a:solidFill>
                      <a:schemeClr val="tx1"/>
                    </a:solidFill>
                    <a:effectLst/>
                    <a:ea typeface="Arial" panose="020B0604020202020204" pitchFamily="34" charset="0"/>
                  </a:rPr>
                  <a:t>, где вместо постоянных весов </a:t>
                </a:r>
                <a:endParaRPr lang="en-US" sz="1800" b="1" dirty="0">
                  <a:solidFill>
                    <a:schemeClr val="tx1"/>
                  </a:solidFill>
                  <a:effectLst/>
                  <a:ea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1800" b="1" i="1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1800" b="1" i="1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ru-RU" sz="1800" b="1" i="1" dirty="0">
                    <a:solidFill>
                      <a:schemeClr val="tx1"/>
                    </a:solidFill>
                  </a:rPr>
                  <a:t>=1/</a:t>
                </a:r>
                <a:r>
                  <a:rPr lang="en-US" sz="1800" b="1" i="1" dirty="0">
                    <a:solidFill>
                      <a:schemeClr val="tx1"/>
                    </a:solidFill>
                  </a:rPr>
                  <a:t>σ</a:t>
                </a:r>
                <a:r>
                  <a:rPr lang="ru-RU" sz="1800" b="1" i="1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sz="1800" b="1" i="1" baseline="30000" dirty="0">
                    <a:solidFill>
                      <a:schemeClr val="tx1"/>
                    </a:solidFill>
                  </a:rPr>
                  <a:t>   </a:t>
                </a:r>
                <a:r>
                  <a:rPr lang="ru-RU" sz="1800" b="1" dirty="0">
                    <a:solidFill>
                      <a:schemeClr val="tx1"/>
                    </a:solidFill>
                    <a:effectLst/>
                    <a:ea typeface="Arial" panose="020B0604020202020204" pitchFamily="34" charset="0"/>
                  </a:rPr>
                  <a:t> вводится весов</a:t>
                </a:r>
                <a:r>
                  <a:rPr lang="ru-RU" sz="1800" b="1" dirty="0">
                    <a:solidFill>
                      <a:schemeClr val="tx1"/>
                    </a:solidFill>
                    <a:ea typeface="Arial" panose="020B0604020202020204" pitchFamily="34" charset="0"/>
                  </a:rPr>
                  <a:t>ая функция, чаще всего это </a:t>
                </a:r>
                <a:r>
                  <a:rPr lang="ru-RU" sz="1800" b="1" dirty="0" err="1">
                    <a:solidFill>
                      <a:schemeClr val="tx1"/>
                    </a:solidFill>
                    <a:ea typeface="Arial" panose="020B0604020202020204" pitchFamily="34" charset="0"/>
                  </a:rPr>
                  <a:t>бивесовая</a:t>
                </a:r>
                <a:r>
                  <a:rPr lang="ru-RU" sz="1800" b="1" dirty="0">
                    <a:solidFill>
                      <a:schemeClr val="tx1"/>
                    </a:solidFill>
                    <a:ea typeface="Arial" panose="020B0604020202020204" pitchFamily="34" charset="0"/>
                  </a:rPr>
                  <a:t> функция </a:t>
                </a:r>
                <a:r>
                  <a:rPr lang="ru-RU" sz="1800" b="1" dirty="0" err="1">
                    <a:solidFill>
                      <a:schemeClr val="tx1"/>
                    </a:solidFill>
                    <a:ea typeface="Arial" panose="020B0604020202020204" pitchFamily="34" charset="0"/>
                  </a:rPr>
                  <a:t>Тьюки</a:t>
                </a:r>
                <a:r>
                  <a:rPr lang="ru-RU" sz="1800" b="1" dirty="0">
                    <a:solidFill>
                      <a:schemeClr val="tx1"/>
                    </a:solidFill>
                    <a:ea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:endParaRPr lang="ru-RU" sz="1800" b="1" dirty="0">
                  <a:effectLst/>
                  <a:ea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ru-RU" sz="1800" b="1" dirty="0"/>
                  <a:t>                                                            ,  где обычно </a:t>
                </a:r>
                <a:r>
                  <a:rPr lang="ru-RU" sz="1800" b="1" i="1" dirty="0" err="1">
                    <a:effectLst/>
                    <a:ea typeface="Times New Roman" panose="02020603050405020304" pitchFamily="18" charset="0"/>
                  </a:rPr>
                  <a:t>с</a:t>
                </a:r>
                <a:r>
                  <a:rPr lang="ru-RU" sz="1800" b="1" i="1" baseline="-25000" dirty="0" err="1">
                    <a:effectLst/>
                    <a:ea typeface="Times New Roman" panose="02020603050405020304" pitchFamily="18" charset="0"/>
                  </a:rPr>
                  <a:t>Т</a:t>
                </a:r>
                <a:r>
                  <a:rPr lang="ru-RU" sz="1800" b="1" dirty="0">
                    <a:effectLst/>
                    <a:ea typeface="Times New Roman" panose="02020603050405020304" pitchFamily="18" charset="0"/>
                  </a:rPr>
                  <a:t> =3÷5, а </a:t>
                </a:r>
                <a:r>
                  <a:rPr lang="ru-RU" altLang="ru-RU" sz="1800" b="1" kern="12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значение </a:t>
                </a:r>
                <a:r>
                  <a:rPr lang="ru-RU" altLang="ru-RU" sz="1800" b="1" i="1" kern="12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Courier New" panose="02070309020205020404" pitchFamily="49" charset="0"/>
                  </a:rPr>
                  <a:t>σ</a:t>
                </a:r>
                <a:r>
                  <a:rPr lang="ru-RU" altLang="ru-RU" sz="1800" b="1" kern="12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также                                                            </a:t>
                </a:r>
              </a:p>
              <a:p>
                <a:pPr marL="0" indent="0">
                  <a:buNone/>
                </a:pPr>
                <a:r>
                  <a:rPr lang="ru-RU" altLang="ru-RU" sz="1800" b="1" kern="12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подлежит перевычислению на каждой </a:t>
                </a:r>
                <a:r>
                  <a:rPr lang="en-US" altLang="ru-RU" sz="1800" b="1" i="1" kern="12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ru-RU" altLang="ru-RU" sz="1800" b="1" kern="12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-й итерации по формуле </a:t>
                </a:r>
                <a:endParaRPr lang="ru-RU" altLang="ru-RU" sz="1800" b="1" kern="12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ru-RU" sz="1800" dirty="0"/>
              </a:p>
            </p:txBody>
          </p:sp>
        </mc:Choice>
        <mc:Fallback xmlns="">
          <p:sp>
            <p:nvSpPr>
              <p:cNvPr id="21" name="Объект 20">
                <a:extLst>
                  <a:ext uri="{FF2B5EF4-FFF2-40B4-BE49-F238E27FC236}">
                    <a16:creationId xmlns:a16="http://schemas.microsoft.com/office/drawing/2014/main" id="{629D442D-AD17-A64A-0922-72ABA14B52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08751" y="3672224"/>
                <a:ext cx="9460411" cy="2327418"/>
              </a:xfrm>
              <a:blipFill>
                <a:blip r:embed="rId7"/>
                <a:stretch>
                  <a:fillRect l="-580" t="-2618" r="-11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A1981F8-75C2-15FA-E9FD-CFA0A8CD3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38" y="1323087"/>
            <a:ext cx="2247867" cy="370949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FDA59F2-3043-F872-632D-FCDCEA7855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9000"/>
                    </a14:imgEffect>
                    <a14:imgEffect>
                      <a14:brightnessContrast bright="-39000" contrast="8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1085" y="4962823"/>
            <a:ext cx="3631325" cy="82070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0664044-06C3-5737-3788-5D6F2BA066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2000"/>
                    </a14:imgEffect>
                    <a14:imgEffect>
                      <a14:brightnessContrast bright="-34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176" y="5903211"/>
            <a:ext cx="3556948" cy="68402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ED1ECA3-4F74-78A5-B95E-146933FDE118}"/>
              </a:ext>
            </a:extLst>
          </p:cNvPr>
          <p:cNvSpPr txBox="1"/>
          <p:nvPr/>
        </p:nvSpPr>
        <p:spPr>
          <a:xfrm>
            <a:off x="2652152" y="1147637"/>
            <a:ext cx="93377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hangingPunct="0">
              <a:buFont typeface="Times New Roman" panose="02020603050405020304" pitchFamily="18" charset="0"/>
              <a:buChar char="-"/>
            </a:pP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это преобразование для поиска линий – прямых, окружностей, когда точки из пространства координат преобразуются в точки в пространстве параметров кривой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8A6458-30C6-F974-B37F-2ADFE87A1E7C}"/>
              </a:ext>
            </a:extLst>
          </p:cNvPr>
          <p:cNvSpPr txBox="1"/>
          <p:nvPr/>
        </p:nvSpPr>
        <p:spPr>
          <a:xfrm>
            <a:off x="163197" y="539047"/>
            <a:ext cx="11788813" cy="77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>
                <a:latin typeface="+mn-lt"/>
              </a:rPr>
              <a:t>Это - Вейвлет-анализ (на след слайде); </a:t>
            </a:r>
          </a:p>
          <a:p>
            <a:pPr>
              <a:lnSpc>
                <a:spcPct val="85000"/>
              </a:lnSpc>
            </a:pPr>
            <a:r>
              <a:rPr lang="ru-RU" sz="2800" b="1" dirty="0">
                <a:solidFill>
                  <a:srgbClr val="1A0AEC"/>
                </a:solidFill>
                <a:latin typeface="+mn-lt"/>
              </a:rPr>
              <a:t>Преобразования </a:t>
            </a:r>
            <a:r>
              <a:rPr lang="ru-RU" sz="2800" b="1" dirty="0" err="1">
                <a:solidFill>
                  <a:srgbClr val="1A0AEC"/>
                </a:solidFill>
                <a:latin typeface="+mn-lt"/>
              </a:rPr>
              <a:t>Хафа</a:t>
            </a:r>
            <a:r>
              <a:rPr lang="ru-RU" sz="2800" b="1" dirty="0">
                <a:solidFill>
                  <a:srgbClr val="1A0AEC"/>
                </a:solidFill>
                <a:latin typeface="+mn-lt"/>
              </a:rPr>
              <a:t> </a:t>
            </a:r>
            <a:r>
              <a:rPr lang="en-US" sz="2800" b="1" i="0" dirty="0">
                <a:solidFill>
                  <a:srgbClr val="1A0AEC"/>
                </a:solidFill>
                <a:effectLst/>
                <a:latin typeface="+mn-lt"/>
              </a:rPr>
              <a:t>(Hough Transform)</a:t>
            </a:r>
            <a:endParaRPr lang="ru-RU" sz="2800" b="1" i="0" dirty="0">
              <a:solidFill>
                <a:srgbClr val="1A0AEC"/>
              </a:solidFill>
              <a:effectLst/>
              <a:latin typeface="+mn-lt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9308512-6AB1-CCC2-2F78-5E2D212D5E8E}"/>
              </a:ext>
            </a:extLst>
          </p:cNvPr>
          <p:cNvCxnSpPr>
            <a:stCxn id="23" idx="1"/>
            <a:endCxn id="23" idx="3"/>
          </p:cNvCxnSpPr>
          <p:nvPr/>
        </p:nvCxnSpPr>
        <p:spPr bwMode="auto">
          <a:xfrm>
            <a:off x="122838" y="3177834"/>
            <a:ext cx="2247867" cy="0"/>
          </a:xfrm>
          <a:prstGeom prst="line">
            <a:avLst/>
          </a:prstGeom>
          <a:solidFill>
            <a:schemeClr val="accent1"/>
          </a:solidFill>
          <a:ln w="1174750" cap="flat" cmpd="sng" algn="ctr">
            <a:solidFill>
              <a:srgbClr val="00B0F0">
                <a:alpha val="33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29402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6BB70-9AF8-D0B1-63B2-2D346B91C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01" y="-1"/>
            <a:ext cx="10972800" cy="671409"/>
          </a:xfrm>
        </p:spPr>
        <p:txBody>
          <a:bodyPr/>
          <a:lstStyle/>
          <a:p>
            <a:r>
              <a:rPr lang="ru-RU" sz="3600" b="1" dirty="0">
                <a:solidFill>
                  <a:srgbClr val="1A0AEC"/>
                </a:solidFill>
              </a:rPr>
              <a:t>Вейвлет-анализ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80E8AB-850B-F1BC-6DD6-2D95ABB9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30490-8675-45F3-8E94-60B6FF8DB94A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677A26-E5B8-B185-85FB-774C49E3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6C8B8C-746E-E6D9-E608-6E0F9114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12</a:t>
            </a:fld>
            <a:endParaRPr lang="ru-RU" alt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8AB759-B834-D010-9D6A-CD54FDDFDAF5}"/>
              </a:ext>
            </a:extLst>
          </p:cNvPr>
          <p:cNvSpPr txBox="1"/>
          <p:nvPr/>
        </p:nvSpPr>
        <p:spPr>
          <a:xfrm>
            <a:off x="3880123" y="3528594"/>
            <a:ext cx="84002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 этом примере видно, что разные </a:t>
            </a:r>
          </a:p>
          <a:p>
            <a:r>
              <a:rPr lang="ru-RU" dirty="0"/>
              <a:t>Вертикальные уровни  вейвлет-спектра соответствуют разным частотам сигнала, а по горизонтали видно в какое время сигнал изменял свое поведение.</a:t>
            </a:r>
          </a:p>
          <a:p>
            <a:endParaRPr lang="ru-RU" sz="400" dirty="0"/>
          </a:p>
          <a:p>
            <a:r>
              <a:rPr lang="ru-RU" dirty="0"/>
              <a:t>Непрерывные вейвлеты очень </a:t>
            </a:r>
            <a:r>
              <a:rPr lang="ru-RU" dirty="0">
                <a:solidFill>
                  <a:srgbClr val="C00000"/>
                </a:solidFill>
              </a:rPr>
              <a:t>устойчивы к шумам, однако они </a:t>
            </a:r>
            <a:r>
              <a:rPr lang="ru-RU" dirty="0" err="1">
                <a:solidFill>
                  <a:srgbClr val="C00000"/>
                </a:solidFill>
              </a:rPr>
              <a:t>неортогональны</a:t>
            </a:r>
            <a:r>
              <a:rPr lang="ru-RU" dirty="0">
                <a:solidFill>
                  <a:srgbClr val="C00000"/>
                </a:solidFill>
              </a:rPr>
              <a:t>. </a:t>
            </a:r>
            <a:r>
              <a:rPr lang="ru-RU" dirty="0"/>
              <a:t>поэтому после обратного преобразования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2FE7F51C-E5FE-D9AB-A35E-D43EA5D45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02" y="572091"/>
            <a:ext cx="117266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dirty="0"/>
              <a:t>Одномерное вейвлет-преобразование </a:t>
            </a:r>
          </a:p>
          <a:p>
            <a:r>
              <a:rPr lang="ru-RU" altLang="ru-RU" sz="2000" dirty="0"/>
              <a:t>сигнала </a:t>
            </a:r>
            <a:r>
              <a:rPr lang="ru-RU" altLang="ru-RU" sz="2000" b="1" i="1" dirty="0"/>
              <a:t>f(x)</a:t>
            </a:r>
            <a:r>
              <a:rPr lang="ru-RU" altLang="ru-RU" sz="2000" dirty="0"/>
              <a:t> является </a:t>
            </a:r>
          </a:p>
          <a:p>
            <a:r>
              <a:rPr lang="ru-RU" altLang="ru-RU" sz="2000" b="1" u="sng" dirty="0">
                <a:solidFill>
                  <a:srgbClr val="C00000"/>
                </a:solidFill>
              </a:rPr>
              <a:t>двумерной функцией </a:t>
            </a:r>
            <a:r>
              <a:rPr lang="ru-RU" altLang="ru-RU" sz="2000" u="sng" dirty="0">
                <a:solidFill>
                  <a:srgbClr val="C00000"/>
                </a:solidFill>
              </a:rPr>
              <a:t>частоты и времени,</a:t>
            </a:r>
          </a:p>
        </p:txBody>
      </p:sp>
      <p:graphicFrame>
        <p:nvGraphicFramePr>
          <p:cNvPr id="30" name="Object 6">
            <a:extLst>
              <a:ext uri="{FF2B5EF4-FFF2-40B4-BE49-F238E27FC236}">
                <a16:creationId xmlns:a16="http://schemas.microsoft.com/office/drawing/2014/main" id="{A0A199E4-4BB5-40C2-F1D6-7384A13E7F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521419"/>
              </p:ext>
            </p:extLst>
          </p:nvPr>
        </p:nvGraphicFramePr>
        <p:xfrm>
          <a:off x="5735960" y="516858"/>
          <a:ext cx="5419124" cy="105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123810" imgH="647619" progId="Unknown">
                  <p:embed/>
                </p:oleObj>
              </mc:Choice>
              <mc:Fallback>
                <p:oleObj r:id="rId2" imgW="3123810" imgH="647619" progId="Unknown">
                  <p:embed/>
                  <p:pic>
                    <p:nvPicPr>
                      <p:cNvPr id="61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960" y="516858"/>
                        <a:ext cx="5419124" cy="10525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7">
            <a:extLst>
              <a:ext uri="{FF2B5EF4-FFF2-40B4-BE49-F238E27FC236}">
                <a16:creationId xmlns:a16="http://schemas.microsoft.com/office/drawing/2014/main" id="{1509ECFA-9085-EC14-3B2D-7B42EE05D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89" y="1534855"/>
            <a:ext cx="11953327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ru-RU" altLang="ru-RU" dirty="0">
                <a:latin typeface="Comic Sans MS" pitchFamily="66" charset="0"/>
              </a:rPr>
              <a:t>где </a:t>
            </a:r>
            <a:r>
              <a:rPr lang="ru-RU" altLang="ru-RU" b="1" dirty="0"/>
              <a:t>функция</a:t>
            </a:r>
            <a:r>
              <a:rPr lang="en-GB" altLang="ru-RU" b="1" dirty="0"/>
              <a:t> </a:t>
            </a:r>
            <a:r>
              <a:rPr lang="en-GB" altLang="ru-RU" b="1" dirty="0">
                <a:solidFill>
                  <a:srgbClr val="0000FF"/>
                </a:solidFill>
                <a:sym typeface="Symbol" pitchFamily="18" charset="2"/>
              </a:rPr>
              <a:t></a:t>
            </a:r>
            <a:r>
              <a:rPr lang="en-GB" altLang="ru-RU" b="1" dirty="0"/>
              <a:t> </a:t>
            </a:r>
            <a:r>
              <a:rPr lang="ru-RU" altLang="ru-RU" b="1" dirty="0"/>
              <a:t>- вейвлет</a:t>
            </a:r>
            <a:r>
              <a:rPr lang="en-GB" altLang="ru-RU" b="1" dirty="0"/>
              <a:t>, </a:t>
            </a:r>
            <a:r>
              <a:rPr lang="en-GB" altLang="ru-RU" b="1" dirty="0">
                <a:solidFill>
                  <a:srgbClr val="0000FF"/>
                </a:solidFill>
                <a:sym typeface="Symbol" pitchFamily="18" charset="2"/>
              </a:rPr>
              <a:t>b</a:t>
            </a:r>
            <a:r>
              <a:rPr lang="en-GB" altLang="ru-RU" b="1" dirty="0">
                <a:sym typeface="Symbol" pitchFamily="18" charset="2"/>
              </a:rPr>
              <a:t> </a:t>
            </a:r>
            <a:r>
              <a:rPr lang="ru-RU" altLang="ru-RU" b="1" dirty="0">
                <a:sym typeface="Symbol" pitchFamily="18" charset="2"/>
              </a:rPr>
              <a:t>- сдвиг</a:t>
            </a:r>
            <a:r>
              <a:rPr lang="en-GB" altLang="ru-RU" b="1" u="sng" dirty="0">
                <a:sym typeface="Symbol" pitchFamily="18" charset="2"/>
              </a:rPr>
              <a:t> </a:t>
            </a:r>
            <a:r>
              <a:rPr lang="en-GB" altLang="ru-RU" b="1" dirty="0">
                <a:sym typeface="Symbol" pitchFamily="18" charset="2"/>
              </a:rPr>
              <a:t>(shift), </a:t>
            </a:r>
            <a:r>
              <a:rPr lang="en-GB" altLang="ru-RU" b="1" dirty="0">
                <a:solidFill>
                  <a:srgbClr val="0000FF"/>
                </a:solidFill>
                <a:sym typeface="Symbol" pitchFamily="18" charset="2"/>
              </a:rPr>
              <a:t>a</a:t>
            </a:r>
            <a:r>
              <a:rPr lang="en-GB" altLang="ru-RU" b="1" dirty="0">
                <a:sym typeface="Symbol" pitchFamily="18" charset="2"/>
              </a:rPr>
              <a:t> </a:t>
            </a:r>
            <a:r>
              <a:rPr lang="ru-RU" altLang="ru-RU" b="1" dirty="0">
                <a:sym typeface="Symbol" pitchFamily="18" charset="2"/>
              </a:rPr>
              <a:t>– масштаб </a:t>
            </a:r>
            <a:r>
              <a:rPr lang="en-US" altLang="ru-RU" b="1" dirty="0">
                <a:sym typeface="Symbol" pitchFamily="18" charset="2"/>
              </a:rPr>
              <a:t>(scale)</a:t>
            </a:r>
            <a:r>
              <a:rPr lang="en-GB" altLang="ru-RU" b="1" dirty="0">
                <a:sym typeface="Symbol" pitchFamily="18" charset="2"/>
              </a:rPr>
              <a:t>. </a:t>
            </a:r>
            <a:r>
              <a:rPr lang="ru-RU" altLang="ru-RU" b="1" dirty="0"/>
              <a:t>Условие</a:t>
            </a:r>
            <a:r>
              <a:rPr lang="en-US" altLang="ru-RU" b="1" dirty="0"/>
              <a:t> C</a:t>
            </a:r>
            <a:r>
              <a:rPr lang="el-GR" altLang="ru-RU" sz="2000" b="1" baseline="-25000" dirty="0"/>
              <a:t>ψ</a:t>
            </a:r>
            <a:r>
              <a:rPr lang="en-US" altLang="ru-RU" b="1" dirty="0"/>
              <a:t> &lt; </a:t>
            </a:r>
            <a:r>
              <a:rPr lang="el-GR" altLang="ru-RU" b="1" dirty="0"/>
              <a:t>∞</a:t>
            </a:r>
            <a:r>
              <a:rPr lang="en-US" altLang="ru-RU" b="1" dirty="0"/>
              <a:t> </a:t>
            </a:r>
            <a:r>
              <a:rPr lang="ru-RU" altLang="ru-RU" b="1" dirty="0"/>
              <a:t>обеспечивает существование</a:t>
            </a:r>
            <a:r>
              <a:rPr lang="en-US" altLang="ru-RU" b="1" dirty="0"/>
              <a:t> </a:t>
            </a:r>
            <a:r>
              <a:rPr lang="en-GB" altLang="ru-RU" b="1" dirty="0">
                <a:solidFill>
                  <a:srgbClr val="0000FF"/>
                </a:solidFill>
                <a:sym typeface="Symbol" pitchFamily="18" charset="2"/>
              </a:rPr>
              <a:t> </a:t>
            </a:r>
            <a:r>
              <a:rPr lang="ru-RU" altLang="ru-RU" b="1" dirty="0">
                <a:sym typeface="Symbol" pitchFamily="18" charset="2"/>
              </a:rPr>
              <a:t>и обратного вейвлет-преобразования. Произвол в выборе</a:t>
            </a:r>
            <a:r>
              <a:rPr lang="en-GB" altLang="ru-RU" b="1" dirty="0"/>
              <a:t> </a:t>
            </a:r>
            <a:r>
              <a:rPr lang="en-GB" altLang="ru-RU" b="1" dirty="0">
                <a:solidFill>
                  <a:srgbClr val="0000FF"/>
                </a:solidFill>
                <a:sym typeface="Symbol" pitchFamily="18" charset="2"/>
              </a:rPr>
              <a:t></a:t>
            </a:r>
            <a:r>
              <a:rPr lang="ru-RU" altLang="ru-RU" b="1" dirty="0">
                <a:solidFill>
                  <a:srgbClr val="0000FF"/>
                </a:solidFill>
                <a:sym typeface="Symbol" pitchFamily="18" charset="2"/>
              </a:rPr>
              <a:t> </a:t>
            </a:r>
            <a:r>
              <a:rPr lang="ru-RU" altLang="ru-RU" b="1" dirty="0">
                <a:sym typeface="Symbol" pitchFamily="18" charset="2"/>
              </a:rPr>
              <a:t>позволил предложить много разных типов вейвлетов. Семейство </a:t>
            </a:r>
            <a:r>
              <a:rPr lang="ru-RU" altLang="ru-RU" sz="2000" b="1" u="sng" dirty="0">
                <a:solidFill>
                  <a:srgbClr val="0000CC"/>
                </a:solidFill>
                <a:sym typeface="Symbol" pitchFamily="18" charset="2"/>
              </a:rPr>
              <a:t>непрерывных вейвлетов</a:t>
            </a:r>
            <a:r>
              <a:rPr lang="ru-RU" altLang="ru-RU" b="1" dirty="0">
                <a:sym typeface="Symbol" pitchFamily="18" charset="2"/>
              </a:rPr>
              <a:t> можно получить как вторую производную </a:t>
            </a:r>
            <a:r>
              <a:rPr lang="ru-RU" altLang="ru-RU" b="1" dirty="0" err="1">
                <a:sym typeface="Symbol" pitchFamily="18" charset="2"/>
              </a:rPr>
              <a:t>гауссиан</a:t>
            </a:r>
            <a:r>
              <a:rPr lang="ru-RU" altLang="ru-RU" dirty="0" err="1">
                <a:sym typeface="Symbol" pitchFamily="18" charset="2"/>
              </a:rPr>
              <a:t>а</a:t>
            </a:r>
            <a:r>
              <a:rPr lang="en-GB" altLang="ru-RU" dirty="0"/>
              <a:t> </a:t>
            </a:r>
            <a:r>
              <a:rPr lang="ru-RU" altLang="ru-RU" dirty="0"/>
              <a:t>                                    . Полученный гауссов вейвлет</a:t>
            </a:r>
            <a:endParaRPr lang="en-US" altLang="ru-RU" dirty="0"/>
          </a:p>
        </p:txBody>
      </p:sp>
      <p:pic>
        <p:nvPicPr>
          <p:cNvPr id="34" name="Picture 14">
            <a:extLst>
              <a:ext uri="{FF2B5EF4-FFF2-40B4-BE49-F238E27FC236}">
                <a16:creationId xmlns:a16="http://schemas.microsoft.com/office/drawing/2014/main" id="{E6E12A6E-B23D-4929-E6B9-4E7DB3C8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32" y="2402497"/>
            <a:ext cx="22320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4F6EF46-FB4D-36CE-5602-BEFB8137BA8E}"/>
              </a:ext>
            </a:extLst>
          </p:cNvPr>
          <p:cNvSpPr txBox="1"/>
          <p:nvPr/>
        </p:nvSpPr>
        <p:spPr>
          <a:xfrm>
            <a:off x="3880123" y="2714410"/>
            <a:ext cx="3094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dirty="0"/>
              <a:t>с</a:t>
            </a:r>
            <a:r>
              <a:rPr lang="ru-RU" altLang="ru-RU" b="1" dirty="0"/>
              <a:t>тал известен как </a:t>
            </a:r>
          </a:p>
          <a:p>
            <a:r>
              <a:rPr lang="en-US" altLang="ru-RU" b="1" dirty="0">
                <a:solidFill>
                  <a:srgbClr val="FF203A"/>
                </a:solidFill>
              </a:rPr>
              <a:t>“</a:t>
            </a:r>
            <a:r>
              <a:rPr lang="ru-RU" altLang="ru-RU" b="1" dirty="0">
                <a:solidFill>
                  <a:srgbClr val="FF203A"/>
                </a:solidFill>
              </a:rPr>
              <a:t>Мексиканская шляпа</a:t>
            </a:r>
            <a:r>
              <a:rPr lang="en-US" altLang="ru-RU" b="1" dirty="0">
                <a:solidFill>
                  <a:srgbClr val="FF203A"/>
                </a:solidFill>
              </a:rPr>
              <a:t>”</a:t>
            </a:r>
            <a:endParaRPr lang="ru-RU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66B7219-A598-86A3-15BB-5BB1E3FBF6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54000" contrast="73000"/>
          </a:blip>
          <a:stretch>
            <a:fillRect/>
          </a:stretch>
        </p:blipFill>
        <p:spPr>
          <a:xfrm>
            <a:off x="8824470" y="2451201"/>
            <a:ext cx="2789007" cy="1496107"/>
          </a:xfrm>
          <a:prstGeom prst="rect">
            <a:avLst/>
          </a:prstGeom>
        </p:spPr>
      </p:pic>
      <p:sp>
        <p:nvSpPr>
          <p:cNvPr id="41" name="Выноска: стрелка вправо 40">
            <a:extLst>
              <a:ext uri="{FF2B5EF4-FFF2-40B4-BE49-F238E27FC236}">
                <a16:creationId xmlns:a16="http://schemas.microsoft.com/office/drawing/2014/main" id="{10AD3EC8-75DC-8C17-CBB3-DF637C551C39}"/>
              </a:ext>
            </a:extLst>
          </p:cNvPr>
          <p:cNvSpPr/>
          <p:nvPr/>
        </p:nvSpPr>
        <p:spPr bwMode="auto">
          <a:xfrm>
            <a:off x="3802242" y="2793186"/>
            <a:ext cx="4814038" cy="646331"/>
          </a:xfrm>
          <a:prstGeom prst="rightArrowCallou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2BFB251-3AB6-2BFD-2184-CB0ED2BEF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78" y="2822153"/>
            <a:ext cx="3595558" cy="251481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15FE38C-0017-D175-41F4-2FBF719A93FC}"/>
              </a:ext>
            </a:extLst>
          </p:cNvPr>
          <p:cNvSpPr txBox="1"/>
          <p:nvPr/>
        </p:nvSpPr>
        <p:spPr>
          <a:xfrm>
            <a:off x="121777" y="5300074"/>
            <a:ext cx="12158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происходят </a:t>
            </a:r>
            <a:r>
              <a:rPr lang="ru-RU" dirty="0">
                <a:solidFill>
                  <a:srgbClr val="FF0000"/>
                </a:solidFill>
              </a:rPr>
              <a:t>недопустимые искажения сигнала. </a:t>
            </a:r>
            <a:r>
              <a:rPr lang="ru-RU" dirty="0"/>
              <a:t>Кроме того, реальные сигналы, подлежащие компьютерному анализу, всегда дискретны. Поэтому непрерывные вейвлеты практически не используют, а применяют ортогональные дискретные вейвлеты 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2369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89748-1B0A-4842-9CA6-B8EE571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06" y="0"/>
            <a:ext cx="12045608" cy="485938"/>
          </a:xfrm>
        </p:spPr>
        <p:txBody>
          <a:bodyPr/>
          <a:lstStyle/>
          <a:p>
            <a:r>
              <a:rPr lang="ru-RU" sz="2800" b="1" dirty="0">
                <a:solidFill>
                  <a:srgbClr val="1A0AEC"/>
                </a:solidFill>
              </a:rPr>
              <a:t>Пример применения МО для коррекции аппаратных измерений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BD77BE-68EE-4548-92C6-E9EB1DB9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A5857-CE25-4C3B-B71E-4ACB3EF56314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28.09.2022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B0CA9-DA87-4934-86D9-135CF6CE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85693-C05C-49C8-BBFF-C52686E3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678" y="6380893"/>
            <a:ext cx="327589" cy="32649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80402F-5489-C582-FF81-E839E0A105EC}"/>
              </a:ext>
            </a:extLst>
          </p:cNvPr>
          <p:cNvSpPr txBox="1"/>
          <p:nvPr/>
        </p:nvSpPr>
        <p:spPr>
          <a:xfrm>
            <a:off x="75629" y="3959413"/>
            <a:ext cx="12045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/>
              <a:t>Поэтому для обнаружения и устранения возможных искажений необходима процедура </a:t>
            </a:r>
            <a:r>
              <a:rPr lang="ru-RU" sz="1600" dirty="0" err="1"/>
              <a:t>алайнмента</a:t>
            </a:r>
            <a:r>
              <a:rPr lang="ru-RU" sz="1600" dirty="0"/>
              <a:t>. Такие дисторсии модулей детектора можно найти путем анализа расхождений между измеренными значениями и подогнанными координатами трека. Эти расхождения функционально зависят от двух типов параметров: самой модели трека и параметров процедуры </a:t>
            </a:r>
            <a:r>
              <a:rPr lang="ru-RU" sz="1600" dirty="0" err="1"/>
              <a:t>алайнмента</a:t>
            </a:r>
            <a:r>
              <a:rPr lang="ru-RU" sz="160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/>
              <a:t>Таким образом, </a:t>
            </a:r>
            <a:r>
              <a:rPr lang="ru-RU" sz="1600" u="sng" dirty="0">
                <a:solidFill>
                  <a:srgbClr val="FF0000"/>
                </a:solidFill>
              </a:rPr>
              <a:t>задача математически проблема </a:t>
            </a:r>
            <a:r>
              <a:rPr lang="ru-RU" sz="1600" u="sng" dirty="0" err="1">
                <a:solidFill>
                  <a:srgbClr val="FF0000"/>
                </a:solidFill>
              </a:rPr>
              <a:t>алайнмента</a:t>
            </a:r>
            <a:r>
              <a:rPr lang="ru-RU" sz="1600" u="sng" dirty="0">
                <a:solidFill>
                  <a:srgbClr val="FF0000"/>
                </a:solidFill>
              </a:rPr>
              <a:t> формулируется, как задача минимизации функционала, суммирующего квадраты всех расхождений по обоим типам параметров, число которых достигает миллионов.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/>
              <a:t>В качестве решения получающейся задачи с неограниченным числом степеней свободы предложен метод разложения по сингулярным значениям. </a:t>
            </a:r>
            <a:r>
              <a:rPr lang="ru-RU" sz="1600" dirty="0">
                <a:solidFill>
                  <a:srgbClr val="D53807"/>
                </a:solidFill>
              </a:rPr>
              <a:t>В результате мы получили Data-</a:t>
            </a:r>
            <a:r>
              <a:rPr lang="ru-RU" sz="1600" dirty="0" err="1">
                <a:solidFill>
                  <a:srgbClr val="D53807"/>
                </a:solidFill>
              </a:rPr>
              <a:t>driven</a:t>
            </a:r>
            <a:r>
              <a:rPr lang="ru-RU" sz="1600" dirty="0">
                <a:solidFill>
                  <a:srgbClr val="D53807"/>
                </a:solidFill>
              </a:rPr>
              <a:t> </a:t>
            </a:r>
            <a:r>
              <a:rPr lang="ru-RU" sz="1600" dirty="0" err="1">
                <a:solidFill>
                  <a:srgbClr val="D53807"/>
                </a:solidFill>
              </a:rPr>
              <a:t>алайнмент</a:t>
            </a:r>
            <a:r>
              <a:rPr lang="ru-RU" sz="1600" dirty="0">
                <a:solidFill>
                  <a:srgbClr val="D53807"/>
                </a:solidFill>
              </a:rPr>
              <a:t>!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53FD2-6BAA-AEBC-0467-BEDCA1B74A33}"/>
              </a:ext>
            </a:extLst>
          </p:cNvPr>
          <p:cNvSpPr txBox="1"/>
          <p:nvPr/>
        </p:nvSpPr>
        <p:spPr>
          <a:xfrm>
            <a:off x="263352" y="485938"/>
            <a:ext cx="5498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Калибровка дрейфовых камер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937E4C1-7511-8073-0D56-B6A109DC1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7" y="819978"/>
            <a:ext cx="791573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Пример калибровки дрейфовой камеры HERA-B OTR: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Время дрейфа, измеренное в отсчетах TDC (время-цифровой преобразователь), следует перевести в радиусы дрейфа для получения калибровочной функции r(t). r(t) была получена путем </a:t>
            </a:r>
            <a:r>
              <a:rPr kumimoji="0" lang="ru-RU" altLang="ru-RU" sz="18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робастной подгонки 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кубических сплайнов непосредственно 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2D гистограмме  отсчетов TDC со многими тысячами </a:t>
            </a:r>
            <a:r>
              <a:rPr kumimoji="0" lang="ru-RU" altLang="ru-RU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бинов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6" descr="drift">
            <a:extLst>
              <a:ext uri="{FF2B5EF4-FFF2-40B4-BE49-F238E27FC236}">
                <a16:creationId xmlns:a16="http://schemas.microsoft.com/office/drawing/2014/main" id="{D4F5CAF0-968F-1986-3D75-C4ACB8FFC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634169"/>
            <a:ext cx="3790556" cy="321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181A0E09-4067-93F0-DC30-9C996777C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2863" y="3289490"/>
            <a:ext cx="261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drift radii versus TDC counts</a:t>
            </a:r>
            <a:endParaRPr kumimoji="0" lang="fr-FR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1778D-68FD-1B51-E9B2-445A2F1B3FA9}"/>
              </a:ext>
            </a:extLst>
          </p:cNvPr>
          <p:cNvSpPr txBox="1"/>
          <p:nvPr/>
        </p:nvSpPr>
        <p:spPr>
          <a:xfrm>
            <a:off x="102080" y="2473093"/>
            <a:ext cx="8181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Проблемы </a:t>
            </a:r>
            <a:r>
              <a:rPr kumimoji="0" lang="ru-RU" alt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алайнмента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      </a:t>
            </a: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Электронные детекторы состоят из многих тысяч модулей, которые, даже при самой тщательной сборке в экспериментальную установку, неизбежно оказываются подвержены различным мелким дисторсиям, таким как сдвиги и наклоны, ведущим к искажающим результаты измерений.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AutoShape 18">
            <a:extLst>
              <a:ext uri="{FF2B5EF4-FFF2-40B4-BE49-F238E27FC236}">
                <a16:creationId xmlns:a16="http://schemas.microsoft.com/office/drawing/2014/main" id="{DF34FBAB-99A6-44AF-65E7-419DD5692B5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58095" y="947603"/>
            <a:ext cx="1890778" cy="113741"/>
          </a:xfrm>
          <a:prstGeom prst="rightArrow">
            <a:avLst>
              <a:gd name="adj1" fmla="val 50000"/>
              <a:gd name="adj2" fmla="val 690217"/>
            </a:avLst>
          </a:prstGeom>
          <a:solidFill>
            <a:srgbClr val="1A0AEC">
              <a:alpha val="31000"/>
            </a:srgbClr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41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760" y="608786"/>
            <a:ext cx="10476447" cy="384542"/>
          </a:xfrm>
        </p:spPr>
        <p:txBody>
          <a:bodyPr/>
          <a:lstStyle/>
          <a:p>
            <a:pPr marL="57150" lvl="1" indent="0">
              <a:buNone/>
              <a:tabLst>
                <a:tab pos="0" algn="l"/>
              </a:tabLst>
            </a:pPr>
            <a:r>
              <a:rPr lang="ru-RU" altLang="ru-RU" sz="1800" b="1" dirty="0">
                <a:solidFill>
                  <a:srgbClr val="1A0AEC"/>
                </a:solidFill>
              </a:rPr>
              <a:t>1</a:t>
            </a:r>
            <a:r>
              <a:rPr lang="en-US" altLang="ru-RU" sz="1800" b="1" dirty="0">
                <a:solidFill>
                  <a:srgbClr val="1A0AEC"/>
                </a:solidFill>
              </a:rPr>
              <a:t>. NA-45. </a:t>
            </a:r>
            <a:r>
              <a:rPr lang="ru-RU" altLang="ru-RU" sz="1800" b="1" dirty="0">
                <a:solidFill>
                  <a:srgbClr val="1A0AEC"/>
                </a:solidFill>
              </a:rPr>
              <a:t>Определение координат вершин событий </a:t>
            </a:r>
            <a:r>
              <a:rPr lang="ru-RU" altLang="ru-RU" sz="1800" b="1" dirty="0">
                <a:solidFill>
                  <a:srgbClr val="FF0000"/>
                </a:solidFill>
              </a:rPr>
              <a:t>по только двум измерениям</a:t>
            </a:r>
            <a:endParaRPr lang="en-US" altLang="ru-RU" sz="1800" b="1" dirty="0">
              <a:solidFill>
                <a:srgbClr val="FF0000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r>
              <a:rPr lang="en-US" altLang="ru-RU" sz="2400" b="1" dirty="0">
                <a:solidFill>
                  <a:srgbClr val="D53807"/>
                </a:solidFill>
              </a:rPr>
              <a:t>                </a:t>
            </a: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1800" dirty="0"/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1800" dirty="0"/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18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dirty="0"/>
          </a:p>
        </p:txBody>
      </p:sp>
      <p:pic>
        <p:nvPicPr>
          <p:cNvPr id="215044" name="Picture 4" descr="sd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brightnessContrast bright="-38000" contras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6" y="981436"/>
            <a:ext cx="2997198" cy="20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3485" y="921341"/>
            <a:ext cx="676582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Мишень состояла из восьми 25-мк золотых дисков. 700 трековых событий в узком угловом приеме и большое количество шумовых отсчетов не позволили распознать отдельные треки.  Однако метод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600" b="0" dirty="0">
                <a:solidFill>
                  <a:srgbClr val="000000"/>
                </a:solidFill>
                <a:latin typeface="Arial" pitchFamily="34" charset="0"/>
              </a:rPr>
              <a:t>р</a:t>
            </a:r>
            <a:r>
              <a:rPr kumimoji="0" lang="ru-RU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обастной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подгонки сходился всего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за пять итераций, хотя за начальную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аппроксимацию была грубо взята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середина  всей области мишени.</a:t>
            </a:r>
            <a:endParaRPr kumimoji="0" lang="en-US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934" y="1634025"/>
            <a:ext cx="3102001" cy="188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3666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Примеры применения методов робастной подгонки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A0AE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906" y="3393549"/>
            <a:ext cx="98143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Opera.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Робастная подгонка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адронных ливней и мюонных треков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Arial"/>
              </a:rPr>
              <a:t>с 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2D </a:t>
            </a:r>
            <a:r>
              <a:rPr lang="ru-RU" dirty="0">
                <a:solidFill>
                  <a:srgbClr val="FF0000"/>
                </a:solidFill>
                <a:latin typeface="Arial"/>
              </a:rPr>
              <a:t>весами, зависящими не только от расстояний, но и  амплитуд трековых хитов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0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00" y="4150421"/>
            <a:ext cx="2413769" cy="1696816"/>
          </a:xfrm>
          <a:prstGeom prst="rect">
            <a:avLst/>
          </a:prstGeom>
          <a:noFill/>
        </p:spPr>
      </p:pic>
      <p:pic>
        <p:nvPicPr>
          <p:cNvPr id="18" name="Picture 11" descr="2DGraph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94" y="4246206"/>
            <a:ext cx="2114610" cy="1696816"/>
          </a:xfrm>
          <a:prstGeom prst="rect">
            <a:avLst/>
          </a:prstGeom>
          <a:noFill/>
        </p:spPr>
      </p:pic>
      <p:pic>
        <p:nvPicPr>
          <p:cNvPr id="19" name="Picture 5" descr="Silicon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44" y="1123886"/>
            <a:ext cx="2043231" cy="1922440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>
          <a:xfrm>
            <a:off x="5183485" y="6260266"/>
            <a:ext cx="3790320" cy="4762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10342237" y="6480175"/>
            <a:ext cx="229044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D114D-E2A3-48EB-A1F4-6310FD1922A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250229" y="4214233"/>
          <a:ext cx="3228240" cy="1796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1" imgW="5057143" imgH="2419048" progId="MSPhotoEd.3">
                  <p:embed/>
                </p:oleObj>
              </mc:Choice>
              <mc:Fallback>
                <p:oleObj name="Photo Editor Photo" r:id="rId11" imgW="5057143" imgH="2419048" progId="MSPhotoEd.3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229" y="4214233"/>
                        <a:ext cx="3228240" cy="1796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91" y="4162998"/>
            <a:ext cx="2714293" cy="182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8931" y="5983266"/>
            <a:ext cx="1594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Адронный ливень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3767" y="5944001"/>
            <a:ext cx="1635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1D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мюонные треки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14058" y="6000467"/>
            <a:ext cx="240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Двумерная весовая функция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55994" y="5894035"/>
            <a:ext cx="16353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мюонные треки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9851" y="3011170"/>
            <a:ext cx="2872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Один из двух силиконовых дисков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286" y="3025274"/>
            <a:ext cx="2658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NA-45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координатный детектор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8231E-2F66-4F5C-851C-F63C71CFCAFC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28.09.2022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670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940005"/>
              </p:ext>
            </p:extLst>
          </p:nvPr>
        </p:nvGraphicFramePr>
        <p:xfrm>
          <a:off x="4970276" y="4252044"/>
          <a:ext cx="3216275" cy="205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125165" imgH="3191320" progId="">
                  <p:embed/>
                </p:oleObj>
              </mc:Choice>
              <mc:Fallback>
                <p:oleObj r:id="rId3" imgW="5125165" imgH="3191320" progId="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0276" y="4252044"/>
                        <a:ext cx="3216275" cy="2051050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idx="12"/>
          </p:nvPr>
        </p:nvSpPr>
        <p:spPr>
          <a:xfrm>
            <a:off x="10920536" y="6181232"/>
            <a:ext cx="8693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10E6C4-2F67-4A47-84FA-E98D775AE29E}" type="slidenum">
              <a:rPr kumimoji="0" lang="ru-RU" altLang="ru-RU" sz="134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altLang="ru-RU" sz="134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9827" y="-148"/>
            <a:ext cx="12111386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3200" dirty="0">
                <a:solidFill>
                  <a:srgbClr val="0000CC"/>
                </a:solidFill>
                <a:latin typeface="Arial" charset="0"/>
              </a:rPr>
              <a:t>Непрерывные в</a:t>
            </a:r>
            <a:r>
              <a:rPr kumimoji="0" lang="ru-RU" alt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ейвлет</a:t>
            </a: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-преобразования</a:t>
            </a:r>
            <a:endParaRPr kumimoji="0" lang="en-US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это путь к вейвлет- домену, где проблемы МО могут быть решены гораздо проще</a:t>
            </a:r>
            <a:endParaRPr kumimoji="0" lang="en-US" altLang="ru-RU" sz="2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lum bright="-20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0" y="4345798"/>
            <a:ext cx="4254900" cy="186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0000" contrast="5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Oval 4"/>
          <p:cNvSpPr>
            <a:spLocks noChangeArrowheads="1"/>
          </p:cNvSpPr>
          <p:nvPr/>
        </p:nvSpPr>
        <p:spPr bwMode="auto">
          <a:xfrm flipV="1">
            <a:off x="5721835" y="4371180"/>
            <a:ext cx="284738" cy="270363"/>
          </a:xfrm>
          <a:prstGeom prst="ellipse">
            <a:avLst/>
          </a:prstGeom>
          <a:noFill/>
          <a:ln w="1908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6004029" y="4518253"/>
            <a:ext cx="1575594" cy="537808"/>
          </a:xfrm>
          <a:prstGeom prst="line">
            <a:avLst/>
          </a:prstGeom>
          <a:noFill/>
          <a:ln w="1908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52144" y="3733478"/>
            <a:ext cx="4370249" cy="67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Сглаживание после вычитания фона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 потери существенной информации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8660362" y="4294462"/>
            <a:ext cx="3451025" cy="126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200" dirty="0">
                <a:solidFill>
                  <a:srgbClr val="FF0000"/>
                </a:solidFill>
                <a:latin typeface="Calibri"/>
              </a:rPr>
              <a:t>3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Дискретные вейвлеты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dirty="0">
                <a:solidFill>
                  <a:schemeClr val="tx1"/>
                </a:solidFill>
                <a:latin typeface="Calibri"/>
              </a:rPr>
              <a:t>Применяют </a:t>
            </a:r>
            <a:r>
              <a:rPr lang="ru-RU" altLang="ru-RU" sz="1600" dirty="0">
                <a:solidFill>
                  <a:schemeClr val="tx1"/>
                </a:solidFill>
                <a:latin typeface="Calibri"/>
              </a:rPr>
              <a:t>д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ля выявления резонанса даже в присутствии массивного фона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59827" y="2201638"/>
            <a:ext cx="2919521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оценка параметров пиков </a:t>
            </a:r>
            <a:r>
              <a:rPr lang="ru-RU" altLang="ru-RU" sz="2000" dirty="0">
                <a:latin typeface="Arial" charset="0"/>
              </a:rPr>
              <a:t>по спектру инвариантных масс</a:t>
            </a: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8869652" y="5737247"/>
            <a:ext cx="2661608" cy="264708"/>
          </a:xfrm>
          <a:prstGeom prst="leftArrow">
            <a:avLst>
              <a:gd name="adj1" fmla="val 50000"/>
              <a:gd name="adj2" fmla="val 284235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66910" y="4594396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Wavelet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shrinking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8"/>
          <p:cNvPicPr/>
          <p:nvPr/>
        </p:nvPicPr>
        <p:blipFill>
          <a:blip r:embed="rId6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020" y="2060290"/>
            <a:ext cx="2645137" cy="17853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0433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355" y="1630922"/>
            <a:ext cx="3282384" cy="228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77" y="1732649"/>
            <a:ext cx="2618157" cy="20894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03515" y="3392411"/>
            <a:ext cx="211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thanks to Anna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Senger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CBM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0025" y="5941570"/>
            <a:ext cx="1842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thanks to Alex Stadnik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79355" y="3429001"/>
            <a:ext cx="1172829" cy="257224"/>
          </a:xfrm>
          <a:prstGeom prst="rect">
            <a:avLst/>
          </a:prstGeom>
          <a:noFill/>
          <a:ln w="28575">
            <a:solidFill>
              <a:srgbClr val="1A0AE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5950309" y="4221365"/>
            <a:ext cx="435542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l-GR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ω</a:t>
            </a:r>
            <a:r>
              <a:rPr kumimoji="0" lang="en-US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6" name="Прямая со стрелкой 5"/>
          <p:cNvCxnSpPr/>
          <p:nvPr/>
        </p:nvCxnSpPr>
        <p:spPr bwMode="auto">
          <a:xfrm flipH="1">
            <a:off x="4631588" y="3495589"/>
            <a:ext cx="1932465" cy="1906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59827" y="1032158"/>
            <a:ext cx="12013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Непрерывный вейвлет G2 преобразует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гауссиан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g(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x;A,xo,σ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в вейвлет того же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порядка, но с параметрами этого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гауссиана</a:t>
            </a:r>
            <a:r>
              <a:rPr lang="ru-RU" dirty="0">
                <a:solidFill>
                  <a:srgbClr val="0000FF"/>
                </a:solidFill>
                <a:latin typeface="Calibri"/>
              </a:rPr>
              <a:t>.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справедливо для любого порядка n и позволяет находить параметры пика непосредственно в области G2 без инвертирования </a:t>
            </a:r>
            <a:endParaRPr kumimoji="0" lang="ru-RU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12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2000"/>
                    </a14:imgEffect>
                    <a14:imgEffect>
                      <a14:brightnessContrast bright="-2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442" y="988399"/>
            <a:ext cx="3937015" cy="41309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>
          <a:xfrm>
            <a:off x="4042432" y="6445693"/>
            <a:ext cx="284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4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Ососков Г.А. Машинное обучение</a:t>
            </a:r>
            <a:endParaRPr kumimoji="0" lang="ru-RU" sz="134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AA6F2-07C8-B9FC-3A56-8C200731C719}"/>
              </a:ext>
            </a:extLst>
          </p:cNvPr>
          <p:cNvSpPr txBox="1"/>
          <p:nvPr/>
        </p:nvSpPr>
        <p:spPr>
          <a:xfrm>
            <a:off x="214774" y="728030"/>
            <a:ext cx="998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они нужны для работы с инвариантными масс-спектрами, когда отношение S/B &lt;&lt; 1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трелка: изогнутая влево 9">
            <a:extLst>
              <a:ext uri="{FF2B5EF4-FFF2-40B4-BE49-F238E27FC236}">
                <a16:creationId xmlns:a16="http://schemas.microsoft.com/office/drawing/2014/main" id="{E8020313-6E12-32D5-8B13-279C0E28CCD8}"/>
              </a:ext>
            </a:extLst>
          </p:cNvPr>
          <p:cNvSpPr/>
          <p:nvPr/>
        </p:nvSpPr>
        <p:spPr>
          <a:xfrm>
            <a:off x="4250429" y="4232268"/>
            <a:ext cx="334449" cy="1295481"/>
          </a:xfrm>
          <a:prstGeom prst="curvedLeftArrow">
            <a:avLst>
              <a:gd name="adj1" fmla="val 25000"/>
              <a:gd name="adj2" fmla="val 50000"/>
              <a:gd name="adj3" fmla="val 30029"/>
            </a:avLst>
          </a:prstGeom>
          <a:solidFill>
            <a:srgbClr val="92D050">
              <a:alpha val="35000"/>
            </a:srgbClr>
          </a:solidFill>
          <a:ln w="9525">
            <a:solidFill>
              <a:schemeClr val="accent1">
                <a:shade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Дата 10">
            <a:extLst>
              <a:ext uri="{FF2B5EF4-FFF2-40B4-BE49-F238E27FC236}">
                <a16:creationId xmlns:a16="http://schemas.microsoft.com/office/drawing/2014/main" id="{7BA6B81B-4499-BED9-C158-EBF8A53E2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AF067-2626-4A95-A994-D368F9EC5DA2}" type="datetime1">
              <a:rPr kumimoji="0" lang="ru-RU" altLang="ru-RU" sz="134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28.09.2022</a:t>
            </a:fld>
            <a:endParaRPr kumimoji="0" lang="ru-RU" altLang="ru-RU" sz="134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9CDC288-1FB0-80B9-E9CE-EF1458605752}"/>
              </a:ext>
            </a:extLst>
          </p:cNvPr>
          <p:cNvCxnSpPr>
            <a:cxnSpLocks/>
          </p:cNvCxnSpPr>
          <p:nvPr/>
        </p:nvCxnSpPr>
        <p:spPr>
          <a:xfrm>
            <a:off x="4871864" y="4077072"/>
            <a:ext cx="0" cy="2254298"/>
          </a:xfrm>
          <a:prstGeom prst="line">
            <a:avLst/>
          </a:prstGeom>
          <a:ln w="69850">
            <a:solidFill>
              <a:srgbClr val="1A0A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250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00" y="1742059"/>
            <a:ext cx="2826994" cy="634082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трекинг?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B926E-1BFD-4FE9-A4FB-867E882B23AF}" type="datetime1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28.09.2022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Ососков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FE549-AA89-4745-8A65-D3468331572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5" y="2225864"/>
            <a:ext cx="2766739" cy="267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3154" y="4552169"/>
            <a:ext cx="2813539" cy="387231"/>
          </a:xfrm>
          <a:prstGeom prst="rect">
            <a:avLst/>
          </a:prstGeom>
        </p:spPr>
        <p:txBody>
          <a:bodyPr wrap="none" lIns="105035" tIns="52519" rIns="105035" bIns="525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27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XY view of LHC run 2 event</a:t>
            </a:r>
            <a:endParaRPr kumimoji="0" lang="ru-RU" sz="1827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356" y="2883447"/>
            <a:ext cx="2709856" cy="256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58275" y="5117457"/>
            <a:ext cx="2558533" cy="387231"/>
          </a:xfrm>
          <a:prstGeom prst="rect">
            <a:avLst/>
          </a:prstGeom>
        </p:spPr>
        <p:txBody>
          <a:bodyPr wrap="none" lIns="105035" tIns="52519" rIns="105035" bIns="525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27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event after tracking</a:t>
            </a:r>
          </a:p>
        </p:txBody>
      </p:sp>
      <p:sp>
        <p:nvSpPr>
          <p:cNvPr id="12" name="Стрелка углом 11"/>
          <p:cNvSpPr/>
          <p:nvPr/>
        </p:nvSpPr>
        <p:spPr>
          <a:xfrm flipV="1">
            <a:off x="838200" y="4811672"/>
            <a:ext cx="2183056" cy="662102"/>
          </a:xfrm>
          <a:prstGeom prst="bentArrow">
            <a:avLst>
              <a:gd name="adj1" fmla="val 25000"/>
              <a:gd name="adj2" fmla="val 25892"/>
              <a:gd name="adj3" fmla="val 25000"/>
              <a:gd name="adj4" fmla="val 43750"/>
            </a:avLst>
          </a:prstGeom>
          <a:solidFill>
            <a:srgbClr val="00FFFF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035" tIns="52519" rIns="105035" bIns="525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BBC44C-C06B-4218-A7F4-AD83B2A46D1C}"/>
              </a:ext>
            </a:extLst>
          </p:cNvPr>
          <p:cNvSpPr txBox="1"/>
          <p:nvPr/>
        </p:nvSpPr>
        <p:spPr>
          <a:xfrm>
            <a:off x="3345331" y="1793653"/>
            <a:ext cx="8811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/>
              <a:t>Трекинг или распознавание треков </a:t>
            </a:r>
            <a:r>
              <a:rPr lang="ru-RU" sz="1600" dirty="0"/>
              <a:t>- это процесс </a:t>
            </a:r>
            <a:r>
              <a:rPr lang="ru-RU" sz="1600" b="1" dirty="0"/>
              <a:t>восстановления траекторий частиц в детекторе </a:t>
            </a:r>
            <a:r>
              <a:rPr lang="ru-RU" sz="1600" dirty="0"/>
              <a:t>ФВЭ путем прослеживания и соединения точек- хитов</a:t>
            </a:r>
            <a:r>
              <a:rPr lang="en-US" sz="1600" dirty="0"/>
              <a:t> </a:t>
            </a:r>
            <a:r>
              <a:rPr lang="ru-RU" sz="1600" dirty="0"/>
              <a:t>(</a:t>
            </a:r>
            <a:r>
              <a:rPr lang="ru-RU" sz="1600" i="1" dirty="0"/>
              <a:t>хит</a:t>
            </a:r>
            <a:r>
              <a:rPr lang="ru-RU" sz="1600" dirty="0"/>
              <a:t> – это реконструированный отклик детектора), которые каждая частица оставляет, проходя через плоскости детектора.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C41BE9BF-D15D-4A09-8ADC-4CCBA11BE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35" y="2639474"/>
            <a:ext cx="4005068" cy="25600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E0551-42B8-4BDF-B836-178CB1F6C288}"/>
              </a:ext>
            </a:extLst>
          </p:cNvPr>
          <p:cNvSpPr txBox="1"/>
          <p:nvPr/>
        </p:nvSpPr>
        <p:spPr>
          <a:xfrm>
            <a:off x="5653828" y="5212073"/>
            <a:ext cx="6502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/>
              <a:t>Процедура трекинга включает в себя фазы:  (1) </a:t>
            </a:r>
            <a:r>
              <a:rPr lang="ru-RU" sz="1400" dirty="0"/>
              <a:t>получения хитов (</a:t>
            </a:r>
            <a:r>
              <a:rPr lang="en-US" sz="1400" dirty="0"/>
              <a:t>hit clustering)</a:t>
            </a:r>
            <a:r>
              <a:rPr lang="ru-RU" sz="1400" dirty="0"/>
              <a:t>,  </a:t>
            </a:r>
            <a:r>
              <a:rPr lang="ru-RU" sz="1400" b="1" dirty="0"/>
              <a:t>(2)</a:t>
            </a:r>
            <a:r>
              <a:rPr lang="ru-RU" sz="1400" dirty="0"/>
              <a:t> построения треков-кандидатов - наборов хитов с вычисленными параметрами (</a:t>
            </a:r>
            <a:r>
              <a:rPr lang="ru-RU" sz="1400" i="1" dirty="0"/>
              <a:t>англ. </a:t>
            </a:r>
            <a:r>
              <a:rPr lang="ru-RU" sz="1400" i="1" dirty="0" err="1"/>
              <a:t>seeds</a:t>
            </a:r>
            <a:r>
              <a:rPr lang="ru-RU" sz="1400" dirty="0"/>
              <a:t>), </a:t>
            </a:r>
            <a:r>
              <a:rPr lang="ru-RU" sz="1400" b="1" dirty="0"/>
              <a:t>(3)</a:t>
            </a:r>
            <a:r>
              <a:rPr lang="ru-RU" sz="1400" dirty="0"/>
              <a:t> прослеживания треков и </a:t>
            </a:r>
            <a:r>
              <a:rPr lang="ru-RU" sz="1400" b="1" dirty="0"/>
              <a:t>(4) </a:t>
            </a:r>
            <a:r>
              <a:rPr lang="ru-RU" sz="1400" dirty="0"/>
              <a:t>их подгонки уравнением движения частицы в магнитном поле.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495F7C-3A2C-433F-A682-E6672ED78384}"/>
              </a:ext>
            </a:extLst>
          </p:cNvPr>
          <p:cNvSpPr txBox="1"/>
          <p:nvPr/>
        </p:nvSpPr>
        <p:spPr>
          <a:xfrm>
            <a:off x="107748" y="0"/>
            <a:ext cx="120842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0000FF"/>
                </a:solidFill>
              </a:rPr>
              <a:t>Восстановление треков </a:t>
            </a:r>
            <a:br>
              <a:rPr lang="ru-RU" sz="2800" b="1" dirty="0">
                <a:solidFill>
                  <a:srgbClr val="0000FF"/>
                </a:solidFill>
              </a:rPr>
            </a:br>
            <a:r>
              <a:rPr lang="ru-RU" sz="2800" b="1" dirty="0">
                <a:solidFill>
                  <a:srgbClr val="0000FF"/>
                </a:solidFill>
              </a:rPr>
              <a:t>– ключевая проблема реконструкции событий ФВЭ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C333F-5AD6-445D-8A20-20AD1008A036}"/>
              </a:ext>
            </a:extLst>
          </p:cNvPr>
          <p:cNvSpPr txBox="1"/>
          <p:nvPr/>
        </p:nvSpPr>
        <p:spPr>
          <a:xfrm>
            <a:off x="59699" y="838684"/>
            <a:ext cx="12024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Реконструкция должна определять параметры вершин и  траекторий частиц (треков) для каждого события.   Традиционно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алгоритмы трекинга, основанные на комбинаторном фильтре Калмана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с большим успехом использовались в экспериментах ФВЭ в течение многих лет.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877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89748-1B0A-4842-9CA6-B8EE571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73" y="98539"/>
            <a:ext cx="10972800" cy="485938"/>
          </a:xfrm>
        </p:spPr>
        <p:txBody>
          <a:bodyPr/>
          <a:lstStyle/>
          <a:p>
            <a:r>
              <a:rPr lang="ru-RU" sz="4000" b="1" dirty="0">
                <a:solidFill>
                  <a:srgbClr val="0000FF"/>
                </a:solidFill>
              </a:rPr>
              <a:t>Эволюция методов трекинга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CD94A4-28F1-41E1-A4A2-815AA3321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92" y="592887"/>
            <a:ext cx="11789234" cy="452810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Началось еще в эпоху </a:t>
            </a:r>
            <a:r>
              <a:rPr lang="ru-RU" sz="1800" b="1" dirty="0">
                <a:solidFill>
                  <a:srgbClr val="0000FF"/>
                </a:solidFill>
              </a:rPr>
              <a:t>пузырьковых камер</a:t>
            </a:r>
            <a:r>
              <a:rPr lang="ru-RU" sz="1800" dirty="0"/>
              <a:t>, когда события регистрировались на стереофотографиях и вводились в компьютер вручную,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BD77BE-68EE-4548-92C6-E9EB1DB9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01D45-29D4-46A5-A31E-7B6649869A07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28.09.2022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B0CA9-DA87-4934-86D9-135CF6CE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85693-C05C-49C8-BBFF-C52686E3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678" y="6380893"/>
            <a:ext cx="327589" cy="32649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3C0AB-575B-495C-B67A-84830EBDF9E3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619169" y="1163366"/>
            <a:ext cx="2316457" cy="15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E6E41E-5239-465C-B81A-B8A548208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9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5897" y="1044901"/>
            <a:ext cx="2182975" cy="16321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151D8B-28D8-4F5C-B214-2219AE187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8000" contrast="8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5793" y="1284160"/>
            <a:ext cx="2316455" cy="13929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328B61-30B6-4EA0-B7BC-8EE1B4416AE0}"/>
              </a:ext>
            </a:extLst>
          </p:cNvPr>
          <p:cNvSpPr txBox="1"/>
          <p:nvPr/>
        </p:nvSpPr>
        <p:spPr>
          <a:xfrm>
            <a:off x="146392" y="4417193"/>
            <a:ext cx="65361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Фильтр Калмана (ФК)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это эффективный рекурсивный фильтр, оценивающий состояние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линейной динамической системы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используя ряд неточных измерений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9B7137-1ECA-46BB-8448-4BED29E2F951}"/>
              </a:ext>
            </a:extLst>
          </p:cNvPr>
          <p:cNvSpPr txBox="1"/>
          <p:nvPr/>
        </p:nvSpPr>
        <p:spPr>
          <a:xfrm>
            <a:off x="210321" y="5261623"/>
            <a:ext cx="59939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Вектор состояния                                                                    итеративно оценивается для предсказания позиции трека на след. координатной плоскости с учетом изменения ковариационной матрицы и коридоров ошибок.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7" name="Object 134">
            <a:extLst>
              <a:ext uri="{FF2B5EF4-FFF2-40B4-BE49-F238E27FC236}">
                <a16:creationId xmlns:a16="http://schemas.microsoft.com/office/drawing/2014/main" id="{6750C353-925F-4963-A4EF-A9C333D9B5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55088" y="5197479"/>
          <a:ext cx="3236528" cy="403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07532" imgH="304668" progId="Equation.DSMT4">
                  <p:embed/>
                </p:oleObj>
              </mc:Choice>
              <mc:Fallback>
                <p:oleObj name="Equation" r:id="rId8" imgW="1307532" imgH="304668" progId="Equation.DSMT4">
                  <p:embed/>
                  <p:pic>
                    <p:nvPicPr>
                      <p:cNvPr id="17" name="Object 134">
                        <a:extLst>
                          <a:ext uri="{FF2B5EF4-FFF2-40B4-BE49-F238E27FC236}">
                            <a16:creationId xmlns:a16="http://schemas.microsoft.com/office/drawing/2014/main" id="{6750C353-925F-4963-A4EF-A9C333D9B5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088" y="5197479"/>
                        <a:ext cx="3236528" cy="4032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60CDA74-835F-40E5-B995-F49DA99D5F38}"/>
              </a:ext>
            </a:extLst>
          </p:cNvPr>
          <p:cNvSpPr txBox="1"/>
          <p:nvPr/>
        </p:nvSpPr>
        <p:spPr>
          <a:xfrm>
            <a:off x="4569878" y="2735778"/>
            <a:ext cx="7331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Снимок события.                     Его оцифровка в полярных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коорд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     Поворотные гистограммы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F1B53D-E1A2-476E-A1FA-8680E8E4FA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6817" y="4281443"/>
            <a:ext cx="3653183" cy="1823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0A5A9-4E2C-4E29-B97C-396CFE61AADE}"/>
              </a:ext>
            </a:extLst>
          </p:cNvPr>
          <p:cNvSpPr txBox="1"/>
          <p:nvPr/>
        </p:nvSpPr>
        <p:spPr>
          <a:xfrm>
            <a:off x="146392" y="1148892"/>
            <a:ext cx="4525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полуавтоматами или с помощью сканирующих устройств типа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«Спиральный измеритель», в котором оператор ставил точку в вершину события, откуда шло сканирование снимка по спирали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01BF5F-1C1F-4C0F-A205-A62062F34A9E}"/>
              </a:ext>
            </a:extLst>
          </p:cNvPr>
          <p:cNvSpPr txBox="1"/>
          <p:nvPr/>
        </p:nvSpPr>
        <p:spPr>
          <a:xfrm>
            <a:off x="53156" y="3021539"/>
            <a:ext cx="121388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Когда пришла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эра электронных экспериментов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данные измерений стали оцифровываться и сразу поступать прямо в компьютер. После многоэтапной фильтрации и процедур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алайнмента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наступало время трекинга.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Среди многих методов трекинга, самым эффективным оказался метод, использующий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фильтр Калмана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поскольку он позволяет легко учитывать неоднородность магнитного поля, многократное рассеяние и потери энергии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B27348-0F76-4E79-8CDC-2FECA8985159}"/>
                  </a:ext>
                </a:extLst>
              </p:cNvPr>
              <p:cNvSpPr txBox="1"/>
              <p:nvPr/>
            </p:nvSpPr>
            <p:spPr>
              <a:xfrm>
                <a:off x="10160001" y="4281443"/>
                <a:ext cx="2032000" cy="2615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Главный недостаток ФК – необходимость знать начальное значение  вектора состояния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𝑿</m:t>
                        </m:r>
                      </m:e>
                    </m:acc>
                  </m:oMath>
                </a14:m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выполнить «</a:t>
                </a:r>
                <a:r>
                  <a:rPr kumimoji="0" lang="ru-RU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сидинг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» (англ. 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seed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 семя)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B27348-0F76-4E79-8CDC-2FECA8985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1" y="4281443"/>
                <a:ext cx="2032000" cy="2615268"/>
              </a:xfrm>
              <a:prstGeom prst="rect">
                <a:avLst/>
              </a:prstGeom>
              <a:blipFill>
                <a:blip r:embed="rId11"/>
                <a:stretch>
                  <a:fillRect l="-2703" t="-699" r="-36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BDC3A9-61E7-8ABF-DEEB-837DF67FCF94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619169" y="1172128"/>
            <a:ext cx="2316457" cy="15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B8ECF8-2707-FB05-5C53-288E5686F036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82629" y="1281687"/>
            <a:ext cx="2316457" cy="15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4136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87804-8CD2-4FD8-AC85-26103E8D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86213"/>
          </a:xfrm>
        </p:spPr>
        <p:txBody>
          <a:bodyPr/>
          <a:lstStyle/>
          <a:p>
            <a:r>
              <a:rPr lang="ru-RU" sz="4000" b="1" dirty="0">
                <a:solidFill>
                  <a:srgbClr val="0000FF"/>
                </a:solidFill>
              </a:rPr>
              <a:t>Проблема </a:t>
            </a:r>
            <a:r>
              <a:rPr lang="ru-RU" sz="4000" b="1" dirty="0" err="1">
                <a:solidFill>
                  <a:srgbClr val="0000FF"/>
                </a:solidFill>
              </a:rPr>
              <a:t>сидинга</a:t>
            </a:r>
            <a:r>
              <a:rPr lang="ru-RU" sz="4000" b="1" dirty="0">
                <a:solidFill>
                  <a:srgbClr val="0000FF"/>
                </a:solidFill>
              </a:rPr>
              <a:t> и ее решения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0C6A6-9FEC-41F8-8D86-682E447DD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6213"/>
            <a:ext cx="12126482" cy="2427006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</a:t>
            </a:r>
            <a:r>
              <a:rPr lang="en-US" alt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STS </a:t>
            </a:r>
            <a:r>
              <a:rPr lang="ru-RU" alt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СВМ в</a:t>
            </a:r>
            <a:r>
              <a:rPr lang="en-US" alt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Германии группой </a:t>
            </a:r>
            <a:r>
              <a:rPr lang="ru-RU" altLang="ru-RU" sz="1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И.В.Киселя</a:t>
            </a:r>
            <a:r>
              <a:rPr lang="ru-RU" alt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была разработана программа трекинга </a:t>
            </a:r>
            <a:r>
              <a:rPr lang="en-US" alt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L1</a:t>
            </a:r>
            <a:r>
              <a:rPr lang="ru-RU" alt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на основе подхода с </a:t>
            </a:r>
            <a:r>
              <a:rPr lang="ru-RU" alt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использованием клеточных автоматов для поиска трек-кандидатов </a:t>
            </a:r>
            <a:r>
              <a:rPr lang="ru-RU" alt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фильтра Калмана для их объединения в треки. </a:t>
            </a:r>
            <a:r>
              <a:rPr lang="ru-RU" alt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Однако эта программа не документирована, что весьма затрудняет ее адаптацию</a:t>
            </a:r>
            <a:r>
              <a:rPr lang="ru-RU" altLang="ru-RU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то же время, там же, в </a:t>
            </a:r>
            <a:r>
              <a:rPr lang="en-US" alt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GSI</a:t>
            </a:r>
            <a:r>
              <a:rPr lang="ru-RU" alt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А.Лебедев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и </a:t>
            </a:r>
            <a:r>
              <a:rPr lang="ru-RU" sz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Г.Ососков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разработали программу </a:t>
            </a:r>
            <a:r>
              <a:rPr lang="en-US" sz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LitTrack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трекинга в 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TRD CBM 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основе фильтра Калмана с инициализацией по данным 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STS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</a:rPr>
              <a:t>Эта программа была выбрана для адаптации к</a:t>
            </a:r>
            <a:r>
              <a:rPr lang="en-US" sz="2000" b="1" dirty="0">
                <a:solidFill>
                  <a:srgbClr val="C00000"/>
                </a:solidFill>
              </a:rPr>
              <a:t> BM@N</a:t>
            </a:r>
            <a:r>
              <a:rPr lang="ru-RU" sz="2000" dirty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Так возникла проблема поиска трек-кандидатов для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BM@N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ru-RU" sz="1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sz="1800" dirty="0"/>
              <a:t>С. </a:t>
            </a:r>
            <a:r>
              <a:rPr lang="ru-RU" sz="1800" dirty="0" err="1"/>
              <a:t>Мерц</a:t>
            </a:r>
            <a:r>
              <a:rPr lang="ru-RU" sz="1800" dirty="0"/>
              <a:t> в ЛФВЭ предложил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BC63C9-2957-41E0-8E8C-E65115BB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40127-3ABC-4868-A8F5-FFA1EF2ABAAB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28.09.2022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34FF51-48A7-4128-9A6A-0BF4BE76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93527"/>
            <a:ext cx="4290142" cy="22794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F98C5-E802-40D0-B796-7F5801F7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473172"/>
            <a:ext cx="324465" cy="24830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640BFC5-84AF-4C5B-BB10-627724A42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34" y="3032481"/>
            <a:ext cx="2844800" cy="122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421B376-7768-4EDC-A14A-9859E4E7F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501" y="2013299"/>
            <a:ext cx="2423340" cy="224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2DF9B04-BD2D-46AA-8825-E1CB554E3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33" y="2013299"/>
            <a:ext cx="2423340" cy="223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6C545D-61F6-4D55-9168-157534B1611D}"/>
              </a:ext>
            </a:extLst>
          </p:cNvPr>
          <p:cNvSpPr txBox="1"/>
          <p:nvPr/>
        </p:nvSpPr>
        <p:spPr>
          <a:xfrm>
            <a:off x="110713" y="3279587"/>
            <a:ext cx="38147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Свойства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преобразованных хитов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Треки преобразуются в компактные горизонтальные кластеры хитов.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Нумерация станций позволяет легко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определять принадлежность хитов к    трекам, что позволило распознать треки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гистограммированием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эфф-тью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Однако, внесение </a:t>
            </a: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фейков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модель события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снизило эффективность распознавания до недопустимо низкого уровня.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7DC7B09-A451-4A26-B342-B1893EAAD7A3}"/>
              </a:ext>
            </a:extLst>
          </p:cNvPr>
          <p:cNvCxnSpPr>
            <a:cxnSpLocks/>
          </p:cNvCxnSpPr>
          <p:nvPr/>
        </p:nvCxnSpPr>
        <p:spPr bwMode="auto">
          <a:xfrm>
            <a:off x="303626" y="3287490"/>
            <a:ext cx="3428900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D69EC0-2604-439C-B717-18748D6617CC}"/>
              </a:ext>
            </a:extLst>
          </p:cNvPr>
          <p:cNvSpPr txBox="1"/>
          <p:nvPr/>
        </p:nvSpPr>
        <p:spPr>
          <a:xfrm>
            <a:off x="7168746" y="4247260"/>
            <a:ext cx="4957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X-Y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проекция события до и после преобразования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780EEC7-558D-481E-BD69-ACD11FC4E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133" y="4257082"/>
            <a:ext cx="2674267" cy="2236445"/>
          </a:xfrm>
          <a:prstGeom prst="rect">
            <a:avLst/>
          </a:prstGeom>
        </p:spPr>
      </p:pic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C58B26D7-3613-4256-9400-A8745317D9A6}"/>
              </a:ext>
            </a:extLst>
          </p:cNvPr>
          <p:cNvSpPr/>
          <p:nvPr/>
        </p:nvSpPr>
        <p:spPr bwMode="auto">
          <a:xfrm>
            <a:off x="1467900" y="5164448"/>
            <a:ext cx="2264626" cy="21379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5C4754-72BF-4385-9D30-AFAA24969DA8}"/>
              </a:ext>
            </a:extLst>
          </p:cNvPr>
          <p:cNvSpPr txBox="1"/>
          <p:nvPr/>
        </p:nvSpPr>
        <p:spPr>
          <a:xfrm>
            <a:off x="6768611" y="4518797"/>
            <a:ext cx="54233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Таким образом, проблема сидинга и, главное то, что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традиционные алгоритмы трекинга такие, как ФК, плохо масштабируются при росте загрузки детектора, неизбежной в будущих экспериментах HL-LHC или NICA, привело к необходимости поиска новых подходов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605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54BC1-6DB3-49B2-8422-BFFBBA88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236AE-74BF-4B69-96E9-6383946DEB97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28.09.2022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FBE27-15A8-4CCC-996E-D43B3F93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599" y="6245225"/>
            <a:ext cx="4357041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260F2-B88C-45A5-8D65-0E7451B2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272A3-13CF-431B-894F-0BC34875084D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C40FEBC-E07B-453E-A39A-43F85257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6420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</a:t>
            </a:r>
            <a:r>
              <a:rPr lang="en-US" sz="3600" b="1" dirty="0">
                <a:solidFill>
                  <a:srgbClr val="0000FF"/>
                </a:solidFill>
              </a:rPr>
              <a:t>aryonic </a:t>
            </a:r>
            <a:r>
              <a:rPr lang="en-US" sz="3600" b="1" dirty="0">
                <a:solidFill>
                  <a:srgbClr val="FF0000"/>
                </a:solidFill>
              </a:rPr>
              <a:t>M</a:t>
            </a:r>
            <a:r>
              <a:rPr lang="en-US" sz="3600" b="1" dirty="0">
                <a:solidFill>
                  <a:srgbClr val="0000FF"/>
                </a:solidFill>
              </a:rPr>
              <a:t>atter at </a:t>
            </a:r>
            <a:r>
              <a:rPr lang="en-US" sz="3600" b="1" dirty="0" err="1">
                <a:solidFill>
                  <a:srgbClr val="FF0000"/>
                </a:solidFill>
              </a:rPr>
              <a:t>N</a:t>
            </a:r>
            <a:r>
              <a:rPr lang="en-US" sz="3600" b="1" dirty="0" err="1">
                <a:solidFill>
                  <a:srgbClr val="0000FF"/>
                </a:solidFill>
              </a:rPr>
              <a:t>uclotron</a:t>
            </a:r>
            <a:r>
              <a:rPr lang="en-US" sz="3600" b="1" dirty="0">
                <a:solidFill>
                  <a:srgbClr val="0000FF"/>
                </a:solidFill>
              </a:rPr>
              <a:t> (BM@N)</a:t>
            </a:r>
            <a:endParaRPr lang="ru-RU" sz="3600" dirty="0"/>
          </a:p>
        </p:txBody>
      </p:sp>
      <p:sp>
        <p:nvSpPr>
          <p:cNvPr id="11" name="Прямоугольник 7">
            <a:extLst>
              <a:ext uri="{FF2B5EF4-FFF2-40B4-BE49-F238E27FC236}">
                <a16:creationId xmlns:a16="http://schemas.microsoft.com/office/drawing/2014/main" id="{EC3BBA37-83C3-437F-A171-3817B00414F5}"/>
              </a:ext>
            </a:extLst>
          </p:cNvPr>
          <p:cNvSpPr/>
          <p:nvPr/>
        </p:nvSpPr>
        <p:spPr>
          <a:xfrm>
            <a:off x="0" y="506627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Рассмотрим эксперимент с фиксированной мишенью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BM@N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котором одно событие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Au+Au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порождает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тысячи треков, регистрируемых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стриповыми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детекторами. Пролетающая частица активирует близкие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стрипы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определяя одну координату, для получения второй нужна вторая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стриповая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плоскость соответствующей камеры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GEM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детектора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787975"/>
            <a:ext cx="4357041" cy="248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4349337"/>
            <a:ext cx="3048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576" y="3042476"/>
            <a:ext cx="4025988" cy="259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2700" y="564098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Двумерная схема панели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GEM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детектора. Видно, что стрипы пересекаются под малым углом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35668" y="5662279"/>
            <a:ext cx="40358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лавины электронов 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стриповые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кластеры 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C6B66A1B-DE1F-CF4C-85BE-630CFE974273}"/>
              </a:ext>
            </a:extLst>
          </p:cNvPr>
          <p:cNvGrpSpPr/>
          <p:nvPr/>
        </p:nvGrpSpPr>
        <p:grpSpPr>
          <a:xfrm>
            <a:off x="5009877" y="1510489"/>
            <a:ext cx="3390379" cy="1918511"/>
            <a:chOff x="10114958" y="3968202"/>
            <a:chExt cx="4814027" cy="3157665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655B75C5-9D2B-3241-BEC9-043E80218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14958" y="3968202"/>
              <a:ext cx="4814027" cy="286421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C809E5-2ECB-B743-879C-F7573DD3D144}"/>
                </a:ext>
              </a:extLst>
            </p:cNvPr>
            <p:cNvSpPr txBox="1"/>
            <p:nvPr/>
          </p:nvSpPr>
          <p:spPr>
            <a:xfrm>
              <a:off x="10308471" y="6702973"/>
              <a:ext cx="4110685" cy="422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Вид модельного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Au+Au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события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BM@N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03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281112" y="6220279"/>
            <a:ext cx="2844800" cy="476250"/>
          </a:xfrm>
        </p:spPr>
        <p:txBody>
          <a:bodyPr/>
          <a:lstStyle/>
          <a:p>
            <a:fld id="{67F7059B-E786-4B62-97CD-E5D725AC6892}" type="datetime1">
              <a:rPr lang="ru-RU" altLang="ru-RU" smtClean="0"/>
              <a:t>28.09.2022</a:t>
            </a:fld>
            <a:endParaRPr lang="ru-RU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245225"/>
            <a:ext cx="4400128" cy="476250"/>
          </a:xfrm>
        </p:spPr>
        <p:txBody>
          <a:bodyPr/>
          <a:lstStyle/>
          <a:p>
            <a:r>
              <a:rPr lang="ru-RU" altLang="ru-RU"/>
              <a:t>Ососков Г.А. Машинное обучение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2</a:t>
            </a:fld>
            <a:endParaRPr lang="ru-RU" altLang="ru-RU"/>
          </a:p>
        </p:txBody>
      </p:sp>
      <p:sp>
        <p:nvSpPr>
          <p:cNvPr id="5" name="TextBox 4"/>
          <p:cNvSpPr txBox="1"/>
          <p:nvPr/>
        </p:nvSpPr>
        <p:spPr>
          <a:xfrm>
            <a:off x="1703512" y="2198474"/>
            <a:ext cx="8964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0000FF"/>
                </a:solidFill>
              </a:rPr>
              <a:t>Лекция 1</a:t>
            </a:r>
          </a:p>
          <a:p>
            <a:pPr algn="ctr"/>
            <a:r>
              <a:rPr lang="ru-RU" sz="4400" dirty="0">
                <a:solidFill>
                  <a:srgbClr val="0000FF"/>
                </a:solidFill>
              </a:rPr>
              <a:t>Машинное обучение. Постановки физических задач</a:t>
            </a:r>
          </a:p>
        </p:txBody>
      </p:sp>
    </p:spTree>
    <p:extLst>
      <p:ext uri="{BB962C8B-B14F-4D97-AF65-F5344CB8AC3E}">
        <p14:creationId xmlns:p14="http://schemas.microsoft.com/office/powerpoint/2010/main" val="1282950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>
            <a:extLst>
              <a:ext uri="{FF2B5EF4-FFF2-40B4-BE49-F238E27FC236}">
                <a16:creationId xmlns:a16="http://schemas.microsoft.com/office/drawing/2014/main" id="{A8CD0060-0382-CF4A-9332-3F0610875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983" y="979361"/>
            <a:ext cx="3601357" cy="28560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0"/>
            <a:ext cx="9056018" cy="548680"/>
          </a:xfrm>
        </p:spPr>
        <p:txBody>
          <a:bodyPr/>
          <a:lstStyle/>
          <a:p>
            <a:r>
              <a:rPr lang="ru-RU" sz="2800" b="1" dirty="0">
                <a:solidFill>
                  <a:srgbClr val="1A0AEC"/>
                </a:solidFill>
              </a:rPr>
              <a:t>Проблемы трекинга для </a:t>
            </a:r>
            <a:r>
              <a:rPr lang="en-US" sz="2800" b="1" dirty="0">
                <a:solidFill>
                  <a:srgbClr val="1A0AEC"/>
                </a:solidFill>
              </a:rPr>
              <a:t>GEM </a:t>
            </a:r>
            <a:r>
              <a:rPr lang="ru-RU" sz="2800" b="1" dirty="0">
                <a:solidFill>
                  <a:srgbClr val="1A0AEC"/>
                </a:solidFill>
              </a:rPr>
              <a:t>детектора </a:t>
            </a:r>
            <a:r>
              <a:rPr lang="en-US" sz="2800" b="1" dirty="0">
                <a:solidFill>
                  <a:srgbClr val="1A0AEC"/>
                </a:solidFill>
              </a:rPr>
              <a:t>BM@N</a:t>
            </a:r>
            <a:endParaRPr lang="ru-RU" sz="2800" b="1" dirty="0">
              <a:solidFill>
                <a:srgbClr val="1A0AEC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981200" y="6525356"/>
            <a:ext cx="2133600" cy="19613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DDE9A-363E-46FA-94EE-BAD22F2C8E7B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28.09.2022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48200" y="6453348"/>
            <a:ext cx="3536032" cy="26813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обучение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552384" y="6453348"/>
            <a:ext cx="658416" cy="26813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50814" y="655225"/>
                <a:ext cx="10023589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Главная трудность, вызванная спецификой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GEM 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детектора – появление ложных отсчетов из-за лишних пересечений </a:t>
                </a:r>
                <a:r>
                  <a:rPr kumimoji="0" lang="ru-RU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стрипов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Для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истинных хитов имеем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1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m:t>n</m:t>
                        </m:r>
                      </m:e>
                      <m:sup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 n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фейков</a:t>
                </a:r>
                <a:r>
                  <a:rPr kumimoji="0" 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!</a:t>
                </a:r>
                <a:endPara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4" y="655225"/>
                <a:ext cx="10023589" cy="677108"/>
              </a:xfrm>
              <a:prstGeom prst="rect">
                <a:avLst/>
              </a:prstGeom>
              <a:blipFill>
                <a:blip r:embed="rId3"/>
                <a:stretch>
                  <a:fillRect l="-486" t="-4464" b="-151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E:\Reports\pics\pics_w\strip_angle_moving\cut\s_90.png"/>
          <p:cNvPicPr>
            <a:picLocks noChangeAspect="1" noChangeArrowheads="1"/>
          </p:cNvPicPr>
          <p:nvPr/>
        </p:nvPicPr>
        <p:blipFill>
          <a:blip r:embed="rId4"/>
          <a:srcRect l="23267" t="28196" r="24726" b="29511"/>
          <a:stretch>
            <a:fillRect/>
          </a:stretch>
        </p:blipFill>
        <p:spPr bwMode="auto">
          <a:xfrm>
            <a:off x="0" y="1069508"/>
            <a:ext cx="3142668" cy="259316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620806" y="1823868"/>
            <a:ext cx="71438" cy="714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631991" y="2195432"/>
            <a:ext cx="71438" cy="7143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9931" y="1700811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истинный хит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29931" y="208174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ложное пересечение</a:t>
            </a:r>
          </a:p>
        </p:txBody>
      </p:sp>
      <p:pic>
        <p:nvPicPr>
          <p:cNvPr id="18" name="Picture 3" descr="E:\Reports\pics\pics_w\strip_angle_moving\cut\s_15.png"/>
          <p:cNvPicPr>
            <a:picLocks noChangeAspect="1" noChangeArrowheads="1"/>
          </p:cNvPicPr>
          <p:nvPr/>
        </p:nvPicPr>
        <p:blipFill>
          <a:blip r:embed="rId5"/>
          <a:srcRect l="24635" t="26692" r="24726" b="14098"/>
          <a:stretch>
            <a:fillRect/>
          </a:stretch>
        </p:blipFill>
        <p:spPr bwMode="auto">
          <a:xfrm>
            <a:off x="5763041" y="1452449"/>
            <a:ext cx="2496017" cy="2773353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152126" y="2344095"/>
            <a:ext cx="27501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Можно уменьшить количество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фейков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повернуть слой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стрипов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на маленький угол (5-15 градусов) по отношению к другому слою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14800" y="4517573"/>
            <a:ext cx="3536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Наклон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r>
              <a:rPr kumimoji="0" lang="ru-RU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избавляет нас от трети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фейков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но большая их часть остаётся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76" y="3671758"/>
            <a:ext cx="3536032" cy="292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трелка вправо 21"/>
          <p:cNvSpPr/>
          <p:nvPr/>
        </p:nvSpPr>
        <p:spPr>
          <a:xfrm>
            <a:off x="5892045" y="5264872"/>
            <a:ext cx="2102587" cy="149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4" descr="E:\HitsFakesFinderAlgorithm\Pictures\AuAu_90deg_0station.png"/>
          <p:cNvPicPr>
            <a:picLocks noChangeAspect="1" noChangeArrowheads="1"/>
          </p:cNvPicPr>
          <p:nvPr/>
        </p:nvPicPr>
        <p:blipFill>
          <a:blip r:embed="rId7"/>
          <a:srcRect l="11066" t="9344" r="6556" b="9344"/>
          <a:stretch>
            <a:fillRect/>
          </a:stretch>
        </p:blipFill>
        <p:spPr bwMode="auto">
          <a:xfrm>
            <a:off x="713424" y="3784707"/>
            <a:ext cx="3142668" cy="2780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0661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F9692-B0EA-5170-7829-FB7DDC64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99" y="73508"/>
            <a:ext cx="8517331" cy="6455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A0AEC"/>
                </a:solidFill>
              </a:rPr>
              <a:t>Как оценивать результаты трекинга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C3A216-701D-5A90-C0D1-98F96A583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282" y="625235"/>
            <a:ext cx="12067095" cy="126805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Первая наивная оценка эффективности трекинга по процентному  отношению числа найденных треков к общему числу треков-кандидатов (</a:t>
            </a:r>
            <a:r>
              <a:rPr lang="en-US" sz="7200" b="1" u="sng" dirty="0">
                <a:solidFill>
                  <a:srgbClr val="1A0A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– бесполезна и даже опасна, т.к. </a:t>
            </a:r>
            <a:r>
              <a:rPr lang="ru-RU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выборка очень сильно </a:t>
            </a:r>
            <a:r>
              <a:rPr lang="ru-RU" sz="7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несбалансирована</a:t>
            </a:r>
            <a:r>
              <a:rPr lang="ru-RU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и среди треков-кандидатов может оказаться слишком много ложных, образованных из шумовых отсчетов и кусков разных треков, так что среди распознанных, кроме тех, что в самом деле являются реальными треками также и те, что ошибочно распознаны как треки, но они – ложные (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ghosts</a:t>
            </a: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- призраки)</a:t>
            </a:r>
          </a:p>
          <a:p>
            <a:pPr marL="0" indent="0">
              <a:buNone/>
            </a:pP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en-US" sz="1800" dirty="0"/>
              <a:t>      </a:t>
            </a:r>
            <a:endParaRPr lang="ru-RU" sz="1800" dirty="0"/>
          </a:p>
          <a:p>
            <a:pPr marL="0" indent="0">
              <a:buNone/>
            </a:pPr>
            <a:endParaRPr lang="ru-RU" sz="4800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4B8A1-B52D-1CEF-C332-A0C991135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2206-43C8-470B-BED3-8873D22B25B4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31A5D-8662-C375-E08C-4EC316CE5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406" y="6492875"/>
            <a:ext cx="4114800" cy="365125"/>
          </a:xfrm>
        </p:spPr>
        <p:txBody>
          <a:bodyPr/>
          <a:lstStyle/>
          <a:p>
            <a:r>
              <a:rPr lang="ru-RU" dirty="0" err="1"/>
              <a:t>Ососков</a:t>
            </a:r>
            <a:r>
              <a:rPr lang="ru-RU" dirty="0"/>
              <a:t> Г.А. Машинное обучение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0B2847-082B-614B-3495-DC1DA8EB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21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5E63B-3948-9BC2-7236-1787A87722DA}"/>
              </a:ext>
            </a:extLst>
          </p:cNvPr>
          <p:cNvSpPr txBox="1"/>
          <p:nvPr/>
        </p:nvSpPr>
        <p:spPr>
          <a:xfrm>
            <a:off x="192778" y="3165210"/>
            <a:ext cx="67429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По существу – это общий вопрос о критериях проверки правильности гипотез, основной и альтернативной. </a:t>
            </a:r>
            <a:r>
              <a:rPr lang="ru-RU" sz="16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Ошибки классификации бывают двух видов: </a:t>
            </a:r>
            <a:r>
              <a:rPr 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FP</a:t>
            </a:r>
            <a:r>
              <a:rPr lang="en-US" sz="16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FN</a:t>
            </a:r>
            <a:r>
              <a:rPr lang="ru-RU" sz="16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 статистике </a:t>
            </a:r>
            <a:r>
              <a:rPr 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FP </a:t>
            </a:r>
            <a:r>
              <a:rPr lang="ru-RU" sz="16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называют ошибкой I-го рода, а </a:t>
            </a:r>
            <a:r>
              <a:rPr 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FN</a:t>
            </a:r>
            <a:r>
              <a:rPr lang="ru-RU" sz="16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ошибкой II-го рода.</a:t>
            </a:r>
            <a:r>
              <a:rPr lang="en-US" sz="16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6AF48A-DCBF-51DF-A938-5507A3644F5C}"/>
                  </a:ext>
                </a:extLst>
              </p:cNvPr>
              <p:cNvSpPr txBox="1"/>
              <p:nvPr/>
            </p:nvSpPr>
            <p:spPr>
              <a:xfrm>
                <a:off x="-29761" y="2018262"/>
                <a:ext cx="894674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dirty="0" smtClean="0"/>
                      <m:t>Поэтому в терминах трекинга</m:t>
                    </m:r>
                  </m:oMath>
                </a14:m>
                <a:r>
                  <a:rPr lang="ru-RU" dirty="0">
                    <a:ea typeface="Cambria Math" panose="02040503050406030204" pitchFamily="18" charset="0"/>
                    <a:cs typeface="Cambria Math" panose="02040503050406030204" pitchFamily="18" charset="0"/>
                  </a:rPr>
                  <a:t> принято использовать метрики</a:t>
                </a:r>
              </a:p>
              <a:p>
                <a:pPr marL="0" indent="0">
                  <a:buNone/>
                </a:pPr>
                <a:r>
                  <a:rPr lang="ru-RU" dirty="0">
                    <a:ea typeface="Cambria Math" panose="02040503050406030204" pitchFamily="18" charset="0"/>
                    <a:cs typeface="Cambria Math" panose="02040503050406030204" pitchFamily="18" charset="0"/>
                  </a:rPr>
                  <a:t>где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𝑡𝑟𝑢𝑒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𝑟𝑒𝑐</m:t>
                        </m:r>
                      </m:sup>
                    </m:sSubSup>
                  </m:oMath>
                </a14:m>
                <a:r>
                  <a:rPr lang="ru-RU" dirty="0"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- количество реальных треков, найденных моделью;</a:t>
                </a:r>
                <a:endParaRPr lang="ru-RU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ru-RU" dirty="0"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- количество всех реальных треков, известных из симуляции Монте-Карло;</a:t>
                </a:r>
                <a:endParaRPr lang="ru-RU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𝑟𝑒𝑐</m:t>
                        </m:r>
                      </m:sup>
                    </m:sSup>
                  </m:oMath>
                </a14:m>
                <a:r>
                  <a:rPr lang="ru-RU" dirty="0"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- количество всех треков, которые модель реконструировала как реальные.</a:t>
                </a:r>
                <a:endParaRPr lang="ru-R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6AF48A-DCBF-51DF-A938-5507A3644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61" y="2018262"/>
                <a:ext cx="8946740" cy="1200329"/>
              </a:xfrm>
              <a:prstGeom prst="rect">
                <a:avLst/>
              </a:prstGeom>
              <a:blipFill>
                <a:blip r:embed="rId2"/>
                <a:stretch>
                  <a:fillRect l="-545" t="-2538" b="-65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6EF7F5-E9FD-19D4-6F9C-51EEFCB8D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1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543" y="1804074"/>
            <a:ext cx="2184077" cy="1245208"/>
          </a:xfrm>
          <a:prstGeom prst="rect">
            <a:avLst/>
          </a:prstGeom>
          <a:solidFill>
            <a:srgbClr val="92D050">
              <a:alpha val="80000"/>
            </a:srgbClr>
          </a:solidFill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F7DB6F7-BC6E-4E10-8ACC-1A12C749A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071" y="3278082"/>
            <a:ext cx="4925023" cy="26919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B789C1-A32B-4239-28C9-205F2876D7B8}"/>
              </a:ext>
            </a:extLst>
          </p:cNvPr>
          <p:cNvSpPr txBox="1"/>
          <p:nvPr/>
        </p:nvSpPr>
        <p:spPr>
          <a:xfrm>
            <a:off x="310550" y="4339520"/>
            <a:ext cx="3628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Одним из способов оценить модель в целом является AUC-ROC (или ROC AUC) — площадь (</a:t>
            </a:r>
            <a:r>
              <a:rPr lang="ru-RU" sz="1600" b="1" i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6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 </a:t>
            </a:r>
            <a:r>
              <a:rPr lang="ru-RU" sz="1600" b="1" i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1600" b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nder</a:t>
            </a:r>
            <a:r>
              <a:rPr lang="ru-RU" sz="16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b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urve</a:t>
            </a:r>
            <a:r>
              <a:rPr lang="ru-RU" sz="16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под кривой ошибок(</a:t>
            </a:r>
            <a:r>
              <a:rPr lang="ru-RU" sz="1600" b="1" i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600" b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eceiver</a:t>
            </a:r>
            <a:r>
              <a:rPr lang="ru-RU" sz="16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1600" b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perating</a:t>
            </a:r>
            <a:r>
              <a:rPr lang="ru-RU" sz="16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b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haracteristic</a:t>
            </a:r>
            <a:r>
              <a:rPr lang="ru-RU" sz="16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curve</a:t>
            </a:r>
            <a:r>
              <a:rPr lang="ru-RU" sz="16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9C10DAB-02FB-D1F5-6631-6A955D9DD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100" y="4242428"/>
            <a:ext cx="2877580" cy="226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43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27588" y="48759"/>
            <a:ext cx="12192000" cy="661543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Данные, измеренных в эксперименте и постановка задачи-2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609600" y="6356349"/>
            <a:ext cx="7473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1AF96-20FA-44FB-8822-BA23FECC5B8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Содержимое 2"/>
          <p:cNvSpPr>
            <a:spLocks noGrp="1"/>
          </p:cNvSpPr>
          <p:nvPr>
            <p:ph idx="1"/>
          </p:nvPr>
        </p:nvSpPr>
        <p:spPr>
          <a:xfrm>
            <a:off x="199777" y="4584329"/>
            <a:ext cx="5109338" cy="184665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altLang="ru-RU" sz="1600" b="1" dirty="0">
                <a:solidFill>
                  <a:srgbClr val="C00000"/>
                </a:solidFill>
              </a:rPr>
              <a:t>Задача: спрогнозировать расход жидкого натрия через активную зону ИБР-2М во время работы реактора</a:t>
            </a:r>
          </a:p>
          <a:p>
            <a:pPr marL="0" indent="0" algn="just"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Решение: применение нелинейной </a:t>
            </a:r>
            <a:r>
              <a:rPr lang="ru-RU" altLang="ru-RU" sz="1800" b="1" dirty="0" err="1">
                <a:solidFill>
                  <a:srgbClr val="0000FF"/>
                </a:solidFill>
              </a:rPr>
              <a:t>авторегрессионной</a:t>
            </a:r>
            <a:r>
              <a:rPr lang="ru-RU" altLang="ru-RU" sz="1800" b="1" dirty="0">
                <a:solidFill>
                  <a:srgbClr val="0000FF"/>
                </a:solidFill>
              </a:rPr>
              <a:t> нейронной сети (НАР) с лагом n-44 для обучения и включения обратной связи для прогнозирования.</a:t>
            </a:r>
          </a:p>
        </p:txBody>
      </p:sp>
      <p:sp>
        <p:nvSpPr>
          <p:cNvPr id="1030" name="TextBox 2"/>
          <p:cNvSpPr txBox="1">
            <a:spLocks noChangeArrowheads="1"/>
          </p:cNvSpPr>
          <p:nvPr/>
        </p:nvSpPr>
        <p:spPr bwMode="auto">
          <a:xfrm>
            <a:off x="1471448" y="1288518"/>
            <a:ext cx="37613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Временной ряд для оперативного прогноза работы реактора</a:t>
            </a:r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108626" y="1590868"/>
          <a:ext cx="5353050" cy="276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32440" imgH="2901600" progId="Origin50.Graph">
                  <p:embed/>
                </p:oleObj>
              </mc:Choice>
              <mc:Fallback>
                <p:oleObj name="Graph" r:id="rId3" imgW="4132440" imgH="2901600" progId="Origin50.Graph">
                  <p:embed/>
                  <p:pic>
                    <p:nvPicPr>
                      <p:cNvPr id="102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626" y="1590868"/>
                        <a:ext cx="5353050" cy="276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E450CA4-8B77-46AD-B375-9A6E18F4C4FC}"/>
              </a:ext>
            </a:extLst>
          </p:cNvPr>
          <p:cNvSpPr txBox="1"/>
          <p:nvPr/>
        </p:nvSpPr>
        <p:spPr>
          <a:xfrm>
            <a:off x="0" y="699951"/>
            <a:ext cx="1219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3.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Импульсный реактор </a:t>
            </a:r>
            <a:r>
              <a:rPr kumimoji="0" lang="ru-RU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ИБР-2     4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. </a:t>
            </a:r>
            <a:r>
              <a:rPr kumimoji="0" lang="ru-RU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Нейтронный активационный анализ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ADE4C-AC1A-460B-94E6-15A1E38A7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588" y="1106018"/>
            <a:ext cx="1272437" cy="661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68A854-3C61-4E45-86B9-93F6DCB78C33}"/>
              </a:ext>
            </a:extLst>
          </p:cNvPr>
          <p:cNvSpPr txBox="1"/>
          <p:nvPr/>
        </p:nvSpPr>
        <p:spPr>
          <a:xfrm>
            <a:off x="257047" y="4201916"/>
            <a:ext cx="4761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Расход жидкого натрия для охлаждения ИБР-2М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21052FD-E1A3-45D6-913C-506E41F59567}"/>
              </a:ext>
            </a:extLst>
          </p:cNvPr>
          <p:cNvCxnSpPr>
            <a:cxnSpLocks/>
          </p:cNvCxnSpPr>
          <p:nvPr/>
        </p:nvCxnSpPr>
        <p:spPr>
          <a:xfrm>
            <a:off x="5280479" y="1267030"/>
            <a:ext cx="57270" cy="50893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40B3B31-AF72-4D9C-AF45-E99631027FDB}"/>
              </a:ext>
            </a:extLst>
          </p:cNvPr>
          <p:cNvSpPr txBox="1"/>
          <p:nvPr/>
        </p:nvSpPr>
        <p:spPr>
          <a:xfrm>
            <a:off x="5337749" y="1157231"/>
            <a:ext cx="685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Международная программа мониторинга и оценки воздействия загрязнителей воздуха на растительность (ICP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Vegetation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).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41AC0D-2257-4B1A-AEE7-A46B9F2BCA24}"/>
              </a:ext>
            </a:extLst>
          </p:cNvPr>
          <p:cNvPicPr/>
          <p:nvPr/>
        </p:nvPicPr>
        <p:blipFill>
          <a:blip r:embed="rId6" cstate="print">
            <a:lum bright="22000" contras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20" y="1742996"/>
            <a:ext cx="1038675" cy="21661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5A15AF-5CC1-4889-8A5B-B7E5CC4E8289}"/>
              </a:ext>
            </a:extLst>
          </p:cNvPr>
          <p:cNvSpPr txBox="1"/>
          <p:nvPr/>
        </p:nvSpPr>
        <p:spPr>
          <a:xfrm>
            <a:off x="6392164" y="1602155"/>
            <a:ext cx="576790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Мхи - идеальные поглотители загрязненного воздуха. Волонтеры собирают мхи в определенных местах, отправляют их в ОИЯИ для проведения нейтронно-активационного анализа, чтобы выяснить, какие вредные вещества загрязняют воздух в данной местности.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Задача: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экстраполировать эти данные из дискретных точек сбора мхов на окружающую местность для каждого из загрязнителей с учетом особенностей окружающей среды, таких как, направления ветра и водостоков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32BB0-7FDC-4376-BD19-6F5DA28CCAA7}"/>
              </a:ext>
            </a:extLst>
          </p:cNvPr>
          <p:cNvSpPr txBox="1"/>
          <p:nvPr/>
        </p:nvSpPr>
        <p:spPr>
          <a:xfrm>
            <a:off x="5337749" y="3892961"/>
            <a:ext cx="68828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Решение: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Система управления данными (DMS) разработана на облачной платформе ОИЯИ и предоставляет участникам современную единую систему сбора, анализа и обработки данных биологического мониторинга. DMS позволяет организовать гибкий сбор данных с учетом неоднородности исходных данных, их автоматическую проверку 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3E05AF-AA46-4870-915F-CE158D376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6714" y="5205411"/>
            <a:ext cx="2315509" cy="14577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6F6E33-E1A5-463E-AF2E-7BED7E897B38}"/>
              </a:ext>
            </a:extLst>
          </p:cNvPr>
          <p:cNvSpPr txBox="1"/>
          <p:nvPr/>
        </p:nvSpPr>
        <p:spPr>
          <a:xfrm>
            <a:off x="5337749" y="5267132"/>
            <a:ext cx="4338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вычисляет его статистические параметры,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геоиндексы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так далее. Сейчас в DMS представлено более 6000 мест отбора проб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 47 регионов разных стран мира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DE3C0805-DCF8-CBB6-96F8-CF81185D16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47528" y="6505622"/>
            <a:ext cx="1606872" cy="215852"/>
          </a:xfrm>
        </p:spPr>
        <p:txBody>
          <a:bodyPr/>
          <a:lstStyle/>
          <a:p>
            <a:fld id="{57947E3B-660D-4D18-B0E9-3AEE3CEC4B8F}" type="datetime1">
              <a:rPr lang="ru-RU" altLang="ru-RU" smtClean="0"/>
              <a:t>28.09.2022</a:t>
            </a:fld>
            <a:endParaRPr lang="ru-RU" alt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B68FA0-FA59-CAA9-F50E-ABD9302D7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3188" y="6514947"/>
            <a:ext cx="3860800" cy="476250"/>
          </a:xfrm>
        </p:spPr>
        <p:txBody>
          <a:bodyPr/>
          <a:lstStyle/>
          <a:p>
            <a:r>
              <a:rPr lang="ru-RU" altLang="ru-RU"/>
              <a:t>Ососков Г.А. Машинное обучение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489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-32829"/>
            <a:ext cx="12192000" cy="72424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 и постановка задачи-3</a:t>
            </a:r>
            <a:endParaRPr lang="en-US" sz="3200" b="1" dirty="0">
              <a:solidFill>
                <a:srgbClr val="0000FF"/>
              </a:solidFill>
              <a:latin typeface="Bebas Neue Regular" panose="00000500000000000000" pitchFamily="2" charset="-5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538E5B-52FE-4AA4-B02C-5BB28029173D}"/>
              </a:ext>
            </a:extLst>
          </p:cNvPr>
          <p:cNvGrpSpPr/>
          <p:nvPr/>
        </p:nvGrpSpPr>
        <p:grpSpPr>
          <a:xfrm>
            <a:off x="0" y="540013"/>
            <a:ext cx="10260863" cy="3354765"/>
            <a:chOff x="1124577" y="293459"/>
            <a:chExt cx="1719350" cy="350661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C6FC4D-709F-4C2C-A5CD-7A419BD843F2}"/>
                </a:ext>
              </a:extLst>
            </p:cNvPr>
            <p:cNvSpPr txBox="1"/>
            <p:nvPr/>
          </p:nvSpPr>
          <p:spPr>
            <a:xfrm>
              <a:off x="1124577" y="1245005"/>
              <a:ext cx="1719350" cy="321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D7F4F6-9D73-43B8-8E3B-082451722DBE}"/>
                </a:ext>
              </a:extLst>
            </p:cNvPr>
            <p:cNvSpPr txBox="1"/>
            <p:nvPr/>
          </p:nvSpPr>
          <p:spPr>
            <a:xfrm>
              <a:off x="1124577" y="293459"/>
              <a:ext cx="1100126" cy="350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ko-KR" sz="2000" b="1" i="0" u="sng" strike="noStrike" kern="2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Мотивация:</a:t>
              </a:r>
            </a:p>
            <a:p>
              <a:pPr marL="342900" indent="-342900">
                <a:buAutoNum type="arabicPeriod"/>
                <a:defRPr/>
              </a:pPr>
              <a:r>
                <a:rPr lang="ru-RU" altLang="ko-KR" sz="1600" b="1" kern="2200" dirty="0"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Экономические потери </a:t>
              </a:r>
              <a:r>
                <a:rPr lang="ru-RU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ежегодно от болезней вредителей и сорняков потери зерна в России достигают  15-29 млн. тонн, в ценах 2019 года потери равны 120-212 </a:t>
              </a:r>
              <a:r>
                <a:rPr lang="ru-RU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млд</a:t>
              </a:r>
              <a:r>
                <a:rPr lang="ru-RU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. Руб. </a:t>
              </a:r>
            </a:p>
            <a:p>
              <a:pPr marL="342900" indent="-342900">
                <a:buAutoNum type="arabicPeriod"/>
                <a:defRPr/>
              </a:pPr>
              <a:r>
                <a:rPr lang="ru-RU" altLang="ko-K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Сельским жителям сложно определить болезнь растения и найти нужную информацию о его лечении </a:t>
              </a:r>
            </a:p>
            <a:p>
              <a:pPr marL="342900" indent="-342900">
                <a:buAutoNum type="arabicPeriod"/>
                <a:defRPr/>
              </a:pPr>
              <a:r>
                <a:rPr lang="ru-RU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Идентификация на ранней стадии пораженных побегов и определение вида заболевания поможет принять своевременные меры и предотвратить распространение заразы </a:t>
              </a:r>
            </a:p>
            <a:p>
              <a:pPr marL="342900" indent="-342900">
                <a:buAutoNum type="arabicPeriod"/>
                <a:defRPr/>
              </a:pPr>
              <a:r>
                <a:rPr lang="ru-RU" altLang="ko-KR" sz="1600" b="1" dirty="0">
                  <a:latin typeface="Arial" panose="020B0604020202020204" pitchFamily="34" charset="0"/>
                  <a:cs typeface="Arial" pitchFamily="34" charset="0"/>
                </a:rPr>
                <a:t>Растущее количество смартфонов и достижения в области глубокого обучения открывают новые возможности в обнаружении болезней сельскохозяйственных культур.</a:t>
              </a:r>
              <a:endParaRPr kumimoji="0" lang="ko-KR" altLang="en-US" sz="2200" b="1" i="0" u="none" strike="noStrike" kern="2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 Regular" panose="00000500000000000000" pitchFamily="2" charset="-52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02B5398-C68A-4960-B533-1A7085B65828}"/>
              </a:ext>
            </a:extLst>
          </p:cNvPr>
          <p:cNvSpPr txBox="1"/>
          <p:nvPr/>
        </p:nvSpPr>
        <p:spPr>
          <a:xfrm>
            <a:off x="3935760" y="443586"/>
            <a:ext cx="8592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6600"/>
                </a:solidFill>
                <a:latin typeface="Bebas Neue Regular" panose="00000500000000000000" pitchFamily="2" charset="-52"/>
              </a:rPr>
              <a:t>Определение болезней растений по фото их листьев</a:t>
            </a: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A0BA8B-09D1-F991-558C-A840E1A23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849" y="1006477"/>
            <a:ext cx="4902014" cy="15340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C216B13-B028-D174-A08B-9FC81CCB4873}"/>
              </a:ext>
            </a:extLst>
          </p:cNvPr>
          <p:cNvSpPr txBox="1"/>
          <p:nvPr/>
        </p:nvSpPr>
        <p:spPr>
          <a:xfrm>
            <a:off x="6366122" y="2439892"/>
            <a:ext cx="5678681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ko-KR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Постановка задачи:</a:t>
            </a:r>
            <a:endParaRPr lang="en-US" altLang="ko-KR" sz="2000" b="1" u="sng" dirty="0">
              <a:solidFill>
                <a:srgbClr val="C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altLang="ko-KR" sz="1800" b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создать облачную платформу обнаружения болезней растений (PDDP), которая будет использовать современные технологии организации и глубокого обучения для предоставления нового уровня обслуживания сообществу фермеров;</a:t>
            </a:r>
            <a:endParaRPr lang="en-US" altLang="ko-KR" sz="1800" dirty="0">
              <a:solidFill>
                <a:srgbClr val="C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altLang="ko-KR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качестве конечного продукта разработать мобильное приложение, позволяющее пользователям отправлять фотографии и текстовое описание больных растений, чтобы узнавать причину болезни и получать рекомендации по спасению урожая</a:t>
            </a:r>
            <a:r>
              <a:rPr lang="ru-RU" altLang="ko-KR" sz="1800" b="1" dirty="0">
                <a:latin typeface="Arial" pitchFamily="34" charset="0"/>
                <a:cs typeface="Arial" pitchFamily="34" charset="0"/>
              </a:rPr>
              <a:t>.</a:t>
            </a:r>
            <a:endParaRPr lang="en-US" altLang="ko-KR" sz="1800" b="1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EE414-E5A3-3776-E7D1-31DF334EA999}"/>
              </a:ext>
            </a:extLst>
          </p:cNvPr>
          <p:cNvSpPr txBox="1"/>
          <p:nvPr/>
        </p:nvSpPr>
        <p:spPr>
          <a:xfrm>
            <a:off x="85238" y="3732664"/>
            <a:ext cx="61956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1A0AEC"/>
                </a:solidFill>
              </a:rPr>
              <a:t>Что для этого необходимо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1A0AEC"/>
                </a:solidFill>
              </a:rPr>
              <a:t>База размеченных изображений листьев разных сортов здоровых и с выбранными болезнями 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1A0AEC"/>
                </a:solidFill>
              </a:rPr>
              <a:t>Создать и обучить </a:t>
            </a:r>
            <a:r>
              <a:rPr lang="ru-RU" dirty="0" err="1">
                <a:solidFill>
                  <a:srgbClr val="1A0AEC"/>
                </a:solidFill>
              </a:rPr>
              <a:t>нейроклассификаторы</a:t>
            </a:r>
            <a:r>
              <a:rPr lang="ru-RU" dirty="0">
                <a:solidFill>
                  <a:srgbClr val="1A0AEC"/>
                </a:solidFill>
              </a:rPr>
              <a:t> болезней растений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1A0AEC"/>
                </a:solidFill>
              </a:rPr>
              <a:t>Распознавать тексты сообщений, подготовить базу с текстами ответов на них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1A0AEC"/>
                </a:solidFill>
              </a:rPr>
              <a:t>Разработать мобильное приложение для смартфонов</a:t>
            </a:r>
          </a:p>
        </p:txBody>
      </p:sp>
    </p:spTree>
    <p:extLst>
      <p:ext uri="{BB962C8B-B14F-4D97-AF65-F5344CB8AC3E}">
        <p14:creationId xmlns:p14="http://schemas.microsoft.com/office/powerpoint/2010/main" val="1105557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6" y="401036"/>
            <a:ext cx="12192000" cy="4762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3882"/>
                </a:solidFill>
                <a:latin typeface="Arial" panose="020B0604020202020204" pitchFamily="34" charset="0"/>
                <a:cs typeface="Arial" pitchFamily="34" charset="0"/>
              </a:rPr>
              <a:t>2. </a:t>
            </a:r>
            <a:r>
              <a:rPr lang="ru-RU" sz="2400" b="1" dirty="0">
                <a:solidFill>
                  <a:srgbClr val="003882"/>
                </a:solidFill>
                <a:latin typeface="Arial" panose="020B0604020202020204" pitchFamily="34" charset="0"/>
                <a:cs typeface="Arial" pitchFamily="34" charset="0"/>
              </a:rPr>
              <a:t>Анализ данных ядерного распада</a:t>
            </a:r>
            <a:r>
              <a:rPr lang="en-US" sz="2400" b="1" dirty="0">
                <a:solidFill>
                  <a:srgbClr val="003882"/>
                </a:solidFill>
                <a:latin typeface="Arial" panose="020B0604020202020204" pitchFamily="34" charset="0"/>
                <a:cs typeface="Arial" pitchFamily="34" charset="0"/>
              </a:rPr>
              <a:t>:  </a:t>
            </a:r>
            <a:r>
              <a:rPr lang="ru-RU" sz="2400" b="1" dirty="0">
                <a:solidFill>
                  <a:srgbClr val="003882"/>
                </a:solidFill>
                <a:latin typeface="Arial" panose="020B0604020202020204" pitchFamily="34" charset="0"/>
                <a:cs typeface="Arial" pitchFamily="34" charset="0"/>
              </a:rPr>
              <a:t>Калифорний</a:t>
            </a:r>
            <a:r>
              <a:rPr lang="en-US" sz="2400" b="1" dirty="0">
                <a:solidFill>
                  <a:srgbClr val="003882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2400" b="1" i="1" baseline="30000" dirty="0"/>
              <a:t>252</a:t>
            </a:r>
            <a:r>
              <a:rPr lang="ru-RU" sz="2400" b="1" i="1" dirty="0"/>
              <a:t>Cf</a:t>
            </a:r>
            <a:endParaRPr lang="ru-RU" sz="2400" b="1" dirty="0">
              <a:solidFill>
                <a:srgbClr val="00388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5505078" y="2348882"/>
            <a:ext cx="1181844" cy="1127837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/>
          <a:p>
            <a:pPr marL="257175" indent="-257175" defTabSz="685800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7200" b="0" dirty="0">
              <a:solidFill>
                <a:srgbClr val="00388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25C68B6-61C2-468F-89AB-4B9F7531AA68}" type="slidenum">
              <a:rPr lang="ru-RU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ru-RU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4960" y="964835"/>
            <a:ext cx="3458899" cy="430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424750" y="4428631"/>
            <a:ext cx="47594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Замечание: красные пунктирные линии обозначают массы магических ядер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Задача: доказать, что эта "ядерная роза" не является случайным набором точек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4638" y="4942011"/>
            <a:ext cx="1210736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Постановка: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700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 разработать численную модель "розы"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700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 создать набор данных для обучения </a:t>
            </a:r>
            <a:r>
              <a:rPr lang="ru-RU" sz="1700" dirty="0" err="1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нейроклассификатора</a:t>
            </a:r>
            <a:endParaRPr lang="ru-RU" sz="1700" dirty="0">
              <a:solidFill>
                <a:srgbClr val="1A0AEC"/>
              </a:solidFill>
              <a:latin typeface="Arial" pitchFamily="34" charset="0"/>
              <a:cs typeface="Arial" pitchFamily="34" charset="0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700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 обучить </a:t>
            </a:r>
            <a:r>
              <a:rPr lang="ru-RU" sz="1700" dirty="0" err="1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нейроклассификатор</a:t>
            </a:r>
            <a:r>
              <a:rPr lang="ru-RU" sz="1700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 отличать набор шумовых точек от "розы"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700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убедиться, что вероятность неверного предсказания "розы" среди набора шумовых точек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    пренебрежимо мала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B38214-E26F-44F2-A36F-C3100E909A7E}"/>
              </a:ext>
            </a:extLst>
          </p:cNvPr>
          <p:cNvSpPr txBox="1"/>
          <p:nvPr/>
        </p:nvSpPr>
        <p:spPr>
          <a:xfrm>
            <a:off x="140197" y="2858971"/>
            <a:ext cx="27700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Корреляционная диаграмма масс спонтанного деления калифорния, предоставленная группой проф. Пяткова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0290A-6CD2-44A8-96D0-8629CEC0CF3F}"/>
              </a:ext>
            </a:extLst>
          </p:cNvPr>
          <p:cNvSpPr txBox="1"/>
          <p:nvPr/>
        </p:nvSpPr>
        <p:spPr>
          <a:xfrm>
            <a:off x="84638" y="20735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Данные, измеренные в эксперименте и постановка задачи-4</a:t>
            </a:r>
            <a:endParaRPr lang="ru-RU" sz="28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94D21-AAD0-429C-8EAC-E23CAC102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95" y="1041828"/>
            <a:ext cx="1826657" cy="18266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591208B-27CA-4E5F-B856-F07F5DE14FA2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75000"/>
                    </a14:imgEffect>
                    <a14:imgEffect>
                      <a14:brightnessContrast bright="-41000" contras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9" t="19099" r="37626" b="14291"/>
          <a:stretch/>
        </p:blipFill>
        <p:spPr bwMode="auto">
          <a:xfrm>
            <a:off x="7032104" y="1003968"/>
            <a:ext cx="4880294" cy="3517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Прямая со стрелкой 15"/>
          <p:cNvCxnSpPr>
            <a:cxnSpLocks/>
          </p:cNvCxnSpPr>
          <p:nvPr/>
        </p:nvCxnSpPr>
        <p:spPr>
          <a:xfrm flipH="1">
            <a:off x="6104706" y="3031809"/>
            <a:ext cx="1486242" cy="52466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Дата 2">
            <a:extLst>
              <a:ext uri="{FF2B5EF4-FFF2-40B4-BE49-F238E27FC236}">
                <a16:creationId xmlns:a16="http://schemas.microsoft.com/office/drawing/2014/main" id="{3360F9B1-23D2-9872-33B6-DC6B96FB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4F8E-2050-4781-A920-FC4011D763A6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7C025E-A9A1-1EAE-7960-D038A9726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Ососков Г.А. Машинное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2136491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81200" y="6525344"/>
            <a:ext cx="2133600" cy="196131"/>
          </a:xfrm>
        </p:spPr>
        <p:txBody>
          <a:bodyPr/>
          <a:lstStyle/>
          <a:p>
            <a:fld id="{10B3F0BD-012A-4BF0-8BD0-19C3AE27E66C}" type="datetime1">
              <a:rPr lang="ru-RU" smtClean="0"/>
              <a:t>28.09.2022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453336"/>
            <a:ext cx="3536032" cy="268139"/>
          </a:xfrm>
        </p:spPr>
        <p:txBody>
          <a:bodyPr/>
          <a:lstStyle/>
          <a:p>
            <a:r>
              <a:rPr lang="ru-RU"/>
              <a:t>Ососков Г.А. Машинное обучение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24000" y="-1793"/>
            <a:ext cx="9144000" cy="175431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3600" dirty="0">
                <a:solidFill>
                  <a:srgbClr val="1A0AEC"/>
                </a:solidFill>
              </a:rPr>
              <a:t>Искусственный интеллект - </a:t>
            </a:r>
          </a:p>
          <a:p>
            <a:r>
              <a:rPr lang="ru-RU" sz="3600" dirty="0">
                <a:solidFill>
                  <a:srgbClr val="1A0AEC"/>
                </a:solidFill>
              </a:rPr>
              <a:t>                     – Машинное  обучение - </a:t>
            </a:r>
          </a:p>
          <a:p>
            <a:r>
              <a:rPr lang="ru-RU" sz="3600" dirty="0">
                <a:solidFill>
                  <a:srgbClr val="1A0AEC"/>
                </a:solidFill>
              </a:rPr>
              <a:t>                                – Глубокое обучение</a:t>
            </a:r>
          </a:p>
        </p:txBody>
      </p:sp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1623531"/>
            <a:ext cx="7421439" cy="476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65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0"/>
            <a:ext cx="8229600" cy="1268760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1A0AEC"/>
                </a:solidFill>
              </a:rPr>
              <a:t>Машинное обучение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1444999"/>
            <a:ext cx="11377264" cy="47004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1A0AEC"/>
                </a:solidFill>
              </a:rPr>
              <a:t>Машинное обучение</a:t>
            </a:r>
            <a:r>
              <a:rPr lang="en-US" sz="2400" b="1" dirty="0">
                <a:solidFill>
                  <a:srgbClr val="1A0AEC"/>
                </a:solidFill>
              </a:rPr>
              <a:t> (Machine Learning-ML)</a:t>
            </a:r>
            <a:r>
              <a:rPr lang="ru-RU" sz="2400" b="1" dirty="0">
                <a:solidFill>
                  <a:srgbClr val="1A0AEC"/>
                </a:solidFill>
              </a:rPr>
              <a:t>, это когда компьютер не просто использует заранее написанный алгоритм, а </a:t>
            </a:r>
            <a:r>
              <a:rPr lang="ru-RU" sz="2400" b="1" u="sng" dirty="0">
                <a:solidFill>
                  <a:srgbClr val="1A0AEC"/>
                </a:solidFill>
              </a:rPr>
              <a:t>сам обучается решению поставленной задачи на большой выборке данных</a:t>
            </a:r>
            <a:r>
              <a:rPr lang="ru-RU" sz="2400" b="1" dirty="0">
                <a:solidFill>
                  <a:srgbClr val="1A0AEC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dirty="0"/>
              <a:t>Три причины синхронного взрыва популярности </a:t>
            </a:r>
            <a:r>
              <a:rPr lang="en-US" sz="2400" dirty="0"/>
              <a:t>ML</a:t>
            </a:r>
            <a:r>
              <a:rPr lang="ru-RU" sz="2400" dirty="0"/>
              <a:t> в последние годы:  </a:t>
            </a:r>
          </a:p>
          <a:p>
            <a:pPr marL="0" indent="0">
              <a:buNone/>
            </a:pPr>
            <a:r>
              <a:rPr lang="ru-RU" sz="2400" dirty="0"/>
              <a:t>1. </a:t>
            </a:r>
            <a:r>
              <a:rPr lang="ru-RU" sz="2400" b="1" dirty="0">
                <a:solidFill>
                  <a:srgbClr val="C00000"/>
                </a:solidFill>
              </a:rPr>
              <a:t>Большие Данные</a:t>
            </a:r>
            <a:r>
              <a:rPr lang="ru-RU" sz="2400" dirty="0"/>
              <a:t>. Данных стало так много, что новые подходы были вызваны к жизни тем, что растущее разнообразие, как данных, так и возможных решений стало слишком велико для традиционных заранее запрограммированных систем. </a:t>
            </a:r>
          </a:p>
          <a:p>
            <a:pPr marL="0" indent="0">
              <a:buNone/>
            </a:pPr>
            <a:r>
              <a:rPr lang="ru-RU" sz="2400" dirty="0"/>
              <a:t>2. Снижение стоимости </a:t>
            </a:r>
            <a:r>
              <a:rPr lang="ru-RU" sz="2400" b="1" dirty="0">
                <a:solidFill>
                  <a:srgbClr val="C00000"/>
                </a:solidFill>
              </a:rPr>
              <a:t>параллельных вычислений и памяти компьютеров</a:t>
            </a:r>
            <a:r>
              <a:rPr lang="ru-RU" sz="2400" dirty="0"/>
              <a:t>. </a:t>
            </a:r>
          </a:p>
          <a:p>
            <a:pPr marL="0" indent="0">
              <a:buNone/>
            </a:pPr>
            <a:r>
              <a:rPr lang="ru-RU" sz="2400" dirty="0"/>
              <a:t>3. Новые алгоритмы </a:t>
            </a:r>
            <a:r>
              <a:rPr lang="ru-RU" sz="2400" b="1" dirty="0">
                <a:solidFill>
                  <a:srgbClr val="C00000"/>
                </a:solidFill>
              </a:rPr>
              <a:t>глубокого машинного обучения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847528" y="6578603"/>
            <a:ext cx="2133600" cy="268139"/>
          </a:xfrm>
        </p:spPr>
        <p:txBody>
          <a:bodyPr/>
          <a:lstStyle/>
          <a:p>
            <a:fld id="{3F838F10-6954-4098-9860-049D56D2AD1F}" type="datetime1">
              <a:rPr lang="ru-RU" smtClean="0"/>
              <a:t>28.09.2022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55840" y="6525345"/>
            <a:ext cx="3436214" cy="268139"/>
          </a:xfrm>
        </p:spPr>
        <p:txBody>
          <a:bodyPr/>
          <a:lstStyle/>
          <a:p>
            <a:r>
              <a:rPr lang="ru-RU" dirty="0" err="1"/>
              <a:t>Ососков</a:t>
            </a:r>
            <a:r>
              <a:rPr lang="ru-RU" dirty="0"/>
              <a:t> Г.А. Машинное обучение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691975" y="6453337"/>
            <a:ext cx="802432" cy="268139"/>
          </a:xfrm>
        </p:spPr>
        <p:txBody>
          <a:bodyPr/>
          <a:lstStyle/>
          <a:p>
            <a:fld id="{24A25408-F686-4A7E-994C-6122F40E26F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999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A02C83B-BD91-3F70-1424-DC176EBB6905}"/>
              </a:ext>
            </a:extLst>
          </p:cNvPr>
          <p:cNvSpPr/>
          <p:nvPr/>
        </p:nvSpPr>
        <p:spPr bwMode="auto">
          <a:xfrm>
            <a:off x="1943697" y="2169278"/>
            <a:ext cx="2292857" cy="115129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409" y="445012"/>
            <a:ext cx="3423095" cy="1222556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1A0AEC"/>
                </a:solidFill>
              </a:rPr>
              <a:t>Виды машинного</a:t>
            </a:r>
            <a:br>
              <a:rPr lang="ru-RU" sz="3600" b="1" dirty="0">
                <a:solidFill>
                  <a:srgbClr val="1A0AEC"/>
                </a:solidFill>
              </a:rPr>
            </a:br>
            <a:r>
              <a:rPr lang="ru-RU" sz="3600" b="1" dirty="0">
                <a:solidFill>
                  <a:srgbClr val="1A0AEC"/>
                </a:solidFill>
              </a:rPr>
              <a:t> обучения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F645-845C-4C76-99C9-A74982F547A4}" type="datetime1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55840" y="6465762"/>
            <a:ext cx="3392016" cy="287610"/>
          </a:xfrm>
        </p:spPr>
        <p:txBody>
          <a:bodyPr/>
          <a:lstStyle/>
          <a:p>
            <a:r>
              <a:rPr lang="ru-RU"/>
              <a:t>Ососков Г.А. Машинное обучение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5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77" y="404664"/>
            <a:ext cx="5805280" cy="598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 bwMode="auto">
          <a:xfrm>
            <a:off x="5015880" y="4149080"/>
            <a:ext cx="5256584" cy="23042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вал 6"/>
          <p:cNvSpPr/>
          <p:nvPr/>
        </p:nvSpPr>
        <p:spPr bwMode="auto">
          <a:xfrm>
            <a:off x="4671754" y="1923058"/>
            <a:ext cx="2085400" cy="1152128"/>
          </a:xfrm>
          <a:prstGeom prst="ellipse">
            <a:avLst/>
          </a:prstGeom>
          <a:noFill/>
          <a:ln w="19050" cap="flat" cmpd="sng" algn="ctr">
            <a:solidFill>
              <a:srgbClr val="1A0AE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Овал 8"/>
          <p:cNvSpPr/>
          <p:nvPr/>
        </p:nvSpPr>
        <p:spPr bwMode="auto">
          <a:xfrm>
            <a:off x="5771692" y="363898"/>
            <a:ext cx="2016224" cy="782381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Овал 9"/>
          <p:cNvSpPr/>
          <p:nvPr/>
        </p:nvSpPr>
        <p:spPr bwMode="auto">
          <a:xfrm>
            <a:off x="8636913" y="1016732"/>
            <a:ext cx="1656184" cy="936104"/>
          </a:xfrm>
          <a:prstGeom prst="ellipse">
            <a:avLst/>
          </a:prstGeom>
          <a:noFill/>
          <a:ln w="28575" cap="flat" cmpd="sng" algn="ctr">
            <a:solidFill>
              <a:srgbClr val="CA2CC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Овал 10"/>
          <p:cNvSpPr/>
          <p:nvPr/>
        </p:nvSpPr>
        <p:spPr bwMode="auto">
          <a:xfrm>
            <a:off x="7820822" y="393406"/>
            <a:ext cx="2160240" cy="710374"/>
          </a:xfrm>
          <a:prstGeom prst="ellipse">
            <a:avLst/>
          </a:prstGeom>
          <a:noFill/>
          <a:ln w="28575" cap="flat" cmpd="sng" algn="ctr">
            <a:solidFill>
              <a:srgbClr val="A32B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892594" y="2169279"/>
            <a:ext cx="2562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методы МО,</a:t>
            </a:r>
          </a:p>
          <a:p>
            <a:pPr algn="ctr"/>
            <a:r>
              <a:rPr lang="ru-RU" dirty="0"/>
              <a:t>используемые в</a:t>
            </a:r>
          </a:p>
          <a:p>
            <a:pPr algn="ctr"/>
            <a:r>
              <a:rPr lang="ru-RU" dirty="0"/>
              <a:t>экспериментальной </a:t>
            </a:r>
          </a:p>
          <a:p>
            <a:pPr algn="ctr"/>
            <a:r>
              <a:rPr lang="ru-RU" dirty="0"/>
              <a:t>физике</a:t>
            </a:r>
          </a:p>
        </p:txBody>
      </p:sp>
      <p:cxnSp>
        <p:nvCxnSpPr>
          <p:cNvPr id="13" name="Прямая со стрелкой 12"/>
          <p:cNvCxnSpPr/>
          <p:nvPr/>
        </p:nvCxnSpPr>
        <p:spPr bwMode="auto">
          <a:xfrm flipV="1">
            <a:off x="4246222" y="1273767"/>
            <a:ext cx="4686360" cy="105089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>
                <a:alpha val="49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Прямая со стрелкой 20"/>
          <p:cNvCxnSpPr/>
          <p:nvPr/>
        </p:nvCxnSpPr>
        <p:spPr bwMode="auto">
          <a:xfrm>
            <a:off x="3723171" y="3314792"/>
            <a:ext cx="5243443" cy="13123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>
                <a:alpha val="54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 стрелкой 22"/>
          <p:cNvCxnSpPr/>
          <p:nvPr/>
        </p:nvCxnSpPr>
        <p:spPr bwMode="auto">
          <a:xfrm flipV="1">
            <a:off x="4134263" y="513618"/>
            <a:ext cx="4191050" cy="16835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A32B05">
                <a:alpha val="37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Прямая со стрелкой 26"/>
          <p:cNvCxnSpPr/>
          <p:nvPr/>
        </p:nvCxnSpPr>
        <p:spPr bwMode="auto">
          <a:xfrm flipV="1">
            <a:off x="3857123" y="503384"/>
            <a:ext cx="2749633" cy="16048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6600">
                <a:alpha val="61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Прямая со стрелкой 31"/>
          <p:cNvCxnSpPr/>
          <p:nvPr/>
        </p:nvCxnSpPr>
        <p:spPr bwMode="auto">
          <a:xfrm>
            <a:off x="2986221" y="3327218"/>
            <a:ext cx="3236761" cy="2188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>
                <a:alpha val="36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956ECA22-BCA2-1DC8-C19C-325AAA7E1F81}"/>
              </a:ext>
            </a:extLst>
          </p:cNvPr>
          <p:cNvCxnSpPr/>
          <p:nvPr/>
        </p:nvCxnSpPr>
        <p:spPr bwMode="auto">
          <a:xfrm>
            <a:off x="3116157" y="3327218"/>
            <a:ext cx="2543662" cy="122929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2814909E-D72D-4E06-454C-B70E7414DEAC}"/>
              </a:ext>
            </a:extLst>
          </p:cNvPr>
          <p:cNvCxnSpPr/>
          <p:nvPr/>
        </p:nvCxnSpPr>
        <p:spPr bwMode="auto">
          <a:xfrm>
            <a:off x="3295674" y="3355218"/>
            <a:ext cx="5392614" cy="20231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35712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81200" y="6453336"/>
            <a:ext cx="2133600" cy="268139"/>
          </a:xfrm>
        </p:spPr>
        <p:txBody>
          <a:bodyPr/>
          <a:lstStyle/>
          <a:p>
            <a:fld id="{F436FF4E-A138-40B5-8569-330D24C7E994}" type="datetime1">
              <a:rPr lang="ru-RU" smtClean="0"/>
              <a:t>28.09.2022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525344"/>
            <a:ext cx="3752056" cy="196131"/>
          </a:xfrm>
        </p:spPr>
        <p:txBody>
          <a:bodyPr/>
          <a:lstStyle/>
          <a:p>
            <a:r>
              <a:rPr lang="ru-RU"/>
              <a:t>Ососков Г.А. Машинное обучение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08368" y="6453336"/>
            <a:ext cx="802432" cy="268139"/>
          </a:xfrm>
        </p:spPr>
        <p:txBody>
          <a:bodyPr/>
          <a:lstStyle/>
          <a:p>
            <a:fld id="{24A25408-F686-4A7E-994C-6122F40E26F6}" type="slidenum">
              <a:rPr lang="ru-RU" smtClean="0"/>
              <a:t>6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24001" y="1"/>
            <a:ext cx="9168701" cy="76943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ru-RU" sz="4400" dirty="0">
                <a:solidFill>
                  <a:srgbClr val="1A0AEC"/>
                </a:solidFill>
              </a:rPr>
              <a:t>Способы машинного обучения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31504" y="836712"/>
            <a:ext cx="8496944" cy="6000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4000"/>
              </a:lnSpc>
              <a:spcBef>
                <a:spcPts val="0"/>
              </a:spcBef>
              <a:buFontTx/>
              <a:buChar char="-"/>
            </a:pPr>
            <a:r>
              <a:rPr lang="ru-RU" dirty="0">
                <a:solidFill>
                  <a:srgbClr val="C00000"/>
                </a:solidFill>
              </a:rPr>
              <a:t>обучение с учителем </a:t>
            </a:r>
            <a:r>
              <a:rPr lang="ru-RU" dirty="0">
                <a:solidFill>
                  <a:srgbClr val="1A0AEC"/>
                </a:solidFill>
              </a:rPr>
              <a:t>(</a:t>
            </a:r>
            <a:r>
              <a:rPr lang="ru-RU" dirty="0" err="1">
                <a:solidFill>
                  <a:srgbClr val="1A0AEC"/>
                </a:solidFill>
              </a:rPr>
              <a:t>supervised</a:t>
            </a:r>
            <a:r>
              <a:rPr lang="ru-RU" dirty="0">
                <a:solidFill>
                  <a:srgbClr val="1A0AEC"/>
                </a:solidFill>
              </a:rPr>
              <a:t> </a:t>
            </a:r>
            <a:r>
              <a:rPr lang="ru-RU" dirty="0" err="1">
                <a:solidFill>
                  <a:srgbClr val="1A0AEC"/>
                </a:solidFill>
              </a:rPr>
              <a:t>learning</a:t>
            </a:r>
            <a:r>
              <a:rPr lang="ru-RU" dirty="0">
                <a:solidFill>
                  <a:srgbClr val="1A0AEC"/>
                </a:solidFill>
              </a:rPr>
              <a:t>), когда у нас есть данные, на основании которых нужно что-то предсказать, конечный набор известных решений и целевая функция, определяющая качество решения. </a:t>
            </a:r>
            <a:r>
              <a:rPr lang="ru-RU" b="0" dirty="0">
                <a:solidFill>
                  <a:srgbClr val="1A0AEC"/>
                </a:solidFill>
              </a:rPr>
              <a:t>Примеры обучения с учителем – </a:t>
            </a:r>
          </a:p>
          <a:p>
            <a:pPr marL="893763" indent="-266700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rgbClr val="1A0AEC"/>
                </a:solidFill>
              </a:rPr>
              <a:t>задачи регрессии,  </a:t>
            </a:r>
          </a:p>
          <a:p>
            <a:pPr marL="893763" indent="-266700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rgbClr val="1A0AEC"/>
                </a:solidFill>
              </a:rPr>
              <a:t>классификации, </a:t>
            </a:r>
          </a:p>
          <a:p>
            <a:pPr marL="893763" indent="-266700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rgbClr val="1A0AEC"/>
                </a:solidFill>
              </a:rPr>
              <a:t>выявления аномалий, </a:t>
            </a:r>
          </a:p>
          <a:p>
            <a:pPr marL="893763" indent="-266700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rgbClr val="1A0AEC"/>
                </a:solidFill>
              </a:rPr>
              <a:t>распознавание образов</a:t>
            </a:r>
            <a:r>
              <a:rPr lang="ru-RU" dirty="0">
                <a:solidFill>
                  <a:srgbClr val="1A0AEC"/>
                </a:solidFill>
              </a:rPr>
              <a:t>. </a:t>
            </a:r>
          </a:p>
          <a:p>
            <a:pPr indent="180975">
              <a:lnSpc>
                <a:spcPct val="84000"/>
              </a:lnSpc>
              <a:spcBef>
                <a:spcPts val="0"/>
              </a:spcBef>
              <a:buFontTx/>
              <a:buChar char="-"/>
            </a:pPr>
            <a:r>
              <a:rPr lang="ru-RU" dirty="0">
                <a:solidFill>
                  <a:srgbClr val="C00000"/>
                </a:solidFill>
              </a:rPr>
              <a:t>обучение без учителя </a:t>
            </a:r>
            <a:r>
              <a:rPr lang="ru-RU" dirty="0">
                <a:solidFill>
                  <a:srgbClr val="1A0AEC"/>
                </a:solidFill>
              </a:rPr>
              <a:t>(</a:t>
            </a:r>
            <a:r>
              <a:rPr lang="ru-RU" dirty="0" err="1">
                <a:solidFill>
                  <a:srgbClr val="1A0AEC"/>
                </a:solidFill>
              </a:rPr>
              <a:t>unsupervised</a:t>
            </a:r>
            <a:r>
              <a:rPr lang="ru-RU" dirty="0">
                <a:solidFill>
                  <a:srgbClr val="1A0AEC"/>
                </a:solidFill>
              </a:rPr>
              <a:t> </a:t>
            </a:r>
            <a:r>
              <a:rPr lang="ru-RU" dirty="0" err="1">
                <a:solidFill>
                  <a:srgbClr val="1A0AEC"/>
                </a:solidFill>
              </a:rPr>
              <a:t>learning</a:t>
            </a:r>
            <a:r>
              <a:rPr lang="ru-RU" dirty="0">
                <a:solidFill>
                  <a:srgbClr val="1A0AEC"/>
                </a:solidFill>
              </a:rPr>
              <a:t>), когда </a:t>
            </a:r>
          </a:p>
          <a:p>
            <a:pPr indent="180975">
              <a:lnSpc>
                <a:spcPct val="84000"/>
              </a:lnSpc>
              <a:spcBef>
                <a:spcPts val="0"/>
              </a:spcBef>
            </a:pPr>
            <a:r>
              <a:rPr lang="ru-RU" dirty="0">
                <a:solidFill>
                  <a:srgbClr val="1A0AEC"/>
                </a:solidFill>
              </a:rPr>
              <a:t> у нас есть только данные, свойства которых мы и </a:t>
            </a:r>
          </a:p>
          <a:p>
            <a:pPr indent="180975">
              <a:lnSpc>
                <a:spcPct val="84000"/>
              </a:lnSpc>
              <a:spcBef>
                <a:spcPts val="0"/>
              </a:spcBef>
            </a:pPr>
            <a:r>
              <a:rPr lang="ru-RU" dirty="0">
                <a:solidFill>
                  <a:srgbClr val="1A0AEC"/>
                </a:solidFill>
              </a:rPr>
              <a:t> хотим найти. </a:t>
            </a:r>
            <a:r>
              <a:rPr lang="ru-RU" b="0" dirty="0">
                <a:solidFill>
                  <a:srgbClr val="1A0AEC"/>
                </a:solidFill>
              </a:rPr>
              <a:t>Примеры обучения без учителя – </a:t>
            </a:r>
          </a:p>
          <a:p>
            <a:pPr marL="893763" indent="-266700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rgbClr val="1A0AEC"/>
                </a:solidFill>
              </a:rPr>
              <a:t>задачи кластеризации </a:t>
            </a:r>
          </a:p>
          <a:p>
            <a:pPr marL="893763" indent="-266700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rgbClr val="1A0AEC"/>
                </a:solidFill>
              </a:rPr>
              <a:t>уменьшения размерности данных</a:t>
            </a:r>
          </a:p>
          <a:p>
            <a:pPr marL="893763" indent="-266700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rgbClr val="1A0AEC"/>
                </a:solidFill>
              </a:rPr>
              <a:t>Распознавание траекторий частиц (трекинг) нейросетями </a:t>
            </a:r>
            <a:r>
              <a:rPr lang="ru-RU" b="0" dirty="0" err="1">
                <a:solidFill>
                  <a:srgbClr val="1A0AEC"/>
                </a:solidFill>
              </a:rPr>
              <a:t>Хопфилда</a:t>
            </a:r>
            <a:endParaRPr lang="ru-RU" b="0" dirty="0">
              <a:solidFill>
                <a:srgbClr val="1A0AEC"/>
              </a:solidFill>
            </a:endParaRPr>
          </a:p>
          <a:p>
            <a:pPr marL="285750" indent="-285750">
              <a:lnSpc>
                <a:spcPct val="84000"/>
              </a:lnSpc>
              <a:spcBef>
                <a:spcPts val="0"/>
              </a:spcBef>
              <a:buFontTx/>
              <a:buChar char="-"/>
            </a:pPr>
            <a:r>
              <a:rPr lang="ru-RU" dirty="0">
                <a:solidFill>
                  <a:srgbClr val="C00000"/>
                </a:solidFill>
              </a:rPr>
              <a:t>Обучение с подкреплением </a:t>
            </a:r>
            <a:r>
              <a:rPr lang="ru-RU" dirty="0">
                <a:solidFill>
                  <a:srgbClr val="1A0AEC"/>
                </a:solidFill>
              </a:rPr>
              <a:t>(</a:t>
            </a:r>
            <a:r>
              <a:rPr lang="ru-RU" dirty="0" err="1">
                <a:solidFill>
                  <a:srgbClr val="1A0AEC"/>
                </a:solidFill>
              </a:rPr>
              <a:t>reinforcement</a:t>
            </a:r>
            <a:r>
              <a:rPr lang="ru-RU" dirty="0">
                <a:solidFill>
                  <a:srgbClr val="1A0AEC"/>
                </a:solidFill>
              </a:rPr>
              <a:t> </a:t>
            </a:r>
            <a:r>
              <a:rPr lang="ru-RU" dirty="0" err="1">
                <a:solidFill>
                  <a:srgbClr val="1A0AEC"/>
                </a:solidFill>
              </a:rPr>
              <a:t>learning</a:t>
            </a:r>
            <a:r>
              <a:rPr lang="ru-RU" dirty="0">
                <a:solidFill>
                  <a:srgbClr val="1A0AEC"/>
                </a:solidFill>
              </a:rPr>
              <a:t>), </a:t>
            </a:r>
            <a:r>
              <a:rPr lang="ru-RU" b="0" dirty="0">
                <a:solidFill>
                  <a:srgbClr val="1A0AEC"/>
                </a:solidFill>
              </a:rPr>
              <a:t>когда </a:t>
            </a:r>
            <a:r>
              <a:rPr lang="ru-RU" b="0" dirty="0" err="1">
                <a:solidFill>
                  <a:srgbClr val="1A0AEC"/>
                </a:solidFill>
              </a:rPr>
              <a:t>нейросетевой</a:t>
            </a:r>
            <a:r>
              <a:rPr lang="ru-RU" b="0" dirty="0">
                <a:solidFill>
                  <a:srgbClr val="1A0AEC"/>
                </a:solidFill>
              </a:rPr>
              <a:t> агент взаимодействует с окружающей средой, а она его за эти действия поощряет. Агент не знает, как ему действовать дальше, но зато узнает, какое действие принесет максимальную награду. Примеры</a:t>
            </a:r>
          </a:p>
          <a:p>
            <a:pPr marL="893763" indent="-266700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893763" algn="l"/>
              </a:tabLst>
            </a:pPr>
            <a:r>
              <a:rPr lang="ru-RU" dirty="0">
                <a:solidFill>
                  <a:srgbClr val="1A0AEC"/>
                </a:solidFill>
              </a:rPr>
              <a:t>  </a:t>
            </a:r>
            <a:r>
              <a:rPr lang="ru-RU" b="0" dirty="0">
                <a:solidFill>
                  <a:srgbClr val="1A0AEC"/>
                </a:solidFill>
              </a:rPr>
              <a:t>все игровые программы,</a:t>
            </a:r>
          </a:p>
          <a:p>
            <a:pPr marL="989013" indent="-361950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893763" algn="l"/>
              </a:tabLst>
            </a:pPr>
            <a:r>
              <a:rPr lang="ru-RU" b="0" dirty="0">
                <a:solidFill>
                  <a:srgbClr val="1A0AEC"/>
                </a:solidFill>
              </a:rPr>
              <a:t>робототехника,</a:t>
            </a:r>
          </a:p>
          <a:p>
            <a:pPr marL="989013" indent="-361950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893763" algn="l"/>
              </a:tabLst>
            </a:pPr>
            <a:r>
              <a:rPr lang="ru-RU" b="0" dirty="0">
                <a:solidFill>
                  <a:srgbClr val="1A0AEC"/>
                </a:solidFill>
              </a:rPr>
              <a:t>самоуправляемые автомобили.</a:t>
            </a:r>
          </a:p>
          <a:p>
            <a:pPr marL="627063">
              <a:lnSpc>
                <a:spcPct val="84000"/>
              </a:lnSpc>
              <a:spcBef>
                <a:spcPts val="0"/>
              </a:spcBef>
              <a:tabLst>
                <a:tab pos="893763" algn="l"/>
              </a:tabLst>
            </a:pPr>
            <a:endParaRPr lang="ru-RU" sz="1000" b="0" dirty="0">
              <a:solidFill>
                <a:srgbClr val="1A0AEC"/>
              </a:solidFill>
            </a:endParaRPr>
          </a:p>
          <a:p>
            <a:pPr>
              <a:lnSpc>
                <a:spcPct val="84000"/>
              </a:lnSpc>
              <a:spcBef>
                <a:spcPts val="0"/>
              </a:spcBef>
            </a:pPr>
            <a:r>
              <a:rPr lang="ru-RU" dirty="0">
                <a:solidFill>
                  <a:srgbClr val="1A0AEC"/>
                </a:solidFill>
              </a:rPr>
              <a:t>Наиболее популярные методы решения этих задач: </a:t>
            </a:r>
            <a:endParaRPr lang="en-US" dirty="0">
              <a:solidFill>
                <a:srgbClr val="1A0AEC"/>
              </a:solidFill>
            </a:endParaRPr>
          </a:p>
          <a:p>
            <a:pPr>
              <a:lnSpc>
                <a:spcPct val="84000"/>
              </a:lnSpc>
              <a:spcBef>
                <a:spcPts val="0"/>
              </a:spcBef>
            </a:pPr>
            <a:r>
              <a:rPr lang="ru-RU" b="0" dirty="0">
                <a:solidFill>
                  <a:srgbClr val="1A0AEC"/>
                </a:solidFill>
              </a:rPr>
              <a:t>деревья решений, метод опорных векторов, роевые алгоритмы, генетические алгоритмы, </a:t>
            </a:r>
            <a:r>
              <a:rPr lang="ru-RU" sz="2400" u="sng" dirty="0">
                <a:solidFill>
                  <a:srgbClr val="C00000"/>
                </a:solidFill>
              </a:rPr>
              <a:t>нейронные сети</a:t>
            </a:r>
            <a:r>
              <a:rPr lang="ru-RU" dirty="0">
                <a:solidFill>
                  <a:srgbClr val="1A0AEC"/>
                </a:solidFill>
              </a:rPr>
              <a:t>.  </a:t>
            </a:r>
          </a:p>
          <a:p>
            <a:pPr>
              <a:lnSpc>
                <a:spcPct val="84000"/>
              </a:lnSpc>
              <a:spcBef>
                <a:spcPts val="0"/>
              </a:spcBef>
            </a:pPr>
            <a:endParaRPr lang="ru-RU" sz="900" dirty="0">
              <a:solidFill>
                <a:srgbClr val="1A0AEC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9" y="1804522"/>
            <a:ext cx="2011799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5326057" y="2325483"/>
            <a:ext cx="2664296" cy="14199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9" tIns="45715" rIns="91429" bIns="45715"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E7B34-3B87-805D-4E49-26B3A480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0"/>
            <a:ext cx="8947963" cy="104360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ru-RU" altLang="ru-RU" sz="3600" b="1" dirty="0">
                <a:solidFill>
                  <a:srgbClr val="0000FF"/>
                </a:solidFill>
              </a:rPr>
              <a:t>Применение машинного обучения в прикладных задачах ОИЯИ</a:t>
            </a:r>
            <a:endParaRPr lang="ru-RU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415FBA-609D-2E76-F8C2-963A7E713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525" y="1012215"/>
            <a:ext cx="925252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Реконструкции событий по данным детекторов</a:t>
            </a:r>
            <a:br>
              <a:rPr lang="ru-RU" sz="2400" b="1" dirty="0"/>
            </a:br>
            <a:r>
              <a:rPr lang="ru-RU" sz="2400" b="1" dirty="0"/>
              <a:t>– ключевая проблема экспериментальной физики</a:t>
            </a:r>
          </a:p>
          <a:p>
            <a:pPr marL="630238" indent="-273050">
              <a:buFont typeface="Wingdings" panose="05000000000000000000" pitchFamily="2" charset="2"/>
              <a:buChar char="Ø"/>
              <a:tabLst>
                <a:tab pos="714375" algn="l"/>
                <a:tab pos="809625" algn="l"/>
              </a:tabLst>
            </a:pPr>
            <a:r>
              <a:rPr lang="ru-RU" sz="2000" b="1" dirty="0"/>
              <a:t>Распознавание траекторий взаимодействующих частиц в экспериментах физики высоких энергий</a:t>
            </a:r>
          </a:p>
          <a:p>
            <a:pPr marL="630238" indent="-273050">
              <a:buFont typeface="Wingdings" panose="05000000000000000000" pitchFamily="2" charset="2"/>
              <a:buChar char="Ø"/>
              <a:tabLst>
                <a:tab pos="714375" algn="l"/>
                <a:tab pos="809625" algn="l"/>
              </a:tabLst>
            </a:pPr>
            <a:r>
              <a:rPr lang="ru-RU" sz="2000" b="1" dirty="0"/>
              <a:t>Идентификация частиц по данным черенковского излучения</a:t>
            </a:r>
          </a:p>
          <a:p>
            <a:pPr marL="630238" indent="-273050">
              <a:buFont typeface="Wingdings" panose="05000000000000000000" pitchFamily="2" charset="2"/>
              <a:buChar char="Ø"/>
              <a:tabLst>
                <a:tab pos="714375" algn="l"/>
                <a:tab pos="809625" algn="l"/>
              </a:tabLst>
            </a:pPr>
            <a:r>
              <a:rPr lang="ru-RU" sz="2000" b="1" dirty="0"/>
              <a:t>Прогнозирование работы аппаратуры по данным временных измерений</a:t>
            </a:r>
          </a:p>
          <a:p>
            <a:pPr marL="0" indent="0">
              <a:buNone/>
            </a:pPr>
            <a:r>
              <a:rPr lang="ru-RU" sz="2400" b="1" dirty="0"/>
              <a:t>3. Прогнозирование загрязнения атмосферы тяжелыми металлами с использованием космических снимков </a:t>
            </a:r>
          </a:p>
          <a:p>
            <a:pPr marL="0" indent="0">
              <a:buNone/>
            </a:pPr>
            <a:r>
              <a:rPr lang="ru-RU" sz="2400" b="1" dirty="0"/>
              <a:t>4. Разработка облачной платформы для выявления и профилактики заболеваний сельскохозяйственных растений</a:t>
            </a:r>
          </a:p>
          <a:p>
            <a:pPr marL="0" indent="0">
              <a:buNone/>
            </a:pPr>
            <a:r>
              <a:rPr lang="ru-RU" sz="2400" b="1" dirty="0">
                <a:cs typeface="Arial" panose="020B0604020202020204" pitchFamily="34" charset="0"/>
              </a:rPr>
              <a:t>5. Анализ свойств тонких структур в распределениях продуктов ядерных реакций по массе</a:t>
            </a:r>
            <a:br>
              <a:rPr lang="ru-RU" sz="2400" b="1" dirty="0">
                <a:ln>
                  <a:solidFill>
                    <a:srgbClr val="003882"/>
                  </a:solidFill>
                </a:ln>
                <a:cs typeface="Arial" pitchFamily="34" charset="0"/>
              </a:rPr>
            </a:br>
            <a:endParaRPr lang="ru-RU" sz="2400" dirty="0">
              <a:cs typeface="Arial" panose="020B0604020202020204" pitchFamily="34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2BDD6D-4179-72AB-9172-93AA8F56B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3818-6C97-4D34-81A2-E9AD332AE30A}" type="datetime1">
              <a:rPr lang="ru-RU" altLang="ru-RU" smtClean="0"/>
              <a:t>28.09.2022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48B865-AAC4-7D93-7817-87BD0F34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81750"/>
            <a:ext cx="4472136" cy="476250"/>
          </a:xfrm>
        </p:spPr>
        <p:txBody>
          <a:bodyPr/>
          <a:lstStyle/>
          <a:p>
            <a:r>
              <a:rPr lang="ru-RU" altLang="ru-RU"/>
              <a:t>Ососков Г.А. Машинное обучение</a:t>
            </a:r>
            <a:endParaRPr lang="ru-RU" alt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8F489C-D330-47BA-F46E-2C099217E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245225"/>
            <a:ext cx="1090464" cy="476250"/>
          </a:xfrm>
        </p:spPr>
        <p:txBody>
          <a:bodyPr/>
          <a:lstStyle/>
          <a:p>
            <a:fld id="{6D13492E-593C-44B2-A8F0-51CE709223F9}" type="slidenum">
              <a:rPr lang="ru-RU" altLang="ru-RU" smtClean="0"/>
              <a:pPr/>
              <a:t>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76892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754" y="630814"/>
            <a:ext cx="8475312" cy="432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0" y="622322"/>
            <a:ext cx="2991194" cy="181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66657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1A0AEC"/>
                </a:solidFill>
              </a:rPr>
              <a:t>Мегапроект </a:t>
            </a:r>
            <a:r>
              <a:rPr lang="en-US" sz="4000" b="1" dirty="0">
                <a:solidFill>
                  <a:srgbClr val="1A0AEC"/>
                </a:solidFill>
              </a:rPr>
              <a:t>NICA</a:t>
            </a:r>
            <a:r>
              <a:rPr lang="ru-RU" sz="4000" b="1" dirty="0">
                <a:solidFill>
                  <a:srgbClr val="1A0AEC"/>
                </a:solidFill>
              </a:rPr>
              <a:t> ОИЯИ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84017" y="837505"/>
            <a:ext cx="3239750" cy="49243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lvl="0"/>
            <a:r>
              <a:rPr lang="en-US" b="1" dirty="0">
                <a:solidFill>
                  <a:srgbClr val="1A0AEC"/>
                </a:solidFill>
              </a:rPr>
              <a:t> </a:t>
            </a:r>
            <a:endParaRPr lang="ru-RU" sz="2600" u="sng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95801" y="5019539"/>
            <a:ext cx="5610905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ru-RU" sz="1400" dirty="0"/>
              <a:t>Схема комплекса  </a:t>
            </a:r>
            <a:r>
              <a:rPr lang="en-US" sz="1400" dirty="0"/>
              <a:t>NICA  </a:t>
            </a:r>
            <a:r>
              <a:rPr lang="ru-RU" sz="1400" dirty="0"/>
              <a:t>с экспериментами </a:t>
            </a:r>
            <a:r>
              <a:rPr lang="en-US" sz="1400" dirty="0"/>
              <a:t>MPD, SPD, BM@N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23300" y="2394318"/>
            <a:ext cx="3121433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ru-RU" sz="1400" dirty="0">
                <a:solidFill>
                  <a:srgbClr val="1A0AEC"/>
                </a:solidFill>
              </a:rPr>
              <a:t>Эксперимент </a:t>
            </a:r>
            <a:r>
              <a:rPr lang="en-US" sz="1400" dirty="0">
                <a:solidFill>
                  <a:srgbClr val="1A0AEC"/>
                </a:solidFill>
              </a:rPr>
              <a:t>BM@N</a:t>
            </a:r>
            <a:r>
              <a:rPr lang="ru-RU" sz="1400" dirty="0">
                <a:solidFill>
                  <a:srgbClr val="1A0AEC"/>
                </a:solidFill>
              </a:rPr>
              <a:t>. </a:t>
            </a:r>
            <a:r>
              <a:rPr lang="ru-RU" sz="1400" dirty="0" err="1">
                <a:solidFill>
                  <a:srgbClr val="1A0AEC"/>
                </a:solidFill>
              </a:rPr>
              <a:t>Стриповый</a:t>
            </a:r>
            <a:endParaRPr lang="ru-RU" sz="1400" dirty="0">
              <a:solidFill>
                <a:srgbClr val="1A0AEC"/>
              </a:solidFill>
            </a:endParaRPr>
          </a:p>
          <a:p>
            <a:pPr algn="ctr"/>
            <a:r>
              <a:rPr lang="ru-RU" sz="1400" dirty="0">
                <a:solidFill>
                  <a:srgbClr val="1A0AEC"/>
                </a:solidFill>
              </a:rPr>
              <a:t> </a:t>
            </a:r>
            <a:r>
              <a:rPr lang="en-US" sz="1400" dirty="0">
                <a:solidFill>
                  <a:srgbClr val="1A0AEC"/>
                </a:solidFill>
              </a:rPr>
              <a:t>GEM</a:t>
            </a:r>
            <a:r>
              <a:rPr lang="ru-RU" sz="1400" dirty="0">
                <a:solidFill>
                  <a:srgbClr val="1A0AEC"/>
                </a:solidFill>
              </a:rPr>
              <a:t>-детектор внутри магнита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557987" y="6087870"/>
            <a:ext cx="9012759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295"/>
            <a:r>
              <a:rPr lang="ru-RU" altLang="ru-RU" sz="16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 реконструкция событий по данным измерения в трековых и других детекторах</a:t>
            </a:r>
            <a:endParaRPr lang="ru-RU" alt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owchart: Data 12">
            <a:extLst>
              <a:ext uri="{FF2B5EF4-FFF2-40B4-BE49-F238E27FC236}">
                <a16:creationId xmlns:a16="http://schemas.microsoft.com/office/drawing/2014/main" id="{8D8E34A4-8163-4150-AD62-35BBF27C2DD0}"/>
              </a:ext>
            </a:extLst>
          </p:cNvPr>
          <p:cNvSpPr/>
          <p:nvPr/>
        </p:nvSpPr>
        <p:spPr>
          <a:xfrm rot="4511855">
            <a:off x="3716205" y="764908"/>
            <a:ext cx="2588997" cy="2382984"/>
          </a:xfrm>
          <a:prstGeom prst="flowChartInputOutpu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F:\Work\Conferences\2015\MMCP-2015\доклад с Мерцем\MPD general vie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566" y="3215432"/>
            <a:ext cx="1855417" cy="17733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9822460" y="3142709"/>
            <a:ext cx="2204360" cy="1935167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/>
          </a:p>
        </p:txBody>
      </p:sp>
      <p:sp>
        <p:nvSpPr>
          <p:cNvPr id="15" name="Flowchart: Data 12">
            <a:extLst>
              <a:ext uri="{FF2B5EF4-FFF2-40B4-BE49-F238E27FC236}">
                <a16:creationId xmlns:a16="http://schemas.microsoft.com/office/drawing/2014/main" id="{8D8E34A4-8163-4150-AD62-35BBF27C2DD0}"/>
              </a:ext>
            </a:extLst>
          </p:cNvPr>
          <p:cNvSpPr/>
          <p:nvPr/>
        </p:nvSpPr>
        <p:spPr>
          <a:xfrm rot="4511855">
            <a:off x="9242053" y="1505069"/>
            <a:ext cx="1160814" cy="1867010"/>
          </a:xfrm>
          <a:prstGeom prst="flowChartInputOutpu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7" y="2954859"/>
            <a:ext cx="3239750" cy="231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375" y="5355013"/>
            <a:ext cx="4218426" cy="83098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</a:rPr>
              <a:t>Трековый детектор  </a:t>
            </a:r>
            <a:r>
              <a:rPr lang="en-US" sz="1200" dirty="0">
                <a:solidFill>
                  <a:srgbClr val="C00000"/>
                </a:solidFill>
              </a:rPr>
              <a:t>TPC </a:t>
            </a:r>
            <a:r>
              <a:rPr lang="ru-RU" sz="1200" dirty="0">
                <a:solidFill>
                  <a:srgbClr val="C00000"/>
                </a:solidFill>
              </a:rPr>
              <a:t>внутри магнита </a:t>
            </a:r>
            <a:r>
              <a:rPr lang="en-US" sz="1200" dirty="0">
                <a:solidFill>
                  <a:srgbClr val="C00000"/>
                </a:solidFill>
              </a:rPr>
              <a:t>MPD</a:t>
            </a:r>
            <a:r>
              <a:rPr lang="ru-RU" sz="1200" dirty="0">
                <a:solidFill>
                  <a:srgbClr val="C00000"/>
                </a:solidFill>
              </a:rPr>
              <a:t>. </a:t>
            </a:r>
          </a:p>
          <a:p>
            <a:r>
              <a:rPr lang="ru-RU" sz="1200" dirty="0">
                <a:solidFill>
                  <a:srgbClr val="C00000"/>
                </a:solidFill>
              </a:rPr>
              <a:t>Показано смоделированное событие от взаимодействия ионов золота, порождающее тысячи треков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904892" y="6574836"/>
            <a:ext cx="2133600" cy="280119"/>
          </a:xfrm>
        </p:spPr>
        <p:txBody>
          <a:bodyPr/>
          <a:lstStyle/>
          <a:p>
            <a:fld id="{32EEC744-0E54-487C-B38E-48273640931A}" type="datetime1">
              <a:rPr lang="ru-RU" smtClean="0"/>
              <a:t>28.09.2022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3745450" y="6564204"/>
            <a:ext cx="3798350" cy="280119"/>
          </a:xfrm>
        </p:spPr>
        <p:txBody>
          <a:bodyPr/>
          <a:lstStyle/>
          <a:p>
            <a:r>
              <a:rPr lang="ru-RU"/>
              <a:t>Ососков Г.А. Машинное обучение</a:t>
            </a:r>
            <a:endParaRPr lang="ru-RU" dirty="0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8395130" y="6447622"/>
            <a:ext cx="2133600" cy="280119"/>
          </a:xfrm>
        </p:spPr>
        <p:txBody>
          <a:bodyPr/>
          <a:lstStyle/>
          <a:p>
            <a:fld id="{24A25408-F686-4A7E-994C-6122F40E26F6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433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11177234" y="6245225"/>
            <a:ext cx="405165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5753F-7A3A-4A73-8C73-34FEE8DA5D8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33101"/>
            <a:ext cx="12192001" cy="595536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Данные, измеренные в эксперименте и постановки задач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253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7807" y="794514"/>
          <a:ext cx="3240087" cy="252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047619" imgH="12161905" progId="">
                  <p:embed/>
                </p:oleObj>
              </mc:Choice>
              <mc:Fallback>
                <p:oleObj r:id="rId2" imgW="12047619" imgH="12161905" progId="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07" y="794514"/>
                        <a:ext cx="3240087" cy="252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564714" y="3377615"/>
            <a:ext cx="21554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Схема установки СВМ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6527800" y="1844676"/>
            <a:ext cx="2376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3520882" y="602600"/>
            <a:ext cx="2754005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СВМ эксперимент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(Германия, GSI, будет запущен в 2023 году)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Скорость передачи данных: </a:t>
            </a:r>
          </a:p>
          <a:p>
            <a:pPr lvl="0"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altLang="ru-RU" b="1" dirty="0">
                <a:solidFill>
                  <a:srgbClr val="0000FF"/>
                </a:solidFill>
              </a:rPr>
              <a:t>10</a:t>
            </a:r>
            <a:r>
              <a:rPr lang="en-US" altLang="ru-RU" b="1" baseline="30000" dirty="0">
                <a:solidFill>
                  <a:srgbClr val="0000FF"/>
                </a:solidFill>
              </a:rPr>
              <a:t>7</a:t>
            </a: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событий в сек</a:t>
            </a: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~1000 треков на событие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~100 чисел на трек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Итого: </a:t>
            </a: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 терабайт/сек!</a:t>
            </a:r>
            <a:endParaRPr kumimoji="0" lang="en-US" altLang="ru-RU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7086754" y="2844268"/>
            <a:ext cx="40904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 модельного событий взаимодействия </a:t>
            </a:r>
            <a:r>
              <a:rPr kumimoji="0" lang="ru-RU" alt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Au+Au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вершинном детекторе</a:t>
            </a:r>
          </a:p>
        </p:txBody>
      </p:sp>
      <p:graphicFrame>
        <p:nvGraphicFramePr>
          <p:cNvPr id="22540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266645" y="3448532"/>
          <a:ext cx="3974857" cy="208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6792273" imgH="3561905" progId="">
                  <p:embed/>
                </p:oleObj>
              </mc:Choice>
              <mc:Fallback>
                <p:oleObj r:id="rId4" imgW="6792273" imgH="3561905" progId="">
                  <p:embed/>
                  <p:pic>
                    <p:nvPicPr>
                      <p:cNvPr id="2254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6645" y="3448532"/>
                        <a:ext cx="3974857" cy="20863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40134" y="3673814"/>
            <a:ext cx="462516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Проблемой является распознавание всех этих треков и колец RICH и оценка их параметров, с учетом их перекрытий, шумов и оптически искажений, приводящих к эллиптическим формам колец (подгонка эллипса).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3007857" y="5829774"/>
            <a:ext cx="411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Фрагмент данных фотодетектора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среднем 1200 точек, образующих 75 колец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215950" y="632781"/>
            <a:ext cx="12314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ondensed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arion</a:t>
            </a:r>
            <a:endParaRPr kumimoji="0" lang="en-US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atter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5" name="AutoShape 17"/>
          <p:cNvSpPr>
            <a:spLocks noChangeArrowheads="1"/>
          </p:cNvSpPr>
          <p:nvPr/>
        </p:nvSpPr>
        <p:spPr bwMode="auto">
          <a:xfrm>
            <a:off x="8576569" y="5440013"/>
            <a:ext cx="1952297" cy="185489"/>
          </a:xfrm>
          <a:prstGeom prst="rightArrow">
            <a:avLst>
              <a:gd name="adj1" fmla="val 50000"/>
              <a:gd name="adj2" fmla="val 566912"/>
            </a:avLst>
          </a:prstGeom>
          <a:solidFill>
            <a:srgbClr val="FF0000"/>
          </a:solidFill>
          <a:ln w="9525">
            <a:solidFill>
              <a:schemeClr val="tx1">
                <a:alpha val="14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923551" y="1534989"/>
            <a:ext cx="5421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1426169" y="1302045"/>
            <a:ext cx="4876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TRD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Ососков Г.А. Машинное обучение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E84E2-03E4-4195-81A0-815C30BF585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28.09.2022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18E6D-1D93-4BA5-9A6C-3C79E0C76FC1}"/>
              </a:ext>
            </a:extLst>
          </p:cNvPr>
          <p:cNvSpPr txBox="1"/>
          <p:nvPr/>
        </p:nvSpPr>
        <p:spPr>
          <a:xfrm>
            <a:off x="1815025" y="897788"/>
            <a:ext cx="66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ECAL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3F322-D1BE-4205-AE6B-7FAB49A81D4A}"/>
              </a:ext>
            </a:extLst>
          </p:cNvPr>
          <p:cNvSpPr txBox="1"/>
          <p:nvPr/>
        </p:nvSpPr>
        <p:spPr>
          <a:xfrm>
            <a:off x="2836422" y="825175"/>
            <a:ext cx="54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TOF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2" name="Object 5">
            <a:extLst>
              <a:ext uri="{FF2B5EF4-FFF2-40B4-BE49-F238E27FC236}">
                <a16:creationId xmlns:a16="http://schemas.microsoft.com/office/drawing/2014/main" id="{B74E78C6-C864-4799-87F9-0482A6CA0B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70" y="3789717"/>
          <a:ext cx="2803525" cy="1915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753903" imgH="3933333" progId="">
                  <p:embed/>
                </p:oleObj>
              </mc:Choice>
              <mc:Fallback>
                <p:oleObj r:id="rId6" imgW="5753903" imgH="3933333" progId="">
                  <p:embed/>
                  <p:pic>
                    <p:nvPicPr>
                      <p:cNvPr id="22" name="Object 5">
                        <a:extLst>
                          <a:ext uri="{FF2B5EF4-FFF2-40B4-BE49-F238E27FC236}">
                            <a16:creationId xmlns:a16="http://schemas.microsoft.com/office/drawing/2014/main" id="{B74E78C6-C864-4799-87F9-0482A6CA0B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70" y="3789717"/>
                        <a:ext cx="2803525" cy="19159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12E6C6-C9E1-4EFF-837B-EB35CA249337}"/>
              </a:ext>
            </a:extLst>
          </p:cNvPr>
          <p:cNvSpPr txBox="1"/>
          <p:nvPr/>
        </p:nvSpPr>
        <p:spPr>
          <a:xfrm>
            <a:off x="1" y="5775546"/>
            <a:ext cx="2550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Схема детектора</a:t>
            </a:r>
            <a:r>
              <a:rPr lang="en-US" altLang="ru-RU" sz="1600" b="1" dirty="0">
                <a:solidFill>
                  <a:srgbClr val="990033"/>
                </a:solidFill>
              </a:rPr>
              <a:t>RICH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черенковского излучения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9B61A3-24D2-4071-8990-1EA274F84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8794" y="494168"/>
            <a:ext cx="5906403" cy="2231308"/>
          </a:xfrm>
          <a:prstGeom prst="rect">
            <a:avLst/>
          </a:prstGeom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772B3C6F-E66B-4A6D-9A41-A6E4949DB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70" y="5205063"/>
            <a:ext cx="1118627" cy="85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094671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1472248944</TotalTime>
  <Words>3112</Words>
  <Application>Microsoft Office PowerPoint</Application>
  <PresentationFormat>Широкоэкранный</PresentationFormat>
  <Paragraphs>364</Paragraphs>
  <Slides>24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46" baseType="lpstr">
      <vt:lpstr>Arial</vt:lpstr>
      <vt:lpstr>Arial Black</vt:lpstr>
      <vt:lpstr>Bebas Neue Regular</vt:lpstr>
      <vt:lpstr>Calibri</vt:lpstr>
      <vt:lpstr>Calibri Light</vt:lpstr>
      <vt:lpstr>Cambria</vt:lpstr>
      <vt:lpstr>Cambria Math</vt:lpstr>
      <vt:lpstr>Comic Sans MS</vt:lpstr>
      <vt:lpstr>Corbel</vt:lpstr>
      <vt:lpstr>Roboto</vt:lpstr>
      <vt:lpstr>Times New Roman</vt:lpstr>
      <vt:lpstr>Wingdings</vt:lpstr>
      <vt:lpstr>Оформление по умолчанию</vt:lpstr>
      <vt:lpstr>Pixel</vt:lpstr>
      <vt:lpstr>12_Оформление по умолчанию</vt:lpstr>
      <vt:lpstr>4_Тема Office</vt:lpstr>
      <vt:lpstr>2_Тема Office</vt:lpstr>
      <vt:lpstr>1_Оформление по умолчанию</vt:lpstr>
      <vt:lpstr>Unknown</vt:lpstr>
      <vt:lpstr>Photo Editor Photo</vt:lpstr>
      <vt:lpstr>Equation</vt:lpstr>
      <vt:lpstr>Graph</vt:lpstr>
      <vt:lpstr>Презентация PowerPoint</vt:lpstr>
      <vt:lpstr>Презентация PowerPoint</vt:lpstr>
      <vt:lpstr>Презентация PowerPoint</vt:lpstr>
      <vt:lpstr>Машинное обучение</vt:lpstr>
      <vt:lpstr>Виды машинного  обучения</vt:lpstr>
      <vt:lpstr>Презентация PowerPoint</vt:lpstr>
      <vt:lpstr>Применение машинного обучения в прикладных задачах ОИЯИ</vt:lpstr>
      <vt:lpstr>Мегапроект NICA ОИЯИ</vt:lpstr>
      <vt:lpstr>Данные, измеренные в эксперименте и постановки задач</vt:lpstr>
      <vt:lpstr>Основные этапы анализа данных в экспериментах ФВЭ</vt:lpstr>
      <vt:lpstr>3 метода машинного обучения, о которых надо знать!</vt:lpstr>
      <vt:lpstr>Вейвлет-анализ</vt:lpstr>
      <vt:lpstr>Пример применения МО для коррекции аппаратных измерений</vt:lpstr>
      <vt:lpstr>Презентация PowerPoint</vt:lpstr>
      <vt:lpstr>Презентация PowerPoint</vt:lpstr>
      <vt:lpstr>Что такое трекинг?</vt:lpstr>
      <vt:lpstr>Эволюция методов трекинга</vt:lpstr>
      <vt:lpstr>Проблема сидинга и ее решения</vt:lpstr>
      <vt:lpstr>Baryonic Matter at Nuclotron (BM@N)</vt:lpstr>
      <vt:lpstr>Проблемы трекинга для GEM детектора BM@N</vt:lpstr>
      <vt:lpstr>Как оценивать результаты трекинга</vt:lpstr>
      <vt:lpstr>Данные, измеренных в эксперименте и постановка задачи-2</vt:lpstr>
      <vt:lpstr>Презентация PowerPoint</vt:lpstr>
      <vt:lpstr>2. Анализ данных ядерного распада:  Калифорний 252Cf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examples of neutron scattering data analysis using IDL</dc:title>
  <dc:creator>USER_3</dc:creator>
  <cp:lastModifiedBy>Gennady Ososkov</cp:lastModifiedBy>
  <cp:revision>718</cp:revision>
  <cp:lastPrinted>1996-09-10T13:20:06Z</cp:lastPrinted>
  <dcterms:created xsi:type="dcterms:W3CDTF">2002-06-18T07:10:30Z</dcterms:created>
  <dcterms:modified xsi:type="dcterms:W3CDTF">2022-09-28T08:58:08Z</dcterms:modified>
</cp:coreProperties>
</file>