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8" r:id="rId4"/>
    <p:sldMasterId id="2147483702" r:id="rId5"/>
  </p:sldMasterIdLst>
  <p:notesMasterIdLst>
    <p:notesMasterId r:id="rId47"/>
  </p:notesMasterIdLst>
  <p:sldIdLst>
    <p:sldId id="256" r:id="rId6"/>
    <p:sldId id="257" r:id="rId7"/>
    <p:sldId id="258" r:id="rId8"/>
    <p:sldId id="260" r:id="rId9"/>
    <p:sldId id="261" r:id="rId10"/>
    <p:sldId id="274" r:id="rId11"/>
    <p:sldId id="275" r:id="rId12"/>
    <p:sldId id="532" r:id="rId13"/>
    <p:sldId id="549" r:id="rId14"/>
    <p:sldId id="548" r:id="rId15"/>
    <p:sldId id="544" r:id="rId16"/>
    <p:sldId id="267" r:id="rId17"/>
    <p:sldId id="296" r:id="rId18"/>
    <p:sldId id="259" r:id="rId19"/>
    <p:sldId id="298" r:id="rId20"/>
    <p:sldId id="553" r:id="rId21"/>
    <p:sldId id="268" r:id="rId22"/>
    <p:sldId id="269" r:id="rId23"/>
    <p:sldId id="554" r:id="rId24"/>
    <p:sldId id="555" r:id="rId25"/>
    <p:sldId id="556" r:id="rId26"/>
    <p:sldId id="306" r:id="rId27"/>
    <p:sldId id="307" r:id="rId28"/>
    <p:sldId id="308" r:id="rId29"/>
    <p:sldId id="574" r:id="rId30"/>
    <p:sldId id="557" r:id="rId31"/>
    <p:sldId id="449" r:id="rId32"/>
    <p:sldId id="451" r:id="rId33"/>
    <p:sldId id="278" r:id="rId34"/>
    <p:sldId id="558" r:id="rId35"/>
    <p:sldId id="559" r:id="rId36"/>
    <p:sldId id="582" r:id="rId37"/>
    <p:sldId id="505" r:id="rId38"/>
    <p:sldId id="279" r:id="rId39"/>
    <p:sldId id="280" r:id="rId40"/>
    <p:sldId id="281" r:id="rId41"/>
    <p:sldId id="282" r:id="rId42"/>
    <p:sldId id="285" r:id="rId43"/>
    <p:sldId id="286" r:id="rId44"/>
    <p:sldId id="287" r:id="rId45"/>
    <p:sldId id="28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22" autoAdjust="0"/>
    <p:restoredTop sz="96261" autoAdjust="0"/>
  </p:normalViewPr>
  <p:slideViewPr>
    <p:cSldViewPr>
      <p:cViewPr varScale="1">
        <p:scale>
          <a:sx n="90" d="100"/>
          <a:sy n="90" d="100"/>
        </p:scale>
        <p:origin x="96" y="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5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EF024-D060-4989-A337-CB14F741F320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D033F-FA47-45C8-B8A6-C12C4D1A5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97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2625"/>
            <a:ext cx="4548187" cy="3409950"/>
          </a:xfrm>
          <a:ln/>
        </p:spPr>
      </p:sp>
      <p:sp>
        <p:nvSpPr>
          <p:cNvPr id="332803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24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6D6FEC-DD91-4D8D-9D38-5947CED18D49}" type="datetime1">
              <a:rPr lang="en-US" altLang="ru-RU">
                <a:solidFill>
                  <a:prstClr val="black"/>
                </a:solidFill>
              </a:rPr>
              <a:pPr/>
              <a:t>11/29/2019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8095A65-5FDF-4F46-98E8-E2DD7C0F6B09}" type="slidenum">
              <a:rPr lang="ru-RU" altLang="ru-RU">
                <a:solidFill>
                  <a:prstClr val="black"/>
                </a:solidFill>
              </a:rPr>
              <a:pPr/>
              <a:t>17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2625"/>
            <a:ext cx="4546600" cy="340995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21176"/>
            <a:ext cx="4310063" cy="4170363"/>
          </a:xfrm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529411" name="Notes Placeholder 2"/>
          <p:cNvSpPr txBox="1">
            <a:spLocks noGrp="1"/>
          </p:cNvSpPr>
          <p:nvPr>
            <p:ph type="body" idx="1"/>
          </p:nvPr>
        </p:nvSpPr>
        <p:spPr>
          <a:xfrm>
            <a:off x="685800" y="4343755"/>
            <a:ext cx="5486400" cy="4114721"/>
          </a:xfrm>
          <a:noFill/>
        </p:spPr>
        <p:txBody>
          <a:bodyPr wrap="square" lIns="91440" tIns="45720" rIns="91440" bIns="45720" anchor="t"/>
          <a:lstStyle/>
          <a:p>
            <a:pPr defTabSz="914400"/>
            <a:endParaRPr lang="ru-RU" altLang="ru-RU"/>
          </a:p>
        </p:txBody>
      </p:sp>
      <p:sp>
        <p:nvSpPr>
          <p:cNvPr id="529412" name="Slide Number Placeholder 3"/>
          <p:cNvSpPr txBox="1">
            <a:spLocks noGrp="1"/>
          </p:cNvSpPr>
          <p:nvPr/>
        </p:nvSpPr>
        <p:spPr bwMode="auto">
          <a:xfrm>
            <a:off x="3884613" y="8685932"/>
            <a:ext cx="2971800" cy="45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3DF7122E-0D06-439A-8140-9573AFA34D60}" type="slidenum">
              <a:rPr lang="en-US" altLang="ru-RU" sz="1200">
                <a:solidFill>
                  <a:prstClr val="black"/>
                </a:solidFill>
                <a:effectLst/>
                <a:latin typeface="Arial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 altLang="ru-RU" sz="1200">
              <a:solidFill>
                <a:prstClr val="black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DCF7-AF8E-47FF-8B5E-3BFA6C13F4EE}" type="datetime1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9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A404-6C77-49F5-ADB4-AE8B3F173077}" type="datetime1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44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903C-2548-4E7F-A4F9-EF8A12D0CC8A}" type="datetime1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33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AB6E-9C52-4E08-9D6C-F1B5A84BE5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97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F0B2-2510-4FA6-9D55-820374A446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51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C860-CDE6-4E54-943A-E960FAC3E5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55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95-865E-4CA1-A96D-3A984F69AD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46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3223-B0D8-4FE6-B74D-DD0DCD74FC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16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F6D2-C950-4477-92CF-339BB69841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18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1C1B-1D75-42B4-B00A-71E1C4936A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3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1B91-78D7-4F57-9181-2E14C87929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5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9B04A-FD6A-449E-8CA5-2672384D34A2}" type="datetime1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00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D0B6-E08D-43D9-AFC2-0EE655EA56A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53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AC49-8C68-4C7D-9EDD-355DAF1EA5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93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F736-7067-45F9-881E-51416669EA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06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7EAF2-B48D-46C6-B65B-261C081E259B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65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FF8F4-BDA3-4ADE-81CA-B6D297DDBC33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9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845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1845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53188"/>
            <a:ext cx="2133600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1610E-EF7A-49AF-89F0-4C7681D97051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53188"/>
            <a:ext cx="2133600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9B1C-D90D-43D7-9292-76C80258834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84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FE549-AA89-4745-8A65-D3468331572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53F99-85C8-4573-9BA2-F5D4C0ACC94C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42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D27C5-6CB6-4F82-B5FF-9CE20F95021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F9023-8FA3-43BD-AA67-B940DDE31D48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60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0633-21A8-4C70-8210-17F563EC445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7F911-A695-4281-9357-2E3B7EAE0C89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56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D378-9FF3-44F7-8BD6-99390543492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50B9A-2F33-4B6B-B008-D5B715BF7210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7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90C12-30F3-4BEA-903A-FAFAAE9B973C}" type="datetime1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426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CB538-5C74-4960-BC85-F4879AEF49D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6DBDD-B9EE-4807-B53E-57E2F1825FC8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25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08016-004C-48A7-971A-6F9E96B6A3B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12D96-71FB-405A-9AB8-DACF338000D4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34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6A65B-BC21-45F8-919F-59E2E181FA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1222C-C11F-4543-8AC3-17BEDF2F44CC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9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7A3BB-4E2F-4250-9306-03100489C71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22D5C-A1E1-4246-8980-48947116E62E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10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EC754-9C32-4EB1-BD6D-32A57BE8E19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8499C-3556-4812-8BA0-6879EA0C2C9D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89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C117A-F17A-4697-9EE5-CE1C5D65D34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719FA-A624-410C-A228-22E5CA4D0946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7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26C93-7621-4E1B-875C-8F6805BD519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B197D-026F-43A7-BCFD-1BB5BD7E2643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47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A87F2-A07B-479E-8F37-44E94AE5338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7E32-6ED9-431C-842A-508DFBAFB040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05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5FA56-1CE9-4165-B6EE-036A11F47D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F4D94-EC42-4EE3-9392-27BBDBB65E3A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10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95AF7-E06D-45BD-94E5-3F4196875A9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04D30-7FD2-4E95-90A5-453281190359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4B7-560D-4E3F-8FEF-12AA642E7F04}" type="datetime1">
              <a:rPr lang="ru-RU" smtClean="0"/>
              <a:t>29.11.2019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892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B36A01-42CF-49F5-A936-DA59774B0895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62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1E5708-6F56-4015-8D17-EE6192E89150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49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19F49A-5988-4F6A-86E3-A03BA097840A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23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F26E72-16CF-4AB2-8B6E-BB411272A146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3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D748D3-1D5E-468F-A0DB-50779084EDAE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86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4353E1-4B4C-44D0-9057-E5AE9CA022D2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56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1FC287-533A-4B8C-AF9E-C74B2D1881F2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279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B4DB0B-AE0F-4EE6-B6D4-320FA381AED0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32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DDB4CD-4FA6-40EC-9C7F-F9B3561A796B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01CD3D-0A41-4A35-921B-F185102582A1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33A-5A6F-46FF-879E-E5DF197BD2D2}" type="datetime1">
              <a:rPr lang="ru-RU" smtClean="0"/>
              <a:t>29.11.2019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4958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A22A76-7333-485B-80D0-58A04CF711C0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2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AF939D-852C-45F3-8BB1-EF712AE191BE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72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C7ED0-1E5E-4DD0-885C-6B8B941790EF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27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845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1845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53188"/>
            <a:ext cx="2133600" cy="252412"/>
          </a:xfrm>
        </p:spPr>
        <p:txBody>
          <a:bodyPr/>
          <a:lstStyle>
            <a:lvl1pPr>
              <a:defRPr/>
            </a:lvl1pPr>
          </a:lstStyle>
          <a:p>
            <a:fld id="{F40FB927-D968-4772-AFCA-34AC66AA90CC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b="0"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53188"/>
            <a:ext cx="2133600" cy="252412"/>
          </a:xfrm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511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F42E7-76DA-42F6-A254-36B78D7D2CC2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56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1CA43-C842-4C9F-80E5-50DE4EBE7EAB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584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A0F31-B799-4833-AB01-ECD30400517B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030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1284F5-F625-4726-89E3-473FAFC663A5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351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7D0E3-73B8-4E82-84CB-3663CE7A8B53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64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34D82-558F-4523-B6A3-866BBD2024A1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8F7A-7019-4EC3-B588-FE11CD7F3DE3}" type="datetime1">
              <a:rPr lang="ru-RU" smtClean="0"/>
              <a:t>29.11.2019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7178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648C2-44BE-4670-A670-B8AFAB309722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50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2F4EF1-AF24-46F4-83A5-7C6D8365D5E1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37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DE0CA-015B-4A2D-B758-DFB17695A4BD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830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4D9F35-51EF-4842-A5A0-B41E572AC3BB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006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3C469-C6A3-424B-A17A-988A1EE13261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42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0D402-C2AD-404B-83BD-2B81FC0A6A10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416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AC3DB7-F0AB-4B29-8787-FF509647C66D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311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4570B-64F4-4377-BCFB-49C6E99411E7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914A-4D69-4EEC-A8F8-A8B288C93AF8}" type="datetime1">
              <a:rPr lang="ru-RU" smtClean="0"/>
              <a:t>29.11.2019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71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C91A-4A0B-4B08-8FD5-9145CAE2B022}" type="datetime1">
              <a:rPr lang="ru-RU" smtClean="0"/>
              <a:t>29.11.2019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56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C570-6DF1-4F1D-B9C1-CB4EFDAF793B}" type="datetime1">
              <a:rPr lang="ru-RU" smtClean="0"/>
              <a:t>29.11.2019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10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18528-3EEF-4860-89A6-2E07D3B0A230}" type="datetime1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63055-1339-41A4-8B7C-81006AF48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74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A0431-8E77-4C39-92F8-7479BA450C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0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8" r:id="rId12"/>
    <p:sldLayoutId id="2147483719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1050" y="6237288"/>
            <a:ext cx="555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1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E24415-4C2D-436A-B274-3C9BFD56740E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>
                <a:solidFill>
                  <a:srgbClr val="666699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>
                <a:solidFill>
                  <a:srgbClr val="666699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>
                <a:solidFill>
                  <a:srgbClr val="9999CC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>
                <a:solidFill>
                  <a:srgbClr val="666699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>
                <a:solidFill>
                  <a:srgbClr val="9999CC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742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29A86A-BD2D-4398-AFAB-C9E0BDCC62CC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1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36E625-6E33-4B51-845B-349AC4484D30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5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1050" y="6237288"/>
            <a:ext cx="555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1">
                <a:effectLst/>
              </a:defRPr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 Black" pitchFamily="34" charset="0"/>
              </a:defRPr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666699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666699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9999CC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666699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9999CC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742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fld id="{E9A7A635-6E80-42C9-86A5-7BCF112A0982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3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ososkov@jinr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6.bin"/><Relationship Id="rId3" Type="http://schemas.openxmlformats.org/officeDocument/2006/relationships/image" Target="../media/image31.png"/><Relationship Id="rId7" Type="http://schemas.openxmlformats.org/officeDocument/2006/relationships/image" Target="../media/image270.png"/><Relationship Id="rId12" Type="http://schemas.openxmlformats.org/officeDocument/2006/relationships/image" Target="../media/image32.pn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2.vml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5" Type="http://schemas.openxmlformats.org/officeDocument/2006/relationships/oleObject" Target="../embeddings/oleObject7.bin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7.wmf"/><Relationship Id="rId1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epj-conferences.org/articles/epjconf/pdf/2019/06/epjconf_ayss18_05001.pdf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Большие данные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в физике высоких энергий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Arial"/>
              </a:rPr>
              <a:t>Ососков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 Геннадий Алексеевич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solidFill>
                <a:srgbClr val="0000FF"/>
              </a:solidFill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FF"/>
                </a:solidFill>
              </a:rPr>
              <a:t>Кафедра САУ Университета «Дубна»,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FF"/>
                </a:solidFill>
              </a:rPr>
              <a:t>Объединенный институт ядерных исследований</a:t>
            </a:r>
            <a:r>
              <a:rPr lang="en-US" altLang="ru-RU" sz="2400" b="1" dirty="0">
                <a:solidFill>
                  <a:srgbClr val="0000FF"/>
                </a:solidFill>
              </a:rPr>
              <a:t>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2400" b="1" dirty="0">
                <a:solidFill>
                  <a:srgbClr val="0000FF"/>
                </a:solidFill>
              </a:rPr>
              <a:t>email: </a:t>
            </a:r>
            <a:r>
              <a:rPr lang="en-GB" altLang="ru-RU" sz="2400" b="1" dirty="0">
                <a:solidFill>
                  <a:srgbClr val="0000FF"/>
                </a:solidFill>
                <a:hlinkClick r:id="rId2"/>
              </a:rPr>
              <a:t>ososkov@jinr.ru</a:t>
            </a:r>
            <a:endParaRPr lang="en-GB" altLang="ru-RU" sz="2400" b="1" dirty="0">
              <a:solidFill>
                <a:srgbClr val="0000FF"/>
              </a:solidFill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2400" b="1" dirty="0">
                <a:solidFill>
                  <a:srgbClr val="0000FF"/>
                </a:solidFill>
              </a:rPr>
              <a:t>http://gososkov.ru</a:t>
            </a:r>
            <a:endParaRPr lang="ru-RU" altLang="ru-RU" sz="2400" b="1" dirty="0">
              <a:solidFill>
                <a:srgbClr val="0000FF"/>
              </a:solidFill>
            </a:endParaRPr>
          </a:p>
          <a:p>
            <a:endParaRPr lang="ru-RU" altLang="ru-RU" sz="2400" b="1" dirty="0">
              <a:solidFill>
                <a:srgbClr val="0000FF"/>
              </a:solidFill>
              <a:latin typeface="Arial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5F7C94-A892-4170-991A-630364F66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72711" y="139200"/>
            <a:ext cx="1571289" cy="108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C7B191-DAD5-46AC-8E1D-618509C77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133513"/>
            <a:ext cx="1440159" cy="134798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FF22BD-5BA3-4568-876F-1702892A7FA0}"/>
              </a:ext>
            </a:extLst>
          </p:cNvPr>
          <p:cNvSpPr/>
          <p:nvPr/>
        </p:nvSpPr>
        <p:spPr>
          <a:xfrm>
            <a:off x="2555776" y="20214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3882"/>
                </a:solidFill>
              </a:rPr>
              <a:t>«Природа. Общество. Человек». </a:t>
            </a:r>
          </a:p>
          <a:p>
            <a:r>
              <a:rPr lang="ru-RU" dirty="0">
                <a:solidFill>
                  <a:srgbClr val="003882"/>
                </a:solidFill>
              </a:rPr>
              <a:t>Научно-практическая конференция</a:t>
            </a:r>
          </a:p>
          <a:p>
            <a:r>
              <a:rPr lang="ru-RU" dirty="0">
                <a:solidFill>
                  <a:srgbClr val="003882"/>
                </a:solidFill>
              </a:rPr>
              <a:t>27-29 ноября 2019 г. Университет «Дубна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530825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8600" y="5562600"/>
            <a:ext cx="8113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настоящее время появляется </a:t>
            </a:r>
            <a:r>
              <a:rPr lang="fr-FR" dirty="0"/>
              <a:t>20 </a:t>
            </a:r>
            <a:r>
              <a:rPr lang="ru-RU" dirty="0"/>
              <a:t>двадцать паразитных взаимодействий</a:t>
            </a:r>
            <a:endParaRPr lang="fr-FR" dirty="0"/>
          </a:p>
          <a:p>
            <a:r>
              <a:rPr lang="ru-RU" dirty="0"/>
              <a:t>Когда будет </a:t>
            </a:r>
            <a:r>
              <a:rPr lang="fr-FR" dirty="0"/>
              <a:t>High Lumi-LHC</a:t>
            </a:r>
            <a:r>
              <a:rPr lang="ru-RU" dirty="0"/>
              <a:t>, их число возрастет до </a:t>
            </a:r>
            <a:r>
              <a:rPr lang="fr-FR" dirty="0"/>
              <a:t> 200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489" y="-12651"/>
            <a:ext cx="9081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effectLst/>
              </a:rPr>
              <a:t>Проблема усложняется из-за перекрытия ускоряемых сгустков частиц (</a:t>
            </a:r>
            <a:r>
              <a:rPr lang="ru-RU" sz="2800" b="1" dirty="0" err="1">
                <a:solidFill>
                  <a:srgbClr val="0000FF"/>
                </a:solidFill>
                <a:effectLst/>
              </a:rPr>
              <a:t>банчей</a:t>
            </a:r>
            <a:r>
              <a:rPr lang="ru-RU" sz="2800" b="1" dirty="0">
                <a:solidFill>
                  <a:srgbClr val="0000FF"/>
                </a:solidFill>
                <a:effectLst/>
              </a:rPr>
              <a:t>)</a:t>
            </a:r>
            <a:endParaRPr lang="fr-FR" sz="2800" b="1" dirty="0">
              <a:solidFill>
                <a:srgbClr val="0000FF"/>
              </a:solidFill>
              <a:effectLst/>
            </a:endParaRPr>
          </a:p>
        </p:txBody>
      </p:sp>
      <p:pic>
        <p:nvPicPr>
          <p:cNvPr id="9" name="Image 8" descr="pile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486818"/>
            <a:ext cx="6840760" cy="3975100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 bwMode="auto">
          <a:xfrm>
            <a:off x="0" y="3356992"/>
            <a:ext cx="89959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Connecteur droit avec flèche 9"/>
          <p:cNvCxnSpPr/>
          <p:nvPr/>
        </p:nvCxnSpPr>
        <p:spPr bwMode="auto">
          <a:xfrm flipH="1">
            <a:off x="8028384" y="3356992"/>
            <a:ext cx="11156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ZoneTexte 10"/>
          <p:cNvSpPr txBox="1"/>
          <p:nvPr/>
        </p:nvSpPr>
        <p:spPr>
          <a:xfrm>
            <a:off x="31917" y="2852936"/>
            <a:ext cx="1099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many p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044721" y="2780928"/>
            <a:ext cx="1099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many p</a:t>
            </a:r>
          </a:p>
        </p:txBody>
      </p:sp>
      <p:cxnSp>
        <p:nvCxnSpPr>
          <p:cNvPr id="15" name="Connecteur droit avec flèche 14"/>
          <p:cNvCxnSpPr/>
          <p:nvPr/>
        </p:nvCxnSpPr>
        <p:spPr bwMode="auto">
          <a:xfrm>
            <a:off x="1043608" y="1412776"/>
            <a:ext cx="68407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3908036" y="1042138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~15 cm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C754-9C32-4EB1-BD6D-32A57BE8E195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4A8EDB1E-CE26-48B4-9E17-9C69A479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334A-4C5C-47C7-8A7B-F8E0C9BDC313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9A20E4-FD52-4AF7-810B-E57B34E47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3396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332656"/>
            <a:ext cx="7723378" cy="532859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822842" y="6492875"/>
            <a:ext cx="1306488" cy="365125"/>
          </a:xfrm>
        </p:spPr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11</a:t>
            </a:fld>
            <a:endParaRPr lang="ru-RU" altLang="ru-RU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2" y="329484"/>
            <a:ext cx="7723377" cy="580926"/>
          </a:xfrm>
        </p:spPr>
        <p:txBody>
          <a:bodyPr>
            <a:normAutofit fontScale="90000"/>
          </a:bodyPr>
          <a:lstStyle/>
          <a:p>
            <a:r>
              <a:rPr lang="fr-FR" sz="2400" b="1" dirty="0">
                <a:solidFill>
                  <a:srgbClr val="00FFFF"/>
                </a:solidFill>
              </a:rPr>
              <a:t>3D </a:t>
            </a:r>
            <a:r>
              <a:rPr lang="ru-RU" sz="2400" b="1" dirty="0">
                <a:solidFill>
                  <a:srgbClr val="00FFFF"/>
                </a:solidFill>
              </a:rPr>
              <a:t>изображение всех хитов события с плотным окружением одного из </a:t>
            </a:r>
            <a:r>
              <a:rPr lang="en-US" sz="2400" b="1" dirty="0">
                <a:solidFill>
                  <a:srgbClr val="00FFFF"/>
                </a:solidFill>
              </a:rPr>
              <a:t>HL-LHC </a:t>
            </a:r>
            <a:r>
              <a:rPr lang="ru-RU" sz="2400" b="1" dirty="0">
                <a:solidFill>
                  <a:srgbClr val="00FFFF"/>
                </a:solidFill>
              </a:rPr>
              <a:t>детекторов</a:t>
            </a:r>
            <a:r>
              <a:rPr lang="en-US" sz="2400" b="1" dirty="0">
                <a:solidFill>
                  <a:srgbClr val="00FFFF"/>
                </a:solidFill>
              </a:rPr>
              <a:t> </a:t>
            </a:r>
            <a:endParaRPr lang="fr-FR" sz="2400" b="1" dirty="0">
              <a:solidFill>
                <a:srgbClr val="00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270" y="57231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  <a:effectLst/>
              </a:rPr>
              <a:t>Реконструкция треков по таким данным требует новых методов, основанных на методах машинного обучения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B58E08-26D2-4965-9557-721BD46B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420-F94D-43BE-AE41-C29026448B37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BE6E5B-CD02-4C6F-AD97-DF2C3FE9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886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9414" y="18319"/>
            <a:ext cx="9036050" cy="792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800" b="1" dirty="0">
                <a:solidFill>
                  <a:srgbClr val="0000FF"/>
                </a:solidFill>
              </a:rPr>
              <a:t>Наука с интенсивной обработкой данных и что нужно </a:t>
            </a:r>
            <a:r>
              <a:rPr lang="ru-RU" sz="2800" b="1" dirty="0">
                <a:solidFill>
                  <a:srgbClr val="0000FF"/>
                </a:solidFill>
              </a:rPr>
              <a:t>для обеспечения потенциально новой физики</a:t>
            </a:r>
            <a:endParaRPr lang="ru-RU" altLang="ru-RU" sz="2800" b="1" dirty="0">
              <a:solidFill>
                <a:srgbClr val="0000FF"/>
              </a:solidFill>
            </a:endParaRP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8DA148-EA1B-4989-96C2-6C273183CE4E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ru-RU" altLang="ru-RU" sz="1200"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75" y="828802"/>
            <a:ext cx="903605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dirty="0"/>
              <a:t>Известный специалист </a:t>
            </a:r>
            <a:r>
              <a:rPr lang="en-US" sz="1700" dirty="0" err="1"/>
              <a:t>MicroSoft</a:t>
            </a:r>
            <a:r>
              <a:rPr lang="en-US" sz="1700" dirty="0"/>
              <a:t> </a:t>
            </a:r>
            <a:r>
              <a:rPr lang="ru-RU" sz="1700" dirty="0"/>
              <a:t>в области хранения информации Джим Грэй предсказал еще в </a:t>
            </a:r>
            <a:r>
              <a:rPr lang="en-US" sz="1700" dirty="0"/>
              <a:t>2005</a:t>
            </a:r>
            <a:r>
              <a:rPr lang="ru-RU" sz="1700" dirty="0"/>
              <a:t> г.</a:t>
            </a:r>
            <a:r>
              <a:rPr lang="en-US" sz="1700" dirty="0"/>
              <a:t>, </a:t>
            </a:r>
            <a:r>
              <a:rPr lang="ru-RU" sz="1700" dirty="0"/>
              <a:t>что вступление научных исследований в эпоху пета- и </a:t>
            </a:r>
            <a:r>
              <a:rPr lang="ru-RU" sz="1700" dirty="0" err="1"/>
              <a:t>экза</a:t>
            </a:r>
            <a:r>
              <a:rPr lang="ru-RU" sz="1700" dirty="0"/>
              <a:t>-данных должно неизбежно потребовать развития новой </a:t>
            </a:r>
            <a:r>
              <a:rPr lang="ru-RU" sz="1700" b="1" dirty="0">
                <a:solidFill>
                  <a:srgbClr val="C00000"/>
                </a:solidFill>
              </a:rPr>
              <a:t>науки с интенсивной обработкой </a:t>
            </a:r>
            <a:r>
              <a:rPr lang="en-US" sz="1700" b="1" dirty="0">
                <a:solidFill>
                  <a:srgbClr val="C00000"/>
                </a:solidFill>
              </a:rPr>
              <a:t>(Data-intensive science) </a:t>
            </a:r>
            <a:r>
              <a:rPr lang="ru-RU" sz="1700" dirty="0"/>
              <a:t>и назвал это изменение </a:t>
            </a:r>
            <a:r>
              <a:rPr lang="ru-RU" sz="1700" b="1" dirty="0">
                <a:solidFill>
                  <a:srgbClr val="C00000"/>
                </a:solidFill>
              </a:rPr>
              <a:t>«четвертой парадигмой науки»</a:t>
            </a:r>
            <a:r>
              <a:rPr lang="ru-RU" sz="1700" b="1" dirty="0"/>
              <a:t>, </a:t>
            </a:r>
            <a:r>
              <a:rPr lang="ru-RU" sz="1700" dirty="0"/>
              <a:t>в дополнение к трем предыдущим научным парадигмам — экспериментальной, теоретической и вычислительной.</a:t>
            </a:r>
          </a:p>
          <a:p>
            <a:pPr>
              <a:defRPr/>
            </a:pPr>
            <a:endParaRPr lang="ru-RU" sz="800" dirty="0"/>
          </a:p>
          <a:p>
            <a:pPr>
              <a:defRPr/>
            </a:pPr>
            <a:r>
              <a:rPr lang="ru-RU" sz="1700" dirty="0"/>
              <a:t> </a:t>
            </a:r>
            <a:r>
              <a:rPr lang="ru-RU" sz="2000" b="1" dirty="0">
                <a:solidFill>
                  <a:srgbClr val="0000FF"/>
                </a:solidFill>
              </a:rPr>
              <a:t>Обеспечения потенциально новой физики потребует</a:t>
            </a:r>
          </a:p>
          <a:p>
            <a:pPr marL="266700" indent="-266700">
              <a:buFont typeface="+mj-lt"/>
              <a:buAutoNum type="arabicPeriod"/>
              <a:defRPr/>
            </a:pPr>
            <a:r>
              <a:rPr lang="ru-RU" sz="2000" b="1" dirty="0"/>
              <a:t>Значительное увеличение вычислительных мощностей и сетевых ресурсов для хранения, передачи и обработки данных; </a:t>
            </a:r>
          </a:p>
          <a:p>
            <a:pPr marL="266700" indent="-266700">
              <a:buFont typeface="+mj-lt"/>
              <a:buAutoNum type="arabicPeriod"/>
              <a:defRPr/>
            </a:pPr>
            <a:r>
              <a:rPr lang="ru-RU" sz="2000" b="1" dirty="0"/>
              <a:t>Повышение эффективности </a:t>
            </a:r>
            <a:r>
              <a:rPr lang="ru-RU" sz="2000" b="1" dirty="0" err="1"/>
              <a:t>грид</a:t>
            </a:r>
            <a:r>
              <a:rPr lang="ru-RU" sz="2000" b="1" dirty="0"/>
              <a:t> и облачных технологий, развития </a:t>
            </a:r>
            <a:r>
              <a:rPr lang="en-US" sz="2000" b="1" dirty="0"/>
              <a:t>Tier </a:t>
            </a:r>
            <a:r>
              <a:rPr lang="ru-RU" sz="2000" b="1" dirty="0"/>
              <a:t>иерархии </a:t>
            </a:r>
            <a:r>
              <a:rPr lang="en-US" sz="2000" b="1" dirty="0"/>
              <a:t>WLCG</a:t>
            </a:r>
            <a:r>
              <a:rPr lang="ru-RU" sz="2000" b="1" dirty="0"/>
              <a:t>; </a:t>
            </a:r>
          </a:p>
          <a:p>
            <a:pPr marL="266700" indent="-266700">
              <a:buFont typeface="+mj-lt"/>
              <a:buAutoNum type="arabicPeriod"/>
              <a:defRPr/>
            </a:pPr>
            <a:r>
              <a:rPr lang="ru-RU" sz="2000" b="1" dirty="0"/>
              <a:t>Развитие и интеллектуализация средств динамического хранения данных, в частности, Озёр данных» - </a:t>
            </a:r>
            <a:r>
              <a:rPr lang="en-US" sz="2000" b="1" dirty="0" err="1"/>
              <a:t>DataLakes</a:t>
            </a:r>
            <a:r>
              <a:rPr lang="ru-RU" sz="2000" b="1" dirty="0"/>
              <a:t>;</a:t>
            </a:r>
          </a:p>
          <a:p>
            <a:pPr marL="266700" indent="-266700">
              <a:buFont typeface="+mj-lt"/>
              <a:buAutoNum type="arabicPeriod"/>
              <a:defRPr/>
            </a:pPr>
            <a:r>
              <a:rPr lang="ru-RU" sz="2000" b="1" dirty="0"/>
              <a:t>Активизация использования распределенных параллельных вычислений</a:t>
            </a:r>
          </a:p>
          <a:p>
            <a:pPr marL="266700" indent="-266700">
              <a:buFont typeface="+mj-lt"/>
              <a:buAutoNum type="arabicPeriod"/>
              <a:defRPr/>
            </a:pPr>
            <a:r>
              <a:rPr lang="ru-RU" sz="2000" b="1" dirty="0"/>
              <a:t>Совершенствования алгоритмических и программных средств анализа и моделирования с </a:t>
            </a:r>
            <a:r>
              <a:rPr lang="ru-RU" sz="2000" b="1" dirty="0">
                <a:solidFill>
                  <a:srgbClr val="C00000"/>
                </a:solidFill>
              </a:rPr>
              <a:t>использованием методов машинного обучения</a:t>
            </a:r>
            <a:r>
              <a:rPr lang="ru-RU" sz="2000" b="1" dirty="0"/>
              <a:t>;</a:t>
            </a:r>
          </a:p>
          <a:p>
            <a:pPr marL="266700" indent="-266700">
              <a:buFont typeface="+mj-lt"/>
              <a:buAutoNum type="arabicPeriod"/>
              <a:defRPr/>
            </a:pPr>
            <a:r>
              <a:rPr lang="ru-RU" sz="2000" b="1" dirty="0"/>
              <a:t>Повышение квалификации научных и технических кадров </a:t>
            </a:r>
          </a:p>
          <a:p>
            <a:pPr marL="266700" indent="-266700">
              <a:buFont typeface="+mj-lt"/>
              <a:buAutoNum type="arabicPeriod"/>
              <a:defRPr/>
            </a:pPr>
            <a:endParaRPr lang="ru-RU" sz="800" b="1" dirty="0"/>
          </a:p>
          <a:p>
            <a:pPr>
              <a:defRPr/>
            </a:pPr>
            <a:r>
              <a:rPr lang="ru-RU" sz="2000" b="1" i="1" dirty="0">
                <a:solidFill>
                  <a:srgbClr val="0000FF"/>
                </a:solidFill>
              </a:rPr>
              <a:t>Освещение этих тем выходит за рамки данной лекции, остановимся на важном пункте 5 – </a:t>
            </a:r>
            <a:r>
              <a:rPr lang="ru-RU" sz="2000" b="1" i="1" dirty="0">
                <a:solidFill>
                  <a:srgbClr val="C00000"/>
                </a:solidFill>
              </a:rPr>
              <a:t>применение методов машинного обучения</a:t>
            </a:r>
          </a:p>
          <a:p>
            <a:pPr>
              <a:defRPr/>
            </a:pPr>
            <a:endParaRPr lang="ru-RU" sz="17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52D6F3-8C04-4DCD-B51A-6B40807F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2B66-8441-4B3D-AEFB-959DC648A9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CED492-52A6-48AD-9E4E-33C24899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30929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46C9-21F0-477C-922D-0B71C4DBF2E0}" type="datetime1">
              <a:rPr lang="ru-RU" smtClean="0"/>
              <a:t>29.11.2019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13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-1793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1A0AEC"/>
                </a:solidFill>
              </a:rPr>
              <a:t>Искусственный интеллект - </a:t>
            </a:r>
          </a:p>
          <a:p>
            <a:r>
              <a:rPr lang="ru-RU" sz="3600" b="1" dirty="0">
                <a:solidFill>
                  <a:srgbClr val="1A0AEC"/>
                </a:solidFill>
              </a:rPr>
              <a:t>                     – Машинное  обучение - </a:t>
            </a:r>
          </a:p>
          <a:p>
            <a:r>
              <a:rPr lang="ru-RU" sz="3600" b="1" dirty="0">
                <a:solidFill>
                  <a:srgbClr val="1A0AEC"/>
                </a:solidFill>
              </a:rPr>
              <a:t>                                             – Глубокое обучение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88" y="1752533"/>
            <a:ext cx="7694776" cy="46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786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A0AEC"/>
                </a:solidFill>
              </a:rPr>
              <a:t>Машинное обучение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" y="584684"/>
            <a:ext cx="9144000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1A0AEC"/>
                </a:solidFill>
              </a:rPr>
              <a:t>Машинное обучение</a:t>
            </a:r>
            <a:r>
              <a:rPr lang="en-US" sz="1600" b="1" dirty="0">
                <a:solidFill>
                  <a:srgbClr val="1A0AEC"/>
                </a:solidFill>
              </a:rPr>
              <a:t> (Machine Learning-ML)</a:t>
            </a:r>
            <a:r>
              <a:rPr lang="ru-RU" sz="1600" b="1" dirty="0">
                <a:solidFill>
                  <a:srgbClr val="1A0AEC"/>
                </a:solidFill>
              </a:rPr>
              <a:t>, это когда компьютер не просто использует заранее написанный алгоритм, а </a:t>
            </a:r>
            <a:r>
              <a:rPr lang="ru-RU" sz="1600" b="1" u="sng" dirty="0">
                <a:solidFill>
                  <a:srgbClr val="1A0AEC"/>
                </a:solidFill>
              </a:rPr>
              <a:t>сам обучается решению поставленной задачи</a:t>
            </a:r>
            <a:r>
              <a:rPr lang="ru-RU" sz="1600" b="1" dirty="0">
                <a:solidFill>
                  <a:srgbClr val="1A0AEC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600" dirty="0"/>
              <a:t>Три причины синхронного взрыва популярности </a:t>
            </a:r>
            <a:r>
              <a:rPr lang="en-US" sz="1600" dirty="0"/>
              <a:t>ML</a:t>
            </a:r>
            <a:r>
              <a:rPr lang="ru-RU" sz="1600" dirty="0"/>
              <a:t> в последние годы:  </a:t>
            </a:r>
          </a:p>
          <a:p>
            <a:pPr marL="0" indent="0">
              <a:buNone/>
            </a:pPr>
            <a:r>
              <a:rPr lang="ru-RU" sz="1600" dirty="0"/>
              <a:t>1. </a:t>
            </a:r>
            <a:r>
              <a:rPr lang="ru-RU" sz="1600" b="1" dirty="0">
                <a:solidFill>
                  <a:srgbClr val="C00000"/>
                </a:solidFill>
              </a:rPr>
              <a:t>Большие Данные</a:t>
            </a:r>
            <a:r>
              <a:rPr lang="ru-RU" sz="1600" dirty="0"/>
              <a:t>. Данных стало так много, что новые подходы были вызваны к жизни тем, что растущее разнообразие, как данных, так и возможных решений стало слишком велико для традиционных заранее запрограммированных систем. </a:t>
            </a:r>
          </a:p>
          <a:p>
            <a:pPr marL="0" indent="0">
              <a:buNone/>
            </a:pPr>
            <a:r>
              <a:rPr lang="ru-RU" sz="1600" dirty="0"/>
              <a:t>2. Снижение стоимости </a:t>
            </a:r>
            <a:r>
              <a:rPr lang="ru-RU" sz="1600" b="1" dirty="0">
                <a:solidFill>
                  <a:srgbClr val="C00000"/>
                </a:solidFill>
              </a:rPr>
              <a:t>параллельных вычислений и памяти компьютеров</a:t>
            </a:r>
            <a:r>
              <a:rPr lang="ru-RU" sz="1600" dirty="0"/>
              <a:t>. </a:t>
            </a:r>
          </a:p>
          <a:p>
            <a:pPr marL="0" indent="0">
              <a:buNone/>
            </a:pPr>
            <a:r>
              <a:rPr lang="ru-RU" sz="1600" dirty="0"/>
              <a:t>3. Новые алгоритмы </a:t>
            </a:r>
            <a:r>
              <a:rPr lang="ru-RU" sz="1600" b="1" dirty="0">
                <a:solidFill>
                  <a:srgbClr val="C00000"/>
                </a:solidFill>
              </a:rPr>
              <a:t>глубокого машинного обучения</a:t>
            </a:r>
            <a:r>
              <a:rPr lang="ru-RU" sz="1600" dirty="0"/>
              <a:t>.</a:t>
            </a:r>
          </a:p>
          <a:p>
            <a:pPr marL="0" indent="0">
              <a:buNone/>
            </a:pPr>
            <a:endParaRPr lang="ru-RU" sz="800" dirty="0"/>
          </a:p>
          <a:p>
            <a:pPr marL="0" indent="0">
              <a:lnSpc>
                <a:spcPct val="84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1A0AEC"/>
                </a:solidFill>
              </a:rPr>
              <a:t>Способы машинного обучения</a:t>
            </a:r>
            <a:r>
              <a:rPr lang="ru-RU" sz="1600" b="1" dirty="0">
                <a:solidFill>
                  <a:srgbClr val="1A0AEC"/>
                </a:solidFill>
              </a:rPr>
              <a:t>:</a:t>
            </a:r>
            <a:endParaRPr lang="ru-RU" sz="1600" dirty="0">
              <a:solidFill>
                <a:srgbClr val="1A0AEC"/>
              </a:solidFill>
            </a:endParaRPr>
          </a:p>
          <a:p>
            <a:pPr>
              <a:lnSpc>
                <a:spcPct val="84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>
                <a:solidFill>
                  <a:srgbClr val="C00000"/>
                </a:solidFill>
              </a:rPr>
              <a:t>обучение с учителем </a:t>
            </a:r>
            <a:r>
              <a:rPr lang="ru-RU" sz="1600" dirty="0">
                <a:solidFill>
                  <a:srgbClr val="1A0AEC"/>
                </a:solidFill>
              </a:rPr>
              <a:t>(</a:t>
            </a:r>
            <a:r>
              <a:rPr lang="ru-RU" sz="1600" dirty="0" err="1">
                <a:solidFill>
                  <a:srgbClr val="1A0AEC"/>
                </a:solidFill>
              </a:rPr>
              <a:t>supervised</a:t>
            </a:r>
            <a:r>
              <a:rPr lang="ru-RU" sz="1600" dirty="0">
                <a:solidFill>
                  <a:srgbClr val="1A0AEC"/>
                </a:solidFill>
              </a:rPr>
              <a:t> </a:t>
            </a:r>
            <a:r>
              <a:rPr lang="ru-RU" sz="1600" dirty="0" err="1">
                <a:solidFill>
                  <a:srgbClr val="1A0AEC"/>
                </a:solidFill>
              </a:rPr>
              <a:t>learning</a:t>
            </a:r>
            <a:r>
              <a:rPr lang="ru-RU" sz="1600" dirty="0">
                <a:solidFill>
                  <a:srgbClr val="1A0AEC"/>
                </a:solidFill>
              </a:rPr>
              <a:t>), когда у нас есть данные, на основании которых нужно что-то предсказать, конечный набор известных решений и целевая функция, определяющая качество решения. </a:t>
            </a:r>
            <a:r>
              <a:rPr lang="ru-RU" sz="1600" b="1" dirty="0">
                <a:solidFill>
                  <a:srgbClr val="1A0AEC"/>
                </a:solidFill>
              </a:rPr>
              <a:t>Примеры обучения с учителем </a:t>
            </a:r>
            <a:r>
              <a:rPr lang="ru-RU" sz="1600" dirty="0">
                <a:solidFill>
                  <a:srgbClr val="1A0AEC"/>
                </a:solidFill>
              </a:rPr>
              <a:t>–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задачи регрессии, 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классификации,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выявления аномалий,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распознавание образов. </a:t>
            </a:r>
          </a:p>
          <a:p>
            <a:pPr>
              <a:lnSpc>
                <a:spcPct val="84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>
                <a:solidFill>
                  <a:srgbClr val="C00000"/>
                </a:solidFill>
              </a:rPr>
              <a:t>обучение без учителя </a:t>
            </a:r>
            <a:r>
              <a:rPr lang="ru-RU" sz="1600" dirty="0">
                <a:solidFill>
                  <a:srgbClr val="1A0AEC"/>
                </a:solidFill>
              </a:rPr>
              <a:t>(</a:t>
            </a:r>
            <a:r>
              <a:rPr lang="ru-RU" sz="1600" dirty="0" err="1">
                <a:solidFill>
                  <a:srgbClr val="1A0AEC"/>
                </a:solidFill>
              </a:rPr>
              <a:t>unsupervised</a:t>
            </a:r>
            <a:r>
              <a:rPr lang="ru-RU" sz="1600" dirty="0">
                <a:solidFill>
                  <a:srgbClr val="1A0AEC"/>
                </a:solidFill>
              </a:rPr>
              <a:t> </a:t>
            </a:r>
            <a:r>
              <a:rPr lang="ru-RU" sz="1600" dirty="0" err="1">
                <a:solidFill>
                  <a:srgbClr val="1A0AEC"/>
                </a:solidFill>
              </a:rPr>
              <a:t>learning</a:t>
            </a:r>
            <a:r>
              <a:rPr lang="ru-RU" sz="1600" dirty="0">
                <a:solidFill>
                  <a:srgbClr val="1A0AEC"/>
                </a:solidFill>
              </a:rPr>
              <a:t>), когда </a:t>
            </a:r>
          </a:p>
          <a:p>
            <a:pPr marL="0" indent="0">
              <a:lnSpc>
                <a:spcPct val="84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1A0AEC"/>
                </a:solidFill>
              </a:rPr>
              <a:t>        у нас есть только данные, свойства которых мы и </a:t>
            </a:r>
          </a:p>
          <a:p>
            <a:pPr marL="0" indent="0">
              <a:lnSpc>
                <a:spcPct val="84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1A0AEC"/>
                </a:solidFill>
              </a:rPr>
              <a:t>         хотим найти. Примеры обучения без учителя –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задачи кластеризации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уменьшения размерности данных.</a:t>
            </a:r>
          </a:p>
          <a:p>
            <a:pPr marL="627062" indent="0">
              <a:lnSpc>
                <a:spcPct val="84000"/>
              </a:lnSpc>
              <a:spcBef>
                <a:spcPts val="0"/>
              </a:spcBef>
              <a:buNone/>
            </a:pPr>
            <a:endParaRPr lang="ru-RU" sz="800" dirty="0">
              <a:solidFill>
                <a:srgbClr val="1A0AEC"/>
              </a:solidFill>
            </a:endParaRPr>
          </a:p>
          <a:p>
            <a:pPr marL="0" indent="0">
              <a:lnSpc>
                <a:spcPct val="84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1A0AEC"/>
                </a:solidFill>
              </a:rPr>
              <a:t>Наиболее популярные </a:t>
            </a:r>
            <a:r>
              <a:rPr lang="ru-RU" sz="1600" b="1" dirty="0">
                <a:solidFill>
                  <a:srgbClr val="1A0AEC"/>
                </a:solidFill>
              </a:rPr>
              <a:t>методы решения этих задач</a:t>
            </a:r>
            <a:r>
              <a:rPr lang="ru-RU" sz="1600" dirty="0">
                <a:solidFill>
                  <a:srgbClr val="1A0AEC"/>
                </a:solidFill>
              </a:rPr>
              <a:t>: </a:t>
            </a:r>
            <a:endParaRPr lang="en-US" sz="1600" dirty="0">
              <a:solidFill>
                <a:srgbClr val="1A0AEC"/>
              </a:solidFill>
            </a:endParaRPr>
          </a:p>
          <a:p>
            <a:pPr marL="0" indent="0">
              <a:lnSpc>
                <a:spcPct val="84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1A0AEC"/>
                </a:solidFill>
              </a:rPr>
              <a:t>деревья решений, метод опорных векторов, </a:t>
            </a:r>
            <a:r>
              <a:rPr lang="ru-RU" sz="2000" b="1" dirty="0">
                <a:solidFill>
                  <a:srgbClr val="C00000"/>
                </a:solidFill>
              </a:rPr>
              <a:t>нейронные сети</a:t>
            </a:r>
            <a:r>
              <a:rPr lang="ru-RU" sz="2000" dirty="0">
                <a:solidFill>
                  <a:srgbClr val="1A0AEC"/>
                </a:solidFill>
              </a:rPr>
              <a:t>.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42" y="3674681"/>
            <a:ext cx="2355544" cy="177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1575-7DF9-492E-938B-677E93A30226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14</a:t>
            </a:fld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2987824" y="4288532"/>
            <a:ext cx="2203297" cy="53578"/>
          </a:xfrm>
          <a:prstGeom prst="rightArrow">
            <a:avLst/>
          </a:prstGeom>
          <a:solidFill>
            <a:srgbClr val="92D050">
              <a:alpha val="6500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6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23" y="118212"/>
            <a:ext cx="3423095" cy="790508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1A0AEC"/>
                </a:solidFill>
              </a:rPr>
              <a:t>Виды машинного</a:t>
            </a:r>
            <a:br>
              <a:rPr lang="ru-RU" sz="3600" b="1" dirty="0">
                <a:solidFill>
                  <a:srgbClr val="1A0AEC"/>
                </a:solidFill>
              </a:rPr>
            </a:br>
            <a:r>
              <a:rPr lang="ru-RU" sz="3600" b="1" dirty="0">
                <a:solidFill>
                  <a:srgbClr val="1A0AEC"/>
                </a:solidFill>
              </a:rPr>
              <a:t> обучения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C73D-2EB6-42BE-9193-72A0F2542993}" type="datetime1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15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94" y="116632"/>
            <a:ext cx="5805280" cy="6336704"/>
          </a:xfrm>
          <a:prstGeom prst="rect">
            <a:avLst/>
          </a:prstGeom>
          <a:solidFill>
            <a:srgbClr val="00FFFF">
              <a:alpha val="70000"/>
            </a:srgbClr>
          </a:solidFill>
          <a:ln>
            <a:noFill/>
          </a:ln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D380F7A5-5988-4709-AB49-BB25837BF19B}"/>
              </a:ext>
            </a:extLst>
          </p:cNvPr>
          <p:cNvSpPr/>
          <p:nvPr/>
        </p:nvSpPr>
        <p:spPr>
          <a:xfrm>
            <a:off x="3563888" y="4149080"/>
            <a:ext cx="5122912" cy="23762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E727534-F526-498A-A753-32AF3624E40A}"/>
              </a:ext>
            </a:extLst>
          </p:cNvPr>
          <p:cNvSpPr/>
          <p:nvPr/>
        </p:nvSpPr>
        <p:spPr>
          <a:xfrm>
            <a:off x="4716016" y="5509444"/>
            <a:ext cx="1080120" cy="578768"/>
          </a:xfrm>
          <a:prstGeom prst="ellipse">
            <a:avLst/>
          </a:prstGeom>
          <a:noFill/>
          <a:ln>
            <a:solidFill>
              <a:srgbClr val="0000FF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31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           Искусственные нейронные сети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C00000"/>
                </a:solidFill>
              </a:rPr>
              <a:t>Математическая модель биологического нейрона </a:t>
            </a:r>
            <a:r>
              <a:rPr lang="ru-RU" sz="1400" i="1" dirty="0">
                <a:solidFill>
                  <a:srgbClr val="C00000"/>
                </a:solidFill>
              </a:rPr>
              <a:t>(</a:t>
            </a:r>
            <a:r>
              <a:rPr lang="en-US" sz="1400" i="1" dirty="0" err="1">
                <a:solidFill>
                  <a:srgbClr val="000000"/>
                </a:solidFill>
              </a:rPr>
              <a:t>MacKallok</a:t>
            </a:r>
            <a:r>
              <a:rPr lang="en-US" sz="1400" i="1" dirty="0">
                <a:solidFill>
                  <a:srgbClr val="000000"/>
                </a:solidFill>
              </a:rPr>
              <a:t>-Pitts</a:t>
            </a:r>
            <a:r>
              <a:rPr lang="ru-RU" sz="1400" i="1" dirty="0">
                <a:solidFill>
                  <a:srgbClr val="000000"/>
                </a:solidFill>
              </a:rPr>
              <a:t>, 1943 )</a:t>
            </a:r>
            <a:endParaRPr lang="ru-RU" sz="1400" i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ru-RU" b="1" i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ru-RU" b="1" i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ru-RU" b="1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C00000"/>
                </a:solidFill>
              </a:rPr>
              <a:t>Правило обучения нейронов </a:t>
            </a:r>
            <a:r>
              <a:rPr lang="ru-RU" sz="1400" i="1" dirty="0">
                <a:solidFill>
                  <a:srgbClr val="C00000"/>
                </a:solidFill>
              </a:rPr>
              <a:t>(</a:t>
            </a:r>
            <a:r>
              <a:rPr lang="en-US" sz="1400" i="1" dirty="0" err="1">
                <a:solidFill>
                  <a:srgbClr val="000000"/>
                </a:solidFill>
              </a:rPr>
              <a:t>D.Hebb</a:t>
            </a:r>
            <a:r>
              <a:rPr lang="ru-RU" sz="1400" i="1" dirty="0">
                <a:solidFill>
                  <a:srgbClr val="000000"/>
                </a:solidFill>
              </a:rPr>
              <a:t>, 1949)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  <a:r>
              <a:rPr lang="ru-RU" b="1" i="1" dirty="0">
                <a:solidFill>
                  <a:srgbClr val="C00000"/>
                </a:solidFill>
              </a:rPr>
              <a:t>- </a:t>
            </a:r>
            <a:r>
              <a:rPr lang="ru-RU" altLang="ru-RU" b="1" dirty="0">
                <a:solidFill>
                  <a:srgbClr val="000000"/>
                </a:solidFill>
              </a:rPr>
              <a:t>при повторном или настойчивом возбуждении одним нейроном  другого их </a:t>
            </a:r>
            <a:r>
              <a:rPr lang="ru-RU" altLang="ru-RU" b="1" dirty="0" err="1">
                <a:solidFill>
                  <a:srgbClr val="000000"/>
                </a:solidFill>
              </a:rPr>
              <a:t>синаптическая</a:t>
            </a:r>
            <a:r>
              <a:rPr lang="ru-RU" altLang="ru-RU" b="1" dirty="0">
                <a:solidFill>
                  <a:srgbClr val="000000"/>
                </a:solidFill>
              </a:rPr>
              <a:t> связь усиливается.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dirty="0">
                <a:solidFill>
                  <a:srgbClr val="000000"/>
                </a:solidFill>
              </a:rPr>
              <a:t>R. Sutton</a:t>
            </a:r>
            <a:r>
              <a:rPr lang="ru-RU" altLang="ru-RU" b="1" i="1" dirty="0">
                <a:solidFill>
                  <a:srgbClr val="000000"/>
                </a:solidFill>
              </a:rPr>
              <a:t>: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de-DE" b="1" i="1" dirty="0" err="1">
                <a:solidFill>
                  <a:srgbClr val="000000"/>
                </a:solidFill>
              </a:rPr>
              <a:t>w</a:t>
            </a:r>
            <a:r>
              <a:rPr lang="de-DE" b="1" baseline="-25000" dirty="0" err="1">
                <a:solidFill>
                  <a:srgbClr val="000000"/>
                </a:solidFill>
              </a:rPr>
              <a:t>ij</a:t>
            </a:r>
            <a:r>
              <a:rPr lang="de-DE" b="1" dirty="0">
                <a:solidFill>
                  <a:srgbClr val="000000"/>
                </a:solidFill>
              </a:rPr>
              <a:t>(</a:t>
            </a:r>
            <a:r>
              <a:rPr lang="de-DE" b="1" i="1" dirty="0">
                <a:solidFill>
                  <a:srgbClr val="000000"/>
                </a:solidFill>
              </a:rPr>
              <a:t>t</a:t>
            </a:r>
            <a:r>
              <a:rPr lang="de-DE" b="1" dirty="0">
                <a:solidFill>
                  <a:srgbClr val="000000"/>
                </a:solidFill>
              </a:rPr>
              <a:t>+1) - </a:t>
            </a:r>
            <a:r>
              <a:rPr lang="de-DE" b="1" i="1" dirty="0" err="1">
                <a:solidFill>
                  <a:srgbClr val="000000"/>
                </a:solidFill>
              </a:rPr>
              <a:t>w</a:t>
            </a:r>
            <a:r>
              <a:rPr lang="de-DE" b="1" baseline="-25000" dirty="0" err="1">
                <a:solidFill>
                  <a:srgbClr val="000000"/>
                </a:solidFill>
              </a:rPr>
              <a:t>ij</a:t>
            </a:r>
            <a:r>
              <a:rPr lang="de-DE" b="1" dirty="0">
                <a:solidFill>
                  <a:srgbClr val="000000"/>
                </a:solidFill>
              </a:rPr>
              <a:t>(</a:t>
            </a:r>
            <a:r>
              <a:rPr lang="de-DE" b="1" i="1" dirty="0">
                <a:solidFill>
                  <a:srgbClr val="000000"/>
                </a:solidFill>
              </a:rPr>
              <a:t>t</a:t>
            </a:r>
            <a:r>
              <a:rPr lang="de-DE" b="1" dirty="0">
                <a:solidFill>
                  <a:srgbClr val="000000"/>
                </a:solidFill>
              </a:rPr>
              <a:t>) = </a:t>
            </a:r>
            <a:r>
              <a:rPr lang="de-DE" b="1" dirty="0">
                <a:solidFill>
                  <a:srgbClr val="000000"/>
                </a:solidFill>
                <a:sym typeface="Symbol"/>
              </a:rPr>
              <a:t></a:t>
            </a:r>
            <a:r>
              <a:rPr lang="de-DE" b="1" i="1" dirty="0">
                <a:solidFill>
                  <a:srgbClr val="000000"/>
                </a:solidFill>
              </a:rPr>
              <a:t> </a:t>
            </a:r>
            <a:r>
              <a:rPr lang="de-DE" b="1" i="1" dirty="0" err="1">
                <a:solidFill>
                  <a:srgbClr val="000000"/>
                </a:solidFill>
              </a:rPr>
              <a:t>w</a:t>
            </a:r>
            <a:r>
              <a:rPr lang="de-DE" b="1" baseline="-25000" dirty="0" err="1">
                <a:solidFill>
                  <a:srgbClr val="000000"/>
                </a:solidFill>
              </a:rPr>
              <a:t>ij</a:t>
            </a:r>
            <a:r>
              <a:rPr lang="de-DE" b="1" baseline="-25000" dirty="0">
                <a:solidFill>
                  <a:srgbClr val="000000"/>
                </a:solidFill>
              </a:rPr>
              <a:t> </a:t>
            </a:r>
            <a:r>
              <a:rPr lang="de-DE" b="1" dirty="0">
                <a:solidFill>
                  <a:srgbClr val="000000"/>
                </a:solidFill>
              </a:rPr>
              <a:t>= </a:t>
            </a:r>
            <a:r>
              <a:rPr lang="de-DE" b="1" i="1" dirty="0" err="1">
                <a:solidFill>
                  <a:srgbClr val="000000"/>
                </a:solidFill>
              </a:rPr>
              <a:t>ηs</a:t>
            </a:r>
            <a:r>
              <a:rPr lang="de-DE" b="1" i="1" baseline="-25000" dirty="0" err="1">
                <a:solidFill>
                  <a:srgbClr val="000000"/>
                </a:solidFill>
              </a:rPr>
              <a:t>i</a:t>
            </a:r>
            <a:r>
              <a:rPr lang="de-DE" b="1" i="1" dirty="0">
                <a:solidFill>
                  <a:srgbClr val="000000"/>
                </a:solidFill>
              </a:rPr>
              <a:t>(t)</a:t>
            </a:r>
            <a:r>
              <a:rPr lang="de-DE" b="1" i="1" dirty="0" err="1">
                <a:solidFill>
                  <a:srgbClr val="000000"/>
                </a:solidFill>
              </a:rPr>
              <a:t>s</a:t>
            </a:r>
            <a:r>
              <a:rPr lang="de-DE" b="1" i="1" baseline="-25000" dirty="0" err="1">
                <a:solidFill>
                  <a:srgbClr val="000000"/>
                </a:solidFill>
              </a:rPr>
              <a:t>j</a:t>
            </a:r>
            <a:r>
              <a:rPr lang="de-DE" b="1" i="1" dirty="0">
                <a:solidFill>
                  <a:srgbClr val="000000"/>
                </a:solidFill>
              </a:rPr>
              <a:t>(t)</a:t>
            </a:r>
            <a:r>
              <a:rPr lang="ru-RU" b="1" i="1" dirty="0">
                <a:solidFill>
                  <a:srgbClr val="000000"/>
                </a:solidFill>
              </a:rPr>
              <a:t> – правило подстройки весов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</a:rPr>
              <a:t>Что получилось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</a:rPr>
              <a:t>Архитектура искусственных нейронных сетей (ИНС). </a:t>
            </a:r>
            <a:r>
              <a:rPr lang="ru-RU" b="1" dirty="0">
                <a:solidFill>
                  <a:srgbClr val="000000"/>
                </a:solidFill>
              </a:rPr>
              <a:t>ИНС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000000"/>
                </a:solidFill>
              </a:rPr>
              <a:t>состоит из </a:t>
            </a:r>
            <a:r>
              <a:rPr lang="ru-RU" b="1" i="1" dirty="0">
                <a:solidFill>
                  <a:srgbClr val="C00000"/>
                </a:solidFill>
              </a:rPr>
              <a:t>нейронов</a:t>
            </a:r>
            <a:r>
              <a:rPr lang="ru-RU" b="1" i="1" dirty="0">
                <a:solidFill>
                  <a:srgbClr val="000000"/>
                </a:solidFill>
              </a:rPr>
              <a:t>, </a:t>
            </a:r>
            <a:r>
              <a:rPr lang="ru-RU" b="1" dirty="0">
                <a:solidFill>
                  <a:srgbClr val="000000"/>
                </a:solidFill>
              </a:rPr>
              <a:t> –простых логических устройств, характеризуемых: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уровнем активации;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 топологией связи друг с другом;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 мерой взаимодействия с другими нейронами</a:t>
            </a:r>
            <a:r>
              <a:rPr lang="ru-RU" b="1" dirty="0">
                <a:solidFill>
                  <a:srgbClr val="000000"/>
                </a:solidFill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     называемой синаптической силой связи или </a:t>
            </a:r>
            <a:r>
              <a:rPr lang="ru-RU" b="1" i="1" dirty="0">
                <a:solidFill>
                  <a:srgbClr val="000000"/>
                </a:solidFill>
              </a:rPr>
              <a:t>весом</a:t>
            </a:r>
            <a:r>
              <a:rPr lang="ru-RU" b="1" dirty="0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Веса этих связей различны и должны определяться в зависимости от решаемой задачи.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 Вся система состоит из большого числа нейронов. Результат работы ИНС малочувствителен к характеристикам конкретного нейрона. </a:t>
            </a:r>
            <a:endParaRPr lang="ru-RU" b="1" i="1" dirty="0">
              <a:solidFill>
                <a:srgbClr val="000000"/>
              </a:solidFill>
            </a:endParaRPr>
          </a:p>
        </p:txBody>
      </p:sp>
      <p:pic>
        <p:nvPicPr>
          <p:cNvPr id="6" name="Picture 3" descr="neuron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64704"/>
            <a:ext cx="1782879" cy="101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0612" y="881153"/>
            <a:ext cx="56886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общий входной сигнал, поступающий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на </a:t>
            </a:r>
            <a:r>
              <a:rPr lang="en-US" altLang="ru-RU" sz="1600" b="1" dirty="0" err="1">
                <a:solidFill>
                  <a:srgbClr val="000000"/>
                </a:solidFill>
              </a:rPr>
              <a:t>i</a:t>
            </a:r>
            <a:r>
              <a:rPr lang="ru-RU" altLang="ru-RU" sz="1600" b="1" dirty="0">
                <a:solidFill>
                  <a:srgbClr val="000000"/>
                </a:solidFill>
              </a:rPr>
              <a:t>-й нейрон от всех остальных нейронов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                          </a:t>
            </a:r>
            <a:r>
              <a:rPr lang="en-US" altLang="ru-RU" sz="2000" b="1" i="1" dirty="0">
                <a:solidFill>
                  <a:srgbClr val="000000"/>
                </a:solidFill>
              </a:rPr>
              <a:t>h</a:t>
            </a:r>
            <a:r>
              <a:rPr lang="en-US" altLang="ru-RU" sz="2000" b="1" i="1" baseline="-25000" dirty="0">
                <a:solidFill>
                  <a:srgbClr val="000000"/>
                </a:solidFill>
              </a:rPr>
              <a:t>i</a:t>
            </a:r>
            <a:r>
              <a:rPr lang="en-US" altLang="ru-RU" sz="2000" b="1" i="1" dirty="0">
                <a:solidFill>
                  <a:srgbClr val="000000"/>
                </a:solidFill>
              </a:rPr>
              <a:t> = </a:t>
            </a:r>
            <a:r>
              <a:rPr lang="en-US" altLang="ru-RU" sz="2000" b="1" i="1" dirty="0" err="1">
                <a:solidFill>
                  <a:srgbClr val="000000"/>
                </a:solidFill>
              </a:rPr>
              <a:t>Σ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j</a:t>
            </a:r>
            <a:r>
              <a:rPr lang="en-US" altLang="ru-RU" sz="2000" b="1" i="1" baseline="-25000" dirty="0">
                <a:solidFill>
                  <a:srgbClr val="000000"/>
                </a:solidFill>
              </a:rPr>
              <a:t> </a:t>
            </a:r>
            <a:r>
              <a:rPr lang="en-US" altLang="ru-RU" sz="2000" b="1" i="1" dirty="0" err="1">
                <a:solidFill>
                  <a:srgbClr val="000000"/>
                </a:solidFill>
              </a:rPr>
              <a:t>w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sz="2000" b="1" i="1" dirty="0">
                <a:solidFill>
                  <a:srgbClr val="000000"/>
                </a:solidFill>
              </a:rPr>
              <a:t> </a:t>
            </a:r>
            <a:r>
              <a:rPr lang="en-US" altLang="ru-RU" sz="2000" b="1" i="1" dirty="0" err="1">
                <a:solidFill>
                  <a:srgbClr val="000000"/>
                </a:solidFill>
              </a:rPr>
              <a:t>s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j</a:t>
            </a:r>
            <a:endParaRPr lang="ru-RU" altLang="ru-RU" sz="2000" b="1" i="1" dirty="0">
              <a:solidFill>
                <a:srgbClr val="000000"/>
              </a:solidFill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4352861" y="1395715"/>
            <a:ext cx="360040" cy="402968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1613" y="1460371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solidFill>
                  <a:srgbClr val="C00000"/>
                </a:solidFill>
              </a:rPr>
              <a:t>Синаптический</a:t>
            </a:r>
            <a:r>
              <a:rPr lang="ru-RU" sz="1400" b="1" dirty="0">
                <a:solidFill>
                  <a:srgbClr val="C00000"/>
                </a:solidFill>
              </a:rPr>
              <a:t> вес</a:t>
            </a: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 flipH="1">
            <a:off x="4650329" y="1766718"/>
            <a:ext cx="2408288" cy="1556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 descr="SIG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0944" y="3266432"/>
            <a:ext cx="1057095" cy="11779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452319" y="4431985"/>
            <a:ext cx="17635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C00000"/>
                </a:solidFill>
              </a:rPr>
              <a:t>Функция активации</a:t>
            </a:r>
            <a:endParaRPr lang="en-US" altLang="ru-RU" sz="1200" b="1" dirty="0">
              <a:solidFill>
                <a:srgbClr val="C00000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pic>
        <p:nvPicPr>
          <p:cNvPr id="4956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92" y="3984629"/>
            <a:ext cx="1043830" cy="4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fld id="{F1541F61-B95C-40FA-B815-513D566C52E2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>
          <a:xfrm>
            <a:off x="3124199" y="6381328"/>
            <a:ext cx="3601549" cy="268139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93C08-8341-4293-9353-6D9BB6DEABFE}" type="slidenum">
              <a:rPr lang="ru-RU" altLang="ru-RU" smtClean="0">
                <a:solidFill>
                  <a:srgbClr val="000000"/>
                </a:solidFill>
              </a:rPr>
              <a:pPr/>
              <a:t>16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06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2831" y="17457"/>
            <a:ext cx="9081232" cy="595313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00FF"/>
                </a:solidFill>
                <a:latin typeface="+mn-lt"/>
              </a:rPr>
              <a:t>ИНС, применяемые в экспериментальной физике</a:t>
            </a:r>
            <a:endParaRPr lang="en-US" altLang="ru-RU" sz="28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40964" name="Picture 4" descr="ML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78" y="604739"/>
            <a:ext cx="306907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931823" y="595112"/>
            <a:ext cx="63513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b="1" dirty="0">
                <a:solidFill>
                  <a:srgbClr val="0000FF"/>
                </a:solidFill>
              </a:rPr>
              <a:t>Прямоточная ИНС  или многослойный персептрон (МСП) (МСП, </a:t>
            </a:r>
            <a:r>
              <a:rPr lang="en-US" altLang="ru-RU" b="1" dirty="0">
                <a:solidFill>
                  <a:srgbClr val="0000FF"/>
                </a:solidFill>
              </a:rPr>
              <a:t>RBF-</a:t>
            </a:r>
            <a:r>
              <a:rPr lang="ru-RU" altLang="ru-RU" b="1" dirty="0">
                <a:solidFill>
                  <a:srgbClr val="0000FF"/>
                </a:solidFill>
              </a:rPr>
              <a:t>сети).   </a:t>
            </a:r>
            <a:endParaRPr lang="en-US" altLang="ru-RU" sz="2000" b="1" dirty="0">
              <a:solidFill>
                <a:srgbClr val="C00000"/>
              </a:solidFill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-3644900" y="1968500"/>
            <a:ext cx="19653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276600" y="5734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b="1">
              <a:solidFill>
                <a:srgbClr val="0000FF"/>
              </a:solidFill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2432751" y="2063953"/>
            <a:ext cx="671160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600" b="1" dirty="0">
                <a:solidFill>
                  <a:srgbClr val="000000"/>
                </a:solidFill>
              </a:rPr>
              <a:t>Создать обучающую выборку как набор пар</a:t>
            </a:r>
            <a:r>
              <a:rPr lang="en-US" altLang="ru-RU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(</a:t>
            </a:r>
            <a:r>
              <a:rPr lang="en-US" sz="1600" b="1" dirty="0" err="1">
                <a:solidFill>
                  <a:srgbClr val="000000"/>
                </a:solidFill>
              </a:rPr>
              <a:t>X</a:t>
            </a:r>
            <a:r>
              <a:rPr lang="en-US" sz="1600" b="1" baseline="-25000" dirty="0" err="1">
                <a:solidFill>
                  <a:srgbClr val="000000"/>
                </a:solidFill>
              </a:rPr>
              <a:t>i</a:t>
            </a:r>
            <a:r>
              <a:rPr lang="en-US" sz="1600" b="1" dirty="0" err="1">
                <a:solidFill>
                  <a:srgbClr val="000000"/>
                </a:solidFill>
              </a:rPr>
              <a:t>,Z</a:t>
            </a:r>
            <a:r>
              <a:rPr lang="en-US" sz="1600" b="1" baseline="-25000" dirty="0" err="1">
                <a:solidFill>
                  <a:srgbClr val="000000"/>
                </a:solidFill>
              </a:rPr>
              <a:t>i</a:t>
            </a:r>
            <a:r>
              <a:rPr lang="en-US" sz="1600" b="1" dirty="0">
                <a:solidFill>
                  <a:srgbClr val="000000"/>
                </a:solidFill>
              </a:rPr>
              <a:t>)</a:t>
            </a:r>
            <a:r>
              <a:rPr lang="ru-RU" sz="1600" b="1" dirty="0">
                <a:solidFill>
                  <a:srgbClr val="000000"/>
                </a:solidFill>
              </a:rPr>
              <a:t>, где</a:t>
            </a:r>
            <a:r>
              <a:rPr lang="en-US" sz="1600" b="1" dirty="0">
                <a:solidFill>
                  <a:srgbClr val="000000"/>
                </a:solidFill>
              </a:rPr>
              <a:t> X</a:t>
            </a:r>
            <a:r>
              <a:rPr lang="en-US" sz="1600" b="1" baseline="-25000" dirty="0">
                <a:solidFill>
                  <a:srgbClr val="000000"/>
                </a:solidFill>
              </a:rPr>
              <a:t>i </a:t>
            </a:r>
            <a:r>
              <a:rPr lang="en-US" altLang="ru-RU" sz="1600" b="1" dirty="0">
                <a:solidFill>
                  <a:srgbClr val="000000"/>
                </a:solidFill>
              </a:rPr>
              <a:t>– </a:t>
            </a:r>
            <a:r>
              <a:rPr lang="ru-RU" altLang="ru-RU" sz="1600" b="1" dirty="0">
                <a:solidFill>
                  <a:srgbClr val="000000"/>
                </a:solidFill>
              </a:rPr>
              <a:t>входное значение</a:t>
            </a:r>
            <a:r>
              <a:rPr lang="en-US" altLang="ru-RU" sz="1600" b="1" dirty="0">
                <a:solidFill>
                  <a:srgbClr val="000000"/>
                </a:solidFill>
              </a:rPr>
              <a:t>, </a:t>
            </a:r>
            <a:r>
              <a:rPr lang="en-US" sz="1600" b="1" dirty="0" err="1">
                <a:solidFill>
                  <a:srgbClr val="000000"/>
                </a:solidFill>
              </a:rPr>
              <a:t>Z</a:t>
            </a:r>
            <a:r>
              <a:rPr lang="en-US" sz="1600" b="1" baseline="-25000" dirty="0" err="1">
                <a:solidFill>
                  <a:srgbClr val="000000"/>
                </a:solidFill>
              </a:rPr>
              <a:t>i</a:t>
            </a:r>
            <a:r>
              <a:rPr lang="en-US" altLang="ru-RU" sz="1600" b="1" dirty="0">
                <a:solidFill>
                  <a:srgbClr val="000000"/>
                </a:solidFill>
              </a:rPr>
              <a:t> – </a:t>
            </a:r>
            <a:r>
              <a:rPr lang="ru-RU" altLang="ru-RU" sz="1600" b="1" dirty="0">
                <a:solidFill>
                  <a:srgbClr val="000000"/>
                </a:solidFill>
              </a:rPr>
              <a:t>его целевое значение</a:t>
            </a:r>
            <a:r>
              <a:rPr lang="en-US" altLang="ru-RU" sz="1600" b="1" dirty="0">
                <a:solidFill>
                  <a:srgbClr val="0000FF"/>
                </a:solidFill>
              </a:rPr>
              <a:t>.</a:t>
            </a:r>
            <a:endParaRPr lang="ru-RU" sz="1600" b="1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ru-RU" altLang="ru-RU" sz="1600" b="1" dirty="0">
                <a:solidFill>
                  <a:srgbClr val="000000"/>
                </a:solidFill>
              </a:rPr>
              <a:t>Обучить МСП, т.е. так подстроить веса </a:t>
            </a:r>
            <a:r>
              <a:rPr lang="en-US" altLang="ru-RU" sz="1600" i="1" dirty="0" err="1">
                <a:solidFill>
                  <a:srgbClr val="000000"/>
                </a:solidFill>
              </a:rPr>
              <a:t>w</a:t>
            </a:r>
            <a:r>
              <a:rPr lang="en-US" altLang="ru-RU" sz="1600" i="1" baseline="-25000" dirty="0" err="1">
                <a:solidFill>
                  <a:srgbClr val="000000"/>
                </a:solidFill>
              </a:rPr>
              <a:t>ij</a:t>
            </a:r>
            <a:r>
              <a:rPr lang="ru-RU" altLang="ru-RU" sz="1600" b="1" dirty="0">
                <a:solidFill>
                  <a:srgbClr val="000000"/>
                </a:solidFill>
              </a:rPr>
              <a:t>, чтобы сеть определяла правильный выход для входов, не использованных при обучении</a:t>
            </a:r>
            <a:endParaRPr lang="en-US" altLang="ru-RU" sz="16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>
                <a:solidFill>
                  <a:srgbClr val="000000"/>
                </a:solidFill>
              </a:rPr>
              <a:t>3. </a:t>
            </a:r>
            <a:r>
              <a:rPr lang="ru-RU" altLang="ru-RU" sz="1600" b="1" dirty="0">
                <a:solidFill>
                  <a:srgbClr val="000000"/>
                </a:solidFill>
              </a:rPr>
              <a:t>Протестировать МСП на тестовой выборке</a:t>
            </a:r>
            <a:endParaRPr lang="en-US" altLang="ru-RU" sz="1600" b="1" dirty="0">
              <a:solidFill>
                <a:srgbClr val="000000"/>
              </a:solidFill>
            </a:endParaRPr>
          </a:p>
          <a:p>
            <a:pPr marL="265113" indent="-265113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>
                <a:solidFill>
                  <a:srgbClr val="000000"/>
                </a:solidFill>
              </a:rPr>
              <a:t>4. </a:t>
            </a:r>
            <a:r>
              <a:rPr lang="ru-RU" altLang="ru-RU" sz="1600" b="1" dirty="0">
                <a:solidFill>
                  <a:srgbClr val="000000"/>
                </a:solidFill>
              </a:rPr>
              <a:t>Обученная сеть реализуется как программа или </a:t>
            </a:r>
            <a:r>
              <a:rPr lang="ru-RU" altLang="ru-RU" sz="1600" b="1" dirty="0" err="1">
                <a:solidFill>
                  <a:srgbClr val="D53807"/>
                </a:solidFill>
              </a:rPr>
              <a:t>нейрочип</a:t>
            </a:r>
            <a:r>
              <a:rPr lang="ru-RU" altLang="ru-RU" sz="1600" b="1" dirty="0">
                <a:solidFill>
                  <a:srgbClr val="D53807"/>
                </a:solidFill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</a:rPr>
              <a:t>для очень быстрого применения</a:t>
            </a:r>
            <a:endParaRPr lang="en-US" altLang="ru-RU" sz="1600" b="1" dirty="0">
              <a:solidFill>
                <a:srgbClr val="000000"/>
              </a:solidFill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968685" y="2291067"/>
            <a:ext cx="16221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i="1" dirty="0">
                <a:solidFill>
                  <a:srgbClr val="000000"/>
                </a:solidFill>
              </a:rPr>
              <a:t>h</a:t>
            </a:r>
            <a:r>
              <a:rPr lang="en-US" altLang="ru-RU" sz="1600" i="1" baseline="-25000" dirty="0">
                <a:solidFill>
                  <a:srgbClr val="000000"/>
                </a:solidFill>
              </a:rPr>
              <a:t>i</a:t>
            </a:r>
            <a:r>
              <a:rPr lang="en-US" altLang="ru-RU" sz="1600" i="1" dirty="0">
                <a:solidFill>
                  <a:srgbClr val="000000"/>
                </a:solidFill>
              </a:rPr>
              <a:t>=g(</a:t>
            </a:r>
            <a:r>
              <a:rPr lang="el-GR" altLang="ru-RU" sz="1600" dirty="0">
                <a:solidFill>
                  <a:srgbClr val="000000"/>
                </a:solidFill>
              </a:rPr>
              <a:t>Σ</a:t>
            </a:r>
            <a:r>
              <a:rPr lang="en-US" altLang="ru-RU" sz="1600" i="1" baseline="-25000" dirty="0" err="1">
                <a:solidFill>
                  <a:srgbClr val="000000"/>
                </a:solidFill>
              </a:rPr>
              <a:t>j</a:t>
            </a:r>
            <a:r>
              <a:rPr lang="en-US" altLang="ru-RU" sz="1600" i="1" dirty="0" err="1">
                <a:solidFill>
                  <a:srgbClr val="000000"/>
                </a:solidFill>
              </a:rPr>
              <a:t>w</a:t>
            </a:r>
            <a:r>
              <a:rPr lang="en-US" altLang="ru-RU" sz="1600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sz="1600" i="1" dirty="0">
                <a:solidFill>
                  <a:srgbClr val="000000"/>
                </a:solidFill>
              </a:rPr>
              <a:t> </a:t>
            </a:r>
            <a:r>
              <a:rPr lang="en-US" altLang="ru-RU" sz="1600" i="1" dirty="0" err="1">
                <a:solidFill>
                  <a:srgbClr val="000000"/>
                </a:solidFill>
              </a:rPr>
              <a:t>s</a:t>
            </a:r>
            <a:r>
              <a:rPr lang="en-US" altLang="ru-RU" sz="1600" i="1" baseline="-25000" dirty="0" err="1">
                <a:solidFill>
                  <a:srgbClr val="000000"/>
                </a:solidFill>
              </a:rPr>
              <a:t>j</a:t>
            </a:r>
            <a:r>
              <a:rPr lang="en-US" altLang="ru-RU" sz="1600" i="1" dirty="0">
                <a:solidFill>
                  <a:srgbClr val="000000"/>
                </a:solidFill>
              </a:rPr>
              <a:t>)</a:t>
            </a:r>
            <a:endParaRPr lang="en-US" altLang="ru-RU" sz="1600" dirty="0">
              <a:solidFill>
                <a:srgbClr val="0000FF"/>
              </a:solidFill>
            </a:endParaRPr>
          </a:p>
        </p:txBody>
      </p:sp>
      <p:graphicFrame>
        <p:nvGraphicFramePr>
          <p:cNvPr id="40976" name="Object 1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61754384"/>
              </p:ext>
            </p:extLst>
          </p:nvPr>
        </p:nvGraphicFramePr>
        <p:xfrm>
          <a:off x="594783" y="3224235"/>
          <a:ext cx="1694685" cy="1628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5" imgW="2467319" imgH="2371429" progId="Unknown">
                  <p:embed/>
                </p:oleObj>
              </mc:Choice>
              <mc:Fallback>
                <p:oleObj r:id="rId5" imgW="2467319" imgH="2371429" progId="Unknown">
                  <p:embed/>
                  <p:pic>
                    <p:nvPicPr>
                      <p:cNvPr id="4097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783" y="3224235"/>
                        <a:ext cx="1694685" cy="1628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1166813" y="2655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22786" y="2694311"/>
            <a:ext cx="30690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0000FF"/>
                </a:solidFill>
              </a:rPr>
              <a:t>2. </a:t>
            </a:r>
            <a:r>
              <a:rPr lang="ru-RU" altLang="ru-RU" b="1" dirty="0" err="1">
                <a:solidFill>
                  <a:srgbClr val="0000FF"/>
                </a:solidFill>
              </a:rPr>
              <a:t>Полносвязная</a:t>
            </a:r>
            <a:r>
              <a:rPr lang="ru-RU" altLang="ru-RU" b="1" dirty="0">
                <a:solidFill>
                  <a:srgbClr val="0000FF"/>
                </a:solidFill>
              </a:rPr>
              <a:t> ИНС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FF"/>
                </a:solidFill>
              </a:rPr>
              <a:t>(сеть </a:t>
            </a:r>
            <a:r>
              <a:rPr lang="ru-RU" altLang="ru-RU" b="1" dirty="0" err="1">
                <a:solidFill>
                  <a:srgbClr val="0000FF"/>
                </a:solidFill>
              </a:rPr>
              <a:t>Хопфилда</a:t>
            </a:r>
            <a:r>
              <a:rPr lang="ru-RU" altLang="ru-RU" b="1" dirty="0">
                <a:solidFill>
                  <a:srgbClr val="0000FF"/>
                </a:solidFill>
              </a:rPr>
              <a:t>)</a:t>
            </a:r>
            <a:endParaRPr lang="en-US" altLang="ru-RU" b="1" dirty="0">
              <a:solidFill>
                <a:srgbClr val="0000FF"/>
              </a:solidFill>
            </a:endParaRPr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0" y="2933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89" y="3206168"/>
            <a:ext cx="132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>
                <a:solidFill>
                  <a:srgbClr val="C00000"/>
                </a:solidFill>
              </a:rPr>
              <a:t>Самообучение</a:t>
            </a:r>
            <a:r>
              <a:rPr lang="ru-RU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103867"/>
              </p:ext>
            </p:extLst>
          </p:nvPr>
        </p:nvGraphicFramePr>
        <p:xfrm>
          <a:off x="2931823" y="1373155"/>
          <a:ext cx="1269018" cy="38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Формула" r:id="rId7" imgW="1257300" imgH="381000" progId="Equation.3">
                  <p:embed/>
                </p:oleObj>
              </mc:Choice>
              <mc:Fallback>
                <p:oleObj name="Формула" r:id="rId7" imgW="1257300" imgH="381000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1823" y="1373155"/>
                        <a:ext cx="1269018" cy="385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99992" y="902623"/>
            <a:ext cx="46440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</a:rPr>
              <a:t>                               </a:t>
            </a:r>
            <a:r>
              <a:rPr lang="ru-RU" altLang="ru-RU" b="1" u="sng" dirty="0">
                <a:solidFill>
                  <a:srgbClr val="C00000"/>
                </a:solidFill>
              </a:rPr>
              <a:t>Обучение с учителем.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C00000"/>
                </a:solidFill>
              </a:rPr>
              <a:t>Цель обучения – определить веса так, чтобы обученная сеть решала задачу распознавания или классификации. </a:t>
            </a:r>
            <a:endParaRPr lang="ru-RU" sz="1400" b="1" dirty="0">
              <a:solidFill>
                <a:srgbClr val="00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21549" y="2660879"/>
            <a:ext cx="229052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 flipV="1">
            <a:off x="2312077" y="2655888"/>
            <a:ext cx="0" cy="224318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Дата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4AB0857-ECD4-44CB-8744-0CAACE739A52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0"/>
          </p:nvPr>
        </p:nvSpPr>
        <p:spPr>
          <a:xfrm>
            <a:off x="3124200" y="6453335"/>
            <a:ext cx="3697796" cy="268139"/>
          </a:xfrm>
        </p:spPr>
        <p:txBody>
          <a:bodyPr/>
          <a:lstStyle/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3CE6F3D-269E-4EAA-9F78-9651131A8792}"/>
              </a:ext>
            </a:extLst>
          </p:cNvPr>
          <p:cNvSpPr/>
          <p:nvPr/>
        </p:nvSpPr>
        <p:spPr>
          <a:xfrm>
            <a:off x="2382843" y="4100353"/>
            <a:ext cx="6688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00FF"/>
                </a:solidFill>
              </a:rPr>
              <a:t>                                              Почему ИНС так востребованы в физике </a:t>
            </a:r>
          </a:p>
          <a:p>
            <a:r>
              <a:rPr lang="ru-RU" b="1" dirty="0">
                <a:solidFill>
                  <a:srgbClr val="C00000"/>
                </a:solidFill>
              </a:rPr>
              <a:t>1. </a:t>
            </a:r>
            <a:r>
              <a:rPr lang="ru-RU" sz="1600" b="1" dirty="0">
                <a:solidFill>
                  <a:srgbClr val="C00000"/>
                </a:solidFill>
              </a:rPr>
              <a:t>насущная потребность в быстрых </a:t>
            </a:r>
            <a:r>
              <a:rPr lang="ru-RU" sz="1600" b="1" dirty="0" err="1">
                <a:solidFill>
                  <a:srgbClr val="C00000"/>
                </a:solidFill>
              </a:rPr>
              <a:t>нейросетевых</a:t>
            </a:r>
            <a:r>
              <a:rPr lang="ru-RU" sz="1600" b="1" dirty="0">
                <a:solidFill>
                  <a:srgbClr val="C00000"/>
                </a:solidFill>
              </a:rPr>
              <a:t> методах принятия решений и реконструкции событий;</a:t>
            </a: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485525-9327-4DE5-A6AB-8C12AE9A706C}"/>
              </a:ext>
            </a:extLst>
          </p:cNvPr>
          <p:cNvSpPr txBox="1"/>
          <p:nvPr/>
        </p:nvSpPr>
        <p:spPr>
          <a:xfrm>
            <a:off x="92831" y="4891010"/>
            <a:ext cx="90511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C00000"/>
                </a:solidFill>
              </a:rPr>
              <a:t>2. возможность  </a:t>
            </a:r>
            <a:r>
              <a:rPr lang="ru-RU" sz="1600" b="1" dirty="0" err="1">
                <a:solidFill>
                  <a:srgbClr val="C00000"/>
                </a:solidFill>
              </a:rPr>
              <a:t>монте-карловской</a:t>
            </a:r>
            <a:r>
              <a:rPr lang="ru-RU" sz="1600" b="1" dirty="0">
                <a:solidFill>
                  <a:srgbClr val="C00000"/>
                </a:solidFill>
              </a:rPr>
              <a:t> генерации обучающей выборки любой требуемой длины на основе современной физической теории </a:t>
            </a:r>
            <a:r>
              <a:rPr lang="ru-RU" sz="1600" dirty="0"/>
              <a:t>;</a:t>
            </a:r>
          </a:p>
          <a:p>
            <a:pPr lvl="0"/>
            <a:r>
              <a:rPr lang="ru-RU" sz="1600" dirty="0"/>
              <a:t>3. появление в то время на рынке </a:t>
            </a:r>
            <a:r>
              <a:rPr lang="ru-RU" sz="1600" dirty="0" err="1"/>
              <a:t>нейрочипов</a:t>
            </a:r>
            <a:r>
              <a:rPr lang="en-US" sz="1600" dirty="0"/>
              <a:t>, </a:t>
            </a:r>
            <a:r>
              <a:rPr lang="ru-RU" sz="1600" dirty="0"/>
              <a:t>реализующих обученную нейросеть для ее применения</a:t>
            </a:r>
            <a:r>
              <a:rPr lang="en-US" sz="1600" dirty="0"/>
              <a:t>, </a:t>
            </a:r>
            <a:r>
              <a:rPr lang="ru-RU" sz="1600" dirty="0"/>
              <a:t>как сверхбыстрого триггера;</a:t>
            </a:r>
          </a:p>
          <a:p>
            <a:pPr lvl="0"/>
            <a:r>
              <a:rPr lang="ru-RU" sz="1600" dirty="0"/>
              <a:t>4. появление библиотек для конструирования и  обучения нейросетей, сначала в составе платформы </a:t>
            </a:r>
            <a:r>
              <a:rPr lang="en-US" sz="1600" dirty="0"/>
              <a:t>ROOT</a:t>
            </a:r>
            <a:r>
              <a:rPr lang="ru-RU" sz="1600" dirty="0"/>
              <a:t> а теперь </a:t>
            </a:r>
            <a:r>
              <a:rPr lang="ru-RU" sz="1600" dirty="0" err="1"/>
              <a:t>питоновских</a:t>
            </a:r>
            <a:r>
              <a:rPr lang="ru-RU" sz="1600" dirty="0"/>
              <a:t> библиотек </a:t>
            </a:r>
            <a:r>
              <a:rPr lang="en-US" sz="1600" dirty="0"/>
              <a:t>KERAS-TensorFlow</a:t>
            </a:r>
            <a:r>
              <a:rPr lang="ru-RU" sz="1600" dirty="0"/>
              <a:t> </a:t>
            </a:r>
            <a:r>
              <a:rPr lang="en-US" sz="1600" dirty="0"/>
              <a:t> </a:t>
            </a:r>
            <a:r>
              <a:rPr lang="ru-RU" sz="1600" dirty="0"/>
              <a:t>и</a:t>
            </a:r>
            <a:r>
              <a:rPr lang="en-US" sz="1600" dirty="0"/>
              <a:t>  </a:t>
            </a:r>
            <a:r>
              <a:rPr lang="en-US" sz="1600" dirty="0" err="1"/>
              <a:t>PyTorch</a:t>
            </a:r>
            <a:endParaRPr lang="ru-RU" sz="1600" dirty="0"/>
          </a:p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491799-9080-45DD-831F-A1F5AB2B502B}"/>
              </a:ext>
            </a:extLst>
          </p:cNvPr>
          <p:cNvSpPr txBox="1"/>
          <p:nvPr/>
        </p:nvSpPr>
        <p:spPr>
          <a:xfrm>
            <a:off x="5205595" y="1772259"/>
            <a:ext cx="3988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solidFill>
                  <a:srgbClr val="0000FF"/>
                </a:solidFill>
              </a:rPr>
              <a:t>Этапы применения МСП</a:t>
            </a:r>
            <a:r>
              <a:rPr lang="en-US" altLang="ru-RU" b="1" dirty="0">
                <a:solidFill>
                  <a:srgbClr val="0000FF"/>
                </a:solidFill>
              </a:rPr>
              <a:t>:</a:t>
            </a:r>
            <a:endParaRPr lang="fr-FR" altLang="ru-RU" b="1" dirty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045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3481"/>
            <a:ext cx="2016224" cy="130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"/>
            <a:ext cx="9144000" cy="90870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00FF"/>
                </a:solidFill>
              </a:rPr>
              <a:t>Тайны обучения. </a:t>
            </a:r>
            <a:br>
              <a:rPr lang="ru-RU" sz="3600" b="1" dirty="0">
                <a:solidFill>
                  <a:srgbClr val="0000FF"/>
                </a:solidFill>
              </a:rPr>
            </a:br>
            <a:r>
              <a:rPr lang="ru-RU" sz="3600" b="1" dirty="0">
                <a:solidFill>
                  <a:srgbClr val="0000FF"/>
                </a:solidFill>
              </a:rPr>
              <a:t>Что внутри черного ящика ИНС?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3419872" y="865563"/>
            <a:ext cx="5724128" cy="1267293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600" b="1" dirty="0">
                <a:solidFill>
                  <a:srgbClr val="0000FF"/>
                </a:solidFill>
              </a:rPr>
              <a:t>Чтобы обучить МСП применяют </a:t>
            </a:r>
            <a:r>
              <a:rPr lang="ru-RU" altLang="ru-RU" sz="1600" b="1" dirty="0">
                <a:solidFill>
                  <a:srgbClr val="FF0000"/>
                </a:solidFill>
              </a:rPr>
              <a:t>метод  обратного распространения ошибки</a:t>
            </a:r>
            <a:r>
              <a:rPr lang="ru-RU" altLang="ru-RU" sz="1600" b="1" dirty="0">
                <a:solidFill>
                  <a:srgbClr val="0000FF"/>
                </a:solidFill>
              </a:rPr>
              <a:t>, когда минимизируют по всем весам функцию ошибки сети: </a:t>
            </a:r>
          </a:p>
          <a:p>
            <a:pPr marL="0" indent="0">
              <a:buNone/>
            </a:pPr>
            <a:r>
              <a:rPr lang="en-GB" altLang="ru-RU" sz="2000" b="1" i="1" dirty="0"/>
              <a:t>E=</a:t>
            </a:r>
            <a:r>
              <a:rPr lang="el-GR" altLang="ru-RU" sz="2000" b="1" i="1" dirty="0"/>
              <a:t>Σ</a:t>
            </a:r>
            <a:r>
              <a:rPr lang="en-US" altLang="ru-RU" sz="2000" b="1" i="1" baseline="-25000" dirty="0"/>
              <a:t>m</a:t>
            </a:r>
            <a:r>
              <a:rPr lang="el-GR" altLang="ru-RU" sz="2000" b="1" i="1" dirty="0"/>
              <a:t>Σ</a:t>
            </a:r>
            <a:r>
              <a:rPr lang="en-US" altLang="ru-RU" sz="2000" b="1" i="1" baseline="-25000" dirty="0" err="1"/>
              <a:t>ij</a:t>
            </a:r>
            <a:r>
              <a:rPr lang="en-US" altLang="ru-RU" sz="2000" b="1" i="1" baseline="-25000" dirty="0"/>
              <a:t> </a:t>
            </a:r>
            <a:r>
              <a:rPr lang="en-US" altLang="ru-RU" sz="2000" b="1" i="1" dirty="0"/>
              <a:t>(</a:t>
            </a:r>
            <a:r>
              <a:rPr lang="en-GB" altLang="ru-RU" sz="2000" b="1" i="1" dirty="0" err="1"/>
              <a:t>y</a:t>
            </a:r>
            <a:r>
              <a:rPr lang="en-GB" altLang="ru-RU" sz="2000" b="1" i="1" baseline="-25000" dirty="0" err="1"/>
              <a:t>i</a:t>
            </a:r>
            <a:r>
              <a:rPr lang="en-GB" altLang="ru-RU" sz="2000" b="1" i="1" baseline="-25000" dirty="0"/>
              <a:t> </a:t>
            </a:r>
            <a:r>
              <a:rPr lang="en-GB" altLang="ru-RU" sz="2000" b="1" i="1" baseline="30000" dirty="0"/>
              <a:t>(m)</a:t>
            </a:r>
            <a:r>
              <a:rPr lang="en-GB" altLang="ru-RU" sz="2000" b="1" i="1" dirty="0"/>
              <a:t> – </a:t>
            </a:r>
            <a:r>
              <a:rPr lang="en-GB" altLang="ru-RU" sz="2000" b="1" i="1" dirty="0" err="1"/>
              <a:t>z</a:t>
            </a:r>
            <a:r>
              <a:rPr lang="en-GB" altLang="ru-RU" sz="2000" b="1" i="1" baseline="-25000" dirty="0" err="1"/>
              <a:t>i</a:t>
            </a:r>
            <a:r>
              <a:rPr lang="en-GB" altLang="ru-RU" sz="2000" b="1" i="1" baseline="-25000" dirty="0"/>
              <a:t> </a:t>
            </a:r>
            <a:r>
              <a:rPr lang="en-GB" altLang="ru-RU" sz="2000" b="1" i="1" baseline="30000" dirty="0"/>
              <a:t>(m)</a:t>
            </a:r>
            <a:r>
              <a:rPr lang="en-GB" altLang="ru-RU" sz="2000" b="1" i="1" dirty="0"/>
              <a:t> )</a:t>
            </a:r>
            <a:r>
              <a:rPr lang="en-GB" altLang="ru-RU" sz="2000" b="1" i="1" baseline="30000" dirty="0"/>
              <a:t>2</a:t>
            </a:r>
            <a:r>
              <a:rPr lang="en-GB" altLang="ru-RU" sz="2000" b="1" i="1" dirty="0"/>
              <a:t> </a:t>
            </a:r>
            <a:r>
              <a:rPr lang="en-GB" altLang="ru-RU" sz="2000" b="1" dirty="0"/>
              <a:t>→</a:t>
            </a:r>
            <a:r>
              <a:rPr lang="en-GB" altLang="ru-RU" sz="2000" b="1" i="1" dirty="0"/>
              <a:t> min</a:t>
            </a:r>
            <a:r>
              <a:rPr lang="en-GB" altLang="ru-RU" sz="2000" b="1" i="1" baseline="-25000" dirty="0"/>
              <a:t>{</a:t>
            </a:r>
            <a:r>
              <a:rPr lang="en-US" altLang="ru-RU" sz="2000" b="1" i="1" baseline="-25000" dirty="0" err="1"/>
              <a:t>wij</a:t>
            </a:r>
            <a:r>
              <a:rPr lang="en-GB" altLang="ru-RU" sz="2000" b="1" i="1" baseline="-25000" dirty="0"/>
              <a:t>} </a:t>
            </a:r>
            <a:endParaRPr lang="en-GB" altLang="ru-RU" sz="2000" b="1" i="1" dirty="0"/>
          </a:p>
        </p:txBody>
      </p:sp>
      <p:sp>
        <p:nvSpPr>
          <p:cNvPr id="9" name="Text Box 1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163786" y="2119278"/>
            <a:ext cx="14505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ru-RU" sz="1200" b="1" i="1" dirty="0">
                <a:effectLst/>
              </a:rPr>
              <a:t>h</a:t>
            </a:r>
            <a:r>
              <a:rPr lang="en-US" altLang="ru-RU" sz="1200" b="1" i="1" baseline="-25000" dirty="0">
                <a:effectLst/>
              </a:rPr>
              <a:t>i</a:t>
            </a:r>
            <a:r>
              <a:rPr lang="en-US" altLang="ru-RU" sz="1200" b="1" i="1" dirty="0">
                <a:effectLst/>
              </a:rPr>
              <a:t>=g(</a:t>
            </a:r>
            <a:r>
              <a:rPr lang="el-GR" altLang="ru-RU" sz="1200" b="1" dirty="0">
                <a:effectLst/>
              </a:rPr>
              <a:t>Σ</a:t>
            </a:r>
            <a:r>
              <a:rPr lang="en-US" altLang="ru-RU" sz="1200" b="1" i="1" baseline="-25000" dirty="0" err="1">
                <a:effectLst/>
              </a:rPr>
              <a:t>j</a:t>
            </a:r>
            <a:r>
              <a:rPr lang="en-US" altLang="ru-RU" sz="1200" b="1" i="1" dirty="0" err="1">
                <a:effectLst/>
              </a:rPr>
              <a:t>w</a:t>
            </a:r>
            <a:r>
              <a:rPr lang="en-US" altLang="ru-RU" sz="1200" b="1" i="1" baseline="-25000" dirty="0" err="1">
                <a:effectLst/>
              </a:rPr>
              <a:t>ij</a:t>
            </a:r>
            <a:r>
              <a:rPr lang="en-US" altLang="ru-RU" sz="1200" b="1" i="1" dirty="0">
                <a:effectLst/>
              </a:rPr>
              <a:t> </a:t>
            </a:r>
            <a:r>
              <a:rPr lang="en-US" altLang="ru-RU" sz="1200" b="1" i="1" dirty="0" err="1">
                <a:effectLst/>
              </a:rPr>
              <a:t>s</a:t>
            </a:r>
            <a:r>
              <a:rPr lang="en-US" altLang="ru-RU" sz="1200" b="1" i="1" baseline="-25000" dirty="0" err="1">
                <a:effectLst/>
              </a:rPr>
              <a:t>j</a:t>
            </a:r>
            <a:r>
              <a:rPr lang="en-US" altLang="ru-RU" sz="1200" b="1" i="1" dirty="0">
                <a:effectLst/>
              </a:rPr>
              <a:t>)</a:t>
            </a:r>
            <a:endParaRPr lang="en-US" altLang="ru-RU" sz="1200" b="1" dirty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2123728" y="1339177"/>
          <a:ext cx="1268413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Формула" r:id="rId4" imgW="1257300" imgH="381000" progId="Equation.3">
                  <p:embed/>
                </p:oleObj>
              </mc:Choice>
              <mc:Fallback>
                <p:oleObj name="Формула" r:id="rId4" imgW="1257300" imgH="381000" progId="Equation.3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339177"/>
                        <a:ext cx="1268413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860411" y="2132856"/>
            <a:ext cx="7283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solidFill>
                  <a:srgbClr val="000000"/>
                </a:solidFill>
              </a:rPr>
              <a:t>Т.о</a:t>
            </a:r>
            <a:r>
              <a:rPr lang="ru-RU" dirty="0">
                <a:solidFill>
                  <a:srgbClr val="000000"/>
                </a:solidFill>
              </a:rPr>
              <a:t>. надо решать систему из </a:t>
            </a:r>
            <a:r>
              <a:rPr lang="ru-RU" dirty="0">
                <a:solidFill>
                  <a:srgbClr val="FF0000"/>
                </a:solidFill>
              </a:rPr>
              <a:t>15 уравнений </a:t>
            </a:r>
            <a:endParaRPr lang="en-US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с 15 неизвестными значениями весов </a:t>
            </a:r>
            <a:r>
              <a:rPr lang="en-US" altLang="ru-RU" i="1" dirty="0" err="1">
                <a:solidFill>
                  <a:srgbClr val="000000"/>
                </a:solidFill>
              </a:rPr>
              <a:t>w</a:t>
            </a:r>
            <a:r>
              <a:rPr lang="en-US" altLang="ru-RU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i="1" dirty="0">
                <a:solidFill>
                  <a:srgbClr val="000000"/>
                </a:solidFill>
              </a:rPr>
              <a:t> </a:t>
            </a:r>
            <a:r>
              <a:rPr lang="en-US" altLang="ru-RU" i="1" dirty="0" err="1">
                <a:solidFill>
                  <a:srgbClr val="000000"/>
                </a:solidFill>
              </a:rPr>
              <a:t>w</a:t>
            </a:r>
            <a:r>
              <a:rPr lang="en-US" altLang="ru-RU" i="1" baseline="-25000" dirty="0" err="1">
                <a:solidFill>
                  <a:srgbClr val="000000"/>
                </a:solidFill>
              </a:rPr>
              <a:t>jk</a:t>
            </a:r>
            <a:r>
              <a:rPr lang="ru-RU" altLang="ru-RU" i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для чего требуется дифференцируемость активационной функции </a:t>
            </a:r>
            <a:r>
              <a:rPr lang="en-US" altLang="ru-RU" b="1" dirty="0">
                <a:solidFill>
                  <a:srgbClr val="000000"/>
                </a:solidFill>
              </a:rPr>
              <a:t>g(x)</a:t>
            </a:r>
            <a:r>
              <a:rPr lang="ru-RU" altLang="ru-RU" b="1" dirty="0">
                <a:solidFill>
                  <a:srgbClr val="000000"/>
                </a:solidFill>
              </a:rPr>
              <a:t>,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определяющей выход каждого нейрона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Выбор сигмоидальной активационной 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функции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обеспечивает к тому же простое выражение и для ее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1799236"/>
            <a:ext cx="1517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</a:rPr>
              <a:t>Всего 15 весов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166" y="1114751"/>
            <a:ext cx="35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y</a:t>
            </a:r>
            <a:endParaRPr lang="ru-RU" sz="12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7199536" y="1989703"/>
                <a:ext cx="1042978" cy="633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𝝏</m:t>
                          </m:r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𝑬</m:t>
                          </m:r>
                        </m:num>
                        <m:den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𝝏</m:t>
                          </m:r>
                          <m:sSub>
                            <m:sSubPr>
                              <m:ctrlPr>
                                <a:rPr lang="ru-RU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𝒊𝒋</m:t>
                              </m:r>
                            </m:sub>
                          </m:sSub>
                        </m:den>
                      </m:f>
                      <m:r>
                        <a:rPr lang="en-US" sz="1600" b="1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1" i="1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ru-RU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536" y="1989703"/>
                <a:ext cx="1042978" cy="63344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7504" y="488032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                                            , для скрытого слоя -                                                  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где </a:t>
            </a:r>
            <a:r>
              <a:rPr lang="en-US" altLang="ru-RU" b="1" i="1" dirty="0">
                <a:solidFill>
                  <a:srgbClr val="000000"/>
                </a:solidFill>
              </a:rPr>
              <a:t>η </a:t>
            </a:r>
            <a:r>
              <a:rPr lang="ru-RU" altLang="ru-RU" b="1" dirty="0">
                <a:solidFill>
                  <a:srgbClr val="000000"/>
                </a:solidFill>
              </a:rPr>
              <a:t> - параметр скорости обучения.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Сеть считается обученной, когда в эпохе обучения </a:t>
            </a:r>
            <a:r>
              <a:rPr lang="en-US" altLang="ru-RU" b="1" i="1" dirty="0">
                <a:solidFill>
                  <a:srgbClr val="000000"/>
                </a:solidFill>
              </a:rPr>
              <a:t>t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максимальная ошибка обучения </a:t>
            </a:r>
            <a:r>
              <a:rPr lang="ru-RU" altLang="ru-RU" b="1" i="1" dirty="0">
                <a:solidFill>
                  <a:srgbClr val="000000"/>
                </a:solidFill>
              </a:rPr>
              <a:t>Е=</a:t>
            </a:r>
            <a:r>
              <a:rPr lang="en-US" altLang="ru-RU" b="1" i="1" dirty="0">
                <a:solidFill>
                  <a:srgbClr val="000000"/>
                </a:solidFill>
              </a:rPr>
              <a:t>max</a:t>
            </a:r>
            <a:r>
              <a:rPr lang="ru-RU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t</a:t>
            </a:r>
            <a:r>
              <a:rPr lang="ru-RU" altLang="ru-RU" b="1" i="1" baseline="-25000" dirty="0">
                <a:solidFill>
                  <a:srgbClr val="000000"/>
                </a:solidFill>
              </a:rPr>
              <a:t>,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j</a:t>
            </a:r>
            <a:r>
              <a:rPr lang="ru-RU" altLang="ru-RU" b="1" i="1" dirty="0">
                <a:solidFill>
                  <a:srgbClr val="000000"/>
                </a:solidFill>
              </a:rPr>
              <a:t> |</a:t>
            </a:r>
            <a:r>
              <a:rPr lang="en-US" altLang="ru-RU" b="1" i="1" dirty="0">
                <a:solidFill>
                  <a:srgbClr val="000000"/>
                </a:solidFill>
              </a:rPr>
              <a:t>y</a:t>
            </a:r>
            <a:r>
              <a:rPr lang="ru-RU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t</a:t>
            </a:r>
            <a:r>
              <a:rPr lang="ru-RU" altLang="ru-RU" b="1" i="1" baseline="-25000" dirty="0">
                <a:solidFill>
                  <a:srgbClr val="000000"/>
                </a:solidFill>
              </a:rPr>
              <a:t>,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j</a:t>
            </a:r>
            <a:r>
              <a:rPr lang="ru-RU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i="1" dirty="0">
                <a:solidFill>
                  <a:srgbClr val="000000"/>
                </a:solidFill>
              </a:rPr>
              <a:t>–</a:t>
            </a:r>
            <a:r>
              <a:rPr lang="en-US" altLang="ru-RU" b="1" i="1" dirty="0">
                <a:solidFill>
                  <a:srgbClr val="000000"/>
                </a:solidFill>
              </a:rPr>
              <a:t>z</a:t>
            </a:r>
            <a:r>
              <a:rPr lang="ru-RU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t</a:t>
            </a:r>
            <a:r>
              <a:rPr lang="ru-RU" altLang="ru-RU" b="1" i="1" baseline="-25000" dirty="0">
                <a:solidFill>
                  <a:srgbClr val="000000"/>
                </a:solidFill>
              </a:rPr>
              <a:t>,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j</a:t>
            </a:r>
            <a:r>
              <a:rPr lang="ru-RU" altLang="ru-RU" b="1" i="1" dirty="0">
                <a:solidFill>
                  <a:srgbClr val="000000"/>
                </a:solidFill>
              </a:rPr>
              <a:t> |</a:t>
            </a:r>
            <a:r>
              <a:rPr lang="ru-RU" altLang="ru-RU" b="1" dirty="0">
                <a:solidFill>
                  <a:srgbClr val="000000"/>
                </a:solidFill>
              </a:rPr>
              <a:t> уменьшится до заданной точности. </a:t>
            </a:r>
          </a:p>
        </p:txBody>
      </p:sp>
      <p:graphicFrame>
        <p:nvGraphicFramePr>
          <p:cNvPr id="3" name="Объект 2"/>
          <p:cNvGraphicFramePr>
            <a:graphicFrameLocks noGrp="1" noChangeAspect="1"/>
          </p:cNvGraphicFramePr>
          <p:nvPr/>
        </p:nvGraphicFramePr>
        <p:xfrm>
          <a:off x="6654999" y="2996952"/>
          <a:ext cx="1066026" cy="49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8" imgW="927100" imgH="431800" progId="Equation.DSMT4">
                  <p:embed/>
                </p:oleObj>
              </mc:Choice>
              <mc:Fallback>
                <p:oleObj name="Equation" r:id="rId8" imgW="927100" imgH="431800" progId="Equation.DSMT4">
                  <p:embed/>
                  <p:pic>
                    <p:nvPicPr>
                      <p:cNvPr id="3" name="Объект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4999" y="2996952"/>
                        <a:ext cx="1066026" cy="49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43109324"/>
              </p:ext>
            </p:extLst>
          </p:nvPr>
        </p:nvGraphicFramePr>
        <p:xfrm>
          <a:off x="7534724" y="3370032"/>
          <a:ext cx="1442129" cy="67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Equation" r:id="rId10" imgW="926698" imgH="393529" progId="Equation.DSMT4">
                  <p:embed/>
                </p:oleObj>
              </mc:Choice>
              <mc:Fallback>
                <p:oleObj name="Equation" r:id="rId10" imgW="926698" imgH="393529" progId="Equation.DSMT4">
                  <p:embed/>
                  <p:pic>
                    <p:nvPicPr>
                      <p:cNvPr id="12" name="Объект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724" y="3370032"/>
                        <a:ext cx="1442129" cy="67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8727" name="Picture 3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48" y="4427091"/>
            <a:ext cx="1930484" cy="28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504" y="4385694"/>
            <a:ext cx="903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производных</a:t>
            </a:r>
            <a:r>
              <a:rPr lang="ru-RU" altLang="ru-RU" dirty="0">
                <a:solidFill>
                  <a:srgbClr val="000000"/>
                </a:solidFill>
              </a:rPr>
              <a:t>,                                      </a:t>
            </a:r>
            <a:r>
              <a:rPr lang="ru-RU" altLang="ru-RU" b="1" dirty="0">
                <a:solidFill>
                  <a:srgbClr val="000000"/>
                </a:solidFill>
              </a:rPr>
              <a:t> , входящих в формулы для итеративной (по эпохам обучения) </a:t>
            </a:r>
            <a:r>
              <a:rPr lang="ru-RU" altLang="ru-RU" b="1" dirty="0">
                <a:solidFill>
                  <a:srgbClr val="FF0000"/>
                </a:solidFill>
              </a:rPr>
              <a:t>подстройки весов</a:t>
            </a:r>
            <a:r>
              <a:rPr lang="ru-RU" altLang="ru-RU" b="1" dirty="0">
                <a:solidFill>
                  <a:srgbClr val="000000"/>
                </a:solidFill>
              </a:rPr>
              <a:t>.   Для весов выходного слоя имеем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            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73135"/>
              </p:ext>
            </p:extLst>
          </p:nvPr>
        </p:nvGraphicFramePr>
        <p:xfrm>
          <a:off x="209000" y="4935806"/>
          <a:ext cx="2330364" cy="310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Equation" r:id="rId13" imgW="2476500" imgH="381000" progId="Equation.DSMT4">
                  <p:embed/>
                </p:oleObj>
              </mc:Choice>
              <mc:Fallback>
                <p:oleObj name="Equation" r:id="rId13" imgW="2476500" imgH="381000" progId="Equation.DSMT4">
                  <p:embed/>
                  <p:pic>
                    <p:nvPicPr>
                      <p:cNvPr id="19" name="Объект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00" y="4935806"/>
                        <a:ext cx="2330364" cy="310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774025"/>
              </p:ext>
            </p:extLst>
          </p:nvPr>
        </p:nvGraphicFramePr>
        <p:xfrm>
          <a:off x="4891420" y="4946858"/>
          <a:ext cx="2382312" cy="414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Equation" r:id="rId15" imgW="2717800" imgH="469900" progId="Equation.DSMT4">
                  <p:embed/>
                </p:oleObj>
              </mc:Choice>
              <mc:Fallback>
                <p:oleObj name="Equation" r:id="rId15" imgW="2717800" imgH="469900" progId="Equation.DSMT4">
                  <p:embed/>
                  <p:pic>
                    <p:nvPicPr>
                      <p:cNvPr id="20" name="Объект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420" y="4946858"/>
                        <a:ext cx="2382312" cy="414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BCC2F99-B017-4DAC-9C9B-5BDC34002836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0"/>
          </p:nvPr>
        </p:nvSpPr>
        <p:spPr>
          <a:xfrm>
            <a:off x="3065324" y="6480632"/>
            <a:ext cx="3608040" cy="377368"/>
          </a:xfrm>
        </p:spPr>
        <p:txBody>
          <a:bodyPr/>
          <a:lstStyle/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18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6" y="2564904"/>
            <a:ext cx="1536002" cy="151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19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6600"/>
          </a:xfrm>
        </p:spPr>
        <p:txBody>
          <a:bodyPr>
            <a:normAutofit fontScale="90000"/>
          </a:bodyPr>
          <a:lstStyle/>
          <a:p>
            <a:r>
              <a:rPr lang="ru-RU" altLang="ru-RU" sz="2600" b="1" dirty="0">
                <a:solidFill>
                  <a:srgbClr val="0000FF"/>
                </a:solidFill>
              </a:rPr>
              <a:t>Идентификация частиц по данным детектора </a:t>
            </a:r>
            <a:r>
              <a:rPr lang="en-US" altLang="ru-RU" sz="2600" b="1" dirty="0">
                <a:solidFill>
                  <a:srgbClr val="0000FF"/>
                </a:solidFill>
              </a:rPr>
              <a:t>RICH</a:t>
            </a:r>
            <a:br>
              <a:rPr lang="ru-RU" altLang="ru-RU" sz="2600" b="1" dirty="0">
                <a:solidFill>
                  <a:srgbClr val="0000FF"/>
                </a:solidFill>
              </a:rPr>
            </a:br>
            <a:r>
              <a:rPr lang="ru-RU" altLang="ru-RU" sz="2400" b="1" dirty="0">
                <a:solidFill>
                  <a:srgbClr val="0000FF"/>
                </a:solidFill>
              </a:rPr>
              <a:t>- это задача выбора между двумя гипотезами</a:t>
            </a:r>
            <a:r>
              <a:rPr lang="ru-RU" altLang="ru-RU" sz="2600" dirty="0"/>
              <a:t> </a:t>
            </a:r>
          </a:p>
        </p:txBody>
      </p:sp>
      <p:sp>
        <p:nvSpPr>
          <p:cNvPr id="242700" name="Text Box 12"/>
          <p:cNvSpPr txBox="1">
            <a:spLocks noChangeArrowheads="1"/>
          </p:cNvSpPr>
          <p:nvPr/>
        </p:nvSpPr>
        <p:spPr bwMode="auto">
          <a:xfrm>
            <a:off x="65088" y="765175"/>
            <a:ext cx="9078912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355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1088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17675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54263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9085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4480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052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3624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196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00"/>
                </a:solidFill>
                <a:latin typeface="Arial" pitchFamily="34" charset="0"/>
              </a:rPr>
              <a:t>Следовало выбрать наиболее значимые характеристики полученных колец, чтобы </a:t>
            </a:r>
            <a:r>
              <a:rPr lang="ru-RU" altLang="ru-RU" sz="2000" b="1" dirty="0">
                <a:solidFill>
                  <a:srgbClr val="D53807"/>
                </a:solidFill>
                <a:latin typeface="Arial" pitchFamily="34" charset="0"/>
              </a:rPr>
              <a:t>   1. удалить ложно найденные кольца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D53807"/>
                </a:solidFill>
                <a:latin typeface="Arial" pitchFamily="34" charset="0"/>
              </a:rPr>
              <a:t>                                              </a:t>
            </a: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</a:rPr>
              <a:t> 2. провести идентификацию частиц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D53807"/>
                </a:solidFill>
                <a:latin typeface="Arial" pitchFamily="34" charset="0"/>
              </a:rPr>
              <a:t>количество точек в найденном кольце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D53807"/>
                </a:solidFill>
                <a:latin typeface="Arial" pitchFamily="34" charset="0"/>
              </a:rPr>
              <a:t>расстояние от центра кольца до ближайшего трека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D53807"/>
                </a:solidFill>
                <a:latin typeface="Arial" pitchFamily="34" charset="0"/>
              </a:rPr>
              <a:t>сумма трех наибольших углов между соседними точками          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C00000"/>
                </a:solidFill>
                <a:latin typeface="Arial" pitchFamily="34" charset="0"/>
              </a:rPr>
              <a:t>радиальная позиция на плоскости фотодетектора </a:t>
            </a:r>
            <a:endParaRPr lang="ru-RU" altLang="ru-RU" sz="1800" b="1" i="1" dirty="0">
              <a:solidFill>
                <a:srgbClr val="C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i="1" dirty="0">
                <a:solidFill>
                  <a:srgbClr val="C00000"/>
                </a:solidFill>
                <a:latin typeface="Arial" pitchFamily="34" charset="0"/>
              </a:rPr>
              <a:t>χ</a:t>
            </a:r>
            <a:r>
              <a:rPr lang="ru-RU" altLang="ru-RU" sz="1800" b="1" i="1" baseline="30000" dirty="0">
                <a:solidFill>
                  <a:srgbClr val="C00000"/>
                </a:solidFill>
                <a:latin typeface="Arial" pitchFamily="34" charset="0"/>
              </a:rPr>
              <a:t>2</a:t>
            </a:r>
            <a:r>
              <a:rPr lang="ru-RU" altLang="ru-RU" sz="1800" b="1" dirty="0">
                <a:solidFill>
                  <a:srgbClr val="C00000"/>
                </a:solidFill>
                <a:latin typeface="Arial" pitchFamily="34" charset="0"/>
              </a:rPr>
              <a:t> эллиптической подгонки кольца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большая (</a:t>
            </a:r>
            <a:r>
              <a:rPr lang="en-US" altLang="ru-RU" sz="1800" b="1" dirty="0">
                <a:solidFill>
                  <a:srgbClr val="0000FF"/>
                </a:solidFill>
                <a:latin typeface="Arial" pitchFamily="34" charset="0"/>
              </a:rPr>
              <a:t>A</a:t>
            </a: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) и (8) малая (</a:t>
            </a:r>
            <a:r>
              <a:rPr lang="en-US" altLang="ru-RU" sz="1800" b="1" dirty="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) полуоси эллипса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угол поворота эллипса </a:t>
            </a:r>
            <a:r>
              <a:rPr lang="ru-RU" altLang="ru-RU" sz="1800" b="1" i="1" dirty="0">
                <a:solidFill>
                  <a:srgbClr val="0000FF"/>
                </a:solidFill>
                <a:latin typeface="Arial" pitchFamily="34" charset="0"/>
              </a:rPr>
              <a:t>φ</a:t>
            </a: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 относительно оси абсцисс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азимутальный угол трека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 импульс</a:t>
            </a:r>
            <a:r>
              <a:rPr lang="ru-RU" altLang="ru-RU" sz="1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трека</a:t>
            </a:r>
          </a:p>
        </p:txBody>
      </p:sp>
      <p:pic>
        <p:nvPicPr>
          <p:cNvPr id="242702" name="Picture 14"/>
          <p:cNvPicPr>
            <a:picLocks noChangeAspect="1" noChangeArrowheads="1"/>
          </p:cNvPicPr>
          <p:nvPr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3933825"/>
            <a:ext cx="3671887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703" name="Line 15"/>
          <p:cNvSpPr>
            <a:spLocks noChangeShapeType="1"/>
          </p:cNvSpPr>
          <p:nvPr/>
        </p:nvSpPr>
        <p:spPr bwMode="auto">
          <a:xfrm>
            <a:off x="6804025" y="4437063"/>
            <a:ext cx="0" cy="13684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242704" name="Text Box 16"/>
          <p:cNvSpPr txBox="1">
            <a:spLocks noChangeArrowheads="1"/>
          </p:cNvSpPr>
          <p:nvPr/>
        </p:nvSpPr>
        <p:spPr bwMode="auto">
          <a:xfrm>
            <a:off x="5724525" y="5949950"/>
            <a:ext cx="2992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0000FF"/>
                </a:solidFill>
                <a:latin typeface="Arial" pitchFamily="34" charset="0"/>
              </a:rPr>
              <a:t>Значения выходного нейрона</a:t>
            </a:r>
          </a:p>
        </p:txBody>
      </p:sp>
      <p:sp>
        <p:nvSpPr>
          <p:cNvPr id="242705" name="Text Box 17"/>
          <p:cNvSpPr txBox="1">
            <a:spLocks noChangeArrowheads="1"/>
          </p:cNvSpPr>
          <p:nvPr/>
        </p:nvSpPr>
        <p:spPr bwMode="auto">
          <a:xfrm>
            <a:off x="1" y="4292600"/>
            <a:ext cx="5580111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Использовался МСП с </a:t>
            </a:r>
            <a:r>
              <a:rPr lang="en-US" altLang="ru-RU" sz="1600" b="1" dirty="0">
                <a:solidFill>
                  <a:srgbClr val="000000"/>
                </a:solidFill>
              </a:rPr>
              <a:t>9</a:t>
            </a:r>
            <a:r>
              <a:rPr lang="ru-RU" altLang="ru-RU" sz="1600" b="1" dirty="0">
                <a:solidFill>
                  <a:srgbClr val="000000"/>
                </a:solidFill>
              </a:rPr>
              <a:t> входными,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20 скрытыми и 1- м выходном нейроне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</a:rPr>
              <a:t>Обучение велось на Монте-Карло выборке из событий </a:t>
            </a:r>
            <a:endParaRPr lang="en-US" altLang="ru-RU" sz="1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</a:rPr>
              <a:t>с 3000 электронов (+1) и 3000 пи-мезонов (-1). </a:t>
            </a:r>
            <a:endParaRPr lang="en-US" altLang="ru-RU" sz="1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</a:rPr>
              <a:t>Порог -0.5 обеспечил идентификацию электронов с уровнем подавления пионов 500 для р</a:t>
            </a:r>
            <a:r>
              <a:rPr lang="en-US" altLang="ru-RU" sz="1400" b="1" dirty="0">
                <a:solidFill>
                  <a:srgbClr val="000000"/>
                </a:solidFill>
              </a:rPr>
              <a:t>&lt;</a:t>
            </a:r>
            <a:r>
              <a:rPr lang="ru-RU" altLang="ru-RU" sz="1400" b="1" dirty="0">
                <a:solidFill>
                  <a:srgbClr val="000000"/>
                </a:solidFill>
              </a:rPr>
              <a:t>6ГэВ</a:t>
            </a:r>
            <a:r>
              <a:rPr lang="en-US" altLang="ru-RU" sz="1400" b="1" dirty="0">
                <a:solidFill>
                  <a:srgbClr val="000000"/>
                </a:solidFill>
              </a:rPr>
              <a:t>/c b 260 </a:t>
            </a:r>
            <a:r>
              <a:rPr lang="ru-RU" altLang="ru-RU" sz="1400" b="1" dirty="0">
                <a:solidFill>
                  <a:srgbClr val="000000"/>
                </a:solidFill>
              </a:rPr>
              <a:t>для</a:t>
            </a:r>
            <a:r>
              <a:rPr lang="en-US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</a:rPr>
              <a:t>р</a:t>
            </a:r>
            <a:r>
              <a:rPr lang="en-US" altLang="ru-RU" sz="1400" b="1" dirty="0">
                <a:solidFill>
                  <a:srgbClr val="000000"/>
                </a:solidFill>
              </a:rPr>
              <a:t>&gt;6 </a:t>
            </a:r>
            <a:r>
              <a:rPr lang="ru-RU" altLang="ru-RU" sz="1400" b="1" dirty="0">
                <a:solidFill>
                  <a:srgbClr val="000000"/>
                </a:solidFill>
              </a:rPr>
              <a:t>ГэВ</a:t>
            </a:r>
            <a:r>
              <a:rPr lang="en-US" altLang="ru-RU" sz="1400" b="1" dirty="0">
                <a:solidFill>
                  <a:srgbClr val="000000"/>
                </a:solidFill>
              </a:rPr>
              <a:t>/</a:t>
            </a:r>
            <a:r>
              <a:rPr lang="ru-RU" altLang="ru-RU" sz="1400" b="1" dirty="0">
                <a:solidFill>
                  <a:srgbClr val="000000"/>
                </a:solidFill>
              </a:rPr>
              <a:t>с при 93%-й эффективности распознавания колец</a:t>
            </a:r>
          </a:p>
        </p:txBody>
      </p:sp>
      <p:pic>
        <p:nvPicPr>
          <p:cNvPr id="24270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36762"/>
            <a:ext cx="1101725" cy="93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B0C1-9107-4E19-94D9-6CDFEDE72986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3175992" cy="268139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93C08-8341-4293-9353-6D9BB6DEABFE}" type="slidenum">
              <a:rPr lang="ru-RU" altLang="ru-RU" smtClean="0">
                <a:solidFill>
                  <a:srgbClr val="000000"/>
                </a:solidFill>
              </a:rPr>
              <a:pPr/>
              <a:t>19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62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0"/>
            <a:ext cx="6191672" cy="620688"/>
          </a:xfrm>
        </p:spPr>
        <p:txBody>
          <a:bodyPr>
            <a:normAutofit/>
          </a:bodyPr>
          <a:lstStyle/>
          <a:p>
            <a:r>
              <a:rPr lang="ru-RU" altLang="ru-RU" sz="3000" b="1" dirty="0">
                <a:solidFill>
                  <a:srgbClr val="1A0AEC"/>
                </a:solidFill>
              </a:rPr>
              <a:t>Большие Данные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2848" y="620688"/>
            <a:ext cx="6516216" cy="388843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ru-RU" altLang="ru-RU" sz="1700" b="1" dirty="0">
                <a:solidFill>
                  <a:srgbClr val="0000FF"/>
                </a:solidFill>
              </a:rPr>
              <a:t>Определение</a:t>
            </a:r>
            <a:r>
              <a:rPr lang="ru-RU" altLang="ru-RU" sz="1700" dirty="0"/>
              <a:t>: Большие Данные - те, что слишком </a:t>
            </a:r>
            <a:r>
              <a:rPr lang="ru-RU" altLang="ru-RU" sz="1700" b="1" dirty="0"/>
              <a:t>велики</a:t>
            </a:r>
            <a:r>
              <a:rPr lang="ru-RU" altLang="ru-RU" sz="1700" dirty="0"/>
              <a:t> и </a:t>
            </a:r>
            <a:r>
              <a:rPr lang="ru-RU" altLang="ru-RU" sz="1700" b="1" dirty="0"/>
              <a:t>сложны</a:t>
            </a:r>
            <a:r>
              <a:rPr lang="ru-RU" altLang="ru-RU" sz="1700" dirty="0"/>
              <a:t>, чтобы их можно было эффективно запомнить, передать и проанализировать </a:t>
            </a:r>
            <a:r>
              <a:rPr lang="ru-RU" altLang="ru-RU" sz="1700" b="1" dirty="0"/>
              <a:t>стандартными средствами доступных баз данных и иных имеющихся систем хранения, передачи и обработки. </a:t>
            </a:r>
          </a:p>
          <a:p>
            <a:pPr marL="0" indent="0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ru-RU" sz="1700" dirty="0"/>
              <a:t>Если, кроме объема, учитывать и другие их характеристики, то для определения Больших Данных применяется правило </a:t>
            </a:r>
            <a:r>
              <a:rPr lang="ru-RU" sz="1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«трех V»</a:t>
            </a:r>
            <a:r>
              <a:rPr lang="ru-RU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b="1" dirty="0"/>
              <a:t>объём</a:t>
            </a:r>
            <a:r>
              <a:rPr lang="ru-RU" sz="1700" dirty="0"/>
              <a:t> (</a:t>
            </a:r>
            <a:r>
              <a:rPr lang="en-US" sz="1700" b="1" i="1" dirty="0">
                <a:solidFill>
                  <a:srgbClr val="FF0000"/>
                </a:solidFill>
              </a:rPr>
              <a:t>V</a:t>
            </a:r>
            <a:r>
              <a:rPr lang="ru-RU" sz="1700" i="1" dirty="0" err="1"/>
              <a:t>olume</a:t>
            </a:r>
            <a:r>
              <a:rPr lang="ru-RU" sz="1700" i="1" dirty="0"/>
              <a:t>)</a:t>
            </a:r>
            <a:r>
              <a:rPr lang="en-US" sz="1700" i="1" dirty="0"/>
              <a:t>, </a:t>
            </a:r>
            <a:r>
              <a:rPr lang="ru-RU" sz="1700" b="1" dirty="0"/>
              <a:t>скорость</a:t>
            </a:r>
            <a:r>
              <a:rPr lang="ru-RU" sz="1700" dirty="0"/>
              <a:t> (</a:t>
            </a:r>
            <a:r>
              <a:rPr lang="en-US" sz="1700" b="1" i="1" dirty="0">
                <a:solidFill>
                  <a:srgbClr val="FF0000"/>
                </a:solidFill>
              </a:rPr>
              <a:t>V</a:t>
            </a:r>
            <a:r>
              <a:rPr lang="ru-RU" sz="1700" i="1" dirty="0" err="1"/>
              <a:t>elocity</a:t>
            </a:r>
            <a:r>
              <a:rPr lang="en-US" sz="1700" i="1" dirty="0"/>
              <a:t>), </a:t>
            </a:r>
            <a:r>
              <a:rPr lang="ru-RU" sz="1700" b="1" dirty="0"/>
              <a:t>многообразие</a:t>
            </a:r>
            <a:r>
              <a:rPr lang="ru-RU" sz="1700" dirty="0"/>
              <a:t> (</a:t>
            </a:r>
            <a:r>
              <a:rPr lang="en-US" sz="1700" b="1" i="1" dirty="0">
                <a:solidFill>
                  <a:srgbClr val="FF0000"/>
                </a:solidFill>
              </a:rPr>
              <a:t>V</a:t>
            </a:r>
            <a:r>
              <a:rPr lang="ru-RU" sz="1700" i="1" dirty="0" err="1"/>
              <a:t>ariety</a:t>
            </a:r>
            <a:r>
              <a:rPr lang="en-US" sz="1700" i="1" dirty="0"/>
              <a:t>)</a:t>
            </a:r>
            <a:r>
              <a:rPr lang="ru-RU" sz="1700" i="1" dirty="0"/>
              <a:t>, </a:t>
            </a:r>
            <a:r>
              <a:rPr lang="ru-RU" sz="1700" dirty="0"/>
              <a:t>хотя теперь, когда </a:t>
            </a:r>
            <a:r>
              <a:rPr lang="ru-RU" sz="1700" b="1" dirty="0"/>
              <a:t>общий поток данных растет экспоненциально, удваиваясь каждый год,</a:t>
            </a:r>
            <a:r>
              <a:rPr lang="ru-RU" sz="1700" dirty="0"/>
              <a:t> начали добавлять новые «</a:t>
            </a:r>
            <a:r>
              <a:rPr lang="en-US" sz="1700" b="1" i="1" dirty="0">
                <a:solidFill>
                  <a:srgbClr val="FF0000"/>
                </a:solidFill>
              </a:rPr>
              <a:t>V</a:t>
            </a:r>
            <a:r>
              <a:rPr lang="ru-RU" sz="1700" dirty="0"/>
              <a:t>», типа </a:t>
            </a:r>
            <a:r>
              <a:rPr lang="en-US" sz="1700" b="1" i="1" dirty="0">
                <a:solidFill>
                  <a:srgbClr val="FF0000"/>
                </a:solidFill>
              </a:rPr>
              <a:t>Value</a:t>
            </a:r>
            <a:r>
              <a:rPr lang="ru-RU" sz="1700" dirty="0"/>
              <a:t> (</a:t>
            </a:r>
            <a:r>
              <a:rPr lang="ru-RU" sz="1700" b="1" dirty="0"/>
              <a:t>ценность</a:t>
            </a:r>
            <a:r>
              <a:rPr lang="ru-RU" sz="1700" dirty="0"/>
              <a:t>), </a:t>
            </a:r>
            <a:r>
              <a:rPr lang="en-US" sz="1700" b="1" i="1" dirty="0">
                <a:solidFill>
                  <a:srgbClr val="FF0000"/>
                </a:solidFill>
              </a:rPr>
              <a:t>Veracity</a:t>
            </a:r>
            <a:r>
              <a:rPr lang="ru-RU" sz="1700" dirty="0"/>
              <a:t> (</a:t>
            </a:r>
            <a:r>
              <a:rPr lang="ru-RU" sz="1700" b="1" dirty="0"/>
              <a:t>достоверность</a:t>
            </a:r>
            <a:r>
              <a:rPr lang="ru-RU" sz="1700" dirty="0"/>
              <a:t>) и др., что говорит о расплывчатости этого понятия и поэтому привело к угасанию интереса к этой концепции.</a:t>
            </a:r>
          </a:p>
          <a:p>
            <a:pPr marL="0" indent="0">
              <a:lnSpc>
                <a:spcPct val="105000"/>
              </a:lnSpc>
              <a:buNone/>
              <a:defRPr/>
            </a:pPr>
            <a:r>
              <a:rPr lang="ru-RU" altLang="ru-RU" sz="1700" b="1" dirty="0">
                <a:solidFill>
                  <a:srgbClr val="0000FF"/>
                </a:solidFill>
              </a:rPr>
              <a:t>В современных условиях данных слишком много, они неоднородны, неполны, </a:t>
            </a:r>
            <a:r>
              <a:rPr lang="ru-RU" altLang="ru-RU" sz="1700" b="1" dirty="0" err="1">
                <a:solidFill>
                  <a:srgbClr val="0000FF"/>
                </a:solidFill>
              </a:rPr>
              <a:t>неструктурированны</a:t>
            </a:r>
            <a:r>
              <a:rPr lang="ru-RU" altLang="ru-RU" sz="1700" b="1" dirty="0">
                <a:solidFill>
                  <a:srgbClr val="0000FF"/>
                </a:solidFill>
              </a:rPr>
              <a:t> и содержат ошибки, а какой-либо рациональной теории для их описания, как правило, нет. </a:t>
            </a:r>
          </a:p>
          <a:p>
            <a:pPr marL="0" indent="0">
              <a:lnSpc>
                <a:spcPct val="105000"/>
              </a:lnSpc>
              <a:buNone/>
              <a:defRPr/>
            </a:pPr>
            <a:endParaRPr lang="ru-RU" altLang="ru-RU" sz="1600" b="1" dirty="0">
              <a:solidFill>
                <a:srgbClr val="0000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76" y="4293096"/>
            <a:ext cx="8944308" cy="200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ru-RU" altLang="ru-RU" sz="1700" b="1" dirty="0">
                <a:solidFill>
                  <a:prstClr val="black"/>
                </a:solidFill>
              </a:rPr>
              <a:t>Поэтому происходит </a:t>
            </a:r>
            <a:r>
              <a:rPr lang="ru-RU" altLang="ru-RU" sz="1700" b="1" dirty="0">
                <a:solidFill>
                  <a:srgbClr val="C00000"/>
                </a:solidFill>
              </a:rPr>
              <a:t>сдвиг парадигмы </a:t>
            </a:r>
            <a:r>
              <a:rPr lang="ru-RU" altLang="ru-RU" sz="1700" b="1" dirty="0">
                <a:solidFill>
                  <a:prstClr val="black"/>
                </a:solidFill>
              </a:rPr>
              <a:t>их обработки </a:t>
            </a:r>
            <a:r>
              <a:rPr lang="ru-RU" altLang="ru-RU" sz="1700" b="1" dirty="0">
                <a:solidFill>
                  <a:srgbClr val="C00000"/>
                </a:solidFill>
              </a:rPr>
              <a:t>от классической схемы: </a:t>
            </a:r>
          </a:p>
          <a:p>
            <a:pPr marL="457200" indent="-457200">
              <a:lnSpc>
                <a:spcPct val="105000"/>
              </a:lnSpc>
              <a:buFont typeface="+mj-lt"/>
              <a:buAutoNum type="arabicPeriod"/>
              <a:defRPr/>
            </a:pPr>
            <a:r>
              <a:rPr lang="ru-RU" altLang="ru-RU" sz="1700" b="1" dirty="0">
                <a:solidFill>
                  <a:prstClr val="black"/>
                </a:solidFill>
              </a:rPr>
              <a:t>получение</a:t>
            </a:r>
            <a:r>
              <a:rPr lang="ru-RU" altLang="ru-RU" sz="1700" b="1" dirty="0">
                <a:solidFill>
                  <a:srgbClr val="C00000"/>
                </a:solidFill>
              </a:rPr>
              <a:t> экспериментальных данных, </a:t>
            </a:r>
          </a:p>
          <a:p>
            <a:pPr marL="457200" indent="-457200">
              <a:lnSpc>
                <a:spcPct val="105000"/>
              </a:lnSpc>
              <a:buFont typeface="+mj-lt"/>
              <a:buAutoNum type="arabicPeriod"/>
              <a:defRPr/>
            </a:pPr>
            <a:r>
              <a:rPr lang="ru-RU" altLang="ru-RU" sz="1700" b="1" dirty="0">
                <a:solidFill>
                  <a:prstClr val="black"/>
                </a:solidFill>
              </a:rPr>
              <a:t>моделирование на основе </a:t>
            </a:r>
            <a:r>
              <a:rPr lang="ru-RU" altLang="ru-RU" sz="1700" b="1" dirty="0">
                <a:solidFill>
                  <a:srgbClr val="C00000"/>
                </a:solidFill>
              </a:rPr>
              <a:t>известной теории</a:t>
            </a:r>
            <a:r>
              <a:rPr lang="ru-RU" altLang="ru-RU" sz="1700" b="1" dirty="0">
                <a:solidFill>
                  <a:prstClr val="black"/>
                </a:solidFill>
              </a:rPr>
              <a:t>, </a:t>
            </a:r>
          </a:p>
          <a:p>
            <a:pPr marL="457200" indent="-457200">
              <a:lnSpc>
                <a:spcPct val="105000"/>
              </a:lnSpc>
              <a:buFont typeface="+mj-lt"/>
              <a:buAutoNum type="arabicPeriod"/>
              <a:defRPr/>
            </a:pPr>
            <a:r>
              <a:rPr lang="ru-RU" altLang="ru-RU" sz="1700" b="1" dirty="0">
                <a:solidFill>
                  <a:prstClr val="black"/>
                </a:solidFill>
              </a:rPr>
              <a:t>применение </a:t>
            </a:r>
            <a:r>
              <a:rPr lang="ru-RU" altLang="ru-RU" sz="1700" b="1" dirty="0">
                <a:solidFill>
                  <a:srgbClr val="C00000"/>
                </a:solidFill>
              </a:rPr>
              <a:t>вычислительных средств анализа </a:t>
            </a:r>
            <a:r>
              <a:rPr lang="ru-RU" altLang="ru-RU" sz="1700" b="1" dirty="0">
                <a:solidFill>
                  <a:prstClr val="black"/>
                </a:solidFill>
              </a:rPr>
              <a:t>данных для проверки модели путем сравнения с экспериментом </a:t>
            </a:r>
          </a:p>
          <a:p>
            <a:pPr>
              <a:lnSpc>
                <a:spcPct val="105000"/>
              </a:lnSpc>
              <a:defRPr/>
            </a:pPr>
            <a:r>
              <a:rPr lang="ru-RU" altLang="ru-RU" sz="1700" b="1" dirty="0">
                <a:solidFill>
                  <a:prstClr val="black"/>
                </a:solidFill>
              </a:rPr>
              <a:t>- </a:t>
            </a:r>
            <a:r>
              <a:rPr lang="ru-RU" alt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новой 4-й парадигме науки</a:t>
            </a:r>
            <a:r>
              <a:rPr lang="ru-RU" altLang="ru-RU" sz="1700" b="1" dirty="0">
                <a:solidFill>
                  <a:prstClr val="black"/>
                </a:solidFill>
              </a:rPr>
              <a:t>, когда модели, описывающие связи и зависимости  </a:t>
            </a:r>
            <a:r>
              <a:rPr lang="ru-RU" altLang="ru-RU" sz="1700" b="1" dirty="0">
                <a:solidFill>
                  <a:srgbClr val="C00000"/>
                </a:solidFill>
              </a:rPr>
              <a:t>создаются непосредственно из самих данных</a:t>
            </a:r>
            <a:r>
              <a:rPr lang="ru-RU" altLang="ja-JP" sz="1700" b="1" dirty="0">
                <a:solidFill>
                  <a:srgbClr val="C00000"/>
                </a:solidFill>
              </a:rPr>
              <a:t> новыми средствами </a:t>
            </a:r>
            <a:r>
              <a:rPr lang="en-US" altLang="ja-JP" sz="1700" b="1" dirty="0">
                <a:solidFill>
                  <a:srgbClr val="C00000"/>
                </a:solidFill>
              </a:rPr>
              <a:t>Data Mining.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1" y="836712"/>
            <a:ext cx="2082331" cy="309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466" y="54514"/>
            <a:ext cx="2380293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b="1" dirty="0">
                <a:solidFill>
                  <a:srgbClr val="C00000"/>
                </a:solidFill>
              </a:rPr>
              <a:t>О пользе и опасности</a:t>
            </a:r>
          </a:p>
          <a:p>
            <a:pPr>
              <a:lnSpc>
                <a:spcPct val="85000"/>
              </a:lnSpc>
            </a:pPr>
            <a:r>
              <a:rPr lang="ru-RU" b="1" cap="all" dirty="0">
                <a:solidFill>
                  <a:srgbClr val="C00000"/>
                </a:solidFill>
              </a:rPr>
              <a:t>Больших Данных</a:t>
            </a:r>
          </a:p>
          <a:p>
            <a:pPr>
              <a:lnSpc>
                <a:spcPct val="85000"/>
              </a:lnSpc>
            </a:pPr>
            <a:r>
              <a:rPr lang="ru-RU" b="1" dirty="0">
                <a:solidFill>
                  <a:srgbClr val="C00000"/>
                </a:solidFill>
              </a:rPr>
              <a:t>- читайте эту книгу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0543" y="3934598"/>
            <a:ext cx="2832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sz="1050" b="1" dirty="0">
                <a:solidFill>
                  <a:srgbClr val="0000FF"/>
                </a:solidFill>
              </a:rPr>
              <a:t>http://www.livelib.ru/book/1000755419</a:t>
            </a:r>
            <a:endParaRPr lang="ru-RU" altLang="ru-RU" sz="1050" b="1" dirty="0">
              <a:solidFill>
                <a:srgbClr val="0000FF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403629" y="116632"/>
            <a:ext cx="8130" cy="394492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>
            <a:extLst>
              <a:ext uri="{FF2B5EF4-FFF2-40B4-BE49-F238E27FC236}">
                <a16:creationId xmlns:a16="http://schemas.microsoft.com/office/drawing/2014/main" id="{13923540-D36D-4BB1-8A1F-330E0762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732D-9CBB-4CE9-AB69-81F41E9E5C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F917E-03E6-40FC-8302-C93979A3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75183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71" y="0"/>
            <a:ext cx="9144000" cy="764704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0000FF"/>
                </a:solidFill>
              </a:rPr>
              <a:t>Восстановление треков </a:t>
            </a:r>
            <a:br>
              <a:rPr lang="ru-RU" sz="3000" b="1" dirty="0">
                <a:solidFill>
                  <a:srgbClr val="0000FF"/>
                </a:solidFill>
              </a:rPr>
            </a:br>
            <a:r>
              <a:rPr lang="ru-RU" sz="3000" b="1" dirty="0">
                <a:solidFill>
                  <a:srgbClr val="0000FF"/>
                </a:solidFill>
              </a:rPr>
              <a:t>– ключевая проблема реконструкции событий ФВЭ</a:t>
            </a:r>
            <a:endParaRPr lang="ru-RU" sz="3000" b="1" dirty="0">
              <a:solidFill>
                <a:srgbClr val="1A0AE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112568"/>
          </a:xfrm>
        </p:spPr>
        <p:txBody>
          <a:bodyPr>
            <a:noAutofit/>
          </a:bodyPr>
          <a:lstStyle/>
          <a:p>
            <a:pPr lvl="0">
              <a:lnSpc>
                <a:spcPct val="85000"/>
              </a:lnSpc>
            </a:pPr>
            <a:r>
              <a:rPr lang="ru-RU" sz="1800" b="1" dirty="0"/>
              <a:t>Реконструкция событий </a:t>
            </a:r>
            <a:r>
              <a:rPr lang="ru-RU" sz="1800" dirty="0"/>
              <a:t>- одна из важнейших проблем современной физики высоких энергий и ядерной физики (HENP). Она </a:t>
            </a:r>
            <a:r>
              <a:rPr lang="ru-RU" sz="1800" b="1" dirty="0">
                <a:solidFill>
                  <a:srgbClr val="C00000"/>
                </a:solidFill>
              </a:rPr>
              <a:t>состоит в распознавании  для каждого события траекторий частиц – треков, определении их параметров и нахождении координат первичной и вторичных вершин события</a:t>
            </a:r>
            <a:r>
              <a:rPr lang="ru-RU" sz="1800" dirty="0"/>
              <a:t>. </a:t>
            </a:r>
          </a:p>
          <a:p>
            <a:pPr lvl="0">
              <a:lnSpc>
                <a:spcPct val="85000"/>
              </a:lnSpc>
            </a:pPr>
            <a:r>
              <a:rPr lang="ru-RU" sz="1800" dirty="0"/>
              <a:t>Традиционно алгоритмы прослеживания треков, основанные на </a:t>
            </a:r>
            <a:r>
              <a:rPr lang="ru-RU" sz="1800" b="1" dirty="0">
                <a:solidFill>
                  <a:srgbClr val="C00000"/>
                </a:solidFill>
              </a:rPr>
              <a:t>комбинаторном фильтре </a:t>
            </a:r>
            <a:r>
              <a:rPr lang="ru-RU" sz="1800" b="1" dirty="0" err="1">
                <a:solidFill>
                  <a:srgbClr val="C00000"/>
                </a:solidFill>
              </a:rPr>
              <a:t>Калмана</a:t>
            </a:r>
            <a:r>
              <a:rPr lang="ru-RU" sz="1800" dirty="0"/>
              <a:t>, использовались с большим успехом в экспериментах HENP в течение многих лет.</a:t>
            </a:r>
          </a:p>
          <a:p>
            <a:pPr lvl="0">
              <a:lnSpc>
                <a:spcPct val="85000"/>
              </a:lnSpc>
            </a:pPr>
            <a:r>
              <a:rPr lang="ru-RU" sz="1800" dirty="0"/>
              <a:t>Однако процедура инициализации, необходимая для начала фильтрации </a:t>
            </a:r>
            <a:r>
              <a:rPr lang="ru-RU" sz="1800" dirty="0" err="1"/>
              <a:t>Калмана</a:t>
            </a:r>
            <a:r>
              <a:rPr lang="ru-RU" sz="1800" dirty="0"/>
              <a:t>, требует </a:t>
            </a:r>
            <a:r>
              <a:rPr lang="ru-RU" sz="1800" b="1" dirty="0">
                <a:solidFill>
                  <a:srgbClr val="C00000"/>
                </a:solidFill>
              </a:rPr>
              <a:t>больших компьютерных затрат </a:t>
            </a:r>
            <a:r>
              <a:rPr lang="ru-RU" sz="1800" dirty="0"/>
              <a:t>на сортировку всех измеренных данных события для получение так называемых «</a:t>
            </a:r>
            <a:r>
              <a:rPr lang="en-US" sz="1800" dirty="0"/>
              <a:t>seeds</a:t>
            </a:r>
            <a:r>
              <a:rPr lang="ru-RU" sz="1800" dirty="0"/>
              <a:t>», то есть начальных приближений параметров треков.</a:t>
            </a:r>
          </a:p>
          <a:p>
            <a:pPr>
              <a:lnSpc>
                <a:spcPct val="85000"/>
              </a:lnSpc>
            </a:pPr>
            <a:r>
              <a:rPr lang="ru-RU" sz="1800" dirty="0"/>
              <a:t>Кроме того, технология </a:t>
            </a:r>
            <a:r>
              <a:rPr lang="ru-RU" sz="1800" b="1" dirty="0">
                <a:solidFill>
                  <a:srgbClr val="C00000"/>
                </a:solidFill>
              </a:rPr>
              <a:t>фильтрация </a:t>
            </a:r>
            <a:r>
              <a:rPr lang="ru-RU" sz="1800" b="1" dirty="0" err="1">
                <a:solidFill>
                  <a:srgbClr val="C00000"/>
                </a:solidFill>
              </a:rPr>
              <a:t>Калмана</a:t>
            </a:r>
            <a:r>
              <a:rPr lang="ru-RU" sz="1800" b="1" dirty="0">
                <a:solidFill>
                  <a:srgbClr val="C00000"/>
                </a:solidFill>
              </a:rPr>
              <a:t> последовательна </a:t>
            </a:r>
            <a:r>
              <a:rPr lang="ru-RU" sz="1800" dirty="0"/>
              <a:t>по своей сути и, вдобавок, </a:t>
            </a:r>
            <a:r>
              <a:rPr lang="ru-RU" sz="1800" b="1" dirty="0">
                <a:solidFill>
                  <a:srgbClr val="C00000"/>
                </a:solidFill>
              </a:rPr>
              <a:t>плохо масштабируется </a:t>
            </a:r>
            <a:r>
              <a:rPr lang="ru-RU" sz="1800" dirty="0"/>
              <a:t>с ожидаемым значительным увеличением интенсивности загрузки детекторов таких, которые  планируются в экспериментах проекта NICA.</a:t>
            </a:r>
          </a:p>
          <a:p>
            <a:pPr>
              <a:lnSpc>
                <a:spcPct val="85000"/>
              </a:lnSpc>
            </a:pPr>
            <a:r>
              <a:rPr lang="ru-RU" sz="1800" dirty="0"/>
              <a:t>Следует ожидать, что </a:t>
            </a:r>
            <a:r>
              <a:rPr lang="ru-RU" sz="1800" b="1" dirty="0">
                <a:solidFill>
                  <a:srgbClr val="C00000"/>
                </a:solidFill>
              </a:rPr>
              <a:t>алгоритмы машинного обучения</a:t>
            </a:r>
            <a:r>
              <a:rPr lang="ru-RU" sz="1800" dirty="0"/>
              <a:t>, благодаря их способности эффективно моделировать сложные нелинейные зависимости многомерных данных и допускающие распараллеливание на высокопроизводительных архитектурах, таких как графические процессоры </a:t>
            </a:r>
            <a:r>
              <a:rPr lang="en-US" sz="1800" dirty="0"/>
              <a:t>GPU</a:t>
            </a:r>
            <a:r>
              <a:rPr lang="ru-RU" sz="1800" dirty="0"/>
              <a:t>, </a:t>
            </a:r>
            <a:r>
              <a:rPr lang="ru-RU" sz="1800" b="1" dirty="0">
                <a:solidFill>
                  <a:srgbClr val="C00000"/>
                </a:solidFill>
              </a:rPr>
              <a:t>должны обеспечить результативное решение </a:t>
            </a:r>
            <a:r>
              <a:rPr lang="ru-RU" sz="1800" dirty="0"/>
              <a:t>вышеуказанных проблем реконструкции событий.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1C8E-F5C8-442C-B906-A6D4D4132417}" type="datetime1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971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024" y="0"/>
            <a:ext cx="5939184" cy="76470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1A0AEC"/>
                </a:solidFill>
              </a:rPr>
              <a:t>Что такое трекинг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21" y="620688"/>
            <a:ext cx="6501163" cy="288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Трекинг или распознавание треков </a:t>
            </a:r>
            <a:r>
              <a:rPr lang="ru-RU" sz="1600" dirty="0"/>
              <a:t>- это процесс </a:t>
            </a:r>
            <a:r>
              <a:rPr lang="ru-RU" sz="1600" b="1" dirty="0"/>
              <a:t>восстановления траекторий частиц в детекторе </a:t>
            </a:r>
            <a:r>
              <a:rPr lang="ru-RU" sz="1600" dirty="0"/>
              <a:t>ФВЭ путем прослеживания и соединения точек- хитов</a:t>
            </a:r>
            <a:r>
              <a:rPr lang="en-US" sz="1600" dirty="0"/>
              <a:t> </a:t>
            </a:r>
            <a:r>
              <a:rPr lang="ru-RU" sz="1600" dirty="0"/>
              <a:t>(</a:t>
            </a:r>
            <a:r>
              <a:rPr lang="ru-RU" sz="1600" i="1" dirty="0"/>
              <a:t>хит</a:t>
            </a:r>
            <a:r>
              <a:rPr lang="ru-RU" sz="1600" dirty="0"/>
              <a:t> – это реконструированный отклик детектора), которые каждая частица оставляет, проходя через плоскости детектора.</a:t>
            </a:r>
            <a:br>
              <a:rPr lang="ru-RU" sz="1600" dirty="0"/>
            </a:br>
            <a:r>
              <a:rPr lang="ru-RU" sz="1600" b="1" dirty="0"/>
              <a:t>Процедура трекинга включает в себя фазы:  (1) </a:t>
            </a:r>
            <a:r>
              <a:rPr lang="ru-RU" sz="1600" dirty="0"/>
              <a:t>получения хитов (</a:t>
            </a:r>
            <a:r>
              <a:rPr lang="en-US" sz="1600" dirty="0"/>
              <a:t>hit clustering)</a:t>
            </a:r>
            <a:r>
              <a:rPr lang="ru-RU" sz="1600" dirty="0"/>
              <a:t>,  </a:t>
            </a:r>
            <a:r>
              <a:rPr lang="ru-RU" sz="1600" b="1" dirty="0"/>
              <a:t>(2)</a:t>
            </a:r>
            <a:r>
              <a:rPr lang="ru-RU" sz="1600" dirty="0"/>
              <a:t> построения треков-кандидатов - наборов хитов с вычисленными параметрами (</a:t>
            </a:r>
            <a:r>
              <a:rPr lang="ru-RU" sz="1600" i="1" dirty="0"/>
              <a:t>англ. </a:t>
            </a:r>
            <a:r>
              <a:rPr lang="ru-RU" sz="1600" i="1" dirty="0" err="1"/>
              <a:t>seeds</a:t>
            </a:r>
            <a:r>
              <a:rPr lang="ru-RU" sz="1600" dirty="0"/>
              <a:t>), </a:t>
            </a:r>
            <a:r>
              <a:rPr lang="ru-RU" sz="1600" b="1" dirty="0"/>
              <a:t>(3)</a:t>
            </a:r>
            <a:r>
              <a:rPr lang="ru-RU" sz="1600" dirty="0"/>
              <a:t> прослеживания треков и </a:t>
            </a:r>
            <a:r>
              <a:rPr lang="ru-RU" sz="1600" b="1" dirty="0"/>
              <a:t>(4) </a:t>
            </a:r>
            <a:r>
              <a:rPr lang="ru-RU" sz="1600" dirty="0"/>
              <a:t>их подгонки уравнением движения частицы в магнитном поле. Подгонка нужна  для определения импульса, заряда и пространственных углов вылета частицы из точки взаимодействия  необходимых для идентификации частицы, породившей данный трек 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8" y="3645024"/>
            <a:ext cx="2425697" cy="239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645024"/>
            <a:ext cx="416820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7A26-3E87-4CC0-B146-67D47E7F09FE}" type="datetime1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21</a:t>
            </a:fld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6155"/>
            <a:ext cx="2228850" cy="24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8224" y="2663335"/>
            <a:ext cx="2555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Задача соединения точек в рисунок – крайне сложна алгоритмически, однако  задача трекинга – много сложнее, т.к. </a:t>
            </a:r>
            <a:r>
              <a:rPr lang="ru-RU" sz="1400" b="1" u="sng" dirty="0">
                <a:solidFill>
                  <a:srgbClr val="C00000"/>
                </a:solidFill>
              </a:rPr>
              <a:t>должна выполняться в пространстве </a:t>
            </a:r>
            <a:r>
              <a:rPr lang="ru-RU" sz="1400" b="1" dirty="0">
                <a:solidFill>
                  <a:srgbClr val="C00000"/>
                </a:solidFill>
              </a:rPr>
              <a:t>и при наличии множества шумовых точек</a:t>
            </a:r>
          </a:p>
        </p:txBody>
      </p:sp>
    </p:spTree>
    <p:extLst>
      <p:ext uri="{BB962C8B-B14F-4D97-AF65-F5344CB8AC3E}">
        <p14:creationId xmlns:p14="http://schemas.microsoft.com/office/powerpoint/2010/main" val="1594000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ru-RU" altLang="ru-RU" sz="2800" b="1">
                <a:solidFill>
                  <a:srgbClr val="0000FF"/>
                </a:solidFill>
              </a:rPr>
              <a:t>Нейронная сеть Хопфилда (ХНС)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050" y="765175"/>
            <a:ext cx="6840538" cy="194468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800" dirty="0"/>
              <a:t>    </a:t>
            </a:r>
            <a:r>
              <a:rPr lang="ru-RU" altLang="ru-RU" sz="1800" b="1" dirty="0"/>
              <a:t>Это </a:t>
            </a:r>
            <a:r>
              <a:rPr lang="ru-RU" altLang="ru-RU" sz="1800" b="1" dirty="0" err="1">
                <a:solidFill>
                  <a:srgbClr val="0000FF"/>
                </a:solidFill>
              </a:rPr>
              <a:t>полносвязная</a:t>
            </a:r>
            <a:r>
              <a:rPr lang="ru-RU" altLang="ru-RU" sz="1800" b="1" dirty="0"/>
              <a:t> сеть из </a:t>
            </a:r>
            <a:r>
              <a:rPr lang="ru-RU" altLang="ru-RU" sz="1800" b="1" dirty="0">
                <a:solidFill>
                  <a:srgbClr val="0000FF"/>
                </a:solidFill>
              </a:rPr>
              <a:t>бинарных</a:t>
            </a:r>
            <a:r>
              <a:rPr lang="ru-RU" altLang="ru-RU" sz="1800" b="1" dirty="0"/>
              <a:t> нейронов </a:t>
            </a:r>
            <a:r>
              <a:rPr lang="ru-RU" altLang="ru-RU" sz="1800" b="1" i="1" dirty="0"/>
              <a:t>s</a:t>
            </a:r>
            <a:r>
              <a:rPr lang="en-US" altLang="ru-RU" sz="1800" b="1" i="1" baseline="-25000" dirty="0" err="1"/>
              <a:t>i</a:t>
            </a:r>
            <a:r>
              <a:rPr lang="en-US" altLang="ru-RU" sz="1800" b="1" dirty="0"/>
              <a:t> c </a:t>
            </a:r>
            <a:r>
              <a:rPr lang="ru-RU" altLang="ru-RU" sz="1800" b="1" dirty="0">
                <a:solidFill>
                  <a:srgbClr val="0000FF"/>
                </a:solidFill>
              </a:rPr>
              <a:t>симметричной весовой матрицей </a:t>
            </a:r>
            <a:r>
              <a:rPr lang="ru-RU" altLang="ru-RU" sz="1800" b="1" i="1" dirty="0" err="1">
                <a:solidFill>
                  <a:srgbClr val="0000FF"/>
                </a:solidFill>
              </a:rPr>
              <a:t>w</a:t>
            </a:r>
            <a:r>
              <a:rPr lang="ru-RU" altLang="ru-RU" sz="1800" b="1" i="1" baseline="-25000" dirty="0" err="1">
                <a:solidFill>
                  <a:srgbClr val="0000FF"/>
                </a:solidFill>
              </a:rPr>
              <a:t>ij</a:t>
            </a:r>
            <a:r>
              <a:rPr lang="ru-RU" altLang="ru-RU" sz="1800" b="1" i="1" baseline="-25000" dirty="0">
                <a:solidFill>
                  <a:srgbClr val="0000FF"/>
                </a:solidFill>
              </a:rPr>
              <a:t> </a:t>
            </a:r>
            <a:r>
              <a:rPr lang="ru-RU" altLang="ru-RU" sz="1800" b="1" i="1" dirty="0">
                <a:solidFill>
                  <a:srgbClr val="0000FF"/>
                </a:solidFill>
              </a:rPr>
              <a:t>= </a:t>
            </a:r>
            <a:r>
              <a:rPr lang="ru-RU" altLang="ru-RU" sz="1800" b="1" i="1" dirty="0" err="1">
                <a:solidFill>
                  <a:srgbClr val="0000FF"/>
                </a:solidFill>
              </a:rPr>
              <a:t>w</a:t>
            </a:r>
            <a:r>
              <a:rPr lang="ru-RU" altLang="ru-RU" sz="1800" b="1" i="1" baseline="-25000" dirty="0" err="1">
                <a:solidFill>
                  <a:srgbClr val="0000FF"/>
                </a:solidFill>
              </a:rPr>
              <a:t>ji</a:t>
            </a:r>
            <a:r>
              <a:rPr lang="ru-RU" altLang="ru-RU" sz="1800" b="1" i="1" baseline="-25000" dirty="0">
                <a:solidFill>
                  <a:srgbClr val="0000FF"/>
                </a:solidFill>
              </a:rPr>
              <a:t> </a:t>
            </a:r>
            <a:r>
              <a:rPr lang="ru-RU" altLang="ru-RU" sz="1800" b="1" i="1" dirty="0">
                <a:solidFill>
                  <a:srgbClr val="0000FF"/>
                </a:solidFill>
              </a:rPr>
              <a:t>, </a:t>
            </a:r>
            <a:r>
              <a:rPr lang="ru-RU" altLang="ru-RU" sz="1800" b="1" i="1" dirty="0" err="1">
                <a:solidFill>
                  <a:srgbClr val="0000FF"/>
                </a:solidFill>
              </a:rPr>
              <a:t>w</a:t>
            </a:r>
            <a:r>
              <a:rPr lang="ru-RU" altLang="ru-RU" sz="1800" b="1" i="1" baseline="-25000" dirty="0" err="1">
                <a:solidFill>
                  <a:srgbClr val="0000FF"/>
                </a:solidFill>
              </a:rPr>
              <a:t>i</a:t>
            </a:r>
            <a:r>
              <a:rPr lang="en-US" altLang="ru-RU" sz="1800" b="1" i="1" baseline="-25000" dirty="0" err="1">
                <a:solidFill>
                  <a:srgbClr val="0000FF"/>
                </a:solidFill>
              </a:rPr>
              <a:t>i</a:t>
            </a:r>
            <a:r>
              <a:rPr lang="en-US" altLang="ru-RU" sz="1800" b="1" i="1" dirty="0">
                <a:solidFill>
                  <a:srgbClr val="0000FF"/>
                </a:solidFill>
              </a:rPr>
              <a:t> </a:t>
            </a:r>
            <a:r>
              <a:rPr lang="ru-RU" altLang="ru-RU" sz="1800" b="1" i="1" dirty="0">
                <a:solidFill>
                  <a:srgbClr val="0000FF"/>
                </a:solidFill>
              </a:rPr>
              <a:t>= 0</a:t>
            </a:r>
            <a:r>
              <a:rPr lang="ru-RU" altLang="ru-RU" sz="1800" b="1" dirty="0"/>
              <a:t>. Эволюция ХНС приводит ее в некоторое состояние устойчивого равновесия.  Функционал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800" b="1" dirty="0"/>
              <a:t>     энергии сети – это билинейная функция Ляпунова</a:t>
            </a:r>
            <a:endParaRPr lang="en-US" altLang="ru-RU" sz="1800" b="1" i="1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ru-RU" sz="1800" b="1" i="1" dirty="0"/>
              <a:t>E(s) = - ½ </a:t>
            </a:r>
            <a:r>
              <a:rPr lang="en-US" altLang="ru-RU" sz="1800" b="1" i="1" dirty="0" err="1"/>
              <a:t>Σ</a:t>
            </a:r>
            <a:r>
              <a:rPr lang="en-US" altLang="ru-RU" sz="1800" b="1" i="1" baseline="-25000" dirty="0" err="1"/>
              <a:t>ij</a:t>
            </a:r>
            <a:r>
              <a:rPr lang="en-US" altLang="ru-RU" sz="1800" b="1" i="1" baseline="-25000" dirty="0"/>
              <a:t> </a:t>
            </a:r>
            <a:r>
              <a:rPr lang="en-US" altLang="ru-RU" sz="1800" b="1" i="1" dirty="0" err="1"/>
              <a:t>s</a:t>
            </a:r>
            <a:r>
              <a:rPr lang="en-US" altLang="ru-RU" sz="1800" b="1" i="1" baseline="-25000" dirty="0" err="1"/>
              <a:t>i</a:t>
            </a:r>
            <a:r>
              <a:rPr lang="en-US" altLang="ru-RU" sz="1800" b="1" i="1" dirty="0"/>
              <a:t> </a:t>
            </a:r>
            <a:r>
              <a:rPr lang="en-US" altLang="ru-RU" sz="1800" b="1" i="1" dirty="0" err="1"/>
              <a:t>w</a:t>
            </a:r>
            <a:r>
              <a:rPr lang="en-US" altLang="ru-RU" sz="1800" b="1" i="1" baseline="-25000" dirty="0" err="1"/>
              <a:t>ij</a:t>
            </a:r>
            <a:r>
              <a:rPr lang="en-US" altLang="ru-RU" sz="1800" b="1" i="1" dirty="0"/>
              <a:t> </a:t>
            </a:r>
            <a:r>
              <a:rPr lang="en-US" altLang="ru-RU" sz="1800" b="1" i="1" dirty="0" err="1"/>
              <a:t>s</a:t>
            </a:r>
            <a:r>
              <a:rPr lang="en-US" altLang="ru-RU" sz="1800" b="1" i="1" baseline="-25000" dirty="0" err="1"/>
              <a:t>j</a:t>
            </a:r>
            <a:r>
              <a:rPr lang="en-US" altLang="ru-RU" sz="1800" b="1" i="1" dirty="0"/>
              <a:t>.</a:t>
            </a:r>
            <a:r>
              <a:rPr lang="ru-RU" altLang="ru-RU" b="1" dirty="0">
                <a:solidFill>
                  <a:srgbClr val="D53807"/>
                </a:solidFill>
              </a:rPr>
              <a:t>    </a:t>
            </a:r>
            <a:endParaRPr lang="ru-RU" altLang="ru-RU" sz="2400" b="1" dirty="0">
              <a:solidFill>
                <a:srgbClr val="0000FF"/>
              </a:solidFill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179388" y="2708275"/>
            <a:ext cx="8820150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D53807"/>
                </a:solidFill>
              </a:rPr>
              <a:t>Теорема </a:t>
            </a:r>
            <a:r>
              <a:rPr lang="ru-RU" altLang="ru-RU" b="1" dirty="0" err="1">
                <a:solidFill>
                  <a:srgbClr val="D53807"/>
                </a:solidFill>
              </a:rPr>
              <a:t>Хопфилда</a:t>
            </a:r>
            <a:r>
              <a:rPr lang="ru-RU" altLang="ru-RU" b="1" dirty="0">
                <a:solidFill>
                  <a:srgbClr val="000000"/>
                </a:solidFill>
              </a:rPr>
              <a:t>: в результате эволюции </a:t>
            </a:r>
            <a:r>
              <a:rPr lang="en-US" altLang="ru-RU" b="1" i="1" dirty="0">
                <a:solidFill>
                  <a:srgbClr val="000000"/>
                </a:solidFill>
              </a:rPr>
              <a:t>E</a:t>
            </a:r>
            <a:r>
              <a:rPr lang="ru-RU" altLang="ru-RU" b="1" i="1" dirty="0">
                <a:solidFill>
                  <a:srgbClr val="000000"/>
                </a:solidFill>
              </a:rPr>
              <a:t>(</a:t>
            </a:r>
            <a:r>
              <a:rPr lang="en-US" altLang="ru-RU" b="1" i="1" dirty="0">
                <a:solidFill>
                  <a:srgbClr val="000000"/>
                </a:solidFill>
              </a:rPr>
              <a:t>s</a:t>
            </a:r>
            <a:r>
              <a:rPr lang="ru-RU" altLang="ru-RU" b="1" i="1" dirty="0">
                <a:solidFill>
                  <a:srgbClr val="000000"/>
                </a:solidFill>
              </a:rPr>
              <a:t>) </a:t>
            </a:r>
            <a:r>
              <a:rPr lang="ru-RU" altLang="ru-RU" b="1" dirty="0">
                <a:solidFill>
                  <a:srgbClr val="000000"/>
                </a:solidFill>
              </a:rPr>
              <a:t>убывает в локальные минимумы, соответствующие точкам стабильности сети.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  Для нахождения глобального минимума </a:t>
            </a:r>
            <a:r>
              <a:rPr lang="en-US" altLang="ru-RU" b="1" i="1" dirty="0">
                <a:solidFill>
                  <a:srgbClr val="000000"/>
                </a:solidFill>
              </a:rPr>
              <a:t>E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сеть </a:t>
            </a:r>
            <a:r>
              <a:rPr lang="ru-RU" altLang="ru-RU" b="1" dirty="0" err="1">
                <a:solidFill>
                  <a:srgbClr val="000000"/>
                </a:solidFill>
              </a:rPr>
              <a:t>термализуется</a:t>
            </a:r>
            <a:r>
              <a:rPr lang="ru-RU" altLang="ru-RU" b="1" dirty="0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 В соответствии с теорией среднего поля состояния нейронов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0000"/>
                </a:solidFill>
              </a:rPr>
              <a:t>     </a:t>
            </a:r>
            <a:r>
              <a:rPr lang="ru-RU" altLang="ru-RU" b="1" i="1" dirty="0" err="1">
                <a:solidFill>
                  <a:srgbClr val="000000"/>
                </a:solidFill>
              </a:rPr>
              <a:t>v</a:t>
            </a:r>
            <a:r>
              <a:rPr lang="ru-RU" altLang="ru-RU" b="1" i="1" baseline="-25000" dirty="0" err="1">
                <a:solidFill>
                  <a:srgbClr val="000000"/>
                </a:solidFill>
              </a:rPr>
              <a:t>i</a:t>
            </a:r>
            <a:r>
              <a:rPr lang="ru-RU" altLang="ru-RU" b="1" i="1" dirty="0">
                <a:solidFill>
                  <a:srgbClr val="000000"/>
                </a:solidFill>
              </a:rPr>
              <a:t> = &lt; </a:t>
            </a:r>
            <a:r>
              <a:rPr lang="en-US" altLang="ru-RU" b="1" i="1" dirty="0">
                <a:solidFill>
                  <a:srgbClr val="000000"/>
                </a:solidFill>
              </a:rPr>
              <a:t>s</a:t>
            </a:r>
            <a:r>
              <a:rPr lang="ru-RU" altLang="ru-RU" b="1" i="1" baseline="-25000" dirty="0">
                <a:solidFill>
                  <a:srgbClr val="000000"/>
                </a:solidFill>
              </a:rPr>
              <a:t>i</a:t>
            </a:r>
            <a:r>
              <a:rPr lang="ru-RU" altLang="ru-RU" b="1" i="1" dirty="0">
                <a:solidFill>
                  <a:srgbClr val="000000"/>
                </a:solidFill>
              </a:rPr>
              <a:t> &gt;</a:t>
            </a:r>
            <a:r>
              <a:rPr lang="en-US" altLang="ru-RU" b="1" i="1" dirty="0">
                <a:solidFill>
                  <a:srgbClr val="000000"/>
                </a:solidFill>
              </a:rPr>
              <a:t>T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усредняются по температуре </a:t>
            </a:r>
            <a:r>
              <a:rPr lang="ru-RU" altLang="ru-RU" b="1" i="1" dirty="0">
                <a:solidFill>
                  <a:srgbClr val="000000"/>
                </a:solidFill>
              </a:rPr>
              <a:t>Т</a:t>
            </a:r>
            <a:r>
              <a:rPr lang="ru-RU" altLang="ru-RU" b="1" dirty="0">
                <a:solidFill>
                  <a:srgbClr val="000000"/>
                </a:solidFill>
              </a:rPr>
              <a:t>. Эволюция сети определяется уравнением динамики среднего поля:</a:t>
            </a:r>
            <a:endParaRPr lang="en-US" altLang="ru-RU" b="1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0000"/>
                </a:solidFill>
              </a:rPr>
              <a:t>                   </a:t>
            </a:r>
            <a:r>
              <a:rPr lang="en-US" altLang="ru-RU" b="1" i="1" dirty="0">
                <a:solidFill>
                  <a:srgbClr val="000000"/>
                </a:solidFill>
              </a:rPr>
              <a:t>v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i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ru-RU" altLang="ru-RU" b="1" i="1" dirty="0">
                <a:solidFill>
                  <a:srgbClr val="000000"/>
                </a:solidFill>
              </a:rPr>
              <a:t>=1/2(1+</a:t>
            </a:r>
            <a:r>
              <a:rPr lang="en-US" altLang="ru-RU" b="1" i="1" dirty="0" err="1">
                <a:solidFill>
                  <a:srgbClr val="000000"/>
                </a:solidFill>
              </a:rPr>
              <a:t>tanh</a:t>
            </a:r>
            <a:r>
              <a:rPr lang="ru-RU" altLang="ru-RU" b="1" i="1" dirty="0">
                <a:solidFill>
                  <a:srgbClr val="000000"/>
                </a:solidFill>
              </a:rPr>
              <a:t>(-∂</a:t>
            </a:r>
            <a:r>
              <a:rPr lang="en-US" altLang="ru-RU" b="1" i="1" dirty="0">
                <a:solidFill>
                  <a:srgbClr val="000000"/>
                </a:solidFill>
              </a:rPr>
              <a:t>E</a:t>
            </a:r>
            <a:r>
              <a:rPr lang="ru-RU" altLang="ru-RU" b="1" i="1" dirty="0">
                <a:solidFill>
                  <a:srgbClr val="000000"/>
                </a:solidFill>
              </a:rPr>
              <a:t>/∂</a:t>
            </a:r>
            <a:r>
              <a:rPr lang="en-US" altLang="ru-RU" b="1" i="1" dirty="0">
                <a:solidFill>
                  <a:srgbClr val="000000"/>
                </a:solidFill>
              </a:rPr>
              <a:t>v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i</a:t>
            </a:r>
            <a:r>
              <a:rPr lang="ru-RU" altLang="ru-RU" b="1" i="1" dirty="0">
                <a:solidFill>
                  <a:srgbClr val="000000"/>
                </a:solidFill>
              </a:rPr>
              <a:t> 1/</a:t>
            </a:r>
            <a:r>
              <a:rPr lang="en-US" altLang="ru-RU" b="1" i="1" dirty="0">
                <a:solidFill>
                  <a:srgbClr val="000000"/>
                </a:solidFill>
              </a:rPr>
              <a:t>T</a:t>
            </a:r>
            <a:r>
              <a:rPr lang="ru-RU" altLang="ru-RU" b="1" i="1" dirty="0">
                <a:solidFill>
                  <a:srgbClr val="000000"/>
                </a:solidFill>
              </a:rPr>
              <a:t>) =1/2(1+</a:t>
            </a:r>
            <a:r>
              <a:rPr lang="en-US" altLang="ru-RU" b="1" i="1" dirty="0" err="1">
                <a:solidFill>
                  <a:srgbClr val="000000"/>
                </a:solidFill>
              </a:rPr>
              <a:t>tanh</a:t>
            </a:r>
            <a:r>
              <a:rPr lang="ru-RU" altLang="ru-RU" b="1" i="1" dirty="0">
                <a:solidFill>
                  <a:srgbClr val="000000"/>
                </a:solidFill>
              </a:rPr>
              <a:t>(</a:t>
            </a:r>
            <a:r>
              <a:rPr lang="en-US" altLang="ru-RU" b="1" i="1" dirty="0">
                <a:solidFill>
                  <a:srgbClr val="000000"/>
                </a:solidFill>
              </a:rPr>
              <a:t>H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i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ru-RU" altLang="ru-RU" b="1" i="1" dirty="0">
                <a:solidFill>
                  <a:srgbClr val="000000"/>
                </a:solidFill>
              </a:rPr>
              <a:t>/</a:t>
            </a:r>
            <a:r>
              <a:rPr lang="en-US" altLang="ru-RU" b="1" i="1" dirty="0">
                <a:solidFill>
                  <a:srgbClr val="000000"/>
                </a:solidFill>
              </a:rPr>
              <a:t>T</a:t>
            </a:r>
            <a:r>
              <a:rPr lang="ru-RU" altLang="ru-RU" b="1" i="1" dirty="0">
                <a:solidFill>
                  <a:srgbClr val="000000"/>
                </a:solidFill>
              </a:rPr>
              <a:t>)), </a:t>
            </a:r>
            <a:endParaRPr lang="ru-RU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где</a:t>
            </a:r>
            <a:r>
              <a:rPr lang="ru-RU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dirty="0">
                <a:solidFill>
                  <a:srgbClr val="000000"/>
                </a:solidFill>
              </a:rPr>
              <a:t>H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i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ru-RU" altLang="ru-RU" b="1" i="1" dirty="0">
                <a:solidFill>
                  <a:srgbClr val="000000"/>
                </a:solidFill>
              </a:rPr>
              <a:t>= &lt;</a:t>
            </a:r>
            <a:r>
              <a:rPr lang="en-US" altLang="ru-RU" b="1" i="1" dirty="0" err="1">
                <a:solidFill>
                  <a:srgbClr val="000000"/>
                </a:solidFill>
              </a:rPr>
              <a:t>Σ</a:t>
            </a:r>
            <a:r>
              <a:rPr lang="en-US" altLang="ru-RU" b="1" i="1" baseline="-25000" dirty="0" err="1">
                <a:solidFill>
                  <a:srgbClr val="000000"/>
                </a:solidFill>
              </a:rPr>
              <a:t>j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dirty="0" err="1">
                <a:solidFill>
                  <a:srgbClr val="000000"/>
                </a:solidFill>
              </a:rPr>
              <a:t>w</a:t>
            </a:r>
            <a:r>
              <a:rPr lang="en-US" altLang="ru-RU" b="1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dirty="0" err="1">
                <a:solidFill>
                  <a:srgbClr val="000000"/>
                </a:solidFill>
              </a:rPr>
              <a:t>s</a:t>
            </a:r>
            <a:r>
              <a:rPr lang="en-US" altLang="ru-RU" b="1" i="1" baseline="-25000" dirty="0" err="1">
                <a:solidFill>
                  <a:srgbClr val="000000"/>
                </a:solidFill>
              </a:rPr>
              <a:t>j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i="1" dirty="0">
                <a:solidFill>
                  <a:srgbClr val="000000"/>
                </a:solidFill>
              </a:rPr>
              <a:t>&gt;</a:t>
            </a:r>
            <a:r>
              <a:rPr lang="en-US" altLang="ru-RU" b="1" i="1" dirty="0">
                <a:solidFill>
                  <a:srgbClr val="000000"/>
                </a:solidFill>
              </a:rPr>
              <a:t>T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– локальное среднее поле нейрона.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Значения </a:t>
            </a:r>
            <a:r>
              <a:rPr lang="ru-RU" altLang="ru-RU" b="1" i="1" dirty="0" err="1">
                <a:solidFill>
                  <a:srgbClr val="000000"/>
                </a:solidFill>
              </a:rPr>
              <a:t>v</a:t>
            </a:r>
            <a:r>
              <a:rPr lang="ru-RU" altLang="ru-RU" b="1" i="1" baseline="-25000" dirty="0" err="1">
                <a:solidFill>
                  <a:srgbClr val="000000"/>
                </a:solidFill>
              </a:rPr>
              <a:t>i</a:t>
            </a:r>
            <a:r>
              <a:rPr lang="ru-RU" altLang="ru-RU" b="1" dirty="0">
                <a:solidFill>
                  <a:srgbClr val="000000"/>
                </a:solidFill>
              </a:rPr>
              <a:t> , переставшие быть целочисленными, определяют уровень активности нейрона</a:t>
            </a:r>
            <a:r>
              <a:rPr lang="en-US" altLang="ru-RU" b="1" dirty="0">
                <a:solidFill>
                  <a:srgbClr val="000000"/>
                </a:solidFill>
              </a:rPr>
              <a:t>,</a:t>
            </a:r>
            <a:r>
              <a:rPr lang="ru-RU" altLang="ru-RU" b="1" dirty="0">
                <a:solidFill>
                  <a:srgbClr val="000000"/>
                </a:solidFill>
              </a:rPr>
              <a:t> т.е. в случае </a:t>
            </a:r>
            <a:r>
              <a:rPr lang="ru-RU" altLang="ru-RU" b="1" i="1" dirty="0" err="1">
                <a:solidFill>
                  <a:srgbClr val="000000"/>
                </a:solidFill>
              </a:rPr>
              <a:t>v</a:t>
            </a:r>
            <a:r>
              <a:rPr lang="ru-RU" altLang="ru-RU" b="1" i="1" baseline="-25000" dirty="0" err="1">
                <a:solidFill>
                  <a:srgbClr val="000000"/>
                </a:solidFill>
              </a:rPr>
              <a:t>i</a:t>
            </a:r>
            <a:r>
              <a:rPr lang="ru-RU" altLang="ru-RU" b="1" i="1" dirty="0">
                <a:solidFill>
                  <a:srgbClr val="000000"/>
                </a:solidFill>
              </a:rPr>
              <a:t> &gt; </a:t>
            </a:r>
            <a:r>
              <a:rPr lang="ru-RU" altLang="ru-RU" b="1" i="1" dirty="0" err="1">
                <a:solidFill>
                  <a:srgbClr val="000000"/>
                </a:solidFill>
              </a:rPr>
              <a:t>v</a:t>
            </a:r>
            <a:r>
              <a:rPr lang="ru-RU" altLang="ru-RU" b="1" i="1" baseline="-25000" dirty="0" err="1">
                <a:solidFill>
                  <a:srgbClr val="000000"/>
                </a:solidFill>
              </a:rPr>
              <a:t>min</a:t>
            </a:r>
            <a:r>
              <a:rPr lang="ru-RU" altLang="ru-RU" b="1" dirty="0">
                <a:solidFill>
                  <a:srgbClr val="000000"/>
                </a:solidFill>
              </a:rPr>
              <a:t> нейрон считается активным.  Температура убывает по схеме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 </a:t>
            </a:r>
            <a:r>
              <a:rPr lang="ru-RU" altLang="ru-RU" b="1" dirty="0">
                <a:solidFill>
                  <a:srgbClr val="0000FF"/>
                </a:solidFill>
              </a:rPr>
              <a:t>«имитационного закаливания» (</a:t>
            </a:r>
            <a:r>
              <a:rPr lang="en-US" altLang="ru-RU" b="1" dirty="0">
                <a:solidFill>
                  <a:srgbClr val="0000FF"/>
                </a:solidFill>
              </a:rPr>
              <a:t>simulated annealing).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  <p:sp>
        <p:nvSpPr>
          <p:cNvPr id="124936" name="Rectangle 8"/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graphicFrame>
        <p:nvGraphicFramePr>
          <p:cNvPr id="124939" name="Object 11"/>
          <p:cNvGraphicFramePr>
            <a:graphicFrameLocks noChangeAspect="1"/>
          </p:cNvGraphicFramePr>
          <p:nvPr/>
        </p:nvGraphicFramePr>
        <p:xfrm>
          <a:off x="179388" y="692150"/>
          <a:ext cx="2160587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r:id="rId3" imgW="2467319" imgH="2371429" progId="Unknown">
                  <p:embed/>
                </p:oleObj>
              </mc:Choice>
              <mc:Fallback>
                <p:oleObj r:id="rId3" imgW="2467319" imgH="2371429" progId="Unknown">
                  <p:embed/>
                  <p:pic>
                    <p:nvPicPr>
                      <p:cNvPr id="12493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92150"/>
                        <a:ext cx="2160587" cy="207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CA25B-A354-433D-9967-ABA2C0AAF312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525343"/>
            <a:ext cx="3752056" cy="196131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22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01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>
                <a:solidFill>
                  <a:srgbClr val="0000FF"/>
                </a:solidFill>
              </a:rPr>
              <a:t>Распознавание треков. Метод сегментов.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613"/>
            <a:ext cx="5580112" cy="60213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ru-RU" sz="1400" b="1" dirty="0"/>
              <a:t>      </a:t>
            </a:r>
            <a:r>
              <a:rPr lang="ru-RU" altLang="ru-RU" sz="1800" b="1" dirty="0"/>
              <a:t>Имеется множество N экспериментальных точек на плоскости.</a:t>
            </a:r>
            <a:r>
              <a:rPr lang="en-US" altLang="ru-RU" sz="1800" b="1" dirty="0"/>
              <a:t> </a:t>
            </a:r>
            <a:r>
              <a:rPr lang="ru-RU" altLang="ru-RU" sz="1800" b="1" dirty="0"/>
              <a:t>Требуется выбрать (распознать) среди них те, по которым проходит некоторое число непрерывных гладких кривых (треков).</a:t>
            </a:r>
            <a:endParaRPr lang="en-US" altLang="ru-RU" sz="1800" b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ru-RU" sz="18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dirty="0"/>
              <a:t>Энергетический функционал  (Денби и </a:t>
            </a:r>
            <a:r>
              <a:rPr lang="ru-RU" altLang="ru-RU" sz="2000" b="1" dirty="0" err="1"/>
              <a:t>Петерсон</a:t>
            </a:r>
            <a:r>
              <a:rPr lang="ru-RU" altLang="ru-RU" sz="2000" b="1" dirty="0"/>
              <a:t>, 1988) состоит из двух частей:</a:t>
            </a:r>
            <a:endParaRPr lang="en-US" altLang="ru-RU" sz="2000" b="1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i="1" dirty="0"/>
              <a:t>               </a:t>
            </a:r>
            <a:r>
              <a:rPr lang="en-US" altLang="ru-RU" sz="2000" b="1" i="1" dirty="0"/>
              <a:t>E = </a:t>
            </a:r>
            <a:r>
              <a:rPr lang="en-US" altLang="ru-RU" sz="2000" b="1" i="1" dirty="0" err="1"/>
              <a:t>E</a:t>
            </a:r>
            <a:r>
              <a:rPr lang="en-US" altLang="ru-RU" sz="2000" b="1" i="1" baseline="-25000" dirty="0" err="1"/>
              <a:t>cost</a:t>
            </a:r>
            <a:r>
              <a:rPr lang="en-US" altLang="ru-RU" sz="2000" b="1" i="1" dirty="0"/>
              <a:t> + </a:t>
            </a:r>
            <a:r>
              <a:rPr lang="en-US" altLang="ru-RU" sz="2000" b="1" i="1" dirty="0" err="1"/>
              <a:t>E</a:t>
            </a:r>
            <a:r>
              <a:rPr lang="en-US" altLang="ru-RU" sz="2000" b="1" i="1" baseline="-25000" dirty="0" err="1"/>
              <a:t>constraint</a:t>
            </a:r>
            <a:r>
              <a:rPr lang="en-US" altLang="ru-RU" sz="2000" b="1" i="1" dirty="0"/>
              <a:t> ,</a:t>
            </a:r>
            <a:endParaRPr lang="ru-RU" altLang="ru-RU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dirty="0"/>
              <a:t>где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b="1" dirty="0"/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dirty="0"/>
              <a:t>поощряет связи нейронов принадлежащих одному и тому же треку, т.е. короткие смежные сегменты с малым углом между ними.</a:t>
            </a:r>
            <a:r>
              <a:rPr lang="ru-RU" altLang="ru-RU" sz="2000" dirty="0"/>
              <a:t> </a:t>
            </a:r>
          </a:p>
        </p:txBody>
      </p:sp>
      <p:pic>
        <p:nvPicPr>
          <p:cNvPr id="135172" name="Picture 4" descr="SEGME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5863" y="620713"/>
            <a:ext cx="2878137" cy="218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5076825" y="2636838"/>
            <a:ext cx="40671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FF"/>
                </a:solidFill>
              </a:rPr>
              <a:t>Вводится нейрон </a:t>
            </a:r>
            <a:r>
              <a:rPr lang="en-US" altLang="ru-RU" b="1" dirty="0">
                <a:solidFill>
                  <a:srgbClr val="0000FF"/>
                </a:solidFill>
              </a:rPr>
              <a:t>s</a:t>
            </a:r>
            <a:r>
              <a:rPr lang="ru-RU" altLang="ru-RU" b="1" baseline="-25000" dirty="0">
                <a:solidFill>
                  <a:srgbClr val="0000FF"/>
                </a:solidFill>
              </a:rPr>
              <a:t>i j</a:t>
            </a:r>
            <a:r>
              <a:rPr lang="ru-RU" altLang="ru-RU" b="1" dirty="0">
                <a:solidFill>
                  <a:srgbClr val="0000FF"/>
                </a:solidFill>
              </a:rPr>
              <a:t>  как  </a:t>
            </a:r>
            <a:endParaRPr lang="en-US" altLang="ru-RU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FF"/>
                </a:solidFill>
              </a:rPr>
              <a:t>направленный сегмент, </a:t>
            </a:r>
            <a:endParaRPr lang="en-US" altLang="ru-RU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FF"/>
                </a:solidFill>
              </a:rPr>
              <a:t>соединяющий точки  </a:t>
            </a:r>
            <a:r>
              <a:rPr lang="en-US" altLang="ru-RU" b="1" dirty="0" err="1">
                <a:solidFill>
                  <a:srgbClr val="0000FF"/>
                </a:solidFill>
              </a:rPr>
              <a:t>i</a:t>
            </a:r>
            <a:r>
              <a:rPr lang="ru-RU" altLang="ru-RU" b="1" dirty="0">
                <a:solidFill>
                  <a:srgbClr val="0000FF"/>
                </a:solidFill>
              </a:rPr>
              <a:t>, </a:t>
            </a:r>
            <a:r>
              <a:rPr lang="en-US" altLang="ru-RU" b="1" dirty="0">
                <a:solidFill>
                  <a:srgbClr val="0000FF"/>
                </a:solidFill>
              </a:rPr>
              <a:t>j </a:t>
            </a:r>
            <a:r>
              <a:rPr lang="ru-RU" altLang="ru-RU" b="1" dirty="0">
                <a:solidFill>
                  <a:srgbClr val="0000FF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z="800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FF99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135175" name="Picture 7" descr="for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005263"/>
            <a:ext cx="3671888" cy="776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5364088" y="3703237"/>
            <a:ext cx="37075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i="1" dirty="0" err="1">
                <a:solidFill>
                  <a:srgbClr val="000000"/>
                </a:solidFill>
              </a:rPr>
              <a:t>E</a:t>
            </a:r>
            <a:r>
              <a:rPr lang="en-US" altLang="ru-RU" sz="1600" b="1" i="1" baseline="-25000" dirty="0" err="1">
                <a:solidFill>
                  <a:srgbClr val="000000"/>
                </a:solidFill>
              </a:rPr>
              <a:t>constraint</a:t>
            </a:r>
            <a:r>
              <a:rPr lang="en-US" altLang="ru-RU" sz="1600" b="1" i="1" baseline="-25000" dirty="0">
                <a:solidFill>
                  <a:srgbClr val="000000"/>
                </a:solidFill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</a:rPr>
              <a:t>  запрещает как межтрековые связи (бифуркации), так и чрезмерный рост числа самих треков.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843808" y="3933056"/>
            <a:ext cx="1257796" cy="840557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 bwMode="auto">
          <a:xfrm flipH="1">
            <a:off x="3856576" y="4005064"/>
            <a:ext cx="49005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856576" y="368890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b="1" i="1" dirty="0" err="1">
                <a:solidFill>
                  <a:srgbClr val="0000FF"/>
                </a:solidFill>
              </a:rPr>
              <a:t>w</a:t>
            </a:r>
            <a:r>
              <a:rPr lang="en-US" altLang="ru-RU" sz="1400" b="1" i="1" baseline="-25000" dirty="0" err="1">
                <a:solidFill>
                  <a:srgbClr val="0000FF"/>
                </a:solidFill>
              </a:rPr>
              <a:t>ijkl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E0A4689-ABA0-413F-8972-6538C24B0A81}" type="datetime1">
              <a:rPr lang="ru-RU" smtClean="0">
                <a:solidFill>
                  <a:srgbClr val="000000"/>
                </a:solidFill>
              </a:rPr>
              <a:t>29.11.2019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3124200" y="6525343"/>
            <a:ext cx="3536032" cy="196131"/>
          </a:xfrm>
        </p:spPr>
        <p:txBody>
          <a:bodyPr/>
          <a:lstStyle/>
          <a:p>
            <a:r>
              <a:rPr 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13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00FF"/>
                </a:solidFill>
              </a:rPr>
              <a:t>Пример применения для распознавания событий с короткоживущими частицами</a:t>
            </a:r>
          </a:p>
        </p:txBody>
      </p:sp>
      <p:pic>
        <p:nvPicPr>
          <p:cNvPr id="132100" name="Picture 4" descr="startne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00808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2102" name="Picture 6" descr="fin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844675"/>
            <a:ext cx="3251200" cy="284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1258888" y="1125538"/>
            <a:ext cx="77057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FF"/>
                </a:solidFill>
              </a:rPr>
              <a:t>1998 год эксперимент </a:t>
            </a:r>
            <a:r>
              <a:rPr lang="en-US" altLang="ru-RU" sz="2000" b="1" dirty="0">
                <a:solidFill>
                  <a:srgbClr val="0000FF"/>
                </a:solidFill>
              </a:rPr>
              <a:t>EXCHARM - </a:t>
            </a:r>
            <a:r>
              <a:rPr lang="ru-RU" altLang="ru-RU" sz="2000" b="1" dirty="0">
                <a:solidFill>
                  <a:srgbClr val="0000FF"/>
                </a:solidFill>
              </a:rPr>
              <a:t>проблема: разрешить бифуркации, но не допустить массовых ветвлений треков</a:t>
            </a: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107504" y="4814575"/>
            <a:ext cx="860444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A0AEC"/>
                </a:solidFill>
              </a:rPr>
              <a:t>Однако чрезмерная чувствительность к шумам и такие недостатки </a:t>
            </a:r>
          </a:p>
          <a:p>
            <a:r>
              <a:rPr lang="ru-RU" b="1" dirty="0">
                <a:solidFill>
                  <a:srgbClr val="1A0AEC"/>
                </a:solidFill>
              </a:rPr>
              <a:t>применения </a:t>
            </a:r>
            <a:r>
              <a:rPr lang="ru-RU" b="1" dirty="0" err="1">
                <a:solidFill>
                  <a:srgbClr val="1A0AEC"/>
                </a:solidFill>
              </a:rPr>
              <a:t>полносвязных</a:t>
            </a:r>
            <a:r>
              <a:rPr lang="ru-RU" b="1" dirty="0">
                <a:solidFill>
                  <a:srgbClr val="1A0AEC"/>
                </a:solidFill>
              </a:rPr>
              <a:t> </a:t>
            </a:r>
            <a:r>
              <a:rPr lang="ru-RU" b="1" dirty="0" err="1">
                <a:solidFill>
                  <a:srgbClr val="1A0AEC"/>
                </a:solidFill>
              </a:rPr>
              <a:t>нейросетей</a:t>
            </a:r>
            <a:r>
              <a:rPr lang="ru-RU" b="1" dirty="0">
                <a:solidFill>
                  <a:srgbClr val="1A0AEC"/>
                </a:solidFill>
              </a:rPr>
              <a:t>, как слишком медленная </a:t>
            </a:r>
          </a:p>
          <a:p>
            <a:r>
              <a:rPr lang="ru-RU" b="1" dirty="0">
                <a:solidFill>
                  <a:srgbClr val="1A0AEC"/>
                </a:solidFill>
              </a:rPr>
              <a:t>сходимость и то, что не учитывается известное уравнение движения </a:t>
            </a:r>
          </a:p>
          <a:p>
            <a:r>
              <a:rPr lang="ru-RU" b="1" dirty="0">
                <a:solidFill>
                  <a:srgbClr val="1A0AEC"/>
                </a:solidFill>
              </a:rPr>
              <a:t>частицы в магнитном поле, потребовало поиска новых подходов к </a:t>
            </a:r>
          </a:p>
          <a:p>
            <a:r>
              <a:rPr lang="ru-RU" b="1" dirty="0">
                <a:solidFill>
                  <a:srgbClr val="1A0AEC"/>
                </a:solidFill>
              </a:rPr>
              <a:t>проблеме трекинга с </a:t>
            </a:r>
            <a:r>
              <a:rPr lang="ru-RU" b="1" dirty="0">
                <a:solidFill>
                  <a:srgbClr val="C00000"/>
                </a:solidFill>
              </a:rPr>
              <a:t>применением глубоких </a:t>
            </a:r>
            <a:r>
              <a:rPr lang="ru-RU" b="1" dirty="0" err="1">
                <a:solidFill>
                  <a:srgbClr val="C00000"/>
                </a:solidFill>
              </a:rPr>
              <a:t>нейросетей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4" y="3645024"/>
            <a:ext cx="29523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D53807"/>
                </a:solidFill>
              </a:rPr>
              <a:t>Заметим</a:t>
            </a:r>
            <a:r>
              <a:rPr lang="fr-FR" altLang="ru-RU" sz="1400" b="1" dirty="0">
                <a:solidFill>
                  <a:srgbClr val="D53807"/>
                </a:solidFill>
              </a:rPr>
              <a:t>:</a:t>
            </a:r>
            <a:r>
              <a:rPr lang="fr-FR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</a:rPr>
              <a:t>появление даже </a:t>
            </a:r>
            <a:r>
              <a:rPr lang="ru-RU" altLang="ru-RU" sz="1400" b="1" dirty="0">
                <a:solidFill>
                  <a:srgbClr val="C00000"/>
                </a:solidFill>
              </a:rPr>
              <a:t>единственной</a:t>
            </a:r>
            <a:r>
              <a:rPr lang="ru-RU" altLang="ru-RU" sz="1400" b="1" dirty="0">
                <a:solidFill>
                  <a:srgbClr val="000000"/>
                </a:solidFill>
              </a:rPr>
              <a:t> </a:t>
            </a:r>
            <a:r>
              <a:rPr lang="fr-FR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400" b="1" dirty="0">
                <a:solidFill>
                  <a:srgbClr val="D53807"/>
                </a:solidFill>
              </a:rPr>
              <a:t>шумовой</a:t>
            </a:r>
            <a:r>
              <a:rPr lang="en-US" altLang="ru-RU" sz="1400" b="1" dirty="0">
                <a:solidFill>
                  <a:srgbClr val="D53807"/>
                </a:solidFill>
              </a:rPr>
              <a:t> </a:t>
            </a:r>
            <a:r>
              <a:rPr lang="ru-RU" altLang="ru-RU" sz="1400" b="1" dirty="0">
                <a:solidFill>
                  <a:srgbClr val="D53807"/>
                </a:solidFill>
              </a:rPr>
              <a:t>точки</a:t>
            </a:r>
            <a:r>
              <a:rPr lang="fr-FR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</a:rPr>
              <a:t>привело бы к появлению </a:t>
            </a:r>
            <a:r>
              <a:rPr lang="fr-FR" altLang="ru-RU" sz="1400" b="1" dirty="0">
                <a:solidFill>
                  <a:srgbClr val="000000"/>
                </a:solidFill>
              </a:rPr>
              <a:t>~80 </a:t>
            </a:r>
            <a:r>
              <a:rPr lang="ru-RU" altLang="ru-RU" sz="1400" b="1" dirty="0">
                <a:solidFill>
                  <a:srgbClr val="000000"/>
                </a:solidFill>
              </a:rPr>
              <a:t>дополнительных мешающих нейронов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6F67-809F-49AC-B81C-DF91CB45A20C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1840" y="6525344"/>
            <a:ext cx="3680048" cy="268139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BABC-D026-4351-9880-753067DD057D}" type="slidenum">
              <a:rPr lang="ru-RU" altLang="ru-RU" smtClean="0">
                <a:solidFill>
                  <a:srgbClr val="000000"/>
                </a:solidFill>
              </a:rPr>
              <a:pPr/>
              <a:t>24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38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C40FEBC-E07B-453E-A39A-43F85257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669" y="159636"/>
            <a:ext cx="9020547" cy="513652"/>
          </a:xfrm>
        </p:spPr>
        <p:txBody>
          <a:bodyPr>
            <a:noAutofit/>
          </a:bodyPr>
          <a:lstStyle/>
          <a:p>
            <a:pPr algn="ctr">
              <a:tabLst>
                <a:tab pos="2955925" algn="l"/>
              </a:tabLst>
            </a:pPr>
            <a:r>
              <a:rPr lang="ru-RU" sz="3308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ru-RU" sz="3308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8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308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aryonic </a:t>
            </a:r>
            <a:r>
              <a:rPr lang="en-US" sz="3308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308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atter at </a:t>
            </a:r>
            <a:r>
              <a:rPr lang="en-US" sz="3308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308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uclotron</a:t>
            </a:r>
            <a:r>
              <a:rPr lang="en-US" sz="3308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308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en-US" sz="3308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30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4BC1-6DB3-49B2-8422-BFFBBA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9492-DB4B-4670-AC18-343CB5D18536}" type="datetime1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FBE27-15A8-4CCC-996E-D43B3F93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60F2-B88C-45A5-8D65-0E7451B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2A3-13CF-431B-894F-0BC34875084D}" type="slidenum">
              <a:rPr lang="ru-RU" smtClean="0"/>
              <a:t>25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B4E288-1720-4B6C-9A08-17E4C49E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219" y="779399"/>
            <a:ext cx="5046582" cy="253479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1" name="Прямоугольник 7">
            <a:extLst>
              <a:ext uri="{FF2B5EF4-FFF2-40B4-BE49-F238E27FC236}">
                <a16:creationId xmlns:a16="http://schemas.microsoft.com/office/drawing/2014/main" id="{EC3BBA37-83C3-437F-A171-3817B00414F5}"/>
              </a:ext>
            </a:extLst>
          </p:cNvPr>
          <p:cNvSpPr/>
          <p:nvPr/>
        </p:nvSpPr>
        <p:spPr>
          <a:xfrm>
            <a:off x="123199" y="970441"/>
            <a:ext cx="4058696" cy="1623737"/>
          </a:xfrm>
          <a:prstGeom prst="rect">
            <a:avLst/>
          </a:prstGeom>
        </p:spPr>
        <p:txBody>
          <a:bodyPr wrap="square" lIns="84032" tIns="42017" rIns="84032" bIns="42017">
            <a:spAutoFit/>
          </a:bodyPr>
          <a:lstStyle/>
          <a:p>
            <a:r>
              <a:rPr lang="ru-RU" sz="2000" dirty="0"/>
              <a:t>Наша задача - реконструировать треки, зарегистрированные </a:t>
            </a:r>
            <a:r>
              <a:rPr lang="ru-RU" sz="2000" dirty="0" err="1"/>
              <a:t>стриповым</a:t>
            </a:r>
            <a:r>
              <a:rPr lang="ru-RU" sz="2000" dirty="0"/>
              <a:t> детектором </a:t>
            </a:r>
            <a:r>
              <a:rPr lang="ru-RU" sz="2000" b="1" u="sng" dirty="0">
                <a:solidFill>
                  <a:srgbClr val="FF0000"/>
                </a:solidFill>
              </a:rPr>
              <a:t>GEM</a:t>
            </a:r>
            <a:r>
              <a:rPr lang="ru-RU" sz="2000" dirty="0"/>
              <a:t> с 6 GEM-станциями (RUN 6, весна 2017) внутри магнита.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2" name="Овал 1"/>
          <p:cNvSpPr/>
          <p:nvPr/>
        </p:nvSpPr>
        <p:spPr>
          <a:xfrm>
            <a:off x="4716016" y="1706593"/>
            <a:ext cx="1209372" cy="6804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032" tIns="42017" rIns="84032" bIns="42017" rtlCol="0" anchor="ctr"/>
          <a:lstStyle/>
          <a:p>
            <a:pPr algn="ctr"/>
            <a:endParaRPr lang="ru-RU" sz="1385"/>
          </a:p>
        </p:txBody>
      </p:sp>
      <p:cxnSp>
        <p:nvCxnSpPr>
          <p:cNvPr id="4" name="Прямая со стрелкой 3"/>
          <p:cNvCxnSpPr>
            <a:cxnSpLocks/>
          </p:cNvCxnSpPr>
          <p:nvPr/>
        </p:nvCxnSpPr>
        <p:spPr>
          <a:xfrm>
            <a:off x="3124200" y="1922346"/>
            <a:ext cx="1519808" cy="141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">
            <a:extLst>
              <a:ext uri="{FF2B5EF4-FFF2-40B4-BE49-F238E27FC236}">
                <a16:creationId xmlns:a16="http://schemas.microsoft.com/office/drawing/2014/main" id="{C6B66A1B-DE1F-CF4C-85BE-630CFE974273}"/>
              </a:ext>
            </a:extLst>
          </p:cNvPr>
          <p:cNvGrpSpPr/>
          <p:nvPr/>
        </p:nvGrpSpPr>
        <p:grpSpPr>
          <a:xfrm>
            <a:off x="0" y="2891331"/>
            <a:ext cx="5796136" cy="3465019"/>
            <a:chOff x="6891444" y="3170679"/>
            <a:chExt cx="7897832" cy="3490000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655B75C5-9D2B-3241-BEC9-043E80218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2000" contrast="5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29462" y="3170679"/>
              <a:ext cx="7859814" cy="305253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C809E5-2ECB-B743-879C-F7573DD3D144}"/>
                </a:ext>
              </a:extLst>
            </p:cNvPr>
            <p:cNvSpPr txBox="1"/>
            <p:nvPr/>
          </p:nvSpPr>
          <p:spPr>
            <a:xfrm>
              <a:off x="6891444" y="6223216"/>
              <a:ext cx="7826698" cy="437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3</a:t>
              </a:r>
              <a:r>
                <a:rPr lang="en-US" sz="1200" b="1" dirty="0"/>
                <a:t>D </a:t>
              </a:r>
              <a:r>
                <a:rPr lang="ru-RU" sz="1200" b="1" dirty="0"/>
                <a:t>представление события с взаимодействием </a:t>
              </a:r>
              <a:r>
                <a:rPr lang="en-US" sz="1200" b="1" dirty="0" err="1"/>
                <a:t>Au+Au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67492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56" y="0"/>
            <a:ext cx="9107944" cy="548680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1A0AEC"/>
                </a:solidFill>
              </a:rPr>
              <a:t>Проблемы трекинга для </a:t>
            </a:r>
            <a:r>
              <a:rPr lang="en-US" sz="3000" b="1" dirty="0">
                <a:solidFill>
                  <a:srgbClr val="1A0AEC"/>
                </a:solidFill>
              </a:rPr>
              <a:t>GEM </a:t>
            </a:r>
            <a:r>
              <a:rPr lang="ru-RU" sz="3000" b="1" dirty="0">
                <a:solidFill>
                  <a:srgbClr val="1A0AEC"/>
                </a:solidFill>
              </a:rPr>
              <a:t>детектора </a:t>
            </a:r>
            <a:r>
              <a:rPr lang="en-US" sz="3000" b="1" dirty="0">
                <a:solidFill>
                  <a:srgbClr val="1A0AEC"/>
                </a:solidFill>
              </a:rPr>
              <a:t>BM@N</a:t>
            </a:r>
            <a:endParaRPr lang="ru-RU" sz="3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374624" y="6453336"/>
            <a:ext cx="1663824" cy="365125"/>
          </a:xfrm>
        </p:spPr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3638" y="3006527"/>
            <a:ext cx="3544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лавины электронов и </a:t>
            </a:r>
            <a:r>
              <a:rPr lang="ru-RU" sz="1200" b="1" dirty="0" err="1">
                <a:solidFill>
                  <a:prstClr val="black"/>
                </a:solidFill>
                <a:latin typeface="Arial" charset="0"/>
              </a:rPr>
              <a:t>стриповые</a:t>
            </a:r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 кластеры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28370" y="615838"/>
            <a:ext cx="57524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Известный недостаток </a:t>
            </a:r>
            <a:r>
              <a:rPr lang="ru-RU" b="1" dirty="0" err="1"/>
              <a:t>стриповых</a:t>
            </a:r>
            <a:r>
              <a:rPr lang="ru-RU" b="1" dirty="0"/>
              <a:t> детекторов</a:t>
            </a:r>
            <a:r>
              <a:rPr lang="en-US" b="1" dirty="0"/>
              <a:t> -</a:t>
            </a:r>
            <a:r>
              <a:rPr lang="ru-RU" b="1" dirty="0"/>
              <a:t> появление ложных хитов, -  </a:t>
            </a:r>
            <a:r>
              <a:rPr lang="ru-RU" b="1" dirty="0" err="1"/>
              <a:t>фейков</a:t>
            </a:r>
            <a:r>
              <a:rPr lang="ru-RU" b="1" dirty="0"/>
              <a:t> (</a:t>
            </a:r>
            <a:r>
              <a:rPr lang="en-US" b="1" dirty="0"/>
              <a:t>fakes)</a:t>
            </a:r>
            <a:r>
              <a:rPr lang="ru-RU" b="1" dirty="0"/>
              <a:t>, вызванных дополнительными ложными пересечениями </a:t>
            </a:r>
            <a:r>
              <a:rPr lang="ru-RU" b="1" dirty="0" err="1"/>
              <a:t>стрипов</a:t>
            </a:r>
            <a:r>
              <a:rPr lang="ru-RU" b="1" dirty="0"/>
              <a:t>. Для n реальных хитов получается n</a:t>
            </a:r>
            <a:r>
              <a:rPr lang="ru-RU" b="1" baseline="30000" dirty="0"/>
              <a:t>𝟐</a:t>
            </a:r>
            <a:r>
              <a:rPr lang="ru-RU" b="1" dirty="0"/>
              <a:t>-n </a:t>
            </a:r>
            <a:r>
              <a:rPr lang="ru-RU" b="1" dirty="0" err="1"/>
              <a:t>фейков</a:t>
            </a:r>
            <a:r>
              <a:rPr lang="ru-RU" b="1" dirty="0"/>
              <a:t>.</a:t>
            </a:r>
          </a:p>
        </p:txBody>
      </p:sp>
      <p:pic>
        <p:nvPicPr>
          <p:cNvPr id="18" name="Picture 2" descr="E:\Reports\pics\pics_w\strip_angle_moving\cut\s_90.png"/>
          <p:cNvPicPr>
            <a:picLocks noChangeAspect="1" noChangeArrowheads="1"/>
          </p:cNvPicPr>
          <p:nvPr/>
        </p:nvPicPr>
        <p:blipFill>
          <a:blip r:embed="rId2"/>
          <a:srcRect l="23267" t="28196" r="24726" b="29511"/>
          <a:stretch>
            <a:fillRect/>
          </a:stretch>
        </p:blipFill>
        <p:spPr bwMode="auto">
          <a:xfrm>
            <a:off x="2541" y="1878467"/>
            <a:ext cx="2261778" cy="178561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567664" y="2138372"/>
            <a:ext cx="2336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b="1" dirty="0">
                <a:solidFill>
                  <a:prstClr val="black"/>
                </a:solidFill>
              </a:rPr>
              <a:t>Реальный хит </a:t>
            </a:r>
            <a:r>
              <a:rPr lang="en-US" sz="1200" b="1" dirty="0">
                <a:solidFill>
                  <a:prstClr val="black"/>
                </a:solidFill>
              </a:rPr>
              <a:t>(</a:t>
            </a:r>
            <a:r>
              <a:rPr lang="ru-RU" sz="1200" b="1" dirty="0">
                <a:solidFill>
                  <a:prstClr val="black"/>
                </a:solidFill>
              </a:rPr>
              <a:t>центр лавины</a:t>
            </a:r>
            <a:r>
              <a:rPr lang="en-US" sz="1200" b="1" dirty="0">
                <a:solidFill>
                  <a:prstClr val="black"/>
                </a:solidFill>
              </a:rPr>
              <a:t>)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24788" y="2178308"/>
            <a:ext cx="142876" cy="1428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03529" y="2497842"/>
            <a:ext cx="16942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- Ложное пересечение</a:t>
            </a:r>
          </a:p>
        </p:txBody>
      </p:sp>
      <p:sp>
        <p:nvSpPr>
          <p:cNvPr id="22" name="Овал 21"/>
          <p:cNvSpPr/>
          <p:nvPr/>
        </p:nvSpPr>
        <p:spPr>
          <a:xfrm>
            <a:off x="2444946" y="2564904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3" name="Picture 3" descr="E:\Reports\pics\pics_w\strip_angle_moving\cut\s_15.png"/>
          <p:cNvPicPr>
            <a:picLocks noChangeAspect="1" noChangeArrowheads="1"/>
          </p:cNvPicPr>
          <p:nvPr/>
        </p:nvPicPr>
        <p:blipFill>
          <a:blip r:embed="rId3"/>
          <a:srcRect l="24635" t="26692" r="24726" b="14098"/>
          <a:stretch>
            <a:fillRect/>
          </a:stretch>
        </p:blipFill>
        <p:spPr bwMode="auto">
          <a:xfrm>
            <a:off x="3131839" y="2886657"/>
            <a:ext cx="2304257" cy="215917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71500" y="3652453"/>
            <a:ext cx="28470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/>
              <a:t>Можно значительно уменьшить число </a:t>
            </a:r>
            <a:r>
              <a:rPr lang="ru-RU" sz="1400" b="1" dirty="0" err="1"/>
              <a:t>фейков</a:t>
            </a:r>
            <a:r>
              <a:rPr lang="ru-RU" sz="1400" b="1" dirty="0"/>
              <a:t>, повернув </a:t>
            </a:r>
            <a:r>
              <a:rPr lang="ru-RU" sz="1400" b="1" dirty="0" err="1"/>
              <a:t>стрипы</a:t>
            </a:r>
            <a:r>
              <a:rPr lang="ru-RU" sz="1400" b="1" dirty="0"/>
              <a:t> одного слоя на небольшой угол (5-15 градусов) по отношению к другому слою</a:t>
            </a:r>
            <a:endParaRPr 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1514030" y="4560441"/>
            <a:ext cx="1500578" cy="214314"/>
          </a:xfrm>
          <a:prstGeom prst="rightArrow">
            <a:avLst/>
          </a:prstGeom>
          <a:solidFill>
            <a:srgbClr val="92D050">
              <a:alpha val="6500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1549" y="5107798"/>
            <a:ext cx="5120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Хотя поворот </a:t>
            </a:r>
            <a:r>
              <a:rPr lang="ru-RU" dirty="0" err="1"/>
              <a:t>стрипов</a:t>
            </a:r>
            <a:r>
              <a:rPr lang="ru-RU" dirty="0"/>
              <a:t> на небольшой угол между слоями удаляет много </a:t>
            </a:r>
            <a:r>
              <a:rPr lang="ru-RU" dirty="0" err="1"/>
              <a:t>фейков</a:t>
            </a:r>
            <a:r>
              <a:rPr lang="ru-RU" dirty="0"/>
              <a:t>, многие из них все еще остаются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26" name="Нижний колонтитул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FEAF42-091D-40AA-B790-D92A7311FCC4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15837"/>
            <a:ext cx="3455499" cy="23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283526"/>
            <a:ext cx="3599951" cy="298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27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329" y="3940730"/>
            <a:ext cx="1896783" cy="221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5" y="3890249"/>
            <a:ext cx="2487531" cy="241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9933"/>
            <a:ext cx="9155410" cy="37951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BM@N </a:t>
            </a:r>
            <a:r>
              <a:rPr lang="ru-RU" sz="3600" b="1" dirty="0">
                <a:solidFill>
                  <a:srgbClr val="0000FF"/>
                </a:solidFill>
              </a:rPr>
              <a:t>2015. Идея с преобразованием координат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668740"/>
            <a:ext cx="6044623" cy="3600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Prehistory: CERN 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1968 2-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meters hydrogen bubble chamber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2593157" cy="192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 bwMode="auto">
          <a:xfrm>
            <a:off x="102990" y="2014456"/>
            <a:ext cx="680975" cy="576064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66291"/>
            <a:ext cx="2294465" cy="184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16409"/>
            <a:ext cx="325975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3477" y="3347700"/>
            <a:ext cx="4910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Picture of one projection</a:t>
            </a:r>
            <a:r>
              <a:rPr lang="ru-RU" sz="1400" dirty="0"/>
              <a:t>                   </a:t>
            </a:r>
            <a:r>
              <a:rPr lang="en-US" sz="1400" dirty="0"/>
              <a:t>Spiral Reader output</a:t>
            </a:r>
            <a:endParaRPr lang="ru-RU" sz="12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2" y="4077072"/>
            <a:ext cx="2414532" cy="22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8323" y="3655477"/>
            <a:ext cx="6919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</a:rPr>
              <a:t>2014-15 Сергей </a:t>
            </a:r>
            <a:r>
              <a:rPr lang="ru-RU" sz="2000" b="1" dirty="0" err="1">
                <a:solidFill>
                  <a:srgbClr val="0000FF"/>
                </a:solidFill>
              </a:rPr>
              <a:t>Мерц</a:t>
            </a:r>
            <a:r>
              <a:rPr lang="ru-RU" sz="2000" b="1" dirty="0">
                <a:solidFill>
                  <a:srgbClr val="0000FF"/>
                </a:solidFill>
              </a:rPr>
              <a:t> – поиск подходящего преобразования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463" y="6211338"/>
            <a:ext cx="8600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                  </a:t>
            </a:r>
            <a:r>
              <a:rPr lang="en-US" sz="1400" dirty="0"/>
              <a:t>Original 100 tracks (X,Y)                    polar coordinates (</a:t>
            </a:r>
            <a:r>
              <a:rPr lang="en-US" sz="1400" dirty="0">
                <a:sym typeface="Symbol"/>
              </a:rPr>
              <a:t>,)                    </a:t>
            </a:r>
            <a:r>
              <a:rPr lang="en-US" sz="1400" dirty="0"/>
              <a:t>spherical coordinates  (</a:t>
            </a:r>
            <a:r>
              <a:rPr lang="el-GR" sz="1400" dirty="0"/>
              <a:t>φ</a:t>
            </a:r>
            <a:r>
              <a:rPr lang="en-US" sz="1400" dirty="0"/>
              <a:t>,</a:t>
            </a:r>
            <a:r>
              <a:rPr lang="el-GR" sz="1400" dirty="0">
                <a:sym typeface="Symbol"/>
              </a:rPr>
              <a:t></a:t>
            </a:r>
            <a:r>
              <a:rPr lang="en-US" sz="1400" dirty="0">
                <a:sym typeface="Symbol"/>
              </a:rPr>
              <a:t>)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96468" y="121299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/>
              </a:rPr>
              <a:t>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730316" y="3028310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/>
              </a:rPr>
              <a:t>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870393" y="3264209"/>
            <a:ext cx="2823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 polar coordinates (</a:t>
            </a:r>
            <a:r>
              <a:rPr lang="en-US" sz="1200" dirty="0">
                <a:sym typeface="Symbol"/>
              </a:rPr>
              <a:t>,) with the pole </a:t>
            </a:r>
          </a:p>
          <a:p>
            <a:pPr algn="ctr"/>
            <a:r>
              <a:rPr lang="en-US" sz="1200" dirty="0">
                <a:sym typeface="Symbol"/>
              </a:rPr>
              <a:t>at the event vertex</a:t>
            </a:r>
            <a:endParaRPr lang="ru-RU" dirty="0"/>
          </a:p>
        </p:txBody>
      </p:sp>
      <p:sp>
        <p:nvSpPr>
          <p:cNvPr id="13" name="Дата 12">
            <a:extLst>
              <a:ext uri="{FF2B5EF4-FFF2-40B4-BE49-F238E27FC236}">
                <a16:creationId xmlns:a16="http://schemas.microsoft.com/office/drawing/2014/main" id="{C5E7ACFF-A20E-4A95-98DA-8AE17193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C516-8160-4BF9-BDEF-418B77755E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9DC54F07-09AA-437C-845A-A1324F56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12979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603"/>
            <a:ext cx="8928992" cy="73955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00FF"/>
                </a:solidFill>
              </a:rPr>
              <a:t>Преобразование </a:t>
            </a:r>
            <a:r>
              <a:rPr lang="en-US" sz="3600" b="1" dirty="0">
                <a:solidFill>
                  <a:srgbClr val="0000FF"/>
                </a:solidFill>
              </a:rPr>
              <a:t>{X/R,Y/R}</a:t>
            </a:r>
            <a:r>
              <a:rPr lang="ru-RU" sz="3600" b="1" dirty="0">
                <a:solidFill>
                  <a:srgbClr val="0000FF"/>
                </a:solidFill>
              </a:rPr>
              <a:t> и его результаты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93" y="603194"/>
            <a:ext cx="4653871" cy="253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6326"/>
            <a:ext cx="3456384" cy="482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13490" y="3114770"/>
            <a:ext cx="4423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effectLst/>
              </a:rPr>
              <a:t>simulated 100 track event in {X/R},{Y/R} coordinates </a:t>
            </a:r>
            <a:endParaRPr lang="ru-RU" sz="1400" dirty="0">
              <a:effectLst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73475D8-C7D2-4A7F-9753-33A72CA7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542" y="3876803"/>
            <a:ext cx="5005511" cy="275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41226-6B92-477C-9124-B6B146394E6E}"/>
              </a:ext>
            </a:extLst>
          </p:cNvPr>
          <p:cNvSpPr txBox="1"/>
          <p:nvPr/>
        </p:nvSpPr>
        <p:spPr>
          <a:xfrm>
            <a:off x="3953542" y="3489395"/>
            <a:ext cx="526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Однако реальность с фейками всё испортила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E680E077-465B-441F-A76F-EBA2ACA51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7F72-F410-4C0E-965E-F76A975B1C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6A3AA5-5E89-4CF1-87F3-9B72596C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76820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6512" y="829585"/>
            <a:ext cx="9194266" cy="565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Наступила </a:t>
            </a:r>
            <a:r>
              <a:rPr lang="ru-RU" b="1" dirty="0">
                <a:solidFill>
                  <a:srgbClr val="C00000"/>
                </a:solidFill>
              </a:rPr>
              <a:t>эпоха Больших Данных</a:t>
            </a:r>
            <a:r>
              <a:rPr lang="ru-RU" b="1" dirty="0">
                <a:solidFill>
                  <a:srgbClr val="000000"/>
                </a:solidFill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Новые технологические достижения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ru-RU" sz="1600" b="1" dirty="0">
                <a:solidFill>
                  <a:srgbClr val="000000"/>
                </a:solidFill>
              </a:rPr>
              <a:t>Суперкомпьютеры</a:t>
            </a:r>
            <a:r>
              <a:rPr lang="en-US" sz="1600" b="1" dirty="0">
                <a:solidFill>
                  <a:srgbClr val="000000"/>
                </a:solidFill>
              </a:rPr>
              <a:t>, </a:t>
            </a:r>
            <a:r>
              <a:rPr lang="ru-RU" sz="1600" b="1" dirty="0">
                <a:solidFill>
                  <a:srgbClr val="000000"/>
                </a:solidFill>
              </a:rPr>
              <a:t>карты </a:t>
            </a:r>
            <a:r>
              <a:rPr lang="en-US" sz="1600" b="1" dirty="0">
                <a:solidFill>
                  <a:srgbClr val="000000"/>
                </a:solidFill>
              </a:rPr>
              <a:t>GPU, </a:t>
            </a:r>
            <a:r>
              <a:rPr lang="ru-RU" sz="1600" b="1" dirty="0">
                <a:solidFill>
                  <a:srgbClr val="000000"/>
                </a:solidFill>
              </a:rPr>
              <a:t>облачные технологии</a:t>
            </a:r>
            <a:r>
              <a:rPr lang="en-US" sz="1600" b="1" dirty="0">
                <a:solidFill>
                  <a:srgbClr val="000000"/>
                </a:solidFill>
              </a:rPr>
              <a:t>. </a:t>
            </a:r>
            <a:endParaRPr lang="ru-RU" sz="16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</a:rPr>
              <a:t>Биологические открытия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ru-RU" sz="1600" b="1" dirty="0">
                <a:solidFill>
                  <a:srgbClr val="000000"/>
                </a:solidFill>
              </a:rPr>
              <a:t>Мозг млекопитающих организован по принципу многослойной архитектуры, зрительная кора животных непосредственно воспринимает пространственные объекты</a:t>
            </a:r>
            <a:r>
              <a:rPr lang="en-US" sz="1600" b="1" dirty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000000"/>
              </a:solidFill>
            </a:endParaRP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Решаемые задачи становятся все более сложными и, чтобы </a:t>
            </a:r>
            <a:r>
              <a:rPr lang="ru-RU" b="1" dirty="0" err="1">
                <a:solidFill>
                  <a:srgbClr val="000000"/>
                </a:solidFill>
              </a:rPr>
              <a:t>нейросеть</a:t>
            </a:r>
            <a:r>
              <a:rPr lang="ru-RU" b="1" dirty="0">
                <a:solidFill>
                  <a:srgbClr val="000000"/>
                </a:solidFill>
              </a:rPr>
              <a:t> могла их адекватно моделировать, ее архитектура должна становиться все более глубокой, путем добавления большего числа скрытых слоев и усложнения параметризации.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endParaRPr lang="ru-RU" b="1" dirty="0">
              <a:solidFill>
                <a:srgbClr val="000000"/>
              </a:solidFill>
            </a:endParaRP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Однако простое увеличение числа скрытых слоев в большинстве случаев приводило к экспоненциальному росту межнейронных соединений  и проблеме, известной как «</a:t>
            </a:r>
            <a:r>
              <a:rPr lang="ru-RU" b="1" dirty="0">
                <a:solidFill>
                  <a:srgbClr val="C00000"/>
                </a:solidFill>
              </a:rPr>
              <a:t>проклятье размерности</a:t>
            </a:r>
            <a:r>
              <a:rPr lang="ru-RU" b="1" dirty="0">
                <a:solidFill>
                  <a:srgbClr val="000000"/>
                </a:solidFill>
              </a:rPr>
              <a:t>», ведущей обычно к переобучению сети или </a:t>
            </a:r>
            <a:r>
              <a:rPr lang="ru-RU" b="1" dirty="0" err="1">
                <a:solidFill>
                  <a:srgbClr val="000000"/>
                </a:solidFill>
              </a:rPr>
              <a:t>застреванию</a:t>
            </a:r>
            <a:r>
              <a:rPr lang="ru-RU" b="1" dirty="0">
                <a:solidFill>
                  <a:srgbClr val="000000"/>
                </a:solidFill>
              </a:rPr>
              <a:t> её </a:t>
            </a:r>
            <a:r>
              <a:rPr lang="ru-RU" b="1" dirty="0" err="1">
                <a:solidFill>
                  <a:srgbClr val="000000"/>
                </a:solidFill>
              </a:rPr>
              <a:t>минимизируемой</a:t>
            </a:r>
            <a:r>
              <a:rPr lang="ru-RU" b="1" dirty="0">
                <a:solidFill>
                  <a:srgbClr val="000000"/>
                </a:solidFill>
              </a:rPr>
              <a:t> ошибки в локальном минимуме. 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000000"/>
                </a:solidFill>
              </a:rPr>
              <a:t>Хопфилдовские</a:t>
            </a:r>
            <a:r>
              <a:rPr lang="ru-RU" b="1" dirty="0">
                <a:solidFill>
                  <a:srgbClr val="000000"/>
                </a:solidFill>
              </a:rPr>
              <a:t> сети также недостаточно эффективны для зашумленных и сложных объектов</a:t>
            </a:r>
            <a:r>
              <a:rPr lang="en-US" b="1" dirty="0">
                <a:solidFill>
                  <a:srgbClr val="000000"/>
                </a:solidFill>
              </a:rPr>
              <a:t>. </a:t>
            </a:r>
            <a:endParaRPr 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C00000"/>
                </a:solidFill>
              </a:rPr>
              <a:t>Возникла необходимость в глубоких </a:t>
            </a:r>
            <a:r>
              <a:rPr lang="ru-RU" sz="2200" b="1" dirty="0" err="1">
                <a:solidFill>
                  <a:srgbClr val="C00000"/>
                </a:solidFill>
              </a:rPr>
              <a:t>нейросетях</a:t>
            </a:r>
            <a:r>
              <a:rPr lang="ru-RU" sz="2200" b="1" dirty="0">
                <a:solidFill>
                  <a:srgbClr val="C00000"/>
                </a:solidFill>
              </a:rPr>
              <a:t>. Неизбежность применения параллелизма и виртуализации их обучения</a:t>
            </a:r>
            <a:endParaRPr lang="ru-RU" sz="2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19" y="0"/>
            <a:ext cx="91173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FF"/>
                </a:solidFill>
              </a:rPr>
              <a:t>Предпосылки и неизбежность появления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FF"/>
                </a:solidFill>
              </a:rPr>
              <a:t>глубоких </a:t>
            </a:r>
            <a:r>
              <a:rPr lang="ru-RU" sz="2600" b="1" dirty="0" err="1">
                <a:solidFill>
                  <a:srgbClr val="0000FF"/>
                </a:solidFill>
              </a:rPr>
              <a:t>нейросетей</a:t>
            </a:r>
            <a:endParaRPr lang="ru-RU" sz="2600" b="1" dirty="0">
              <a:solidFill>
                <a:srgbClr val="0000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51ED38F1-91A3-4CD0-AB42-23E8B677192F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569877"/>
            <a:ext cx="3536032" cy="268139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8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92696"/>
          </a:xfrm>
        </p:spPr>
        <p:txBody>
          <a:bodyPr>
            <a:normAutofit/>
          </a:bodyPr>
          <a:lstStyle/>
          <a:p>
            <a:r>
              <a:rPr lang="ru-RU" altLang="ru-RU" sz="3600" b="1" dirty="0" err="1">
                <a:solidFill>
                  <a:srgbClr val="0000FF"/>
                </a:solidFill>
              </a:rPr>
              <a:t>Data</a:t>
            </a:r>
            <a:r>
              <a:rPr lang="ru-RU" altLang="ru-RU" sz="3600" b="1" dirty="0">
                <a:solidFill>
                  <a:srgbClr val="0000FF"/>
                </a:solidFill>
              </a:rPr>
              <a:t> </a:t>
            </a:r>
            <a:r>
              <a:rPr lang="ru-RU" altLang="ru-RU" sz="3600" b="1" dirty="0" err="1">
                <a:solidFill>
                  <a:srgbClr val="0000FF"/>
                </a:solidFill>
              </a:rPr>
              <a:t>Mining</a:t>
            </a:r>
            <a:r>
              <a:rPr lang="en-US" altLang="ru-RU" sz="3600" b="1" dirty="0">
                <a:solidFill>
                  <a:srgbClr val="0000FF"/>
                </a:solidFill>
              </a:rPr>
              <a:t> </a:t>
            </a:r>
            <a:r>
              <a:rPr lang="ru-RU" altLang="ru-RU" sz="3600" b="1" dirty="0">
                <a:solidFill>
                  <a:srgbClr val="0000FF"/>
                </a:solidFill>
              </a:rPr>
              <a:t>для работы с </a:t>
            </a:r>
            <a:r>
              <a:rPr lang="en-US" altLang="ru-RU" sz="3600" b="1" dirty="0">
                <a:solidFill>
                  <a:srgbClr val="0000FF"/>
                </a:solidFill>
              </a:rPr>
              <a:t>Big Data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2031" y="2102826"/>
            <a:ext cx="9070649" cy="463854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</a:t>
            </a:r>
            <a:r>
              <a:rPr lang="ru-RU" sz="2000" b="1" dirty="0" err="1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ru-RU" sz="2000" b="1" dirty="0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mining</a:t>
            </a:r>
            <a:r>
              <a:rPr lang="ru-RU" sz="2000" b="1" dirty="0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/>
              <a:t>– сбор данных, описательные и предсказательные задачи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800" b="1" dirty="0"/>
              <a:t>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b="1" u="sng" dirty="0">
                <a:solidFill>
                  <a:srgbClr val="1A0AEC"/>
                </a:solidFill>
              </a:rPr>
              <a:t>1. Сбор, хранение данных</a:t>
            </a:r>
            <a:r>
              <a:rPr lang="ru-RU" sz="2000" b="1" dirty="0">
                <a:solidFill>
                  <a:srgbClr val="1A0AEC"/>
                </a:solidFill>
              </a:rPr>
              <a:t>:</a:t>
            </a:r>
            <a:r>
              <a:rPr lang="ru-RU" sz="2000" b="1" dirty="0"/>
              <a:t> </a:t>
            </a:r>
            <a:r>
              <a:rPr lang="ru-RU" sz="1800" b="1" dirty="0">
                <a:solidFill>
                  <a:srgbClr val="C00000"/>
                </a:solidFill>
              </a:rPr>
              <a:t>сбор, оцифровка, сжатие, Базы Данных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b="1" u="sng" dirty="0">
                <a:solidFill>
                  <a:srgbClr val="1A0AEC"/>
                </a:solidFill>
              </a:rPr>
              <a:t>2. Описательные: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b="1" u="sng" dirty="0">
                <a:solidFill>
                  <a:srgbClr val="C00000"/>
                </a:solidFill>
              </a:rPr>
              <a:t>Ассоциация - </a:t>
            </a:r>
            <a:r>
              <a:rPr lang="ru-RU" sz="1800" dirty="0"/>
              <a:t>выявление закономерностей между связанными событиями</a:t>
            </a:r>
            <a:endParaRPr lang="ru-RU" sz="1800" b="1" dirty="0"/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b="1" u="sng" dirty="0">
                <a:solidFill>
                  <a:srgbClr val="C00000"/>
                </a:solidFill>
              </a:rPr>
              <a:t>Кластеризация - </a:t>
            </a:r>
            <a:r>
              <a:rPr lang="ru-RU" sz="1800" dirty="0"/>
              <a:t>группировка объектов, кластерный анализ;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/>
              <a:t>на основе данных об их свойствах (похожести); </a:t>
            </a:r>
            <a:endParaRPr lang="ru-RU" sz="1800" b="1" u="sng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b="1" u="sng" dirty="0">
                <a:solidFill>
                  <a:srgbClr val="C00000"/>
                </a:solidFill>
              </a:rPr>
              <a:t>Корреляция</a:t>
            </a:r>
            <a:r>
              <a:rPr lang="ru-RU" sz="1800" u="sng" dirty="0">
                <a:solidFill>
                  <a:srgbClr val="C00000"/>
                </a:solidFill>
              </a:rPr>
              <a:t> -</a:t>
            </a:r>
            <a:r>
              <a:rPr lang="ru-RU" sz="1800" dirty="0"/>
              <a:t> установление статистической зависимости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dirty="0"/>
              <a:t>непрерывных выходных от входных переменных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b="1" u="sng" dirty="0">
                <a:solidFill>
                  <a:srgbClr val="1A0AEC"/>
                </a:solidFill>
              </a:rPr>
              <a:t>3. Предсказательные: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b="1" u="sng" dirty="0">
                <a:solidFill>
                  <a:srgbClr val="C00000"/>
                </a:solidFill>
              </a:rPr>
              <a:t>Классификация - </a:t>
            </a:r>
            <a:r>
              <a:rPr lang="ru-RU" sz="1800" dirty="0"/>
              <a:t>отнесение объектов к одному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/>
              <a:t>из заранее известных классов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b="1" u="sng" dirty="0">
                <a:solidFill>
                  <a:srgbClr val="C00000"/>
                </a:solidFill>
              </a:rPr>
              <a:t>Поиск функциональной зависимости</a:t>
            </a:r>
            <a:r>
              <a:rPr lang="ru-RU" sz="1800" b="1" dirty="0"/>
              <a:t> – </a:t>
            </a:r>
            <a:r>
              <a:rPr lang="ru-RU" sz="1800" dirty="0"/>
              <a:t>регрессионный анализ,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dirty="0"/>
              <a:t>анализ </a:t>
            </a:r>
            <a:r>
              <a:rPr lang="ru-RU" sz="1800" dirty="0" err="1"/>
              <a:t>временны́х</a:t>
            </a:r>
            <a:r>
              <a:rPr lang="ru-RU" sz="1800" dirty="0"/>
              <a:t> рядов;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00" y="620688"/>
            <a:ext cx="903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Еще в 90-х появилась </a:t>
            </a:r>
            <a:r>
              <a:rPr lang="ru-RU" altLang="ru-RU" dirty="0">
                <a:solidFill>
                  <a:prstClr val="black"/>
                </a:solidFill>
              </a:rPr>
              <a:t>технология </a:t>
            </a:r>
            <a:r>
              <a:rPr lang="en-US" altLang="ru-RU" b="1" dirty="0">
                <a:solidFill>
                  <a:prstClr val="black"/>
                </a:solidFill>
              </a:rPr>
              <a:t>Data Mining </a:t>
            </a:r>
            <a:r>
              <a:rPr lang="en-US" altLang="ru-RU" dirty="0">
                <a:solidFill>
                  <a:prstClr val="black"/>
                </a:solidFill>
              </a:rPr>
              <a:t>(</a:t>
            </a:r>
            <a:r>
              <a:rPr lang="ru-RU" altLang="ru-RU" b="1" i="1" dirty="0">
                <a:solidFill>
                  <a:srgbClr val="C00000"/>
                </a:solidFill>
              </a:rPr>
              <a:t>Добыча данных </a:t>
            </a:r>
            <a:r>
              <a:rPr lang="ru-RU" altLang="ru-RU" dirty="0">
                <a:solidFill>
                  <a:prstClr val="black"/>
                </a:solidFill>
              </a:rPr>
              <a:t>или </a:t>
            </a:r>
            <a:r>
              <a:rPr lang="ru-RU" altLang="ru-RU" b="1" i="1" dirty="0">
                <a:solidFill>
                  <a:srgbClr val="C00000"/>
                </a:solidFill>
              </a:rPr>
              <a:t>Интеллектуальный анализ данных</a:t>
            </a:r>
            <a:r>
              <a:rPr lang="en-US" altLang="ru-RU" i="1" dirty="0">
                <a:solidFill>
                  <a:prstClr val="black"/>
                </a:solidFill>
              </a:rPr>
              <a:t>)</a:t>
            </a:r>
            <a:r>
              <a:rPr lang="ru-RU" altLang="ru-RU" b="1" i="1" dirty="0">
                <a:solidFill>
                  <a:srgbClr val="C00000"/>
                </a:solidFill>
              </a:rPr>
              <a:t> </a:t>
            </a:r>
            <a:r>
              <a:rPr lang="ru-RU" altLang="ru-RU" dirty="0">
                <a:solidFill>
                  <a:prstClr val="black"/>
                </a:solidFill>
              </a:rPr>
              <a:t>, которая предназначена для поиска в больших объемах данных неочевидных, объективных и полезных на практике закономерностей, </a:t>
            </a:r>
            <a:r>
              <a:rPr lang="ru-RU" dirty="0">
                <a:solidFill>
                  <a:prstClr val="black"/>
                </a:solidFill>
              </a:rPr>
              <a:t>необходимых для принятия решений в различных сферах человеческой деятельности таких, как ассоциативные правила, деревья решений, кластеры, математические функции.</a:t>
            </a:r>
            <a:endParaRPr lang="ru-RU" altLang="ru-RU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47283"/>
            <a:ext cx="1671590" cy="133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20888"/>
            <a:ext cx="1145352" cy="13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312" y="3668769"/>
            <a:ext cx="1279119" cy="126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3395" y="3745632"/>
            <a:ext cx="934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оцифровка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2616" y="4486177"/>
            <a:ext cx="1172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кластеризация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8949" y="5467917"/>
            <a:ext cx="89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регрессия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0ADF6A-25FA-445D-866D-1B1AC63ED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0E10-793A-49D0-84E5-51BB8A2E34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FB8202-866A-4628-9EB1-F8ECD07D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26540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3" y="469933"/>
            <a:ext cx="1259632" cy="14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A0AEC"/>
                </a:solidFill>
              </a:rPr>
              <a:t>     Двухэтапный трекинг для </a:t>
            </a:r>
            <a:r>
              <a:rPr lang="en-US" sz="3200" b="1" dirty="0">
                <a:solidFill>
                  <a:srgbClr val="1A0AEC"/>
                </a:solidFill>
              </a:rPr>
              <a:t>GEM </a:t>
            </a:r>
            <a:r>
              <a:rPr lang="ru-RU" sz="3200" b="1" dirty="0">
                <a:solidFill>
                  <a:srgbClr val="1A0AEC"/>
                </a:solidFill>
              </a:rPr>
              <a:t>детектора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2776" y="692696"/>
            <a:ext cx="7509520" cy="12961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/>
              <a:t>Разработана процедура </a:t>
            </a:r>
            <a:r>
              <a:rPr lang="ru-RU" sz="2000" b="1" dirty="0"/>
              <a:t>двухэтапного трекинга</a:t>
            </a:r>
            <a:r>
              <a:rPr lang="ru-RU" sz="2000" dirty="0"/>
              <a:t>, начинающаяся </a:t>
            </a:r>
            <a:r>
              <a:rPr lang="ru-RU" sz="2000" b="1" dirty="0"/>
              <a:t>с предобработки для поиска всех возможных трек-кандидатов </a:t>
            </a:r>
            <a:r>
              <a:rPr lang="ru-RU" sz="2000" dirty="0"/>
              <a:t>путем направленного поиска на первом этапе, а затем </a:t>
            </a:r>
            <a:r>
              <a:rPr lang="ru-RU" sz="2000" b="1" dirty="0"/>
              <a:t>окончательного отбора треков </a:t>
            </a:r>
            <a:r>
              <a:rPr lang="ru-RU" sz="2000" b="1" dirty="0">
                <a:solidFill>
                  <a:srgbClr val="C00000"/>
                </a:solidFill>
              </a:rPr>
              <a:t>путем применения глубокой рекуррентной нейронной сети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60" y="1893135"/>
            <a:ext cx="61299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Требовалось выполнить комбинаторный поиск по многим хитам и тысячам </a:t>
            </a:r>
            <a:r>
              <a:rPr lang="ru-RU" dirty="0" err="1"/>
              <a:t>фейков</a:t>
            </a:r>
            <a:r>
              <a:rPr lang="ru-RU" dirty="0"/>
              <a:t>, расположенных на последовательных станциях детектора, чтобы отобрать те, что принадлежат некоторым трекам, т. е. </a:t>
            </a:r>
            <a:r>
              <a:rPr lang="ru-RU" b="1" dirty="0"/>
              <a:t>лежат на гладкой кривой.</a:t>
            </a:r>
            <a:r>
              <a:rPr lang="ru-RU" dirty="0"/>
              <a:t>  Для хита из какой-либо станции искался соответствующий хит на следующей. Уменьшение огромной комбинаторики выполнялось за счет использование </a:t>
            </a:r>
            <a:r>
              <a:rPr lang="ru-RU" b="1" dirty="0"/>
              <a:t>плавности кривой </a:t>
            </a:r>
            <a:r>
              <a:rPr lang="ru-RU" dirty="0"/>
              <a:t>для прогнозирования меньшей площади для поиска на следующей станции.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1985" y="880026"/>
            <a:ext cx="79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Magnetic field</a:t>
            </a:r>
          </a:p>
          <a:p>
            <a:r>
              <a:rPr lang="en-US" sz="1200" dirty="0"/>
              <a:t>direction</a:t>
            </a:r>
            <a:endParaRPr lang="ru-RU" sz="1200" dirty="0"/>
          </a:p>
        </p:txBody>
      </p:sp>
      <p:sp>
        <p:nvSpPr>
          <p:cNvPr id="7" name="Стрелка вверх 6"/>
          <p:cNvSpPr/>
          <p:nvPr/>
        </p:nvSpPr>
        <p:spPr bwMode="auto">
          <a:xfrm>
            <a:off x="940459" y="836712"/>
            <a:ext cx="196600" cy="689645"/>
          </a:xfrm>
          <a:prstGeom prst="upArrow">
            <a:avLst/>
          </a:prstGeom>
          <a:solidFill>
            <a:schemeClr val="accent1"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6156175" y="1700808"/>
            <a:ext cx="2971420" cy="2417610"/>
          </a:xfrm>
          <a:prstGeom prst="rect">
            <a:avLst/>
          </a:prstGeom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FCAC-F8BE-4A08-A334-06C026320B35}" type="datetime1">
              <a:rPr lang="ru-RU" smtClean="0"/>
              <a:t>29.11.2019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30</a:t>
            </a:fld>
            <a:endParaRPr lang="ru-RU"/>
          </a:p>
        </p:txBody>
      </p:sp>
      <p:pic>
        <p:nvPicPr>
          <p:cNvPr id="12" name="Picture 4" descr="SEG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9740" y="3362345"/>
            <a:ext cx="1202827" cy="9135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260" y="4365104"/>
            <a:ext cx="9101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Была смоделирована выборка из почти 800 тысяч С-С взаимодействий с полным учетом параметров реального  </a:t>
            </a:r>
            <a:r>
              <a:rPr lang="en-US" dirty="0"/>
              <a:t>GEM</a:t>
            </a:r>
            <a:r>
              <a:rPr lang="ru-RU" dirty="0"/>
              <a:t> детектора.  Выполнение последовательного пространственного поиска треков-кандидатов на первом этапе было </a:t>
            </a:r>
            <a:r>
              <a:rPr lang="ru-RU" b="1" dirty="0"/>
              <a:t>ускорено за счет применения  техники  </a:t>
            </a:r>
            <a:r>
              <a:rPr lang="en-US" b="1" dirty="0"/>
              <a:t>KD- </a:t>
            </a:r>
            <a:r>
              <a:rPr lang="ru-RU" b="1" dirty="0"/>
              <a:t>деревьев</a:t>
            </a:r>
            <a:r>
              <a:rPr lang="ru-RU" dirty="0"/>
              <a:t>. В результате была получена размеченная выборка из </a:t>
            </a:r>
            <a:r>
              <a:rPr lang="en-US" b="1" dirty="0">
                <a:solidFill>
                  <a:srgbClr val="FF0000"/>
                </a:solidFill>
              </a:rPr>
              <a:t>82 677 </a:t>
            </a:r>
            <a:r>
              <a:rPr lang="ru-RU" dirty="0"/>
              <a:t>треков, отмеченных, как </a:t>
            </a:r>
            <a:r>
              <a:rPr lang="ru-RU" b="1" dirty="0">
                <a:solidFill>
                  <a:srgbClr val="FF0000"/>
                </a:solidFill>
              </a:rPr>
              <a:t>подлинные</a:t>
            </a:r>
            <a:r>
              <a:rPr lang="ru-RU" dirty="0"/>
              <a:t>, и</a:t>
            </a:r>
            <a:r>
              <a:rPr lang="en-US" dirty="0"/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695 887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отнесенных к ложным</a:t>
            </a:r>
            <a:r>
              <a:rPr lang="ru-RU" dirty="0"/>
              <a:t>. Выборка получилась несбалансированной из-за слишком либерального критерия отбора трек-кандидатов, ориентированного на то, чтобы не потерять реальные треки.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9850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150"/>
            <a:ext cx="8686800" cy="4555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1A0AEC"/>
                </a:solidFill>
              </a:rPr>
              <a:t>Пример результатов поиска треков-кандидатов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12E0F-1111-4711-9CAF-705E738A7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211144" cy="3259406"/>
          </a:xfrm>
          <a:prstGeom prst="rect">
            <a:avLst/>
          </a:prstGeom>
        </p:spPr>
      </p:pic>
      <p:sp>
        <p:nvSpPr>
          <p:cNvPr id="21" name="Дата 2">
            <a:extLst>
              <a:ext uri="{FF2B5EF4-FFF2-40B4-BE49-F238E27FC236}">
                <a16:creationId xmlns:a16="http://schemas.microsoft.com/office/drawing/2014/main" id="{4C90B440-5F37-4768-9637-6A21043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38B16833-74CD-4FBA-ABC7-5188C8165D96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23" name="Номер слайда 4">
            <a:extLst>
              <a:ext uri="{FF2B5EF4-FFF2-40B4-BE49-F238E27FC236}">
                <a16:creationId xmlns:a16="http://schemas.microsoft.com/office/drawing/2014/main" id="{471DB51E-4A84-4742-996D-4FE5543B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A3F53D8-0467-4BC7-83BB-6F68418DED5E}" type="slidenum">
              <a:rPr lang="ru-RU" smtClean="0"/>
              <a:t>31</a:t>
            </a:fld>
            <a:endParaRPr lang="ru-RU"/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EFC231FA-D6F2-4F7A-A636-F275AB95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ru-RU"/>
              <a:t>Ососков Г. А.   Большие данные                                   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48592" y="4293096"/>
            <a:ext cx="3590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белые точки – зарегистрированные хиты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1043608" y="980728"/>
            <a:ext cx="1152128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525963" y="811451"/>
            <a:ext cx="1619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99FF99"/>
                </a:solidFill>
              </a:rPr>
              <a:t>реальные треки</a:t>
            </a:r>
          </a:p>
        </p:txBody>
      </p:sp>
      <p:cxnSp>
        <p:nvCxnSpPr>
          <p:cNvPr id="11" name="Прямая соединительная линия 10"/>
          <p:cNvCxnSpPr>
            <a:cxnSpLocks/>
          </p:cNvCxnSpPr>
          <p:nvPr/>
        </p:nvCxnSpPr>
        <p:spPr bwMode="auto">
          <a:xfrm>
            <a:off x="1043608" y="1290246"/>
            <a:ext cx="1152128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Прямоугольник 12"/>
          <p:cNvSpPr/>
          <p:nvPr/>
        </p:nvSpPr>
        <p:spPr>
          <a:xfrm>
            <a:off x="2591332" y="1120969"/>
            <a:ext cx="1488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</a:rPr>
              <a:t>ложные треки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896" y="3573016"/>
            <a:ext cx="416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белые точки –зарегистрированные хиты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72" y="3680738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1A0AEC"/>
                </a:solidFill>
              </a:rPr>
              <a:t>2-й этап - классификация треков-кандидатов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077072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ru-RU" dirty="0"/>
              <a:t>Глубокая рекуррентная сеть с тремя скрытыми  </a:t>
            </a:r>
            <a:r>
              <a:rPr lang="en-US" dirty="0"/>
              <a:t>GRU </a:t>
            </a:r>
            <a:r>
              <a:rPr lang="ru-RU" dirty="0"/>
              <a:t>слоями и специальной целевой функцией, учитывающей несбалансированность выборки, после обучения при тестовой проверке правильно классифицировала треки-кандидаты  на реальные треки и ложные (</a:t>
            </a:r>
            <a:r>
              <a:rPr lang="en-US" sz="2000" dirty="0"/>
              <a:t>ghosts</a:t>
            </a:r>
            <a:r>
              <a:rPr lang="ru-RU" sz="2000" dirty="0"/>
              <a:t>) </a:t>
            </a:r>
            <a:r>
              <a:rPr lang="ru-RU" dirty="0"/>
              <a:t>с эффективностью 97%.</a:t>
            </a:r>
          </a:p>
          <a:p>
            <a:r>
              <a:rPr lang="ru-RU" dirty="0"/>
              <a:t>Обученная RNN может в настоящее время обрабатывать 10 666 треков-кандидатов за одну секунду на одном </a:t>
            </a:r>
            <a:r>
              <a:rPr lang="ru-RU" dirty="0" err="1"/>
              <a:t>Nvidia</a:t>
            </a:r>
            <a:r>
              <a:rPr lang="ru-RU" dirty="0"/>
              <a:t> </a:t>
            </a:r>
            <a:r>
              <a:rPr lang="ru-RU" dirty="0" err="1"/>
              <a:t>Tesla</a:t>
            </a:r>
            <a:r>
              <a:rPr lang="ru-RU" dirty="0"/>
              <a:t> M60 от облачного сервиса </a:t>
            </a:r>
            <a:r>
              <a:rPr lang="ru-RU" dirty="0" err="1"/>
              <a:t>HybriLIT</a:t>
            </a:r>
            <a:r>
              <a:rPr lang="ru-RU" dirty="0"/>
              <a:t> и 34 602 трека-кандидата </a:t>
            </a:r>
            <a:r>
              <a:rPr lang="ru-RU"/>
              <a:t>в секунду, </a:t>
            </a:r>
            <a:r>
              <a:rPr lang="ru-RU" dirty="0"/>
              <a:t>используя </a:t>
            </a:r>
            <a:r>
              <a:rPr lang="ru-RU" dirty="0" err="1"/>
              <a:t>Tesla</a:t>
            </a:r>
            <a:r>
              <a:rPr lang="ru-RU" dirty="0"/>
              <a:t> V100 на суперкомпьютере GOVORUN.</a:t>
            </a:r>
          </a:p>
        </p:txBody>
      </p:sp>
    </p:spTree>
    <p:extLst>
      <p:ext uri="{BB962C8B-B14F-4D97-AF65-F5344CB8AC3E}">
        <p14:creationId xmlns:p14="http://schemas.microsoft.com/office/powerpoint/2010/main" val="2463547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4">
            <a:extLst>
              <a:ext uri="{FF2B5EF4-FFF2-40B4-BE49-F238E27FC236}">
                <a16:creationId xmlns:a16="http://schemas.microsoft.com/office/drawing/2014/main" id="{3969A424-D8C6-4367-9F9F-1F008890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07" y="282497"/>
            <a:ext cx="8541386" cy="48220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Глубокий Калман: 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TrackNETv2</a:t>
            </a:r>
            <a:br>
              <a:rPr lang="en-US" dirty="0">
                <a:solidFill>
                  <a:srgbClr val="0000FF"/>
                </a:solidFill>
                <a:latin typeface="+mn-lt"/>
              </a:rPr>
            </a:br>
            <a:r>
              <a:rPr lang="en-US" sz="1385" b="1" dirty="0">
                <a:hlinkClick r:id="rId2"/>
              </a:rPr>
              <a:t>https://www.epj-conferences.org/articles/epjconf/pdf/2019/06/epjconf_ayss18_05001.pdf</a:t>
            </a:r>
            <a:r>
              <a:rPr lang="en-US" sz="1385" b="1" dirty="0"/>
              <a:t>  </a:t>
            </a:r>
            <a:br>
              <a:rPr lang="en-US" sz="1385" b="1" dirty="0"/>
            </a:br>
            <a:endParaRPr lang="ru-RU" sz="1385" b="1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4BC1-6DB3-49B2-8422-BFFBBA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3EB-6646-434B-9F1A-9453321D59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FBE27-15A8-4CCC-996E-D43B3F93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60F2-B88C-45A5-8D65-0E7451B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2A3-13CF-431B-894F-0BC348750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оугольник 7">
            <a:extLst>
              <a:ext uri="{FF2B5EF4-FFF2-40B4-BE49-F238E27FC236}">
                <a16:creationId xmlns:a16="http://schemas.microsoft.com/office/drawing/2014/main" id="{EC3BBA37-83C3-437F-A171-3817B00414F5}"/>
              </a:ext>
            </a:extLst>
          </p:cNvPr>
          <p:cNvSpPr/>
          <p:nvPr/>
        </p:nvSpPr>
        <p:spPr>
          <a:xfrm>
            <a:off x="192922" y="781161"/>
            <a:ext cx="8858209" cy="2948643"/>
          </a:xfrm>
          <a:prstGeom prst="rect">
            <a:avLst/>
          </a:prstGeom>
        </p:spPr>
        <p:txBody>
          <a:bodyPr wrap="square" lIns="70249" tIns="35123" rIns="70249" bIns="35123">
            <a:spAutoFit/>
          </a:bodyPr>
          <a:lstStyle/>
          <a:p>
            <a:r>
              <a:rPr lang="en-US" sz="1538" dirty="0">
                <a:solidFill>
                  <a:prstClr val="black"/>
                </a:solidFill>
                <a:latin typeface="Calibri"/>
              </a:rPr>
              <a:t>     </a:t>
            </a:r>
            <a:r>
              <a:rPr lang="ru-RU" sz="1700" dirty="0">
                <a:solidFill>
                  <a:prstClr val="black"/>
                </a:solidFill>
              </a:rPr>
              <a:t>Основными недостатками </a:t>
            </a:r>
            <a:r>
              <a:rPr lang="ru-RU" sz="1700" dirty="0" err="1">
                <a:solidFill>
                  <a:prstClr val="black"/>
                </a:solidFill>
              </a:rPr>
              <a:t>двухшагового</a:t>
            </a:r>
            <a:r>
              <a:rPr lang="ru-RU" sz="1700" dirty="0">
                <a:solidFill>
                  <a:prstClr val="black"/>
                </a:solidFill>
              </a:rPr>
              <a:t> алгоритма оказались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</a:rPr>
              <a:t>выбор маркированного набора данных с истинными и фейковыми треками на первом шаге слишком либерален и требует много времени;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</a:rPr>
              <a:t>серьезный дисбаланс полученного тренировочного набора потребовал применения специальной функции потерь со многими параметрами, которые необходимо тщательно настроить;</a:t>
            </a:r>
          </a:p>
          <a:p>
            <a:r>
              <a:rPr lang="ru-RU" sz="1700" dirty="0">
                <a:solidFill>
                  <a:prstClr val="black"/>
                </a:solidFill>
              </a:rPr>
              <a:t>      Однако гибкость рекуррентного структуры нейросети позволила преодолеть эти трудности в новой сети, TrackNETv2, объединяющей оба этапа в одном сквозном с регрессионной частью из четырех нейронов, два из которых предсказывают точку центра эллипса на следующая координатная плоскость, где искать продолжение пути-кандидата, и еще две - определяют полуось этого эллипса настолько точно, что</a:t>
            </a:r>
            <a:endParaRPr lang="en-US" sz="1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606870-7CDB-45F3-AEC0-C09DF4174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" y="3622357"/>
            <a:ext cx="3710445" cy="2489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71925" y="3646341"/>
            <a:ext cx="5079206" cy="2793472"/>
          </a:xfrm>
          <a:prstGeom prst="rect">
            <a:avLst/>
          </a:prstGeom>
          <a:noFill/>
        </p:spPr>
        <p:txBody>
          <a:bodyPr wrap="square" lIns="70249" tIns="35123" rIns="70249" bIns="35123" rtlCol="0">
            <a:spAutoFit/>
          </a:bodyPr>
          <a:lstStyle/>
          <a:p>
            <a:r>
              <a:rPr lang="ru-RU" sz="1769" dirty="0"/>
              <a:t>теперь мы можем вообще отбросить часть классификации, потому что предсказание эллипса само по себе включает критерий гладкости пути.</a:t>
            </a:r>
          </a:p>
          <a:p>
            <a:r>
              <a:rPr lang="ru-RU" sz="1769" dirty="0"/>
              <a:t>Это дает нам возможность обучать одну сквозную модель, используя только реальные треки, которые можно извлечь из моделирования Монте-Карло.</a:t>
            </a:r>
          </a:p>
          <a:p>
            <a:r>
              <a:rPr lang="ru-RU" sz="1769" b="1" dirty="0">
                <a:solidFill>
                  <a:srgbClr val="0000FF"/>
                </a:solidFill>
              </a:rPr>
              <a:t>Таким образом, мы получили нейронную сеть, реконструирующий треки, подобно фильтру Калмана, но без их подгонки.</a:t>
            </a:r>
            <a:endParaRPr lang="ru-RU" sz="1769" b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983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 noGrp="1"/>
          </p:cNvSpPr>
          <p:nvPr/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400" dirty="0">
              <a:solidFill>
                <a:srgbClr val="000000"/>
              </a:solidFill>
              <a:effectLst/>
              <a:latin typeface="Arial"/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9894" y="3437252"/>
            <a:ext cx="8229600" cy="144016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endParaRPr lang="en-US" altLang="ru-RU" dirty="0"/>
          </a:p>
          <a:p>
            <a:pPr>
              <a:buFontTx/>
              <a:buNone/>
            </a:pPr>
            <a:endParaRPr lang="en-US" altLang="ru-RU" dirty="0"/>
          </a:p>
          <a:p>
            <a:pPr algn="ctr">
              <a:buFontTx/>
              <a:buNone/>
            </a:pPr>
            <a:r>
              <a:rPr lang="ru-RU" alt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</a:t>
            </a:r>
            <a:r>
              <a:rPr lang="en-US" alt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7884368" y="6400800"/>
            <a:ext cx="1159768" cy="365125"/>
          </a:xfrm>
        </p:spPr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33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8" name="Picture 2" descr="http://kairiai.siauliai.lm.lt/mokykla/downnew.php?id=1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3142109" cy="411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 А.   Большие данные                                     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00823C-3FEC-4D3B-A7D9-7DD6226A522B}" type="datetime1">
              <a:rPr lang="ru-RU" altLang="ru-RU" smtClean="0"/>
              <a:t>29.11.2019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3296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-7.51445E-7 L -0.00399 -0.0596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983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fld id="{CB1349C5-2C68-4F33-81F2-AF76113950C2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570461"/>
            <a:ext cx="3320008" cy="285862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453335"/>
            <a:ext cx="2133600" cy="268139"/>
          </a:xfrm>
        </p:spPr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34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0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</a:rPr>
              <a:t>Различные типы глубоких </a:t>
            </a:r>
            <a:r>
              <a:rPr lang="ru-RU" sz="3200" b="1" dirty="0" err="1">
                <a:solidFill>
                  <a:srgbClr val="0000FF"/>
                </a:solidFill>
              </a:rPr>
              <a:t>нейросетей</a:t>
            </a:r>
            <a:endParaRPr lang="en-US" sz="3200" b="1" dirty="0">
              <a:solidFill>
                <a:srgbClr val="0000FF"/>
              </a:solidFill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FF"/>
                </a:solidFill>
              </a:rPr>
              <a:t>и проблемы их обучения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64" y="620688"/>
            <a:ext cx="91321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2800" b="1" u="sng" dirty="0">
                <a:solidFill>
                  <a:srgbClr val="0000FF"/>
                </a:solidFill>
              </a:rPr>
              <a:t>Многослойная прямоточная нейронная сеть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Задана обучающая выборка (</a:t>
            </a:r>
            <a:r>
              <a:rPr lang="en-US" sz="1600" b="1" dirty="0">
                <a:solidFill>
                  <a:srgbClr val="000000"/>
                </a:solidFill>
              </a:rPr>
              <a:t>X</a:t>
            </a:r>
            <a:r>
              <a:rPr lang="en-US" sz="1600" b="1" baseline="-25000" dirty="0">
                <a:solidFill>
                  <a:srgbClr val="000000"/>
                </a:solidFill>
              </a:rPr>
              <a:t>i</a:t>
            </a:r>
            <a:r>
              <a:rPr lang="ru-RU" sz="1600" b="1" dirty="0">
                <a:solidFill>
                  <a:srgbClr val="000000"/>
                </a:solidFill>
              </a:rPr>
              <a:t>,</a:t>
            </a:r>
            <a:r>
              <a:rPr lang="en-US" sz="1600" b="1" dirty="0" err="1">
                <a:solidFill>
                  <a:srgbClr val="000000"/>
                </a:solidFill>
              </a:rPr>
              <a:t>Z</a:t>
            </a:r>
            <a:r>
              <a:rPr lang="en-US" sz="1600" b="1" baseline="-25000" dirty="0" err="1">
                <a:solidFill>
                  <a:srgbClr val="000000"/>
                </a:solidFill>
              </a:rPr>
              <a:t>i</a:t>
            </a:r>
            <a:r>
              <a:rPr lang="ru-RU" sz="1600" b="1" dirty="0">
                <a:solidFill>
                  <a:srgbClr val="000000"/>
                </a:solidFill>
              </a:rPr>
              <a:t>). Инициируем веса</a:t>
            </a:r>
            <a:r>
              <a:rPr lang="ru-RU" sz="1600" b="1" i="1" dirty="0">
                <a:solidFill>
                  <a:srgbClr val="000000"/>
                </a:solidFill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</a:rPr>
              <a:t>w</a:t>
            </a:r>
            <a:r>
              <a:rPr lang="en-US" sz="1600" b="1" i="1" baseline="-25000" dirty="0" err="1">
                <a:solidFill>
                  <a:srgbClr val="000000"/>
                </a:solidFill>
              </a:rPr>
              <a:t>ij</a:t>
            </a:r>
            <a:r>
              <a:rPr lang="ru-RU" sz="1600" b="1" i="1" dirty="0">
                <a:solidFill>
                  <a:srgbClr val="000000"/>
                </a:solidFill>
              </a:rPr>
              <a:t>, </a:t>
            </a:r>
            <a:r>
              <a:rPr lang="ru-RU" sz="1600" b="1" dirty="0">
                <a:solidFill>
                  <a:srgbClr val="000000"/>
                </a:solidFill>
              </a:rPr>
              <a:t>выбираем</a:t>
            </a:r>
            <a:r>
              <a:rPr lang="ru-RU" sz="1600" b="1" i="1" dirty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00000"/>
                </a:solidFill>
              </a:rPr>
              <a:t>активационную функцию</a:t>
            </a:r>
            <a:r>
              <a:rPr lang="ru-RU" sz="1600" b="1" i="1" dirty="0">
                <a:solidFill>
                  <a:srgbClr val="000000"/>
                </a:solidFill>
              </a:rPr>
              <a:t> </a:t>
            </a:r>
            <a:r>
              <a:rPr lang="en-US" sz="1600" b="1" i="1" dirty="0">
                <a:solidFill>
                  <a:srgbClr val="000000"/>
                </a:solidFill>
              </a:rPr>
              <a:t>g</a:t>
            </a:r>
            <a:r>
              <a:rPr lang="ru-RU" sz="1600" b="1" i="1" dirty="0">
                <a:solidFill>
                  <a:srgbClr val="000000"/>
                </a:solidFill>
              </a:rPr>
              <a:t>(</a:t>
            </a:r>
            <a:r>
              <a:rPr lang="en-US" sz="1600" b="1" i="1" dirty="0">
                <a:solidFill>
                  <a:srgbClr val="000000"/>
                </a:solidFill>
              </a:rPr>
              <a:t>x</a:t>
            </a:r>
            <a:r>
              <a:rPr lang="ru-RU" sz="1600" b="1" i="1" dirty="0">
                <a:solidFill>
                  <a:srgbClr val="000000"/>
                </a:solidFill>
              </a:rPr>
              <a:t>) </a:t>
            </a:r>
            <a:r>
              <a:rPr lang="ru-RU" sz="1600" b="1" dirty="0">
                <a:solidFill>
                  <a:srgbClr val="000000"/>
                </a:solidFill>
              </a:rPr>
              <a:t>(обычно </a:t>
            </a:r>
            <a:r>
              <a:rPr lang="ru-RU" sz="1600" b="1" dirty="0" err="1">
                <a:solidFill>
                  <a:srgbClr val="000000"/>
                </a:solidFill>
              </a:rPr>
              <a:t>сигмоид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ru-RU" sz="1600" b="1" i="1" dirty="0">
                <a:solidFill>
                  <a:srgbClr val="000000"/>
                </a:solidFill>
              </a:rPr>
              <a:t>σ(</a:t>
            </a:r>
            <a:r>
              <a:rPr lang="en-US" sz="1600" b="1" i="1" dirty="0">
                <a:solidFill>
                  <a:srgbClr val="000000"/>
                </a:solidFill>
              </a:rPr>
              <a:t>x</a:t>
            </a:r>
            <a:r>
              <a:rPr lang="ru-RU" sz="1600" b="1" i="1" dirty="0">
                <a:solidFill>
                  <a:srgbClr val="000000"/>
                </a:solidFill>
              </a:rPr>
              <a:t>)</a:t>
            </a:r>
            <a:r>
              <a:rPr lang="ru-RU" sz="1600" b="1" dirty="0">
                <a:solidFill>
                  <a:srgbClr val="000000"/>
                </a:solidFill>
              </a:rPr>
              <a:t>) и обучаем сеть.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>
                <a:solidFill>
                  <a:srgbClr val="0000FF"/>
                </a:solidFill>
              </a:rPr>
              <a:t>Прежний опыт: </a:t>
            </a:r>
            <a:r>
              <a:rPr lang="ru-RU" sz="1600" b="1" dirty="0">
                <a:solidFill>
                  <a:srgbClr val="000000"/>
                </a:solidFill>
              </a:rPr>
              <a:t>ч</a:t>
            </a:r>
            <a:r>
              <a:rPr lang="ru-RU" altLang="ru-RU" sz="1600" b="1" dirty="0">
                <a:solidFill>
                  <a:srgbClr val="000000"/>
                </a:solidFill>
              </a:rPr>
              <a:t>тобы обучить сеть применяют </a:t>
            </a:r>
            <a:r>
              <a:rPr lang="ru-RU" altLang="ru-RU" sz="1600" b="1" dirty="0">
                <a:solidFill>
                  <a:srgbClr val="FF0000"/>
                </a:solidFill>
              </a:rPr>
              <a:t>метод  обратного распространения ошибки</a:t>
            </a:r>
            <a:r>
              <a:rPr lang="ru-RU" altLang="ru-RU" sz="1600" b="1" dirty="0">
                <a:solidFill>
                  <a:srgbClr val="0000FF"/>
                </a:solidFill>
              </a:rPr>
              <a:t>, </a:t>
            </a:r>
            <a:r>
              <a:rPr lang="ru-RU" altLang="ru-RU" sz="1600" b="1" dirty="0">
                <a:solidFill>
                  <a:srgbClr val="000000"/>
                </a:solidFill>
              </a:rPr>
              <a:t>когда методом градиентного спуска минимизируют по всем весам </a:t>
            </a:r>
            <a:r>
              <a:rPr lang="ru-RU" altLang="ru-RU" sz="1600" b="1" dirty="0">
                <a:solidFill>
                  <a:srgbClr val="0000FF"/>
                </a:solidFill>
              </a:rPr>
              <a:t>квадратичную функцию ошибки сети: </a:t>
            </a:r>
            <a:r>
              <a:rPr lang="en-GB" altLang="ru-RU" sz="2000" b="1" i="1" dirty="0">
                <a:solidFill>
                  <a:srgbClr val="000000"/>
                </a:solidFill>
              </a:rPr>
              <a:t>E=</a:t>
            </a:r>
            <a:r>
              <a:rPr lang="el-GR" altLang="ru-RU" sz="2000" b="1" i="1" dirty="0">
                <a:solidFill>
                  <a:srgbClr val="000000"/>
                </a:solidFill>
              </a:rPr>
              <a:t>Σ</a:t>
            </a:r>
            <a:r>
              <a:rPr lang="en-US" altLang="ru-RU" sz="2000" b="1" i="1" baseline="-25000" dirty="0">
                <a:solidFill>
                  <a:srgbClr val="000000"/>
                </a:solidFill>
              </a:rPr>
              <a:t>m</a:t>
            </a:r>
            <a:r>
              <a:rPr lang="el-GR" altLang="ru-RU" sz="2000" b="1" i="1" dirty="0">
                <a:solidFill>
                  <a:srgbClr val="000000"/>
                </a:solidFill>
              </a:rPr>
              <a:t>Σ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sz="2000" b="1" i="1" baseline="-25000" dirty="0">
                <a:solidFill>
                  <a:srgbClr val="000000"/>
                </a:solidFill>
              </a:rPr>
              <a:t> </a:t>
            </a:r>
            <a:r>
              <a:rPr lang="en-US" altLang="ru-RU" sz="2000" b="1" i="1" dirty="0">
                <a:solidFill>
                  <a:srgbClr val="000000"/>
                </a:solidFill>
              </a:rPr>
              <a:t>(</a:t>
            </a:r>
            <a:r>
              <a:rPr lang="en-GB" altLang="ru-RU" sz="2000" b="1" i="1" dirty="0" err="1">
                <a:solidFill>
                  <a:srgbClr val="000000"/>
                </a:solidFill>
              </a:rPr>
              <a:t>y</a:t>
            </a:r>
            <a:r>
              <a:rPr lang="en-GB" altLang="ru-RU" sz="2000" b="1" i="1" baseline="-25000" dirty="0" err="1">
                <a:solidFill>
                  <a:srgbClr val="000000"/>
                </a:solidFill>
              </a:rPr>
              <a:t>i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 </a:t>
            </a:r>
            <a:r>
              <a:rPr lang="en-GB" altLang="ru-RU" sz="2000" b="1" i="1" baseline="30000" dirty="0">
                <a:solidFill>
                  <a:srgbClr val="000000"/>
                </a:solidFill>
              </a:rPr>
              <a:t>(m)</a:t>
            </a:r>
            <a:r>
              <a:rPr lang="en-GB" altLang="ru-RU" sz="2000" b="1" i="1" dirty="0">
                <a:solidFill>
                  <a:srgbClr val="000000"/>
                </a:solidFill>
              </a:rPr>
              <a:t> – </a:t>
            </a:r>
            <a:r>
              <a:rPr lang="en-GB" altLang="ru-RU" sz="2000" b="1" i="1" dirty="0" err="1">
                <a:solidFill>
                  <a:srgbClr val="000000"/>
                </a:solidFill>
              </a:rPr>
              <a:t>z</a:t>
            </a:r>
            <a:r>
              <a:rPr lang="en-GB" altLang="ru-RU" sz="2000" b="1" i="1" baseline="-25000" dirty="0" err="1">
                <a:solidFill>
                  <a:srgbClr val="000000"/>
                </a:solidFill>
              </a:rPr>
              <a:t>i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 </a:t>
            </a:r>
            <a:r>
              <a:rPr lang="en-GB" altLang="ru-RU" sz="2000" b="1" i="1" baseline="30000" dirty="0">
                <a:solidFill>
                  <a:srgbClr val="000000"/>
                </a:solidFill>
              </a:rPr>
              <a:t>(m)</a:t>
            </a:r>
            <a:r>
              <a:rPr lang="en-GB" altLang="ru-RU" sz="2000" b="1" i="1" dirty="0">
                <a:solidFill>
                  <a:srgbClr val="000000"/>
                </a:solidFill>
              </a:rPr>
              <a:t> )</a:t>
            </a:r>
            <a:r>
              <a:rPr lang="en-GB" altLang="ru-RU" sz="2000" b="1" i="1" baseline="30000" dirty="0">
                <a:solidFill>
                  <a:srgbClr val="000000"/>
                </a:solidFill>
              </a:rPr>
              <a:t>2</a:t>
            </a:r>
            <a:r>
              <a:rPr lang="en-GB" altLang="ru-RU" sz="2000" b="1" i="1" dirty="0">
                <a:solidFill>
                  <a:srgbClr val="000000"/>
                </a:solidFill>
              </a:rPr>
              <a:t> </a:t>
            </a:r>
            <a:r>
              <a:rPr lang="en-GB" altLang="ru-RU" sz="2000" b="1" dirty="0">
                <a:solidFill>
                  <a:srgbClr val="000000"/>
                </a:solidFill>
              </a:rPr>
              <a:t>→</a:t>
            </a:r>
            <a:r>
              <a:rPr lang="en-GB" altLang="ru-RU" sz="2000" b="1" i="1" dirty="0">
                <a:solidFill>
                  <a:srgbClr val="000000"/>
                </a:solidFill>
              </a:rPr>
              <a:t> min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{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wij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} 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5109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75" y="2364562"/>
            <a:ext cx="3045580" cy="222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05" y="2295450"/>
            <a:ext cx="558621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C00000"/>
                </a:solidFill>
              </a:rPr>
              <a:t>Возникающие проблемы: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>
                <a:solidFill>
                  <a:srgbClr val="000000"/>
                </a:solidFill>
              </a:rPr>
              <a:t>проклятье размерности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>
                <a:solidFill>
                  <a:srgbClr val="000000"/>
                </a:solidFill>
              </a:rPr>
              <a:t>переобучение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 err="1">
                <a:solidFill>
                  <a:srgbClr val="000000"/>
                </a:solidFill>
              </a:rPr>
              <a:t>застревание</a:t>
            </a:r>
            <a:r>
              <a:rPr lang="ru-RU" b="1" dirty="0">
                <a:solidFill>
                  <a:srgbClr val="000000"/>
                </a:solidFill>
              </a:rPr>
              <a:t> Е в ложном минимуме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>
                <a:solidFill>
                  <a:srgbClr val="000000"/>
                </a:solidFill>
              </a:rPr>
              <a:t>затухающий или взрывной градиент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000000"/>
              </a:solidFill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C00000"/>
                </a:solidFill>
              </a:rPr>
              <a:t>Как их решают</a:t>
            </a:r>
          </a:p>
          <a:p>
            <a:pPr marL="457200" lvl="2" indent="-4572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sz="2200" b="1" dirty="0">
                <a:solidFill>
                  <a:srgbClr val="C00000"/>
                </a:solidFill>
              </a:rPr>
              <a:t>Уменьшение размерности сети, 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два метода: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(1) Кардинальное сжатие входных данных, 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т.к. обычно они сильно </a:t>
            </a:r>
            <a:r>
              <a:rPr lang="ru-RU" sz="1600" b="1" dirty="0" err="1">
                <a:solidFill>
                  <a:srgbClr val="000000"/>
                </a:solidFill>
              </a:rPr>
              <a:t>скорелированы</a:t>
            </a:r>
            <a:r>
              <a:rPr lang="ru-RU" sz="1600" b="1" dirty="0">
                <a:solidFill>
                  <a:srgbClr val="000000"/>
                </a:solidFill>
              </a:rPr>
              <a:t>. 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Эффективен </a:t>
            </a:r>
            <a:r>
              <a:rPr lang="ru-RU" sz="1600" b="1" dirty="0" err="1">
                <a:solidFill>
                  <a:srgbClr val="000000"/>
                </a:solidFill>
              </a:rPr>
              <a:t>нейросетевой</a:t>
            </a:r>
            <a:r>
              <a:rPr lang="ru-RU" sz="1600" b="1" dirty="0">
                <a:solidFill>
                  <a:srgbClr val="000000"/>
                </a:solidFill>
              </a:rPr>
              <a:t> метод - </a:t>
            </a:r>
            <a:r>
              <a:rPr lang="ru-RU" sz="1600" b="1" dirty="0" err="1">
                <a:solidFill>
                  <a:srgbClr val="C00000"/>
                </a:solidFill>
              </a:rPr>
              <a:t>автоэнкодер</a:t>
            </a:r>
            <a:r>
              <a:rPr lang="ru-RU" sz="1600" b="1" dirty="0">
                <a:solidFill>
                  <a:srgbClr val="000000"/>
                </a:solidFill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(2) Случайное прореживание нейронов – </a:t>
            </a:r>
            <a:r>
              <a:rPr lang="en-US" sz="1600" b="1" dirty="0">
                <a:solidFill>
                  <a:srgbClr val="C00000"/>
                </a:solidFill>
              </a:rPr>
              <a:t>d</a:t>
            </a:r>
            <a:r>
              <a:rPr lang="ru-RU" sz="1600" b="1" dirty="0" err="1">
                <a:solidFill>
                  <a:srgbClr val="C00000"/>
                </a:solidFill>
              </a:rPr>
              <a:t>ropout</a:t>
            </a:r>
            <a:r>
              <a:rPr lang="ru-RU" sz="1600" b="1" dirty="0">
                <a:solidFill>
                  <a:srgbClr val="C00000"/>
                </a:solidFill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когда каждый вес обнуляется с вероятностью 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либо умножается на 1/</a:t>
            </a:r>
            <a:r>
              <a:rPr lang="en-US" sz="1600" b="1" dirty="0">
                <a:solidFill>
                  <a:srgbClr val="000000"/>
                </a:solidFill>
              </a:rPr>
              <a:t>p</a:t>
            </a:r>
            <a:r>
              <a:rPr lang="ru-RU" sz="1600" b="1" dirty="0">
                <a:solidFill>
                  <a:srgbClr val="000000"/>
                </a:solidFill>
              </a:rPr>
              <a:t> с вероятностью 1-</a:t>
            </a:r>
            <a:r>
              <a:rPr lang="en-US" sz="1600" b="1" dirty="0">
                <a:solidFill>
                  <a:srgbClr val="000000"/>
                </a:solidFill>
              </a:rPr>
              <a:t>p</a:t>
            </a:r>
            <a:endParaRPr lang="ru-RU" sz="16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</a:rPr>
              <a:t>D</a:t>
            </a:r>
            <a:r>
              <a:rPr lang="ru-RU" sz="1600" b="1" dirty="0" err="1">
                <a:solidFill>
                  <a:srgbClr val="000000"/>
                </a:solidFill>
              </a:rPr>
              <a:t>ropout</a:t>
            </a:r>
            <a:r>
              <a:rPr lang="ru-RU" sz="1600" b="1" dirty="0">
                <a:solidFill>
                  <a:srgbClr val="000000"/>
                </a:solidFill>
              </a:rPr>
              <a:t> используют </a:t>
            </a:r>
            <a:r>
              <a:rPr lang="ru-RU" sz="1600" b="1" dirty="0">
                <a:solidFill>
                  <a:srgbClr val="C00000"/>
                </a:solidFill>
              </a:rPr>
              <a:t>только при обучении </a:t>
            </a:r>
            <a:r>
              <a:rPr lang="ru-RU" sz="1600" b="1" dirty="0">
                <a:solidFill>
                  <a:srgbClr val="000000"/>
                </a:solidFill>
              </a:rPr>
              <a:t>сети.</a:t>
            </a:r>
          </a:p>
        </p:txBody>
      </p:sp>
      <p:pic>
        <p:nvPicPr>
          <p:cNvPr id="12" name="Picture 2" descr="Картинки по запросу dropout neural network">
            <a:extLst>
              <a:ext uri="{FF2B5EF4-FFF2-40B4-BE49-F238E27FC236}">
                <a16:creationId xmlns:a16="http://schemas.microsoft.com/office/drawing/2014/main" id="{CE28663D-5EBC-4D07-98C1-08128AE0D212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85" y="4593633"/>
            <a:ext cx="3240360" cy="1800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69727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68413-0BD7-4E5C-A817-2E6556DC5EC4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199" y="6453335"/>
            <a:ext cx="3659911" cy="268139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35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</a:rPr>
              <a:t>2) Переобучение глубокой </a:t>
            </a:r>
            <a:r>
              <a:rPr lang="ru-RU" sz="2400" b="1" dirty="0" err="1">
                <a:solidFill>
                  <a:srgbClr val="C00000"/>
                </a:solidFill>
              </a:rPr>
              <a:t>нейросети</a:t>
            </a:r>
            <a:r>
              <a:rPr lang="ru-RU" sz="2400" b="1" dirty="0">
                <a:solidFill>
                  <a:srgbClr val="C00000"/>
                </a:solidFill>
              </a:rPr>
              <a:t>, как защититься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594389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Переобучение (</a:t>
            </a:r>
            <a:r>
              <a:rPr lang="en-US" b="1" dirty="0">
                <a:solidFill>
                  <a:srgbClr val="000000"/>
                </a:solidFill>
              </a:rPr>
              <a:t>overfitting) </a:t>
            </a:r>
            <a:r>
              <a:rPr lang="ru-RU" dirty="0">
                <a:solidFill>
                  <a:srgbClr val="000000"/>
                </a:solidFill>
              </a:rPr>
              <a:t>— это излишне точное соответствие нейронной сети конкретному набору обучающих примеров, при котором сеть теряет способность к обобщению и не работает на тестовых примерах.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3233" y="2088882"/>
            <a:ext cx="9144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Иногда эта проблема возникает, если слишком долго обучать сеть на одних и тех же данных, так что  сеть начнет не учиться на данных, а запоминать их шумы. </a:t>
            </a:r>
            <a:r>
              <a:rPr lang="ru-RU" sz="2000" b="1" dirty="0">
                <a:solidFill>
                  <a:srgbClr val="C00000"/>
                </a:solidFill>
              </a:rPr>
              <a:t>Простой выход – ранняя остановка обучения.</a:t>
            </a:r>
            <a:endParaRPr lang="en-US" sz="2000" b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Кроме того, переобучение бывает связано с усложнением модели из-за переизбытка скрытых нейронов Тогда одно из эффективных средств - тот же </a:t>
            </a:r>
            <a:r>
              <a:rPr lang="en-US" sz="2000" b="1" dirty="0">
                <a:solidFill>
                  <a:srgbClr val="C00000"/>
                </a:solidFill>
              </a:rPr>
              <a:t>dropout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ru-RU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Более общим является </a:t>
            </a:r>
            <a:r>
              <a:rPr lang="ru-RU" sz="2000" b="1" dirty="0">
                <a:solidFill>
                  <a:srgbClr val="C00000"/>
                </a:solidFill>
              </a:rPr>
              <a:t>метод регуляризации</a:t>
            </a:r>
            <a:r>
              <a:rPr lang="ru-RU" sz="2000" dirty="0">
                <a:solidFill>
                  <a:srgbClr val="000000"/>
                </a:solidFill>
              </a:rPr>
              <a:t>, ограничивающий реакцию </a:t>
            </a:r>
            <a:r>
              <a:rPr lang="ru-RU" sz="2000" dirty="0" err="1">
                <a:solidFill>
                  <a:srgbClr val="000000"/>
                </a:solidFill>
              </a:rPr>
              <a:t>нейросети</a:t>
            </a:r>
            <a:r>
              <a:rPr lang="ru-RU" sz="2000" dirty="0">
                <a:solidFill>
                  <a:srgbClr val="000000"/>
                </a:solidFill>
              </a:rPr>
              <a:t> на влияние шумов добавлением штрафного члена в функцию ошибки сети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err="1">
                <a:solidFill>
                  <a:srgbClr val="000000"/>
                </a:solidFill>
              </a:rPr>
              <a:t>Коэфициент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  <a:sym typeface="Symbol"/>
              </a:rPr>
              <a:t> не должен быть большим и обычно =0.001.</a:t>
            </a:r>
            <a:endParaRPr lang="ru-RU" sz="2000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941168"/>
            <a:ext cx="3220223" cy="73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18" y="843492"/>
            <a:ext cx="3675508" cy="122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50018" y="689603"/>
            <a:ext cx="3514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верное решение              </a:t>
            </a:r>
            <a:r>
              <a:rPr lang="en-US" sz="1400" b="1" dirty="0">
                <a:solidFill>
                  <a:srgbClr val="000000"/>
                </a:solidFill>
              </a:rPr>
              <a:t>overfitting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8007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26424"/>
            <a:ext cx="2436461" cy="123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9C29F-6F6E-43DD-A236-44469EEAD486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60963"/>
            <a:ext cx="3968080" cy="260512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36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52" y="643986"/>
            <a:ext cx="90364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sym typeface="Symbol"/>
              </a:rPr>
              <a:t>Для решения этой проблемы используют уже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sym typeface="Symbol"/>
              </a:rPr>
              <a:t>упоминавшийся </a:t>
            </a:r>
            <a:r>
              <a:rPr lang="ru-RU" sz="2000" b="1" dirty="0">
                <a:solidFill>
                  <a:srgbClr val="C00000"/>
                </a:solidFill>
                <a:sym typeface="Symbol"/>
              </a:rPr>
              <a:t>метод отжига</a:t>
            </a:r>
            <a:r>
              <a:rPr lang="ru-RU" sz="2000" dirty="0">
                <a:solidFill>
                  <a:srgbClr val="C00000"/>
                </a:solidFill>
                <a:sym typeface="Symbol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sym typeface="Symbol"/>
              </a:rPr>
              <a:t>Более известен </a:t>
            </a:r>
            <a:r>
              <a:rPr lang="ru-RU" sz="2000" b="1" dirty="0">
                <a:solidFill>
                  <a:srgbClr val="C00000"/>
                </a:solidFill>
              </a:rPr>
              <a:t>Стохастический градиентный спуск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C00000"/>
                </a:solidFill>
              </a:rPr>
              <a:t>(Stochastic Gradient Descent – SGD)</a:t>
            </a:r>
            <a:r>
              <a:rPr lang="ru-RU" sz="2000" b="1" dirty="0">
                <a:solidFill>
                  <a:srgbClr val="C00000"/>
                </a:solidFill>
              </a:rPr>
              <a:t>, </a:t>
            </a:r>
            <a:r>
              <a:rPr lang="ru-RU" sz="2000" dirty="0">
                <a:solidFill>
                  <a:srgbClr val="000000"/>
                </a:solidFill>
              </a:rPr>
              <a:t>при котором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когда значение градиента аппроксимируются градиентом функции ошибки, вычисленном </a:t>
            </a:r>
            <a:r>
              <a:rPr lang="ru-RU" sz="2000" b="1" dirty="0">
                <a:solidFill>
                  <a:srgbClr val="000000"/>
                </a:solidFill>
              </a:rPr>
              <a:t>только на одном элементе обучения</a:t>
            </a:r>
            <a:r>
              <a:rPr lang="ru-RU" sz="2000" dirty="0">
                <a:solidFill>
                  <a:srgbClr val="000000"/>
                </a:solidFill>
              </a:rPr>
              <a:t>, в то время как при обычном  градиентном спуске на каждой итерации обучающая выборка просматривается целиком, и только после этого изменяется вес. Поэтому для больших массивов данных </a:t>
            </a:r>
            <a:r>
              <a:rPr lang="en-US" sz="2000" b="1" dirty="0">
                <a:solidFill>
                  <a:srgbClr val="000000"/>
                </a:solidFill>
              </a:rPr>
              <a:t>SGD </a:t>
            </a:r>
            <a:r>
              <a:rPr lang="ru-RU" sz="2000" b="1" dirty="0">
                <a:solidFill>
                  <a:srgbClr val="000000"/>
                </a:solidFill>
              </a:rPr>
              <a:t>работает много быстрее</a:t>
            </a:r>
            <a:r>
              <a:rPr lang="ru-RU" sz="2000" dirty="0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</a:rPr>
              <a:t>Выбор точки обучения в </a:t>
            </a:r>
            <a:r>
              <a:rPr lang="en-US" sz="2000" b="1" dirty="0">
                <a:solidFill>
                  <a:srgbClr val="C00000"/>
                </a:solidFill>
              </a:rPr>
              <a:t>SGD </a:t>
            </a:r>
            <a:r>
              <a:rPr lang="ru-RU" sz="2000" b="1" dirty="0">
                <a:solidFill>
                  <a:srgbClr val="C00000"/>
                </a:solidFill>
              </a:rPr>
              <a:t>происходит случайно</a:t>
            </a:r>
            <a:r>
              <a:rPr lang="ru-RU" sz="2000" dirty="0">
                <a:solidFill>
                  <a:srgbClr val="000000"/>
                </a:solidFill>
              </a:rPr>
              <a:t>, но попеременно из разных классов, что также повышает вероятность выхода из локального минимума.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Чтобы не «промахнуться» при таких скачках мимо искомого минимума,  в формулу обновления весов добавляют член типа «момента инерции» </a:t>
            </a:r>
            <a:r>
              <a:rPr lang="ru-RU" sz="2000" b="1" dirty="0">
                <a:solidFill>
                  <a:srgbClr val="000000"/>
                </a:solidFill>
                <a:sym typeface="Symbol"/>
              </a:rPr>
              <a:t></a:t>
            </a:r>
            <a:r>
              <a:rPr lang="en-US" sz="2000" b="1" dirty="0" err="1">
                <a:solidFill>
                  <a:srgbClr val="000000"/>
                </a:solidFill>
              </a:rPr>
              <a:t>w</a:t>
            </a:r>
            <a:r>
              <a:rPr lang="en-US" sz="2000" b="1" baseline="-25000" dirty="0" err="1">
                <a:solidFill>
                  <a:srgbClr val="000000"/>
                </a:solidFill>
              </a:rPr>
              <a:t>i</a:t>
            </a:r>
            <a:r>
              <a:rPr lang="en-US" sz="2000" b="1" dirty="0">
                <a:solidFill>
                  <a:srgbClr val="000000"/>
                </a:solidFill>
              </a:rPr>
              <a:t>=</a:t>
            </a:r>
            <a:r>
              <a:rPr lang="ru-RU" sz="2000" b="1" dirty="0">
                <a:solidFill>
                  <a:srgbClr val="000000"/>
                </a:solidFill>
              </a:rPr>
              <a:t>η</a:t>
            </a:r>
            <a:r>
              <a:rPr lang="en-US" sz="2000" b="1" dirty="0">
                <a:solidFill>
                  <a:srgbClr val="000000"/>
                </a:solidFill>
              </a:rPr>
              <a:t>•</a:t>
            </a:r>
            <a:r>
              <a:rPr lang="en-US" sz="2000" b="1" dirty="0" err="1">
                <a:solidFill>
                  <a:srgbClr val="000000"/>
                </a:solidFill>
              </a:rPr>
              <a:t>Gradw</a:t>
            </a:r>
            <a:r>
              <a:rPr lang="en-US" sz="2000" b="1" dirty="0">
                <a:solidFill>
                  <a:srgbClr val="000000"/>
                </a:solidFill>
              </a:rPr>
              <a:t>+</a:t>
            </a:r>
            <a:r>
              <a:rPr lang="en-US" sz="2000" b="1" dirty="0">
                <a:solidFill>
                  <a:srgbClr val="000000"/>
                </a:solidFill>
                <a:sym typeface="Symbol"/>
              </a:rPr>
              <a:t></a:t>
            </a:r>
            <a:r>
              <a:rPr lang="en-US" sz="2000" b="1" dirty="0">
                <a:solidFill>
                  <a:srgbClr val="000000"/>
                </a:solidFill>
              </a:rPr>
              <a:t>•</a:t>
            </a:r>
            <a:r>
              <a:rPr lang="ru-RU" sz="2000" b="1" dirty="0">
                <a:solidFill>
                  <a:srgbClr val="000000"/>
                </a:solidFill>
                <a:sym typeface="Symbol"/>
              </a:rPr>
              <a:t></a:t>
            </a:r>
            <a:r>
              <a:rPr lang="en-US" sz="2000" b="1" dirty="0">
                <a:solidFill>
                  <a:srgbClr val="000000"/>
                </a:solidFill>
              </a:rPr>
              <a:t>w</a:t>
            </a:r>
            <a:r>
              <a:rPr lang="en-US" sz="2000" b="1" baseline="-25000" dirty="0">
                <a:solidFill>
                  <a:srgbClr val="000000"/>
                </a:solidFill>
              </a:rPr>
              <a:t>i-1</a:t>
            </a:r>
            <a:r>
              <a:rPr lang="ru-RU" sz="2000" b="1" baseline="-25000" dirty="0">
                <a:solidFill>
                  <a:srgbClr val="000000"/>
                </a:solidFill>
              </a:rPr>
              <a:t>.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Все эти возможности включает метод </a:t>
            </a:r>
            <a:r>
              <a:rPr lang="en-US" sz="2000" b="1" dirty="0">
                <a:solidFill>
                  <a:srgbClr val="C00000"/>
                </a:solidFill>
              </a:rPr>
              <a:t>ADAM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b="1" dirty="0">
                <a:solidFill>
                  <a:srgbClr val="C00000"/>
                </a:solidFill>
              </a:rPr>
              <a:t>Adaptive Moment Estimation</a:t>
            </a:r>
            <a:r>
              <a:rPr lang="en-US" sz="2000" b="1" dirty="0">
                <a:solidFill>
                  <a:srgbClr val="000000"/>
                </a:solidFill>
              </a:rPr>
              <a:t>)</a:t>
            </a:r>
            <a:r>
              <a:rPr lang="ru-RU" sz="2000" b="1" dirty="0">
                <a:solidFill>
                  <a:srgbClr val="000000"/>
                </a:solidFill>
              </a:rPr>
              <a:t>, </a:t>
            </a:r>
            <a:r>
              <a:rPr lang="ru-RU" sz="2000" dirty="0">
                <a:solidFill>
                  <a:srgbClr val="000000"/>
                </a:solidFill>
              </a:rPr>
              <a:t>который реализует </a:t>
            </a:r>
            <a:r>
              <a:rPr lang="en-US" sz="2000" dirty="0">
                <a:solidFill>
                  <a:srgbClr val="000000"/>
                </a:solidFill>
              </a:rPr>
              <a:t>SGD </a:t>
            </a:r>
            <a:r>
              <a:rPr lang="ru-RU" sz="2000" dirty="0">
                <a:solidFill>
                  <a:srgbClr val="000000"/>
                </a:solidFill>
              </a:rPr>
              <a:t>и, вдобавок, вычисляет адаптивную скорость обучения и оптимизирует шаг.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ru-RU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aseline="-25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2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sym typeface="Symbol"/>
              </a:rPr>
              <a:t>3) Ложные минимумы функции ошибки сети</a:t>
            </a:r>
          </a:p>
        </p:txBody>
      </p:sp>
      <p:sp>
        <p:nvSpPr>
          <p:cNvPr id="8" name="Стрелка вправо 7"/>
          <p:cNvSpPr/>
          <p:nvPr/>
        </p:nvSpPr>
        <p:spPr bwMode="auto">
          <a:xfrm>
            <a:off x="4082796" y="1054204"/>
            <a:ext cx="2145388" cy="121158"/>
          </a:xfrm>
          <a:prstGeom prst="rightArrow">
            <a:avLst/>
          </a:prstGeom>
          <a:solidFill>
            <a:srgbClr val="FF66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67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66E2-053C-42EB-9B69-B461AEB51000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59832" y="6440322"/>
            <a:ext cx="3320008" cy="301046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37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</a:rPr>
              <a:t>4) Затухающий или взрывной градиент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957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Проблема затухающего градиента неизбежно проявляется в многослойных </a:t>
            </a:r>
            <a:r>
              <a:rPr lang="ru-RU" dirty="0" err="1">
                <a:solidFill>
                  <a:srgbClr val="000000"/>
                </a:solidFill>
              </a:rPr>
              <a:t>нейросетях</a:t>
            </a:r>
            <a:r>
              <a:rPr lang="ru-RU" dirty="0">
                <a:solidFill>
                  <a:srgbClr val="000000"/>
                </a:solidFill>
              </a:rPr>
              <a:t>, особенно в случае </a:t>
            </a:r>
            <a:r>
              <a:rPr lang="ru-RU" dirty="0" err="1">
                <a:solidFill>
                  <a:srgbClr val="000000"/>
                </a:solidFill>
              </a:rPr>
              <a:t>сигмоидной</a:t>
            </a:r>
            <a:r>
              <a:rPr lang="ru-RU" dirty="0">
                <a:solidFill>
                  <a:srgbClr val="000000"/>
                </a:solidFill>
              </a:rPr>
              <a:t> активационной функции </a:t>
            </a:r>
            <a:r>
              <a:rPr lang="ru-RU" b="1" i="1" dirty="0">
                <a:solidFill>
                  <a:srgbClr val="000000"/>
                </a:solidFill>
              </a:rPr>
              <a:t>σ(</a:t>
            </a:r>
            <a:r>
              <a:rPr lang="en-US" b="1" i="1" dirty="0">
                <a:solidFill>
                  <a:srgbClr val="000000"/>
                </a:solidFill>
              </a:rPr>
              <a:t>x</a:t>
            </a:r>
            <a:r>
              <a:rPr lang="ru-RU" b="1" i="1" dirty="0">
                <a:solidFill>
                  <a:srgbClr val="000000"/>
                </a:solidFill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(заметим: </a:t>
            </a:r>
            <a:r>
              <a:rPr lang="ru-RU" b="1" i="1" dirty="0">
                <a:solidFill>
                  <a:srgbClr val="000000"/>
                </a:solidFill>
              </a:rPr>
              <a:t>σ</a:t>
            </a:r>
            <a:r>
              <a:rPr lang="en-US" b="1" i="1" dirty="0">
                <a:solidFill>
                  <a:srgbClr val="000000"/>
                </a:solidFill>
              </a:rPr>
              <a:t>’</a:t>
            </a:r>
            <a:r>
              <a:rPr lang="ru-RU" b="1" i="1" dirty="0">
                <a:solidFill>
                  <a:srgbClr val="000000"/>
                </a:solidFill>
              </a:rPr>
              <a:t>(</a:t>
            </a:r>
            <a:r>
              <a:rPr lang="en-US" b="1" i="1" dirty="0">
                <a:solidFill>
                  <a:srgbClr val="000000"/>
                </a:solidFill>
              </a:rPr>
              <a:t>x</a:t>
            </a:r>
            <a:r>
              <a:rPr lang="ru-RU" b="1" i="1" dirty="0">
                <a:solidFill>
                  <a:srgbClr val="000000"/>
                </a:solidFill>
              </a:rPr>
              <a:t>)≤¼</a:t>
            </a:r>
            <a:r>
              <a:rPr lang="en-US" b="1" i="1" dirty="0">
                <a:solidFill>
                  <a:srgbClr val="000000"/>
                </a:solidFill>
              </a:rPr>
              <a:t>; 0&lt;x&lt;1</a:t>
            </a:r>
            <a:r>
              <a:rPr lang="en-US" dirty="0">
                <a:solidFill>
                  <a:srgbClr val="000000"/>
                </a:solidFill>
              </a:rPr>
              <a:t>)</a:t>
            </a:r>
            <a:r>
              <a:rPr lang="ru-RU" dirty="0">
                <a:solidFill>
                  <a:srgbClr val="000000"/>
                </a:solidFill>
              </a:rPr>
              <a:t>. При </a:t>
            </a:r>
            <a:r>
              <a:rPr lang="en-US" dirty="0" err="1">
                <a:solidFill>
                  <a:srgbClr val="000000"/>
                </a:solidFill>
              </a:rPr>
              <a:t>BackProp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обучении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ошибка распространяется от выходов сети ко входам с многократным умножением на производную активационной функции, </a:t>
            </a:r>
            <a:r>
              <a:rPr lang="ru-RU" b="1" dirty="0">
                <a:solidFill>
                  <a:srgbClr val="000000"/>
                </a:solidFill>
              </a:rPr>
              <a:t>σ’(x). </a:t>
            </a:r>
            <a:r>
              <a:rPr lang="ru-RU" dirty="0">
                <a:solidFill>
                  <a:srgbClr val="000000"/>
                </a:solidFill>
              </a:rPr>
              <a:t>Когда в </a:t>
            </a:r>
            <a:r>
              <a:rPr lang="ru-RU" dirty="0" err="1">
                <a:solidFill>
                  <a:srgbClr val="000000"/>
                </a:solidFill>
              </a:rPr>
              <a:t>нейросети</a:t>
            </a:r>
            <a:r>
              <a:rPr lang="ru-RU" dirty="0">
                <a:solidFill>
                  <a:srgbClr val="000000"/>
                </a:solidFill>
              </a:rPr>
              <a:t> много слоев, градиент в слоях близких к входу становится исчезающе малым и </a:t>
            </a:r>
            <a:r>
              <a:rPr lang="ru-RU" b="1" dirty="0">
                <a:solidFill>
                  <a:srgbClr val="000000"/>
                </a:solidFill>
              </a:rPr>
              <a:t>веса практически перестанут изменяться.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Происходит «</a:t>
            </a:r>
            <a:r>
              <a:rPr lang="ru-RU" b="1" dirty="0">
                <a:solidFill>
                  <a:srgbClr val="000000"/>
                </a:solidFill>
              </a:rPr>
              <a:t>паралич сети</a:t>
            </a:r>
            <a:r>
              <a:rPr lang="ru-RU" dirty="0">
                <a:solidFill>
                  <a:srgbClr val="000000"/>
                </a:solidFill>
              </a:rPr>
              <a:t>» (противоположная картина называется «взрывной рост градиента», случается, если инициализировать веса большими значениями).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 Для </a:t>
            </a:r>
            <a:r>
              <a:rPr lang="ru-RU" dirty="0" err="1">
                <a:solidFill>
                  <a:srgbClr val="000000"/>
                </a:solidFill>
              </a:rPr>
              <a:t>избежания</a:t>
            </a:r>
            <a:r>
              <a:rPr lang="ru-RU" dirty="0">
                <a:solidFill>
                  <a:srgbClr val="000000"/>
                </a:solidFill>
              </a:rPr>
              <a:t> затухания градиента нужно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>
                <a:solidFill>
                  <a:srgbClr val="000000"/>
                </a:solidFill>
              </a:rPr>
              <a:t>грамотно выбирать функцию активации;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>
                <a:solidFill>
                  <a:srgbClr val="000000"/>
                </a:solidFill>
              </a:rPr>
              <a:t>использовать правильную инициализацию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     настраиваемых параметров </a:t>
            </a:r>
            <a:r>
              <a:rPr lang="ru-RU" dirty="0" err="1">
                <a:solidFill>
                  <a:srgbClr val="000000"/>
                </a:solidFill>
              </a:rPr>
              <a:t>нейросети</a:t>
            </a:r>
            <a:r>
              <a:rPr lang="ru-RU" dirty="0">
                <a:solidFill>
                  <a:srgbClr val="000000"/>
                </a:solidFill>
              </a:rPr>
              <a:t>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>
                <a:solidFill>
                  <a:srgbClr val="000000"/>
                </a:solidFill>
              </a:rPr>
              <a:t>выбирать функцию ошибки сети.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 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513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01009"/>
            <a:ext cx="2843808" cy="28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689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298" y="5209"/>
            <a:ext cx="9126785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3. </a:t>
            </a:r>
            <a:r>
              <a:rPr lang="ru-RU" sz="3200" b="1" dirty="0" err="1">
                <a:solidFill>
                  <a:srgbClr val="0000FF"/>
                </a:solidFill>
              </a:rPr>
              <a:t>Сверточные</a:t>
            </a:r>
            <a:r>
              <a:rPr lang="ru-RU" sz="3200" b="1" dirty="0">
                <a:solidFill>
                  <a:srgbClr val="0000FF"/>
                </a:solidFill>
              </a:rPr>
              <a:t> </a:t>
            </a:r>
            <a:r>
              <a:rPr lang="ru-RU" sz="3200" b="1" dirty="0" err="1">
                <a:solidFill>
                  <a:srgbClr val="0000FF"/>
                </a:solidFill>
              </a:rPr>
              <a:t>нейросети</a:t>
            </a:r>
            <a:r>
              <a:rPr lang="ru-RU" sz="3200" b="1" dirty="0">
                <a:solidFill>
                  <a:srgbClr val="0000FF"/>
                </a:solidFill>
              </a:rPr>
              <a:t> </a:t>
            </a:r>
          </a:p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</a:rPr>
              <a:t>для распознавания изображений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79" y="692696"/>
            <a:ext cx="91317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</a:rPr>
              <a:t>Мотивация</a:t>
            </a:r>
            <a:r>
              <a:rPr lang="en-US" b="1" dirty="0">
                <a:solidFill>
                  <a:srgbClr val="000000"/>
                </a:solidFill>
              </a:rPr>
              <a:t>:  </a:t>
            </a:r>
            <a:r>
              <a:rPr lang="ru-RU" b="1" dirty="0">
                <a:solidFill>
                  <a:srgbClr val="000000"/>
                </a:solidFill>
              </a:rPr>
              <a:t>Прямое применение регулярных ИНС к распознаванию изображений бесполезно из-за двух основных факторов: (i) входное 2D-изображение в виде сканированного 1D-вектора означает потерю топологии пространства изображения;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ru-RU" b="1" dirty="0">
                <a:solidFill>
                  <a:srgbClr val="000000"/>
                </a:solidFill>
              </a:rPr>
              <a:t>(</a:t>
            </a:r>
            <a:r>
              <a:rPr lang="ru-RU" b="1" dirty="0" err="1">
                <a:solidFill>
                  <a:srgbClr val="000000"/>
                </a:solidFill>
              </a:rPr>
              <a:t>ii</a:t>
            </a:r>
            <a:r>
              <a:rPr lang="ru-RU" b="1" dirty="0">
                <a:solidFill>
                  <a:srgbClr val="000000"/>
                </a:solidFill>
              </a:rPr>
              <a:t>) </a:t>
            </a:r>
            <a:r>
              <a:rPr lang="ru-RU" b="1" dirty="0" err="1">
                <a:solidFill>
                  <a:srgbClr val="000000"/>
                </a:solidFill>
              </a:rPr>
              <a:t>полносвязность</a:t>
            </a:r>
            <a:r>
              <a:rPr lang="ru-RU" b="1" dirty="0">
                <a:solidFill>
                  <a:srgbClr val="000000"/>
                </a:solidFill>
              </a:rPr>
              <a:t> ИНС, где каждый нейрон полностью связан со всеми нейронами предыдущего слоя, слишком расточительна из-за проклятия размерности, кроме того</a:t>
            </a:r>
            <a:r>
              <a:rPr lang="en-US" b="1" dirty="0">
                <a:solidFill>
                  <a:srgbClr val="000000"/>
                </a:solidFill>
              </a:rPr>
              <a:t>,</a:t>
            </a:r>
            <a:r>
              <a:rPr lang="ru-RU" b="1" dirty="0">
                <a:solidFill>
                  <a:srgbClr val="000000"/>
                </a:solidFill>
              </a:rPr>
              <a:t> огромное количество параметров быстро приводит к переобучению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339640" y="3001020"/>
            <a:ext cx="8335763" cy="2571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4287" y="5592823"/>
            <a:ext cx="902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Вместо этого,  </a:t>
            </a:r>
            <a:r>
              <a:rPr lang="ru-RU" b="1" dirty="0" err="1">
                <a:solidFill>
                  <a:srgbClr val="000000"/>
                </a:solidFill>
              </a:rPr>
              <a:t>сверточные</a:t>
            </a:r>
            <a:r>
              <a:rPr lang="ru-RU" b="1" dirty="0">
                <a:solidFill>
                  <a:srgbClr val="000000"/>
                </a:solidFill>
              </a:rPr>
              <a:t> сети - </a:t>
            </a:r>
            <a:r>
              <a:rPr lang="en-US" b="1" dirty="0">
                <a:solidFill>
                  <a:srgbClr val="000000"/>
                </a:solidFill>
              </a:rPr>
              <a:t>Convolutional Neural Networks</a:t>
            </a:r>
            <a:r>
              <a:rPr lang="ru-RU" b="1" dirty="0">
                <a:solidFill>
                  <a:srgbClr val="000000"/>
                </a:solidFill>
              </a:rPr>
              <a:t> (</a:t>
            </a:r>
            <a:r>
              <a:rPr lang="en-US" b="1" dirty="0">
                <a:solidFill>
                  <a:srgbClr val="000000"/>
                </a:solidFill>
              </a:rPr>
              <a:t>CNN</a:t>
            </a:r>
            <a:r>
              <a:rPr lang="ru-RU" b="1" dirty="0">
                <a:solidFill>
                  <a:srgbClr val="000000"/>
                </a:solidFill>
              </a:rPr>
              <a:t>) принимают на вход двумерные цветные изображения, а нейроны в слое </a:t>
            </a:r>
            <a:r>
              <a:rPr lang="en-US" b="1" dirty="0">
                <a:solidFill>
                  <a:srgbClr val="000000"/>
                </a:solidFill>
              </a:rPr>
              <a:t>CNN </a:t>
            </a:r>
            <a:r>
              <a:rPr lang="ru-RU" b="1" dirty="0">
                <a:solidFill>
                  <a:srgbClr val="000000"/>
                </a:solidFill>
              </a:rPr>
              <a:t>связаны только с малой областью предыдущего слоя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5976" y="5095825"/>
            <a:ext cx="4663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FD0D66B2-45C4-4F6D-B1C0-3A1683DB796B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24200" y="6525343"/>
            <a:ext cx="3175992" cy="216025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38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54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3827" y="-36095"/>
            <a:ext cx="823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</a:rPr>
              <a:t>Основы архитектуры </a:t>
            </a:r>
            <a:r>
              <a:rPr lang="en-US" sz="3200" b="1" dirty="0">
                <a:solidFill>
                  <a:srgbClr val="0000FF"/>
                </a:solidFill>
              </a:rPr>
              <a:t>CNN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4868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Архитектура CNN: последовательность слоев, каждый слой преобразует один набор активаций в другой через </a:t>
            </a:r>
            <a:r>
              <a:rPr lang="ru-RU" b="1" dirty="0">
                <a:solidFill>
                  <a:srgbClr val="000000"/>
                </a:solidFill>
              </a:rPr>
              <a:t>фильтр-свертку с ядром.</a:t>
            </a:r>
            <a:endParaRPr lang="ru-RU" dirty="0">
              <a:solidFill>
                <a:srgbClr val="00000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Основные типы слоев для CNN: </a:t>
            </a:r>
            <a:r>
              <a:rPr lang="ru-RU" b="1" dirty="0" err="1">
                <a:solidFill>
                  <a:srgbClr val="000000"/>
                </a:solidFill>
              </a:rPr>
              <a:t>Сверточный</a:t>
            </a:r>
            <a:r>
              <a:rPr lang="ru-RU" b="1" dirty="0">
                <a:solidFill>
                  <a:srgbClr val="000000"/>
                </a:solidFill>
              </a:rPr>
              <a:t> слой, Слой объединения </a:t>
            </a:r>
            <a:r>
              <a:rPr lang="ru-RU" dirty="0">
                <a:solidFill>
                  <a:srgbClr val="000000"/>
                </a:solidFill>
              </a:rPr>
              <a:t>(</a:t>
            </a:r>
            <a:r>
              <a:rPr lang="ru-RU" dirty="0" err="1">
                <a:solidFill>
                  <a:srgbClr val="000000"/>
                </a:solidFill>
              </a:rPr>
              <a:t>pooling</a:t>
            </a:r>
            <a:r>
              <a:rPr lang="ru-RU" dirty="0">
                <a:solidFill>
                  <a:srgbClr val="000000"/>
                </a:solidFill>
              </a:rPr>
              <a:t>) и </a:t>
            </a:r>
            <a:r>
              <a:rPr lang="ru-RU" b="1" dirty="0">
                <a:solidFill>
                  <a:srgbClr val="000000"/>
                </a:solidFill>
              </a:rPr>
              <a:t>скрытый слой персептрона с обучением </a:t>
            </a:r>
            <a:r>
              <a:rPr lang="en-US" b="1" dirty="0" err="1">
                <a:solidFill>
                  <a:srgbClr val="000000"/>
                </a:solidFill>
              </a:rPr>
              <a:t>backprop</a:t>
            </a:r>
            <a:r>
              <a:rPr lang="ru-RU" dirty="0">
                <a:solidFill>
                  <a:srgbClr val="000000"/>
                </a:solidFill>
              </a:rPr>
              <a:t>). Также существуют слои </a:t>
            </a:r>
            <a:r>
              <a:rPr lang="ru-RU" b="1" dirty="0">
                <a:solidFill>
                  <a:srgbClr val="000000"/>
                </a:solidFill>
              </a:rPr>
              <a:t>RELU</a:t>
            </a:r>
            <a:r>
              <a:rPr lang="ru-RU" dirty="0">
                <a:solidFill>
                  <a:srgbClr val="000000"/>
                </a:solidFill>
              </a:rPr>
              <a:t> (</a:t>
            </a:r>
            <a:r>
              <a:rPr lang="ru-RU" dirty="0" err="1">
                <a:solidFill>
                  <a:srgbClr val="000000"/>
                </a:solidFill>
              </a:rPr>
              <a:t>rectified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linear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unit</a:t>
            </a:r>
            <a:r>
              <a:rPr lang="ru-RU" dirty="0">
                <a:solidFill>
                  <a:srgbClr val="000000"/>
                </a:solidFill>
              </a:rPr>
              <a:t>), выполняющие операцию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max</a:t>
            </a:r>
            <a:r>
              <a:rPr lang="ru-RU" b="1" dirty="0">
                <a:solidFill>
                  <a:srgbClr val="0000FF"/>
                </a:solidFill>
              </a:rPr>
              <a:t> (0, x)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 </a:t>
            </a:r>
            <a:endParaRPr 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 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4440940" y="2230714"/>
            <a:ext cx="4703060" cy="24598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91119" y="4981727"/>
            <a:ext cx="6375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Каждый слой принимает входные 3D данные (x, y, RGB) и преобразует их в выходные 3D данные. Чтобы построить все фильтры </a:t>
            </a:r>
            <a:r>
              <a:rPr lang="ru-RU" sz="1600" b="1" dirty="0" err="1">
                <a:solidFill>
                  <a:srgbClr val="000000"/>
                </a:solidFill>
              </a:rPr>
              <a:t>сверточных</a:t>
            </a:r>
            <a:r>
              <a:rPr lang="ru-RU" sz="1600" b="1" dirty="0">
                <a:solidFill>
                  <a:srgbClr val="000000"/>
                </a:solidFill>
              </a:rPr>
              <a:t> слоев, CNN должна быть обучена на помеченных изображениях с помощью метода обратного распространения ошибки. 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10745"/>
            <a:ext cx="2657843" cy="154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364" y="5997389"/>
            <a:ext cx="223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Max </a:t>
            </a:r>
            <a:r>
              <a:rPr lang="en-US" sz="1400" b="1" dirty="0">
                <a:solidFill>
                  <a:srgbClr val="000000"/>
                </a:solidFill>
              </a:rPr>
              <a:t>pooling</a:t>
            </a:r>
            <a:r>
              <a:rPr lang="en-US" sz="1200" b="1" dirty="0">
                <a:solidFill>
                  <a:srgbClr val="000000"/>
                </a:solidFill>
              </a:rPr>
              <a:t> with a 2x2 filter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1794" y="4684402"/>
            <a:ext cx="2735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Example of  classifying by CNN </a:t>
            </a:r>
            <a:endParaRPr lang="ru-RU" sz="1400" b="1" dirty="0">
              <a:solidFill>
                <a:srgbClr val="000000"/>
              </a:solidFill>
            </a:endParaRPr>
          </a:p>
        </p:txBody>
      </p:sp>
      <p:pic>
        <p:nvPicPr>
          <p:cNvPr id="12" name="Picture 4" descr="https://cdn-images-1.medium.com/max/1600/1*1VJDP6qDY9-ExTuQVEOlV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2" y="2300770"/>
            <a:ext cx="2500908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301" y="2224576"/>
            <a:ext cx="1257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Convolutional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layer</a:t>
            </a:r>
            <a:endParaRPr lang="ru-RU" sz="1200" b="1" dirty="0">
              <a:solidFill>
                <a:srgbClr val="00000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20" y="2026008"/>
            <a:ext cx="1337692" cy="107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95172" y="3085280"/>
            <a:ext cx="1423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Activation: </a:t>
            </a:r>
            <a:r>
              <a:rPr lang="en-US" sz="1200" b="1" dirty="0" err="1">
                <a:solidFill>
                  <a:srgbClr val="000000"/>
                </a:solidFill>
              </a:rPr>
              <a:t>ReLU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6022" y="4149080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Input or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feature map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A29C6-C093-4109-9826-9D5B37726FDC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059832" y="6381750"/>
            <a:ext cx="3536032" cy="476250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39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28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8338"/>
          </a:xfrm>
        </p:spPr>
        <p:txBody>
          <a:bodyPr/>
          <a:lstStyle/>
          <a:p>
            <a:pPr algn="ctr"/>
            <a:r>
              <a:rPr lang="ru-RU" altLang="ru-RU" sz="3600" b="1" dirty="0">
                <a:solidFill>
                  <a:srgbClr val="0000FF"/>
                </a:solidFill>
              </a:rPr>
              <a:t>Методы </a:t>
            </a:r>
            <a:r>
              <a:rPr lang="ru-RU" altLang="ru-RU" sz="3600" b="1" dirty="0" err="1">
                <a:solidFill>
                  <a:srgbClr val="0000FF"/>
                </a:solidFill>
              </a:rPr>
              <a:t>Data</a:t>
            </a:r>
            <a:r>
              <a:rPr lang="ru-RU" altLang="ru-RU" sz="3600" b="1" dirty="0">
                <a:solidFill>
                  <a:srgbClr val="0000FF"/>
                </a:solidFill>
              </a:rPr>
              <a:t> </a:t>
            </a:r>
            <a:r>
              <a:rPr lang="ru-RU" altLang="ru-RU" sz="3600" b="1" dirty="0" err="1">
                <a:solidFill>
                  <a:srgbClr val="0000FF"/>
                </a:solidFill>
              </a:rPr>
              <a:t>Mining</a:t>
            </a:r>
            <a:endParaRPr lang="ru-RU" altLang="ru-RU" sz="36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196975"/>
            <a:ext cx="8641208" cy="5111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1800" b="1" dirty="0"/>
              <a:t>Непосредственное использование данных</a:t>
            </a:r>
            <a:r>
              <a:rPr lang="ru-RU" altLang="ru-RU" sz="1800" dirty="0"/>
              <a:t>: </a:t>
            </a:r>
            <a:r>
              <a:rPr lang="ru-RU" altLang="ru-RU" sz="1600" dirty="0"/>
              <a:t>дескриптивный анализ и описание исходных данных, кластерный анализ</a:t>
            </a:r>
            <a:endParaRPr lang="en-US" altLang="ru-RU" sz="1600" dirty="0"/>
          </a:p>
          <a:p>
            <a:pPr>
              <a:defRPr/>
            </a:pPr>
            <a:r>
              <a:rPr lang="ru-RU" altLang="ru-RU" sz="1800" b="1" dirty="0"/>
              <a:t>Статистические методы</a:t>
            </a:r>
            <a:r>
              <a:rPr lang="ru-RU" altLang="ru-RU" sz="1800" dirty="0"/>
              <a:t>: </a:t>
            </a:r>
            <a:r>
              <a:rPr lang="ru-RU" altLang="ru-RU" sz="1600" dirty="0"/>
              <a:t>анализ связей (корреляционный и регрессионный анализ, факторный анализ, дисперсионный анализ).</a:t>
            </a:r>
            <a:r>
              <a:rPr lang="en-US" altLang="ru-RU" sz="1600" dirty="0"/>
              <a:t> </a:t>
            </a:r>
            <a:r>
              <a:rPr lang="ru-RU" altLang="ru-RU" sz="1600" dirty="0"/>
              <a:t>Анализ временных рядов (динамические модели и прогнозирование). Частотный и временной анализ  сигналов (Фурье и вейвлет-преобразования)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1800" b="1" dirty="0"/>
              <a:t>Методы машинного обучения</a:t>
            </a:r>
            <a:r>
              <a:rPr lang="ru-RU" altLang="ru-RU" sz="1600" dirty="0"/>
              <a:t>: искусственные нейронные сети (распознавание, кластеризация, принятие решений, прогноз); генетические алгоритмы; ассоциативная память (поиск аналогов, прототипов); нечеткая логика; деревья решений; системы обработки экспертных знаний.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dirty="0"/>
              <a:t>Хотя методы </a:t>
            </a:r>
            <a:r>
              <a:rPr lang="en-US" sz="1800" dirty="0"/>
              <a:t>DM</a:t>
            </a:r>
            <a:r>
              <a:rPr lang="ru-RU" sz="1800" dirty="0"/>
              <a:t> ориентированы главным образом на «</a:t>
            </a:r>
            <a:r>
              <a:rPr lang="ru-RU" sz="1800" dirty="0" err="1"/>
              <a:t>майнинг</a:t>
            </a:r>
            <a:r>
              <a:rPr lang="ru-RU" sz="1800" dirty="0"/>
              <a:t>» в бизнесе и социальных науках, они также часто применяются и в таких технических и научных областях, как </a:t>
            </a:r>
            <a:r>
              <a:rPr lang="ru-RU" sz="1800" dirty="0" err="1"/>
              <a:t>биоинформатика</a:t>
            </a:r>
            <a:r>
              <a:rPr lang="ru-RU" sz="1800" dirty="0"/>
              <a:t>, генетика, медицина, образование и электроэнергетические расчеты. Существует большой объем прикладных </a:t>
            </a:r>
            <a:r>
              <a:rPr lang="en-US" sz="1800" dirty="0"/>
              <a:t>DM</a:t>
            </a:r>
            <a:r>
              <a:rPr lang="ru-RU" sz="1800" dirty="0"/>
              <a:t>-программ в открытом, но больше – в коммерческом доступе.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dirty="0"/>
              <a:t>Однако </a:t>
            </a:r>
            <a:r>
              <a:rPr lang="en-US" sz="2400" b="1" dirty="0">
                <a:solidFill>
                  <a:srgbClr val="0000FF"/>
                </a:solidFill>
              </a:rPr>
              <a:t>DM</a:t>
            </a:r>
            <a:r>
              <a:rPr lang="ru-RU" sz="2400" b="1" dirty="0">
                <a:solidFill>
                  <a:srgbClr val="0000FF"/>
                </a:solidFill>
              </a:rPr>
              <a:t>-приложений для экспериментальной физики вы там не найдете</a:t>
            </a:r>
            <a:r>
              <a:rPr lang="ru-RU" sz="2400" dirty="0"/>
              <a:t>.</a:t>
            </a:r>
            <a:r>
              <a:rPr lang="ru-RU" sz="1800" dirty="0"/>
              <a:t> </a:t>
            </a:r>
            <a:endParaRPr lang="en-US" sz="1800" dirty="0"/>
          </a:p>
          <a:p>
            <a:pPr marL="0" indent="0">
              <a:buFont typeface="Wingdings" pitchFamily="2" charset="2"/>
              <a:buNone/>
              <a:defRPr/>
            </a:pPr>
            <a:endParaRPr lang="ru-RU" sz="1800" b="1" dirty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4BDCB5F-E89F-40CD-A86B-98D023C8E658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ru-RU" altLang="ru-RU" sz="1200">
              <a:latin typeface="Arial Black" pitchFamily="34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61C69D5-6BCC-4619-955D-2B7C9F147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83A8-E0CF-46F6-8915-12534F15E8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39C664-7F44-4A77-B373-026AF3E9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47439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72" y="188640"/>
            <a:ext cx="9108504" cy="648072"/>
          </a:xfrm>
        </p:spPr>
        <p:txBody>
          <a:bodyPr/>
          <a:lstStyle/>
          <a:p>
            <a:r>
              <a:rPr lang="ru-RU" sz="2800" b="1" dirty="0">
                <a:solidFill>
                  <a:srgbClr val="0000FF"/>
                </a:solidFill>
              </a:rPr>
              <a:t>Немного философии об изменяющемся мир</a:t>
            </a:r>
            <a:r>
              <a:rPr lang="ru-RU" sz="2800" dirty="0">
                <a:solidFill>
                  <a:srgbClr val="0000FF"/>
                </a:solidFill>
              </a:rPr>
              <a:t>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001000" cy="4968552"/>
          </a:xfrm>
        </p:spPr>
        <p:txBody>
          <a:bodyPr/>
          <a:lstStyle/>
          <a:p>
            <a:pPr algn="just"/>
            <a:r>
              <a:rPr lang="ru-RU" sz="2000" dirty="0"/>
              <a:t>В жизни мы имеем дело с объектами, изменяющимися во времени, и наш мозг, работая, всегда исходит из знания того, что уже было. </a:t>
            </a:r>
          </a:p>
          <a:p>
            <a:pPr algn="just"/>
            <a:r>
              <a:rPr lang="ru-RU" sz="2000" dirty="0"/>
              <a:t>Однако обычные </a:t>
            </a:r>
            <a:r>
              <a:rPr lang="ru-RU" sz="2000" dirty="0" err="1"/>
              <a:t>нейросети</a:t>
            </a:r>
            <a:r>
              <a:rPr lang="ru-RU" sz="2000" dirty="0"/>
              <a:t> с одним скрытым слоем, глубокие сети, и даже такие продвинутые сети, как </a:t>
            </a:r>
            <a:r>
              <a:rPr lang="ru-RU" sz="2000" dirty="0" err="1"/>
              <a:t>сверточные</a:t>
            </a:r>
            <a:r>
              <a:rPr lang="ru-RU" sz="2000" dirty="0"/>
              <a:t>, предназначены для работы со статическими объектами. Никакое обучение не поможет традиционной </a:t>
            </a:r>
            <a:r>
              <a:rPr lang="ru-RU" sz="2000" dirty="0" err="1"/>
              <a:t>нейросети</a:t>
            </a:r>
            <a:r>
              <a:rPr lang="ru-RU" sz="2000" dirty="0"/>
              <a:t> смоделировать будущее состояние объекта.</a:t>
            </a:r>
          </a:p>
          <a:p>
            <a:pPr algn="just"/>
            <a:r>
              <a:rPr lang="ru-RU" sz="2000" dirty="0"/>
              <a:t>Для описания динамического объекта нейронная сеть должна обладать некоей </a:t>
            </a:r>
            <a:r>
              <a:rPr lang="ru-RU" sz="2000" b="1" dirty="0"/>
              <a:t>памятью</a:t>
            </a:r>
            <a:r>
              <a:rPr lang="ru-RU" sz="2000" dirty="0"/>
              <a:t>, чтобы исходя не только из настоящего его состояния, но и из прошлого, </a:t>
            </a:r>
            <a:r>
              <a:rPr lang="ru-RU" sz="2000" dirty="0" err="1"/>
              <a:t>нейросеть</a:t>
            </a:r>
            <a:r>
              <a:rPr lang="ru-RU" sz="2000" dirty="0"/>
              <a:t> могла бы  моделировать его последующее состояние.</a:t>
            </a:r>
          </a:p>
          <a:p>
            <a:pPr algn="just"/>
            <a:r>
              <a:rPr lang="ru-RU" sz="2000" dirty="0"/>
              <a:t>Эту проблему решает семейство новых глубоких </a:t>
            </a:r>
            <a:r>
              <a:rPr lang="ru-RU" sz="2000" dirty="0" err="1"/>
              <a:t>нейросетей</a:t>
            </a:r>
            <a:r>
              <a:rPr lang="ru-RU" sz="2000" dirty="0"/>
              <a:t>, </a:t>
            </a:r>
            <a:r>
              <a:rPr lang="ru-RU" sz="2000" dirty="0" err="1"/>
              <a:t>называмых</a:t>
            </a:r>
            <a:r>
              <a:rPr lang="ru-RU" sz="2000" dirty="0"/>
              <a:t> рекуррентными (</a:t>
            </a:r>
            <a:r>
              <a:rPr lang="ru-RU" sz="2000" dirty="0" err="1"/>
              <a:t>Recurrent</a:t>
            </a:r>
            <a:r>
              <a:rPr lang="ru-RU" sz="2000" dirty="0"/>
              <a:t> </a:t>
            </a:r>
            <a:r>
              <a:rPr lang="ru-RU" sz="2000" dirty="0" err="1"/>
              <a:t>Neural</a:t>
            </a:r>
            <a:r>
              <a:rPr lang="ru-RU" sz="2000" dirty="0"/>
              <a:t> </a:t>
            </a:r>
            <a:r>
              <a:rPr lang="ru-RU" sz="2000" dirty="0" err="1"/>
              <a:t>Networks</a:t>
            </a:r>
            <a:r>
              <a:rPr lang="ru-RU" sz="2000" dirty="0"/>
              <a:t> - RNN). Они содержат в себе </a:t>
            </a:r>
            <a:r>
              <a:rPr lang="ru-RU" sz="2000" b="1" dirty="0"/>
              <a:t>обратные связи</a:t>
            </a:r>
            <a:r>
              <a:rPr lang="ru-RU" sz="2000" dirty="0"/>
              <a:t>, позволяющие сохранять информацию.</a:t>
            </a:r>
          </a:p>
          <a:p>
            <a:endParaRPr lang="ru-RU" sz="200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B7DF0-E705-4F9A-B4DF-8B4F958D6DC0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64024" cy="476250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40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182"/>
            <a:ext cx="91440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</a:rPr>
              <a:t>5. Сети </a:t>
            </a:r>
            <a:r>
              <a:rPr lang="ru-RU" sz="2800" b="1">
                <a:solidFill>
                  <a:srgbClr val="0000FF"/>
                </a:solidFill>
              </a:rPr>
              <a:t>из управляемых </a:t>
            </a:r>
            <a:r>
              <a:rPr lang="ru-RU" sz="2800" b="1" dirty="0">
                <a:solidFill>
                  <a:srgbClr val="0000FF"/>
                </a:solidFill>
              </a:rPr>
              <a:t>рекуррентных модулей </a:t>
            </a:r>
            <a:br>
              <a:rPr lang="ru-RU" sz="2800" b="1" dirty="0">
                <a:solidFill>
                  <a:srgbClr val="0000FF"/>
                </a:solidFill>
              </a:rPr>
            </a:br>
            <a:r>
              <a:rPr lang="en-US" sz="2800" b="1" dirty="0">
                <a:solidFill>
                  <a:srgbClr val="0000FF"/>
                </a:solidFill>
              </a:rPr>
              <a:t>GRU </a:t>
            </a:r>
            <a:r>
              <a:rPr lang="ru-RU" sz="2800" b="1" dirty="0">
                <a:solidFill>
                  <a:srgbClr val="0000FF"/>
                </a:solidFill>
              </a:rPr>
              <a:t>(</a:t>
            </a:r>
            <a:r>
              <a:rPr lang="en-US" sz="2800" b="1" dirty="0">
                <a:solidFill>
                  <a:srgbClr val="0000FF"/>
                </a:solidFill>
              </a:rPr>
              <a:t>Gated Recurrent Unit</a:t>
            </a:r>
            <a:r>
              <a:rPr lang="ru-RU" sz="2800" b="1" dirty="0">
                <a:solidFill>
                  <a:srgbClr val="0000FF"/>
                </a:solidFill>
              </a:rPr>
              <a:t>) 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735FBD1-9F71-4C23-957D-011EC6C580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91" y="1628800"/>
            <a:ext cx="5256584" cy="16561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287" y="764704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Вместо одного слоя </a:t>
            </a:r>
            <a:r>
              <a:rPr lang="en-US" dirty="0"/>
              <a:t>RNN</a:t>
            </a:r>
            <a:r>
              <a:rPr lang="ru-RU" dirty="0"/>
              <a:t> сети содержат целых несколько  взаимодействующих слоев, позволяющих менять информацию в ячейке с помощью </a:t>
            </a:r>
            <a:r>
              <a:rPr lang="ru-RU" b="1" dirty="0"/>
              <a:t>фильтров – </a:t>
            </a:r>
            <a:r>
              <a:rPr lang="ru-RU" b="1" dirty="0" err="1"/>
              <a:t>gates</a:t>
            </a:r>
            <a:r>
              <a:rPr lang="ru-RU" b="1" dirty="0"/>
              <a:t>, </a:t>
            </a:r>
            <a:r>
              <a:rPr lang="ru-RU" dirty="0"/>
              <a:t>позволяющих пропускать информацию на основании задаваемых условий.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653136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С помощью именно такой </a:t>
            </a:r>
            <a:r>
              <a:rPr lang="en-US" sz="2000" b="1" dirty="0">
                <a:solidFill>
                  <a:srgbClr val="000000"/>
                </a:solidFill>
              </a:rPr>
              <a:t>GRU </a:t>
            </a:r>
            <a:r>
              <a:rPr lang="ru-RU" sz="2000" b="1" dirty="0" err="1">
                <a:solidFill>
                  <a:srgbClr val="000000"/>
                </a:solidFill>
              </a:rPr>
              <a:t>нейросети</a:t>
            </a:r>
            <a:r>
              <a:rPr lang="ru-RU" sz="2000" b="1" dirty="0">
                <a:solidFill>
                  <a:srgbClr val="000000"/>
                </a:solidFill>
              </a:rPr>
              <a:t> нам удалось решить задачу восстановления траекторий элементарных частиц в детекторе </a:t>
            </a:r>
            <a:r>
              <a:rPr lang="en-US" sz="2000" b="1" dirty="0">
                <a:solidFill>
                  <a:srgbClr val="000000"/>
                </a:solidFill>
              </a:rPr>
              <a:t>GEM </a:t>
            </a:r>
            <a:r>
              <a:rPr lang="ru-RU" sz="2000" b="1" dirty="0">
                <a:solidFill>
                  <a:srgbClr val="000000"/>
                </a:solidFill>
              </a:rPr>
              <a:t>эксперимента </a:t>
            </a:r>
            <a:r>
              <a:rPr lang="en-US" sz="2000" b="1" dirty="0">
                <a:solidFill>
                  <a:srgbClr val="000000"/>
                </a:solidFill>
              </a:rPr>
              <a:t>BM@N </a:t>
            </a:r>
            <a:r>
              <a:rPr lang="ru-RU" sz="2000" b="1" dirty="0">
                <a:solidFill>
                  <a:srgbClr val="000000"/>
                </a:solidFill>
              </a:rPr>
              <a:t>в ОИЯИ. 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0606-FF83-4230-92E5-77DA1C52C687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36032" cy="476250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41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707" y="1844824"/>
            <a:ext cx="3250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Основной компонент </a:t>
            </a:r>
            <a:r>
              <a:rPr lang="en-US" dirty="0"/>
              <a:t>GRU</a:t>
            </a:r>
            <a:r>
              <a:rPr lang="ru-RU" dirty="0"/>
              <a:t> – это своеобразная память сети –линия, проходящая по верхней части схемы.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672" y="3284984"/>
            <a:ext cx="7524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Справа показаны формулы, задающие три фильтра, позволяющих защищать и контролировать состояние ячейки. Слой фильтра </a:t>
            </a:r>
            <a:r>
              <a:rPr lang="ru-RU" sz="1600" b="1" dirty="0"/>
              <a:t>обновления</a:t>
            </a:r>
            <a:r>
              <a:rPr lang="ru-RU" sz="1600" dirty="0"/>
              <a:t> определяет какую часть входа выбросить, следующий слой, - что </a:t>
            </a:r>
            <a:r>
              <a:rPr lang="ru-RU" sz="1600" b="1" dirty="0"/>
              <a:t>сохранить</a:t>
            </a:r>
            <a:r>
              <a:rPr lang="ru-RU" sz="1600" dirty="0"/>
              <a:t>, и последний слой, - что  </a:t>
            </a:r>
            <a:r>
              <a:rPr lang="ru-RU" sz="1600" b="1" dirty="0"/>
              <a:t>получать на выходе</a:t>
            </a:r>
          </a:p>
        </p:txBody>
      </p:sp>
    </p:spTree>
    <p:extLst>
      <p:ext uri="{BB962C8B-B14F-4D97-AF65-F5344CB8AC3E}">
        <p14:creationId xmlns:p14="http://schemas.microsoft.com/office/powerpoint/2010/main" val="166415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07FB300-9AC1-4101-AAFC-C585E574AA5A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ru-RU" altLang="ru-RU" sz="1200">
              <a:latin typeface="Arial Black" pitchFamily="34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5669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altLang="ru-RU" sz="3200" b="1" dirty="0">
                <a:solidFill>
                  <a:srgbClr val="0000FF"/>
                </a:solidFill>
              </a:rPr>
              <a:t>Отличия </a:t>
            </a:r>
            <a:r>
              <a:rPr lang="en-US" altLang="ru-RU" sz="3200" b="1" dirty="0">
                <a:solidFill>
                  <a:srgbClr val="0000FF"/>
                </a:solidFill>
              </a:rPr>
              <a:t>DM</a:t>
            </a:r>
            <a:r>
              <a:rPr lang="ru-RU" altLang="ru-RU" sz="3200" b="1" dirty="0">
                <a:solidFill>
                  <a:srgbClr val="0000FF"/>
                </a:solidFill>
              </a:rPr>
              <a:t> и анализа данных в ФВЭ и ЯФ</a:t>
            </a:r>
            <a:endParaRPr lang="ru-RU" altLang="ru-RU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6176" y="548679"/>
            <a:ext cx="8547912" cy="61727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1800" dirty="0">
                <a:solidFill>
                  <a:srgbClr val="0000FF"/>
                </a:solidFill>
              </a:rPr>
              <a:t>Физики, захлестываемые потоками данных от экспериментов и моделирования физических процессов, разработали </a:t>
            </a:r>
            <a:r>
              <a:rPr lang="ru-RU" altLang="ru-RU" sz="1800" b="1" dirty="0">
                <a:solidFill>
                  <a:srgbClr val="0000FF"/>
                </a:solidFill>
              </a:rPr>
              <a:t>свой собственный всеохватывающий набор методов анализа данных (</a:t>
            </a:r>
            <a:r>
              <a:rPr lang="en-US" altLang="ru-RU" sz="1800" b="1" dirty="0">
                <a:solidFill>
                  <a:srgbClr val="0000FF"/>
                </a:solidFill>
              </a:rPr>
              <a:t>Data Analysis</a:t>
            </a:r>
            <a:r>
              <a:rPr lang="ru-RU" altLang="ru-RU" sz="1800" b="1" dirty="0">
                <a:solidFill>
                  <a:srgbClr val="0000FF"/>
                </a:solidFill>
              </a:rPr>
              <a:t> – </a:t>
            </a:r>
            <a:r>
              <a:rPr lang="en-US" altLang="ru-RU" sz="1800" b="1" dirty="0">
                <a:solidFill>
                  <a:srgbClr val="0000FF"/>
                </a:solidFill>
              </a:rPr>
              <a:t>DA</a:t>
            </a:r>
            <a:r>
              <a:rPr lang="ru-RU" altLang="ru-RU" sz="1800" b="1" dirty="0">
                <a:solidFill>
                  <a:srgbClr val="0000FF"/>
                </a:solidFill>
              </a:rPr>
              <a:t>), </a:t>
            </a:r>
            <a:r>
              <a:rPr lang="ru-RU" altLang="ru-RU" sz="1800" dirty="0">
                <a:solidFill>
                  <a:srgbClr val="0000FF"/>
                </a:solidFill>
              </a:rPr>
              <a:t>реализованный в известной программной платформе </a:t>
            </a:r>
            <a:r>
              <a:rPr lang="en-US" altLang="ru-RU" sz="1800" b="1" dirty="0">
                <a:solidFill>
                  <a:srgbClr val="0000FF"/>
                </a:solidFill>
              </a:rPr>
              <a:t>ROOT</a:t>
            </a:r>
            <a:r>
              <a:rPr lang="ru-RU" altLang="ru-RU" sz="1800" dirty="0">
                <a:solidFill>
                  <a:srgbClr val="0000FF"/>
                </a:solidFill>
              </a:rPr>
              <a:t>, на которой теперь основаны почти все программные оболочки – </a:t>
            </a:r>
            <a:r>
              <a:rPr lang="ru-RU" altLang="ru-RU" sz="1800" dirty="0" err="1">
                <a:solidFill>
                  <a:srgbClr val="0000FF"/>
                </a:solidFill>
              </a:rPr>
              <a:t>фреймворки</a:t>
            </a:r>
            <a:r>
              <a:rPr lang="ru-RU" altLang="ru-RU" sz="1800" dirty="0">
                <a:solidFill>
                  <a:srgbClr val="0000FF"/>
                </a:solidFill>
              </a:rPr>
              <a:t> большинства европейских экспериментов. В отличие от </a:t>
            </a:r>
            <a:r>
              <a:rPr lang="en-US" altLang="ru-RU" sz="1800" dirty="0">
                <a:solidFill>
                  <a:srgbClr val="0000FF"/>
                </a:solidFill>
              </a:rPr>
              <a:t>DM</a:t>
            </a:r>
            <a:r>
              <a:rPr lang="ru-RU" altLang="ru-RU" sz="1800" dirty="0">
                <a:solidFill>
                  <a:srgbClr val="0000FF"/>
                </a:solidFill>
              </a:rPr>
              <a:t>, методы </a:t>
            </a:r>
            <a:r>
              <a:rPr lang="en-US" altLang="ru-RU" sz="1800" dirty="0">
                <a:solidFill>
                  <a:srgbClr val="0000FF"/>
                </a:solidFill>
              </a:rPr>
              <a:t>DA </a:t>
            </a:r>
            <a:r>
              <a:rPr lang="ru-RU" altLang="ru-RU" sz="1800" dirty="0">
                <a:solidFill>
                  <a:srgbClr val="0000FF"/>
                </a:solidFill>
              </a:rPr>
              <a:t>в физике высоких энергий и ядерной физике используют выдающиеся достижения теоретической физики, дающие возможность успешно </a:t>
            </a:r>
            <a:r>
              <a:rPr lang="ru-RU" altLang="ru-RU" sz="1800" b="1" dirty="0">
                <a:solidFill>
                  <a:srgbClr val="0000FF"/>
                </a:solidFill>
              </a:rPr>
              <a:t>моделировать сложнейшие физические процессы, происходящие в экспериментальных установках </a:t>
            </a:r>
            <a:r>
              <a:rPr lang="ru-RU" altLang="ru-RU" sz="1800" dirty="0">
                <a:solidFill>
                  <a:srgbClr val="0000FF"/>
                </a:solidFill>
              </a:rPr>
              <a:t>при взаимодействиях частиц в каждом из детекторов и траекторий получившихся осколков в каждом из компонентов этих детекторов с учетом их материалов и магнитных полей.</a:t>
            </a:r>
          </a:p>
          <a:p>
            <a:pPr marL="0" indent="0">
              <a:buNone/>
            </a:pPr>
            <a:r>
              <a:rPr lang="ru-RU" altLang="ru-RU" sz="500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ru-RU" altLang="ru-RU" sz="1800" dirty="0">
                <a:solidFill>
                  <a:srgbClr val="C00000"/>
                </a:solidFill>
              </a:rPr>
              <a:t>Методы </a:t>
            </a:r>
            <a:r>
              <a:rPr lang="en-US" altLang="ru-RU" sz="1800" dirty="0">
                <a:solidFill>
                  <a:srgbClr val="C00000"/>
                </a:solidFill>
              </a:rPr>
              <a:t>DA </a:t>
            </a:r>
            <a:r>
              <a:rPr lang="ru-RU" altLang="ru-RU" sz="1800" dirty="0">
                <a:solidFill>
                  <a:srgbClr val="C00000"/>
                </a:solidFill>
              </a:rPr>
              <a:t>– это только часть общего гигантского процесса манипулирования данными в современных экспериментах ФВЭ и ЯФ</a:t>
            </a:r>
            <a:r>
              <a:rPr lang="en-US" altLang="ru-RU" sz="1800" dirty="0">
                <a:solidFill>
                  <a:srgbClr val="C00000"/>
                </a:solidFill>
              </a:rPr>
              <a:t>.</a:t>
            </a:r>
            <a:r>
              <a:rPr lang="ru-RU" altLang="ru-RU" sz="1800" dirty="0">
                <a:solidFill>
                  <a:srgbClr val="C00000"/>
                </a:solidFill>
              </a:rPr>
              <a:t> Помимо задач анализа данных не менее значительную часть занимают </a:t>
            </a:r>
            <a:r>
              <a:rPr lang="ru-RU" altLang="ru-RU" sz="1800" b="1" dirty="0">
                <a:solidFill>
                  <a:srgbClr val="C00000"/>
                </a:solidFill>
              </a:rPr>
              <a:t>задачи хранения и обмена данными </a:t>
            </a:r>
            <a:r>
              <a:rPr lang="ru-RU" altLang="ru-RU" sz="1800" dirty="0">
                <a:solidFill>
                  <a:srgbClr val="C00000"/>
                </a:solidFill>
              </a:rPr>
              <a:t>в иерархической </a:t>
            </a:r>
            <a:r>
              <a:rPr lang="ru-RU" altLang="ru-RU" sz="1800" b="1" dirty="0">
                <a:solidFill>
                  <a:srgbClr val="C00000"/>
                </a:solidFill>
              </a:rPr>
              <a:t>ГРИД-облачной системе распределенных вычислений</a:t>
            </a:r>
            <a:r>
              <a:rPr lang="ru-RU" altLang="ru-RU" sz="1800" dirty="0">
                <a:solidFill>
                  <a:srgbClr val="C00000"/>
                </a:solidFill>
              </a:rPr>
              <a:t>, объединяющей </a:t>
            </a:r>
            <a:r>
              <a:rPr lang="en-US" altLang="ru-RU" sz="1800" dirty="0">
                <a:solidFill>
                  <a:srgbClr val="C00000"/>
                </a:solidFill>
              </a:rPr>
              <a:t>Tier</a:t>
            </a:r>
            <a:r>
              <a:rPr lang="ru-RU" altLang="ru-RU" sz="1800" dirty="0">
                <a:solidFill>
                  <a:srgbClr val="C00000"/>
                </a:solidFill>
              </a:rPr>
              <a:t>-центры разных уровней. </a:t>
            </a:r>
          </a:p>
          <a:p>
            <a:pPr marL="0" indent="0">
              <a:buNone/>
            </a:pPr>
            <a:r>
              <a:rPr lang="ru-RU" altLang="ru-RU" sz="1800" dirty="0">
                <a:solidFill>
                  <a:srgbClr val="C00000"/>
                </a:solidFill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</a:rPr>
              <a:t>Концепция использования распределенных облачных систем для хранения, распределения и обработки данных является общей для физиков и </a:t>
            </a:r>
            <a:r>
              <a:rPr lang="ru-RU" altLang="ru-RU" sz="1800" b="1" dirty="0" err="1">
                <a:solidFill>
                  <a:srgbClr val="C00000"/>
                </a:solidFill>
              </a:rPr>
              <a:t>безнесменов</a:t>
            </a:r>
            <a:endParaRPr lang="ru-RU" altLang="ru-RU" sz="1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altLang="ru-RU" sz="7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800" b="1" i="1" dirty="0"/>
              <a:t>Чтобы понять, почему нет </a:t>
            </a:r>
            <a:r>
              <a:rPr lang="en-US" sz="1800" b="1" i="1" dirty="0"/>
              <a:t>DM</a:t>
            </a:r>
            <a:r>
              <a:rPr lang="ru-RU" sz="1800" b="1" i="1" dirty="0"/>
              <a:t>-приложений для экспериментальной физики посмотрим на некоторые эксперименты  в физике высоких энергий (ФВЭ) и то, какие данные в них получаются</a:t>
            </a:r>
            <a:endParaRPr lang="ru-RU" altLang="ru-RU" sz="1800" b="1" i="1" u="sng" dirty="0"/>
          </a:p>
          <a:p>
            <a:pPr marL="0" indent="0">
              <a:buNone/>
            </a:pPr>
            <a:endParaRPr lang="ru-RU" altLang="ru-RU" sz="18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9688" y="890718"/>
            <a:ext cx="615553" cy="47525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800" dirty="0"/>
              <a:t> </a:t>
            </a:r>
            <a:r>
              <a:rPr lang="ru-RU" sz="2800" b="1" dirty="0">
                <a:solidFill>
                  <a:srgbClr val="C00000"/>
                </a:solidFill>
              </a:rPr>
              <a:t>о б щ е </a:t>
            </a:r>
            <a:r>
              <a:rPr lang="ru-RU" sz="2800" b="1" dirty="0" err="1">
                <a:solidFill>
                  <a:srgbClr val="C00000"/>
                </a:solidFill>
              </a:rPr>
              <a:t>е</a:t>
            </a:r>
            <a:r>
              <a:rPr lang="ru-RU" sz="2800" b="1" dirty="0">
                <a:solidFill>
                  <a:srgbClr val="C00000"/>
                </a:solidFill>
              </a:rPr>
              <a:t>               </a:t>
            </a:r>
            <a:r>
              <a:rPr lang="ru-RU" sz="2800" b="1" dirty="0">
                <a:solidFill>
                  <a:srgbClr val="0000FF"/>
                </a:solidFill>
              </a:rPr>
              <a:t>р а з л и ч и 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CB28017-3914-4D6F-A23C-48A363A2C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E64D-7B04-4332-A02D-33C029B202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13E109-D14D-46D2-8549-1F506708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Большие данные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9499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690149"/>
            <a:ext cx="4232298" cy="100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5"/>
            <a:ext cx="8784976" cy="12772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rgbClr val="371CDA"/>
                </a:solidFill>
              </a:rPr>
              <a:t>Большие данные с детекторов экспериментальной ФВЭ и их обработка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32" y="4509120"/>
            <a:ext cx="9144000" cy="2016224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srgbClr val="FF0000"/>
                </a:solidFill>
              </a:rPr>
              <a:t>Система интеллектуальных триггеров и фильтров </a:t>
            </a:r>
            <a:r>
              <a:rPr lang="ru-RU" sz="1600" b="1" dirty="0">
                <a:solidFill>
                  <a:srgbClr val="1A0AEC"/>
                </a:solidFill>
              </a:rPr>
              <a:t>сжимает эти данные в миллионы раз, оставляя на долгое хранение  лишь полезную информацию, в итоге </a:t>
            </a:r>
            <a:r>
              <a:rPr lang="ru-RU" sz="1600" b="1" dirty="0">
                <a:solidFill>
                  <a:srgbClr val="C00000"/>
                </a:solidFill>
              </a:rPr>
              <a:t>БАК выдает для хранения 50 терабайт в секунду,</a:t>
            </a:r>
            <a:r>
              <a:rPr lang="ru-RU" sz="1600" b="1" dirty="0">
                <a:solidFill>
                  <a:srgbClr val="1A0AEC"/>
                </a:solidFill>
              </a:rPr>
              <a:t> -  столько данных за </a:t>
            </a:r>
            <a:r>
              <a:rPr lang="en-US" sz="1600" b="1" dirty="0">
                <a:solidFill>
                  <a:srgbClr val="1A0AEC"/>
                </a:solidFill>
              </a:rPr>
              <a:t>4</a:t>
            </a:r>
            <a:r>
              <a:rPr lang="ru-RU" sz="1600" b="1" dirty="0">
                <a:solidFill>
                  <a:srgbClr val="1A0AEC"/>
                </a:solidFill>
              </a:rPr>
              <a:t> часа, сколько вся сеть </a:t>
            </a:r>
            <a:r>
              <a:rPr lang="ru-RU" sz="1600" b="1" dirty="0" err="1">
                <a:solidFill>
                  <a:srgbClr val="1A0AEC"/>
                </a:solidFill>
              </a:rPr>
              <a:t>Facebook</a:t>
            </a:r>
            <a:r>
              <a:rPr lang="ru-RU" sz="1600" b="1" dirty="0">
                <a:solidFill>
                  <a:srgbClr val="1A0AEC"/>
                </a:solidFill>
              </a:rPr>
              <a:t> собирает за сутки.</a:t>
            </a:r>
          </a:p>
          <a:p>
            <a:pPr algn="l"/>
            <a:r>
              <a:rPr lang="ru-RU" sz="1600" b="1" dirty="0"/>
              <a:t>Обработать такой объём данных в </a:t>
            </a:r>
            <a:r>
              <a:rPr lang="ru-RU" sz="1600" b="1" dirty="0" err="1"/>
              <a:t>ЦЕРНе</a:t>
            </a:r>
            <a:r>
              <a:rPr lang="ru-RU" sz="1600" b="1" dirty="0"/>
              <a:t> невозможно, поэтому</a:t>
            </a:r>
          </a:p>
          <a:p>
            <a:pPr algn="l"/>
            <a:r>
              <a:rPr lang="ru-RU" sz="1600" b="1" dirty="0"/>
              <a:t> </a:t>
            </a:r>
            <a:r>
              <a:rPr lang="ru-RU" sz="1200" b="1" dirty="0"/>
              <a:t>1. Создана всемирная интернет-сеть распределенных вычислений (</a:t>
            </a:r>
            <a:r>
              <a:rPr lang="ru-RU" sz="1200" b="1" dirty="0" err="1">
                <a:solidFill>
                  <a:srgbClr val="FF0000"/>
                </a:solidFill>
              </a:rPr>
              <a:t>Worldwide</a:t>
            </a:r>
            <a:r>
              <a:rPr lang="ru-RU" sz="1200" b="1" dirty="0">
                <a:solidFill>
                  <a:srgbClr val="FF0000"/>
                </a:solidFill>
              </a:rPr>
              <a:t> LHC </a:t>
            </a:r>
            <a:r>
              <a:rPr lang="ru-RU" sz="1200" b="1" dirty="0" err="1">
                <a:solidFill>
                  <a:srgbClr val="FF0000"/>
                </a:solidFill>
              </a:rPr>
              <a:t>Computing</a:t>
            </a:r>
            <a:r>
              <a:rPr lang="ru-RU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 err="1">
                <a:solidFill>
                  <a:srgbClr val="FF0000"/>
                </a:solidFill>
              </a:rPr>
              <a:t>Grid</a:t>
            </a:r>
            <a:r>
              <a:rPr lang="ru-RU" sz="1200" b="1" dirty="0">
                <a:solidFill>
                  <a:srgbClr val="FF0000"/>
                </a:solidFill>
              </a:rPr>
              <a:t> -WLCG</a:t>
            </a:r>
            <a:r>
              <a:rPr lang="ru-RU" sz="1200" b="1" dirty="0"/>
              <a:t>)</a:t>
            </a:r>
          </a:p>
          <a:p>
            <a:pPr marL="228574" indent="-228574" algn="l">
              <a:buAutoNum type="arabicPeriod" startAt="2"/>
            </a:pPr>
            <a:r>
              <a:rPr lang="ru-RU" sz="1200" b="1" dirty="0"/>
              <a:t>Для моделирования и анализа данных разработаны многочисленные  пакеты программ, использующих </a:t>
            </a:r>
          </a:p>
          <a:p>
            <a:pPr algn="l"/>
            <a:r>
              <a:rPr lang="ru-RU" sz="1200" b="1" dirty="0"/>
              <a:t>     </a:t>
            </a:r>
            <a:r>
              <a:rPr lang="ru-RU" sz="1600" b="1" dirty="0">
                <a:solidFill>
                  <a:srgbClr val="FF0000"/>
                </a:solidFill>
              </a:rPr>
              <a:t>методы машинного обучения</a:t>
            </a:r>
          </a:p>
        </p:txBody>
      </p:sp>
      <p:pic>
        <p:nvPicPr>
          <p:cNvPr id="4" name="Picture 9" descr="F:\Work\Conferences\2014\MPAMPCS'2014\1011255_01-A4-at-144-dpi_ATLAS_LHC_FirstCollisionsHeavyIonsStableBeamsNov8_ATLAS-ExperimentCERN2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3" y="1690148"/>
            <a:ext cx="3819386" cy="233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7126854" y="2997858"/>
            <a:ext cx="1927905" cy="472219"/>
          </a:xfrm>
          <a:prstGeom prst="roundRect">
            <a:avLst/>
          </a:prstGeom>
          <a:solidFill>
            <a:srgbClr val="FFC000">
              <a:alpha val="44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/>
                </a:solidFill>
              </a:rPr>
              <a:t>1 петабайт=10</a:t>
            </a:r>
            <a:r>
              <a:rPr lang="ru-RU" sz="1200" b="1" baseline="30000" dirty="0">
                <a:solidFill>
                  <a:srgbClr val="000000"/>
                </a:solidFill>
              </a:rPr>
              <a:t>15 </a:t>
            </a:r>
            <a:r>
              <a:rPr lang="ru-RU" sz="1200" b="1" dirty="0">
                <a:solidFill>
                  <a:srgbClr val="000000"/>
                </a:solidFill>
              </a:rPr>
              <a:t>байт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/>
                </a:solidFill>
              </a:rPr>
              <a:t>1 экзабайт=10</a:t>
            </a:r>
            <a:r>
              <a:rPr lang="ru-RU" sz="1200" b="1" baseline="30000" dirty="0">
                <a:solidFill>
                  <a:srgbClr val="000000"/>
                </a:solidFill>
              </a:rPr>
              <a:t>18 </a:t>
            </a:r>
            <a:r>
              <a:rPr lang="ru-RU" sz="1200" b="1" dirty="0">
                <a:solidFill>
                  <a:srgbClr val="000000"/>
                </a:solidFill>
              </a:rPr>
              <a:t>байт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38890" y="2410562"/>
            <a:ext cx="1021927" cy="116954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1</a:t>
            </a:r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</a:rPr>
              <a:t>2012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</a:rPr>
              <a:t>Получен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</a:rPr>
              <a:t>бозон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err="1">
                <a:solidFill>
                  <a:srgbClr val="0000FF"/>
                </a:solidFill>
              </a:rPr>
              <a:t>Хиггса</a:t>
            </a:r>
            <a:r>
              <a:rPr lang="ru-RU" sz="1400" b="1" dirty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93" y="1321836"/>
            <a:ext cx="8210559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A0AEC"/>
                </a:solidFill>
              </a:rPr>
              <a:t>Большой </a:t>
            </a:r>
            <a:r>
              <a:rPr lang="ru-RU" b="1" dirty="0" err="1">
                <a:solidFill>
                  <a:srgbClr val="1A0AEC"/>
                </a:solidFill>
              </a:rPr>
              <a:t>Адронный</a:t>
            </a:r>
            <a:r>
              <a:rPr lang="ru-RU" b="1" dirty="0">
                <a:solidFill>
                  <a:srgbClr val="1A0AEC"/>
                </a:solidFill>
              </a:rPr>
              <a:t> </a:t>
            </a:r>
            <a:r>
              <a:rPr lang="ru-RU" b="1" dirty="0" err="1">
                <a:solidFill>
                  <a:srgbClr val="1A0AEC"/>
                </a:solidFill>
              </a:rPr>
              <a:t>Коллайдер</a:t>
            </a:r>
            <a:r>
              <a:rPr lang="ru-RU" b="1" dirty="0">
                <a:solidFill>
                  <a:srgbClr val="1A0AEC"/>
                </a:solidFill>
              </a:rPr>
              <a:t> (</a:t>
            </a:r>
            <a:r>
              <a:rPr lang="en-US" b="1" dirty="0">
                <a:solidFill>
                  <a:srgbClr val="1A0AEC"/>
                </a:solidFill>
              </a:rPr>
              <a:t>Large Hadron Collider - LHC) </a:t>
            </a:r>
            <a:r>
              <a:rPr lang="ru-RU" b="1" dirty="0">
                <a:solidFill>
                  <a:srgbClr val="1A0AEC"/>
                </a:solidFill>
              </a:rPr>
              <a:t>в </a:t>
            </a:r>
            <a:r>
              <a:rPr lang="ru-RU" b="1" dirty="0" err="1">
                <a:solidFill>
                  <a:srgbClr val="1A0AEC"/>
                </a:solidFill>
              </a:rPr>
              <a:t>ЦЕРНе</a:t>
            </a:r>
            <a:endParaRPr lang="ru-RU" b="1" dirty="0">
              <a:solidFill>
                <a:srgbClr val="1A0AE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6720" y="3463556"/>
            <a:ext cx="5038015" cy="107720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</a:rPr>
              <a:t>RUN 2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1A0AEC"/>
                </a:solidFill>
              </a:rPr>
              <a:t>2015-2017 </a:t>
            </a:r>
            <a:r>
              <a:rPr lang="ru-RU" sz="1600" b="1" dirty="0" err="1">
                <a:solidFill>
                  <a:srgbClr val="1A0AEC"/>
                </a:solidFill>
              </a:rPr>
              <a:t>гг</a:t>
            </a:r>
            <a:r>
              <a:rPr lang="ru-RU" sz="1600" b="1" dirty="0">
                <a:solidFill>
                  <a:srgbClr val="1A0AEC"/>
                </a:solidFill>
              </a:rPr>
              <a:t> – уже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1A0AEC"/>
                </a:solidFill>
              </a:rPr>
              <a:t>экзабайты данных в год!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1A0AEC"/>
                </a:solidFill>
              </a:rPr>
              <a:t>Детекторы LHC-экспериментов выдают данные со скоростью около 1 петабайт/ сек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9" y="4119848"/>
            <a:ext cx="3776589" cy="30776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</a:rPr>
              <a:t>Один из 4-х </a:t>
            </a:r>
            <a:r>
              <a:rPr lang="en-US" sz="1400" b="1" dirty="0">
                <a:solidFill>
                  <a:srgbClr val="000000"/>
                </a:solidFill>
              </a:rPr>
              <a:t>LHC </a:t>
            </a:r>
            <a:r>
              <a:rPr lang="ru-RU" sz="1400" b="1" dirty="0">
                <a:solidFill>
                  <a:srgbClr val="000000"/>
                </a:solidFill>
              </a:rPr>
              <a:t>экспериментов</a:t>
            </a:r>
            <a:r>
              <a:rPr lang="en-US" sz="1400" b="1" dirty="0">
                <a:solidFill>
                  <a:srgbClr val="000000"/>
                </a:solidFill>
              </a:rPr>
              <a:t> -</a:t>
            </a: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ATLAS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9960" y="2770684"/>
            <a:ext cx="4244799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</a:rPr>
              <a:t>Схема процесса обработки данных эксперимента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7166" y="2407877"/>
            <a:ext cx="1607592" cy="29237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FF0000"/>
                </a:solidFill>
              </a:rPr>
              <a:t>петабайты за год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46295" y="1752298"/>
            <a:ext cx="1928311" cy="1018386"/>
          </a:xfrm>
          <a:prstGeom prst="roundRect">
            <a:avLst/>
          </a:prstGeom>
          <a:noFill/>
          <a:ln>
            <a:solidFill>
              <a:srgbClr val="FF0000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FFFFFF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635896" y="2741070"/>
            <a:ext cx="1955615" cy="186125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0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" y="3581398"/>
            <a:ext cx="4876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57" y="2450459"/>
            <a:ext cx="1945578" cy="12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1A0AEC"/>
                </a:solidFill>
              </a:rPr>
              <a:t>Хранение и обработка данных - ключевая проблема и для других физических центров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7" y="989055"/>
            <a:ext cx="4716016" cy="12961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b="1" u="sng" dirty="0">
                <a:solidFill>
                  <a:srgbClr val="C00000"/>
                </a:solidFill>
              </a:rPr>
              <a:t>SKA- Square Kilometer Array</a:t>
            </a:r>
            <a:r>
              <a:rPr lang="ru-RU" sz="2000" b="1" u="sng" dirty="0">
                <a:solidFill>
                  <a:srgbClr val="C00000"/>
                </a:solidFill>
              </a:rPr>
              <a:t> </a:t>
            </a:r>
            <a:r>
              <a:rPr lang="ru-RU" sz="2000" b="1" dirty="0"/>
              <a:t>- Квадратный километр, занятый</a:t>
            </a:r>
            <a:r>
              <a:rPr lang="en-US" sz="2000" b="1" dirty="0"/>
              <a:t> </a:t>
            </a:r>
            <a:r>
              <a:rPr lang="ru-RU" sz="2000" b="1" dirty="0"/>
              <a:t>радиотелескопами в Южной Африке, будет выдавать </a:t>
            </a:r>
            <a:r>
              <a:rPr lang="en-US" sz="2000" b="1" dirty="0"/>
              <a:t> ~ </a:t>
            </a:r>
            <a:r>
              <a:rPr lang="en-US" sz="2000" b="1" dirty="0">
                <a:solidFill>
                  <a:srgbClr val="FF0000"/>
                </a:solidFill>
              </a:rPr>
              <a:t>20 </a:t>
            </a:r>
            <a:r>
              <a:rPr lang="ru-RU" sz="2000" b="1" dirty="0">
                <a:solidFill>
                  <a:srgbClr val="FF0000"/>
                </a:solidFill>
              </a:rPr>
              <a:t>экзабайт в год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9262"/>
            <a:ext cx="4341475" cy="195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107" y="2276873"/>
            <a:ext cx="3239750" cy="49243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A0AEC"/>
                </a:solidFill>
              </a:rPr>
              <a:t> </a:t>
            </a:r>
            <a:r>
              <a:rPr lang="ru-RU" sz="2600" b="1" u="sng" dirty="0" err="1">
                <a:solidFill>
                  <a:srgbClr val="1A0AEC"/>
                </a:solidFill>
              </a:rPr>
              <a:t>Мегапроект</a:t>
            </a:r>
            <a:r>
              <a:rPr lang="ru-RU" sz="2600" b="1" u="sng" dirty="0">
                <a:solidFill>
                  <a:srgbClr val="1A0AEC"/>
                </a:solidFill>
              </a:rPr>
              <a:t> </a:t>
            </a:r>
            <a:r>
              <a:rPr lang="en-US" sz="2600" b="1" u="sng" dirty="0">
                <a:solidFill>
                  <a:srgbClr val="1A0AEC"/>
                </a:solidFill>
              </a:rPr>
              <a:t>NICA</a:t>
            </a:r>
            <a:endParaRPr lang="ru-RU" sz="2600" b="1" u="sng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4027" y="6131388"/>
            <a:ext cx="4968552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</a:rPr>
              <a:t>Схема комплекса  </a:t>
            </a:r>
            <a:r>
              <a:rPr lang="en-US" sz="1400" b="1" dirty="0">
                <a:solidFill>
                  <a:srgbClr val="000000"/>
                </a:solidFill>
              </a:rPr>
              <a:t>NICA  </a:t>
            </a:r>
            <a:r>
              <a:rPr lang="ru-RU" sz="1400" b="1" dirty="0">
                <a:solidFill>
                  <a:srgbClr val="000000"/>
                </a:solidFill>
              </a:rPr>
              <a:t>с экспериментами </a:t>
            </a:r>
            <a:r>
              <a:rPr lang="en-US" sz="1400" b="1" dirty="0">
                <a:solidFill>
                  <a:srgbClr val="000000"/>
                </a:solidFill>
              </a:rPr>
              <a:t>MPD, SPD, BM@N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021" y="2781947"/>
            <a:ext cx="2525093" cy="73865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C00000"/>
                </a:solidFill>
              </a:rPr>
              <a:t>Эксперимент </a:t>
            </a:r>
            <a:r>
              <a:rPr lang="en-US" sz="1400" b="1" dirty="0">
                <a:solidFill>
                  <a:srgbClr val="C00000"/>
                </a:solidFill>
              </a:rPr>
              <a:t>BM@N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solidFill>
                  <a:srgbClr val="C00000"/>
                </a:solidFill>
              </a:rPr>
              <a:t>Стриповый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en-US" sz="1400" b="1" dirty="0">
                <a:solidFill>
                  <a:srgbClr val="C00000"/>
                </a:solidFill>
              </a:rPr>
              <a:t>GEM</a:t>
            </a:r>
            <a:r>
              <a:rPr lang="ru-RU" sz="1400" b="1" dirty="0">
                <a:solidFill>
                  <a:srgbClr val="C00000"/>
                </a:solidFill>
              </a:rPr>
              <a:t>-детектор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C00000"/>
                </a:solidFill>
              </a:rPr>
              <a:t>внутри магнита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835497" y="3167494"/>
            <a:ext cx="4210127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29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212121"/>
                </a:solidFill>
                <a:cs typeface="Arial" panose="020B0604020202020204" pitchFamily="34" charset="0"/>
              </a:rPr>
              <a:t>Прогноз производительности NICA </a:t>
            </a:r>
          </a:p>
          <a:p>
            <a:pPr defTabSz="91429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212121"/>
                </a:solidFill>
                <a:cs typeface="Arial" panose="020B0604020202020204" pitchFamily="34" charset="0"/>
              </a:rPr>
              <a:t>Скорость передачи данных 4,7 ГБ / сек  </a:t>
            </a:r>
          </a:p>
          <a:p>
            <a:pPr defTabSz="91429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212121"/>
                </a:solidFill>
                <a:cs typeface="Arial" panose="020B0604020202020204" pitchFamily="34" charset="0"/>
              </a:rPr>
              <a:t>19 миллиардов событий в год, что после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212121"/>
                </a:solidFill>
                <a:cs typeface="Arial" panose="020B0604020202020204" pitchFamily="34" charset="0"/>
              </a:rPr>
              <a:t>после обработки и анализа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212121"/>
                </a:solidFill>
                <a:cs typeface="Arial" panose="020B0604020202020204" pitchFamily="34" charset="0"/>
              </a:rPr>
              <a:t>даёт для хранения - </a:t>
            </a:r>
            <a:r>
              <a:rPr lang="ru-RU" altLang="ru-RU" sz="1600" b="1" dirty="0">
                <a:solidFill>
                  <a:srgbClr val="FF0000"/>
                </a:solidFill>
                <a:cs typeface="Arial" panose="020B0604020202020204" pitchFamily="34" charset="0"/>
              </a:rPr>
              <a:t>8.4  PB в год</a:t>
            </a:r>
          </a:p>
        </p:txBody>
      </p:sp>
      <p:sp>
        <p:nvSpPr>
          <p:cNvPr id="9" name="Flowchart: Data 12">
            <a:extLst>
              <a:ext uri="{FF2B5EF4-FFF2-40B4-BE49-F238E27FC236}">
                <a16:creationId xmlns:a16="http://schemas.microsoft.com/office/drawing/2014/main" id="{8D8E34A4-8163-4150-AD62-35BBF27C2DD0}"/>
              </a:ext>
            </a:extLst>
          </p:cNvPr>
          <p:cNvSpPr/>
          <p:nvPr/>
        </p:nvSpPr>
        <p:spPr>
          <a:xfrm rot="4511855">
            <a:off x="95137" y="3673582"/>
            <a:ext cx="1491236" cy="1279466"/>
          </a:xfrm>
          <a:prstGeom prst="flowChartInputOutpu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FFFFFF"/>
              </a:solidFill>
            </a:endParaRPr>
          </a:p>
        </p:txBody>
      </p:sp>
      <p:pic>
        <p:nvPicPr>
          <p:cNvPr id="14" name="Рисунок 13" descr="F:\Work\Conferences\2015\MMCP-2015\доклад с Мерцем\MPD general view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41" y="5013177"/>
            <a:ext cx="1208457" cy="1163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3510171" y="4988024"/>
            <a:ext cx="1325326" cy="1188367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5" name="Flowchart: Data 12">
            <a:extLst>
              <a:ext uri="{FF2B5EF4-FFF2-40B4-BE49-F238E27FC236}">
                <a16:creationId xmlns:a16="http://schemas.microsoft.com/office/drawing/2014/main" id="{8D8E34A4-8163-4150-AD62-35BBF27C2DD0}"/>
              </a:ext>
            </a:extLst>
          </p:cNvPr>
          <p:cNvSpPr/>
          <p:nvPr/>
        </p:nvSpPr>
        <p:spPr>
          <a:xfrm rot="4511855">
            <a:off x="3548785" y="4334881"/>
            <a:ext cx="729513" cy="641653"/>
          </a:xfrm>
          <a:prstGeom prst="flowChartInputOutpu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FFFFFF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71" y="4398600"/>
            <a:ext cx="2649594" cy="189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4525" y="4508628"/>
            <a:ext cx="1640474" cy="217699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C00000"/>
                </a:solidFill>
              </a:rPr>
              <a:t>Трековый детектор  </a:t>
            </a:r>
            <a:r>
              <a:rPr lang="en-US" sz="1200" b="1" dirty="0">
                <a:solidFill>
                  <a:srgbClr val="C00000"/>
                </a:solidFill>
              </a:rPr>
              <a:t>TPC </a:t>
            </a:r>
            <a:r>
              <a:rPr lang="ru-RU" sz="1200" b="1" dirty="0">
                <a:solidFill>
                  <a:srgbClr val="C00000"/>
                </a:solidFill>
              </a:rPr>
              <a:t>внутри магнита </a:t>
            </a:r>
            <a:r>
              <a:rPr lang="en-US" sz="1200" b="1" dirty="0">
                <a:solidFill>
                  <a:srgbClr val="C00000"/>
                </a:solidFill>
              </a:rPr>
              <a:t>MPD</a:t>
            </a:r>
            <a:r>
              <a:rPr lang="ru-RU" sz="1200" b="1" dirty="0">
                <a:solidFill>
                  <a:srgbClr val="C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C00000"/>
                </a:solidFill>
              </a:rPr>
              <a:t>Показано смоделированное событие от взаимодействия ионов золота, порождающее тысячи треков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5497563" y="5098288"/>
            <a:ext cx="978408" cy="15389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6871130" y="6447621"/>
            <a:ext cx="2133600" cy="280119"/>
          </a:xfrm>
        </p:spPr>
        <p:txBody>
          <a:bodyPr/>
          <a:lstStyle/>
          <a:p>
            <a:fld id="{24A25408-F686-4A7E-994C-6122F40E26F6}" type="slidenum">
              <a:rPr lang="ru-RU" smtClean="0">
                <a:solidFill>
                  <a:srgbClr val="000000"/>
                </a:solidFill>
              </a:rPr>
              <a:pPr/>
              <a:t>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76A7D696-CBFD-498A-8603-756F7C23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BAF7-880E-4E65-A622-C2EC562F0EC0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5F12A599-43C7-43D4-94D5-79D931EF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64943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91" y="764704"/>
            <a:ext cx="61912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89750" y="6272213"/>
            <a:ext cx="2133600" cy="476250"/>
          </a:xfrm>
        </p:spPr>
        <p:txBody>
          <a:bodyPr/>
          <a:lstStyle/>
          <a:p>
            <a:pPr algn="r"/>
            <a:fld id="{EF6B752B-19A3-4B9A-B5BB-92784171DB1F}" type="slidenum">
              <a:rPr lang="ru-RU" altLang="ru-RU" b="1"/>
              <a:pPr algn="r"/>
              <a:t>8</a:t>
            </a:fld>
            <a:endParaRPr lang="ru-RU" altLang="ru-RU" b="1" dirty="0"/>
          </a:p>
        </p:txBody>
      </p:sp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5005193" y="5565959"/>
            <a:ext cx="4114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400" b="1" dirty="0">
                <a:effectLst/>
              </a:rPr>
              <a:t>Аналогичные события ожидаются на установке </a:t>
            </a:r>
            <a:r>
              <a:rPr lang="en-US" altLang="ru-RU" sz="1400" b="1" dirty="0">
                <a:effectLst/>
              </a:rPr>
              <a:t>MPD-NICA</a:t>
            </a:r>
            <a:endParaRPr lang="fr-FR" altLang="ru-RU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26829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3200" b="1" dirty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2400" b="1" dirty="0">
                <a:solidFill>
                  <a:srgbClr val="0000FF"/>
                </a:solidFill>
                <a:effectLst/>
              </a:rPr>
              <a:t>Современный п</a:t>
            </a:r>
            <a:r>
              <a:rPr lang="ru-RU" altLang="ru-RU" sz="2400" b="1" dirty="0">
                <a:solidFill>
                  <a:srgbClr val="0000FF"/>
                </a:solidFill>
              </a:rPr>
              <a:t>ример: модель события эксперимента </a:t>
            </a:r>
            <a:r>
              <a:rPr lang="en-US" altLang="ru-RU" sz="2400" b="1" dirty="0">
                <a:solidFill>
                  <a:srgbClr val="0000FF"/>
                </a:solidFill>
              </a:rPr>
              <a:t>CMS</a:t>
            </a:r>
            <a:r>
              <a:rPr lang="ru-RU" altLang="ru-RU" sz="2400" b="1" dirty="0">
                <a:solidFill>
                  <a:srgbClr val="0000FF"/>
                </a:solidFill>
              </a:rPr>
              <a:t> с взаимодействием </a:t>
            </a:r>
            <a:r>
              <a:rPr lang="en-US" altLang="ru-RU" sz="2400" b="1" dirty="0">
                <a:solidFill>
                  <a:srgbClr val="0000FF"/>
                </a:solidFill>
              </a:rPr>
              <a:t>Pb-Pb</a:t>
            </a:r>
            <a:r>
              <a:rPr lang="ru-RU" altLang="ru-RU" sz="2400" b="1" dirty="0">
                <a:solidFill>
                  <a:srgbClr val="0000FF"/>
                </a:solidFill>
              </a:rPr>
              <a:t>, порождающим </a:t>
            </a:r>
            <a:r>
              <a:rPr lang="en-US" altLang="ru-RU" sz="2400" b="1" dirty="0">
                <a:solidFill>
                  <a:srgbClr val="0000FF"/>
                </a:solidFill>
              </a:rPr>
              <a:t>~10</a:t>
            </a:r>
            <a:r>
              <a:rPr lang="en-US" altLang="ru-RU" sz="2400" b="1" baseline="30000" dirty="0">
                <a:solidFill>
                  <a:srgbClr val="0000FF"/>
                </a:solidFill>
              </a:rPr>
              <a:t>4</a:t>
            </a:r>
            <a:r>
              <a:rPr lang="en-US" altLang="ru-RU" sz="2400" b="1" dirty="0">
                <a:solidFill>
                  <a:srgbClr val="0000FF"/>
                </a:solidFill>
              </a:rPr>
              <a:t> </a:t>
            </a:r>
            <a:r>
              <a:rPr lang="ru-RU" altLang="ru-RU" sz="2400" b="1" dirty="0">
                <a:solidFill>
                  <a:srgbClr val="0000FF"/>
                </a:solidFill>
              </a:rPr>
              <a:t>треков</a:t>
            </a:r>
            <a:endParaRPr lang="en-US" altLang="ru-RU" sz="24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268296" name="Text Box 8"/>
          <p:cNvSpPr txBox="1">
            <a:spLocks noChangeArrowheads="1"/>
          </p:cNvSpPr>
          <p:nvPr/>
        </p:nvSpPr>
        <p:spPr bwMode="auto">
          <a:xfrm>
            <a:off x="193254" y="1196752"/>
            <a:ext cx="37306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effectLst/>
              </a:rPr>
              <a:t>Необходимо распознать все треки и определить их физические параметры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714EFFD1-905B-4176-9A92-1B22E0E08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5512-1C9F-4DE3-A626-B3C4B715EA53}" type="datetime1">
              <a:rPr lang="ru-RU" altLang="ru-RU" smtClean="0">
                <a:solidFill>
                  <a:srgbClr val="000000"/>
                </a:solidFill>
              </a:rPr>
              <a:t>29.11.2019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E6C6275-D44A-4535-A634-EDC1AF91F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Большие данные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92718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688578"/>
            <a:ext cx="9094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Восстановление треков частиц в таком плотном окружении, как на HL-LHC детекторах, является весьма сложной проблемой распознавания образов.</a:t>
            </a:r>
            <a:endParaRPr lang="ru-RU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5369401"/>
            <a:ext cx="7203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Пример модельного события одного из </a:t>
            </a:r>
            <a:r>
              <a:rPr lang="en-US" sz="1400" b="1" dirty="0"/>
              <a:t>HL-LHC </a:t>
            </a:r>
            <a:r>
              <a:rPr lang="ru-RU" sz="1400" b="1" dirty="0"/>
              <a:t>детекторов</a:t>
            </a:r>
            <a:r>
              <a:rPr lang="en-US" sz="1400" b="1" dirty="0"/>
              <a:t> </a:t>
            </a:r>
            <a:endParaRPr lang="ru-RU" sz="14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68" y="955885"/>
            <a:ext cx="5834920" cy="441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CE9420-E41F-41F9-9248-8D7FF43E6400}"/>
              </a:ext>
            </a:extLst>
          </p:cNvPr>
          <p:cNvSpPr txBox="1"/>
          <p:nvPr/>
        </p:nvSpPr>
        <p:spPr>
          <a:xfrm>
            <a:off x="0" y="5760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</a:rPr>
              <a:t>Что нас ожидает: детекторы Большого Адронного Коллайдера с высокой светимостью (HL-LHC)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C2353-2667-4EFC-8083-C87B2BE2AD62}"/>
              </a:ext>
            </a:extLst>
          </p:cNvPr>
          <p:cNvSpPr txBox="1"/>
          <p:nvPr/>
        </p:nvSpPr>
        <p:spPr>
          <a:xfrm>
            <a:off x="35496" y="177281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Предстоит вступление в эпоху «потенциально новой физики»</a:t>
            </a:r>
          </a:p>
        </p:txBody>
      </p:sp>
    </p:spTree>
    <p:extLst>
      <p:ext uri="{BB962C8B-B14F-4D97-AF65-F5344CB8AC3E}">
        <p14:creationId xmlns:p14="http://schemas.microsoft.com/office/powerpoint/2010/main" val="36345562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5342</Words>
  <Application>Microsoft Office PowerPoint</Application>
  <PresentationFormat>Экран (4:3)</PresentationFormat>
  <Paragraphs>524</Paragraphs>
  <Slides>41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41</vt:i4>
      </vt:variant>
    </vt:vector>
  </HeadingPairs>
  <TitlesOfParts>
    <vt:vector size="56" baseType="lpstr">
      <vt:lpstr>Arial</vt:lpstr>
      <vt:lpstr>Arial Black</vt:lpstr>
      <vt:lpstr>Calibri</vt:lpstr>
      <vt:lpstr>Cambria Math</vt:lpstr>
      <vt:lpstr>Comic Sans MS</vt:lpstr>
      <vt:lpstr>Times New Roman</vt:lpstr>
      <vt:lpstr>Wingdings</vt:lpstr>
      <vt:lpstr>Тема Office</vt:lpstr>
      <vt:lpstr>2_Тема Office</vt:lpstr>
      <vt:lpstr>Pixel</vt:lpstr>
      <vt:lpstr>Оформление по умолчанию</vt:lpstr>
      <vt:lpstr>1_Pixel</vt:lpstr>
      <vt:lpstr>Unknown</vt:lpstr>
      <vt:lpstr>Формула</vt:lpstr>
      <vt:lpstr>Equation</vt:lpstr>
      <vt:lpstr>Большие данные  в физике высоких энергий</vt:lpstr>
      <vt:lpstr>Большие Данные</vt:lpstr>
      <vt:lpstr>Data Mining для работы с Big Data </vt:lpstr>
      <vt:lpstr>Методы Data Mining</vt:lpstr>
      <vt:lpstr>       Отличия DM и анализа данных в ФВЭ и ЯФ</vt:lpstr>
      <vt:lpstr>Большие данные с детекторов экспериментальной ФВЭ и их обработка </vt:lpstr>
      <vt:lpstr>Хранение и обработка данных - ключевая проблема и для других физических центров</vt:lpstr>
      <vt:lpstr>Презентация PowerPoint</vt:lpstr>
      <vt:lpstr>Презентация PowerPoint</vt:lpstr>
      <vt:lpstr>Презентация PowerPoint</vt:lpstr>
      <vt:lpstr>3D изображение всех хитов события с плотным окружением одного из HL-LHC детекторов </vt:lpstr>
      <vt:lpstr>Наука с интенсивной обработкой данных и что нужно для обеспечения потенциально новой физики</vt:lpstr>
      <vt:lpstr>Презентация PowerPoint</vt:lpstr>
      <vt:lpstr>Машинное обучение</vt:lpstr>
      <vt:lpstr>Виды машинного  обучения</vt:lpstr>
      <vt:lpstr>Презентация PowerPoint</vt:lpstr>
      <vt:lpstr>ИНС, применяемые в экспериментальной физике</vt:lpstr>
      <vt:lpstr>Тайны обучения.  Что внутри черного ящика ИНС?</vt:lpstr>
      <vt:lpstr>Идентификация частиц по данным детектора RICH - это задача выбора между двумя гипотезами </vt:lpstr>
      <vt:lpstr>Восстановление треков  – ключевая проблема реконструкции событий ФВЭ</vt:lpstr>
      <vt:lpstr>Что такое трекинг</vt:lpstr>
      <vt:lpstr>Нейронная сеть Хопфилда (ХНС)</vt:lpstr>
      <vt:lpstr>Распознавание треков. Метод сегментов.</vt:lpstr>
      <vt:lpstr>Пример применения для распознавания событий с короткоживущими частицами</vt:lpstr>
      <vt:lpstr>2019 Baryonic Matter at Nuclotron (BM@N)</vt:lpstr>
      <vt:lpstr>Проблемы трекинга для GEM детектора BM@N</vt:lpstr>
      <vt:lpstr>BM@N 2015. Идея с преобразованием координат</vt:lpstr>
      <vt:lpstr>Преобразование {X/R,Y/R} и его результаты</vt:lpstr>
      <vt:lpstr>Презентация PowerPoint</vt:lpstr>
      <vt:lpstr>     Двухэтапный трекинг для GEM детектора</vt:lpstr>
      <vt:lpstr>Пример результатов поиска треков-кандидатов</vt:lpstr>
      <vt:lpstr>Глубокий Калман: TrackNETv2 https://www.epj-conferences.org/articles/epjconf/pdf/2019/06/epjconf_ayss18_05001.pdf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Немного философии об изменяющемся мире</vt:lpstr>
      <vt:lpstr>5. Сети из управляемых рекуррентных модулей  GRU (Gated Recurrent Unit)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Большие данные  в физике высоких энергий</dc:title>
  <dc:creator>Gena</dc:creator>
  <cp:lastModifiedBy>Gena</cp:lastModifiedBy>
  <cp:revision>32</cp:revision>
  <dcterms:created xsi:type="dcterms:W3CDTF">2019-11-08T15:32:16Z</dcterms:created>
  <dcterms:modified xsi:type="dcterms:W3CDTF">2019-11-29T09:37:18Z</dcterms:modified>
</cp:coreProperties>
</file>