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714" r:id="rId2"/>
  </p:sldMasterIdLst>
  <p:notesMasterIdLst>
    <p:notesMasterId r:id="rId52"/>
  </p:notesMasterIdLst>
  <p:handoutMasterIdLst>
    <p:handoutMasterId r:id="rId53"/>
  </p:handoutMasterIdLst>
  <p:sldIdLst>
    <p:sldId id="256" r:id="rId3"/>
    <p:sldId id="389" r:id="rId4"/>
    <p:sldId id="390" r:id="rId5"/>
    <p:sldId id="391" r:id="rId6"/>
    <p:sldId id="392" r:id="rId7"/>
    <p:sldId id="395" r:id="rId8"/>
    <p:sldId id="396" r:id="rId9"/>
    <p:sldId id="397" r:id="rId10"/>
    <p:sldId id="398" r:id="rId11"/>
    <p:sldId id="399" r:id="rId12"/>
    <p:sldId id="400" r:id="rId13"/>
    <p:sldId id="401" r:id="rId14"/>
    <p:sldId id="403" r:id="rId15"/>
    <p:sldId id="404" r:id="rId16"/>
    <p:sldId id="405" r:id="rId17"/>
    <p:sldId id="406" r:id="rId18"/>
    <p:sldId id="407" r:id="rId19"/>
    <p:sldId id="408" r:id="rId20"/>
    <p:sldId id="409" r:id="rId21"/>
    <p:sldId id="422" r:id="rId22"/>
    <p:sldId id="411" r:id="rId23"/>
    <p:sldId id="453" r:id="rId24"/>
    <p:sldId id="442" r:id="rId25"/>
    <p:sldId id="452" r:id="rId26"/>
    <p:sldId id="443" r:id="rId27"/>
    <p:sldId id="441" r:id="rId28"/>
    <p:sldId id="413" r:id="rId29"/>
    <p:sldId id="412" r:id="rId30"/>
    <p:sldId id="383" r:id="rId31"/>
    <p:sldId id="387" r:id="rId32"/>
    <p:sldId id="388" r:id="rId33"/>
    <p:sldId id="424" r:id="rId34"/>
    <p:sldId id="426" r:id="rId35"/>
    <p:sldId id="440" r:id="rId36"/>
    <p:sldId id="427" r:id="rId37"/>
    <p:sldId id="430" r:id="rId38"/>
    <p:sldId id="431" r:id="rId39"/>
    <p:sldId id="432" r:id="rId40"/>
    <p:sldId id="433" r:id="rId41"/>
    <p:sldId id="434" r:id="rId42"/>
    <p:sldId id="436" r:id="rId43"/>
    <p:sldId id="437" r:id="rId44"/>
    <p:sldId id="438" r:id="rId45"/>
    <p:sldId id="454" r:id="rId46"/>
    <p:sldId id="439" r:id="rId47"/>
    <p:sldId id="455" r:id="rId48"/>
    <p:sldId id="384" r:id="rId49"/>
    <p:sldId id="385" r:id="rId50"/>
    <p:sldId id="386"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521415D9-36F7-43E2-AB2F-B90AF26B5E84}">
      <p14:sectionLst xmlns:p14="http://schemas.microsoft.com/office/powerpoint/2010/main">
        <p14:section name="Раздел по умолчанию" id="{CCF27920-3CD6-428B-AFD7-8D6D2B440CFC}">
          <p14:sldIdLst>
            <p14:sldId id="256"/>
            <p14:sldId id="389"/>
            <p14:sldId id="390"/>
            <p14:sldId id="391"/>
            <p14:sldId id="392"/>
            <p14:sldId id="395"/>
            <p14:sldId id="396"/>
            <p14:sldId id="397"/>
            <p14:sldId id="398"/>
            <p14:sldId id="399"/>
            <p14:sldId id="400"/>
            <p14:sldId id="401"/>
            <p14:sldId id="403"/>
            <p14:sldId id="404"/>
            <p14:sldId id="405"/>
            <p14:sldId id="406"/>
            <p14:sldId id="407"/>
            <p14:sldId id="408"/>
            <p14:sldId id="409"/>
            <p14:sldId id="422"/>
            <p14:sldId id="411"/>
            <p14:sldId id="453"/>
            <p14:sldId id="442"/>
            <p14:sldId id="452"/>
            <p14:sldId id="443"/>
            <p14:sldId id="441"/>
            <p14:sldId id="413"/>
            <p14:sldId id="412"/>
            <p14:sldId id="383"/>
            <p14:sldId id="387"/>
            <p14:sldId id="388"/>
            <p14:sldId id="424"/>
            <p14:sldId id="426"/>
            <p14:sldId id="440"/>
            <p14:sldId id="427"/>
            <p14:sldId id="430"/>
            <p14:sldId id="431"/>
            <p14:sldId id="432"/>
            <p14:sldId id="433"/>
            <p14:sldId id="434"/>
            <p14:sldId id="436"/>
            <p14:sldId id="437"/>
            <p14:sldId id="438"/>
            <p14:sldId id="454"/>
            <p14:sldId id="439"/>
            <p14:sldId id="455"/>
            <p14:sldId id="384"/>
            <p14:sldId id="385"/>
            <p14:sldId id="386"/>
          </p14:sldIdLst>
        </p14:section>
        <p14:section name="Раздел без заголовка" id="{FE1AC158-859A-4CE6-A0BE-B444C713A89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66"/>
    <a:srgbClr val="339966"/>
    <a:srgbClr val="00FFFF"/>
    <a:srgbClr val="990033"/>
    <a:srgbClr val="FF0066"/>
    <a:srgbClr val="FF3300"/>
    <a:srgbClr val="00CC00"/>
    <a:srgbClr val="33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5" autoAdjust="0"/>
    <p:restoredTop sz="98342" autoAdjust="0"/>
  </p:normalViewPr>
  <p:slideViewPr>
    <p:cSldViewPr>
      <p:cViewPr>
        <p:scale>
          <a:sx n="80" d="100"/>
          <a:sy n="80" d="100"/>
        </p:scale>
        <p:origin x="-56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docs\downloads\graph_2-2.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zmey\Downloads\&#1076;&#1072;&#1085;&#1085;&#1099;&#1077;.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zmey\Downloads\&#1076;&#1072;&#1085;&#1085;&#1099;&#1077;.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sz="1100"/>
              <a:t>Загрузка</a:t>
            </a:r>
            <a:r>
              <a:rPr lang="ru-RU" sz="1100" baseline="0"/>
              <a:t> кластера</a:t>
            </a:r>
            <a:endParaRPr lang="ru-RU" sz="1100"/>
          </a:p>
        </c:rich>
      </c:tx>
      <c:layout>
        <c:manualLayout>
          <c:xMode val="edge"/>
          <c:yMode val="edge"/>
          <c:x val="0.2669131002617528"/>
          <c:y val="0"/>
        </c:manualLayout>
      </c:layout>
      <c:overlay val="0"/>
    </c:title>
    <c:autoTitleDeleted val="0"/>
    <c:view3D>
      <c:rotX val="30"/>
      <c:rotY val="30"/>
      <c:depthPercent val="100"/>
      <c:rAngAx val="0"/>
      <c:perspective val="30"/>
    </c:view3D>
    <c:floor>
      <c:thickness val="0"/>
    </c:floor>
    <c:sideWall>
      <c:thickness val="0"/>
    </c:sideWall>
    <c:backWall>
      <c:thickness val="0"/>
    </c:backWall>
    <c:plotArea>
      <c:layout>
        <c:manualLayout>
          <c:layoutTarget val="inner"/>
          <c:xMode val="edge"/>
          <c:yMode val="edge"/>
          <c:x val="8.288149465187819E-2"/>
          <c:y val="0.13040494938132735"/>
          <c:w val="0.87472299833488554"/>
          <c:h val="0.80528808898887638"/>
        </c:manualLayout>
      </c:layout>
      <c:surface3DChart>
        <c:wireframe val="0"/>
        <c:ser>
          <c:idx val="0"/>
          <c:order val="0"/>
          <c:tx>
            <c:strRef>
              <c:f>Лист1!$B$27</c:f>
              <c:strCache>
                <c:ptCount val="1"/>
                <c:pt idx="0">
                  <c:v>6</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Лист1!$C$27:$I$27</c:f>
              <c:numCache>
                <c:formatCode>General</c:formatCode>
                <c:ptCount val="7"/>
                <c:pt idx="0">
                  <c:v>0.59099999999999997</c:v>
                </c:pt>
              </c:numCache>
            </c:numRef>
          </c:val>
        </c:ser>
        <c:ser>
          <c:idx val="1"/>
          <c:order val="1"/>
          <c:tx>
            <c:strRef>
              <c:f>Лист1!$B$28</c:f>
              <c:strCache>
                <c:ptCount val="1"/>
                <c:pt idx="0">
                  <c:v>7</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Лист1!$C$28:$I$28</c:f>
              <c:numCache>
                <c:formatCode>General</c:formatCode>
                <c:ptCount val="7"/>
                <c:pt idx="1">
                  <c:v>0.61599999999999999</c:v>
                </c:pt>
              </c:numCache>
            </c:numRef>
          </c:val>
        </c:ser>
        <c:ser>
          <c:idx val="2"/>
          <c:order val="2"/>
          <c:tx>
            <c:strRef>
              <c:f>Лист1!$B$29</c:f>
              <c:strCache>
                <c:ptCount val="1"/>
                <c:pt idx="0">
                  <c:v>8</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Лист1!$C$29:$I$29</c:f>
              <c:numCache>
                <c:formatCode>General</c:formatCode>
                <c:ptCount val="7"/>
                <c:pt idx="2">
                  <c:v>0.69399999999999995</c:v>
                </c:pt>
              </c:numCache>
            </c:numRef>
          </c:val>
        </c:ser>
        <c:ser>
          <c:idx val="3"/>
          <c:order val="3"/>
          <c:tx>
            <c:strRef>
              <c:f>Лист1!$B$30</c:f>
              <c:strCache>
                <c:ptCount val="1"/>
                <c:pt idx="0">
                  <c:v>9</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Лист1!$C$30:$I$30</c:f>
              <c:numCache>
                <c:formatCode>General</c:formatCode>
                <c:ptCount val="7"/>
                <c:pt idx="3">
                  <c:v>0.79900000000000004</c:v>
                </c:pt>
              </c:numCache>
            </c:numRef>
          </c:val>
        </c:ser>
        <c:ser>
          <c:idx val="4"/>
          <c:order val="4"/>
          <c:tx>
            <c:strRef>
              <c:f>Лист1!$B$31</c:f>
              <c:strCache>
                <c:ptCount val="1"/>
                <c:pt idx="0">
                  <c:v>10</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Лист1!$C$31:$I$31</c:f>
              <c:numCache>
                <c:formatCode>General</c:formatCode>
                <c:ptCount val="7"/>
                <c:pt idx="4">
                  <c:v>0.878</c:v>
                </c:pt>
              </c:numCache>
            </c:numRef>
          </c:val>
        </c:ser>
        <c:ser>
          <c:idx val="5"/>
          <c:order val="5"/>
          <c:tx>
            <c:strRef>
              <c:f>Лист1!$B$32</c:f>
              <c:strCache>
                <c:ptCount val="1"/>
                <c:pt idx="0">
                  <c:v>11</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Лист1!$C$32:$I$32</c:f>
              <c:numCache>
                <c:formatCode>General</c:formatCode>
                <c:ptCount val="7"/>
                <c:pt idx="5">
                  <c:v>0.90100000000000002</c:v>
                </c:pt>
              </c:numCache>
            </c:numRef>
          </c:val>
        </c:ser>
        <c:ser>
          <c:idx val="6"/>
          <c:order val="6"/>
          <c:tx>
            <c:strRef>
              <c:f>Лист1!$B$33</c:f>
              <c:strCache>
                <c:ptCount val="1"/>
                <c:pt idx="0">
                  <c:v>12</c:v>
                </c:pt>
              </c:strCache>
            </c:strRef>
          </c:tx>
          <c:cat>
            <c:numRef>
              <c:f>Лист1!$C$26:$I$26</c:f>
              <c:numCache>
                <c:formatCode>General</c:formatCode>
                <c:ptCount val="7"/>
                <c:pt idx="0">
                  <c:v>23</c:v>
                </c:pt>
                <c:pt idx="1">
                  <c:v>21</c:v>
                </c:pt>
                <c:pt idx="2">
                  <c:v>20</c:v>
                </c:pt>
                <c:pt idx="3">
                  <c:v>18</c:v>
                </c:pt>
                <c:pt idx="4">
                  <c:v>16</c:v>
                </c:pt>
                <c:pt idx="5">
                  <c:v>15</c:v>
                </c:pt>
                <c:pt idx="6">
                  <c:v>13</c:v>
                </c:pt>
              </c:numCache>
            </c:numRef>
          </c:cat>
          <c:val>
            <c:numRef>
              <c:f>Лист1!$C$33:$I$33</c:f>
              <c:numCache>
                <c:formatCode>General</c:formatCode>
                <c:ptCount val="7"/>
                <c:pt idx="6">
                  <c:v>0.995</c:v>
                </c:pt>
              </c:numCache>
            </c:numRef>
          </c:val>
        </c:ser>
        <c:bandFmts>
          <c:bandFmt>
            <c:idx val="0"/>
          </c:bandFmt>
          <c:bandFmt>
            <c:idx val="1"/>
          </c:bandFmt>
          <c:bandFmt>
            <c:idx val="2"/>
          </c:bandFmt>
          <c:bandFmt>
            <c:idx val="3"/>
          </c:bandFmt>
          <c:bandFmt>
            <c:idx val="4"/>
          </c:bandFmt>
        </c:bandFmts>
        <c:axId val="103929856"/>
        <c:axId val="66051392"/>
        <c:axId val="103899776"/>
      </c:surface3DChart>
      <c:catAx>
        <c:axId val="103929856"/>
        <c:scaling>
          <c:orientation val="minMax"/>
        </c:scaling>
        <c:delete val="0"/>
        <c:axPos val="b"/>
        <c:title>
          <c:tx>
            <c:rich>
              <a:bodyPr/>
              <a:lstStyle/>
              <a:p>
                <a:pPr>
                  <a:defRPr/>
                </a:pPr>
                <a:r>
                  <a:rPr lang="ru-RU" sz="900" b="1" i="0" baseline="0">
                    <a:effectLst/>
                  </a:rPr>
                  <a:t>количество процессоров</a:t>
                </a:r>
                <a:endParaRPr lang="ru-RU" sz="900">
                  <a:effectLst/>
                </a:endParaRPr>
              </a:p>
            </c:rich>
          </c:tx>
          <c:layout>
            <c:manualLayout>
              <c:xMode val="edge"/>
              <c:yMode val="edge"/>
              <c:x val="4.7642403478191181E-2"/>
              <c:y val="0.87656908740066031"/>
            </c:manualLayout>
          </c:layout>
          <c:overlay val="0"/>
        </c:title>
        <c:numFmt formatCode="General" sourceLinked="1"/>
        <c:majorTickMark val="none"/>
        <c:minorTickMark val="none"/>
        <c:tickLblPos val="nextTo"/>
        <c:crossAx val="66051392"/>
        <c:crosses val="autoZero"/>
        <c:auto val="1"/>
        <c:lblAlgn val="ctr"/>
        <c:lblOffset val="100"/>
        <c:noMultiLvlLbl val="0"/>
      </c:catAx>
      <c:valAx>
        <c:axId val="66051392"/>
        <c:scaling>
          <c:orientation val="minMax"/>
          <c:min val="0.55000000000000004"/>
        </c:scaling>
        <c:delete val="0"/>
        <c:axPos val="l"/>
        <c:majorGridlines/>
        <c:title>
          <c:tx>
            <c:rich>
              <a:bodyPr/>
              <a:lstStyle/>
              <a:p>
                <a:pPr>
                  <a:defRPr/>
                </a:pPr>
                <a:r>
                  <a:rPr lang="ru-RU"/>
                  <a:t>количество</a:t>
                </a:r>
                <a:r>
                  <a:rPr lang="ru-RU" baseline="0"/>
                  <a:t> драйвов</a:t>
                </a:r>
                <a:endParaRPr lang="ru-RU"/>
              </a:p>
            </c:rich>
          </c:tx>
          <c:layout>
            <c:manualLayout>
              <c:xMode val="edge"/>
              <c:yMode val="edge"/>
              <c:x val="0.9337452049263073"/>
              <c:y val="0.56016241872204997"/>
            </c:manualLayout>
          </c:layout>
          <c:overlay val="0"/>
        </c:title>
        <c:numFmt formatCode="General" sourceLinked="1"/>
        <c:majorTickMark val="none"/>
        <c:minorTickMark val="none"/>
        <c:tickLblPos val="nextTo"/>
        <c:crossAx val="103929856"/>
        <c:crosses val="autoZero"/>
        <c:crossBetween val="midCat"/>
      </c:valAx>
      <c:serAx>
        <c:axId val="103899776"/>
        <c:scaling>
          <c:orientation val="minMax"/>
        </c:scaling>
        <c:delete val="0"/>
        <c:axPos val="b"/>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1">
                    <a:effectLst/>
                  </a:rPr>
                  <a:t>W</a:t>
                </a:r>
                <a:endParaRPr lang="ru-RU" sz="1200">
                  <a:effectLst/>
                </a:endParaRPr>
              </a:p>
            </c:rich>
          </c:tx>
          <c:layout>
            <c:manualLayout>
              <c:xMode val="edge"/>
              <c:yMode val="edge"/>
              <c:x val="0.1464948942450896"/>
              <c:y val="0.22697760340932993"/>
            </c:manualLayout>
          </c:layout>
          <c:overlay val="0"/>
        </c:title>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ru-RU"/>
          </a:p>
        </c:txPr>
        <c:crossAx val="66051392"/>
        <c:crosses val="autoZero"/>
        <c:tickLblSkip val="1"/>
        <c:tickMarkSkip val="1"/>
      </c:serAx>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[данные.xlsx]Лист3!$A$1:$A$31</c:f>
              <c:numCache>
                <c:formatCode>dd/mm/yyyy</c:formatCode>
                <c:ptCount val="31"/>
                <c:pt idx="0">
                  <c:v>42144</c:v>
                </c:pt>
                <c:pt idx="1">
                  <c:v>42145</c:v>
                </c:pt>
                <c:pt idx="2">
                  <c:v>42146</c:v>
                </c:pt>
                <c:pt idx="3">
                  <c:v>42147</c:v>
                </c:pt>
                <c:pt idx="4">
                  <c:v>42148</c:v>
                </c:pt>
                <c:pt idx="5">
                  <c:v>42149</c:v>
                </c:pt>
                <c:pt idx="6">
                  <c:v>42150</c:v>
                </c:pt>
                <c:pt idx="7">
                  <c:v>42151</c:v>
                </c:pt>
                <c:pt idx="8">
                  <c:v>42152</c:v>
                </c:pt>
                <c:pt idx="9">
                  <c:v>42153</c:v>
                </c:pt>
                <c:pt idx="10">
                  <c:v>42154</c:v>
                </c:pt>
                <c:pt idx="11">
                  <c:v>42155</c:v>
                </c:pt>
                <c:pt idx="12">
                  <c:v>42156</c:v>
                </c:pt>
                <c:pt idx="13">
                  <c:v>42157</c:v>
                </c:pt>
                <c:pt idx="14">
                  <c:v>42158</c:v>
                </c:pt>
                <c:pt idx="15">
                  <c:v>42159</c:v>
                </c:pt>
                <c:pt idx="16">
                  <c:v>42160</c:v>
                </c:pt>
                <c:pt idx="17">
                  <c:v>42161</c:v>
                </c:pt>
                <c:pt idx="18">
                  <c:v>42162</c:v>
                </c:pt>
                <c:pt idx="19">
                  <c:v>42163</c:v>
                </c:pt>
                <c:pt idx="20">
                  <c:v>42164</c:v>
                </c:pt>
                <c:pt idx="21">
                  <c:v>42165</c:v>
                </c:pt>
                <c:pt idx="22">
                  <c:v>42166</c:v>
                </c:pt>
                <c:pt idx="23">
                  <c:v>42167</c:v>
                </c:pt>
                <c:pt idx="24">
                  <c:v>42168</c:v>
                </c:pt>
                <c:pt idx="25">
                  <c:v>42169</c:v>
                </c:pt>
                <c:pt idx="26">
                  <c:v>42170</c:v>
                </c:pt>
                <c:pt idx="27">
                  <c:v>42171</c:v>
                </c:pt>
                <c:pt idx="28">
                  <c:v>42172</c:v>
                </c:pt>
                <c:pt idx="29">
                  <c:v>42173</c:v>
                </c:pt>
                <c:pt idx="30">
                  <c:v>42174</c:v>
                </c:pt>
              </c:numCache>
            </c:numRef>
          </c:cat>
          <c:val>
            <c:numRef>
              <c:f>[данные.xlsx]Лист3!$B$1:$B$31</c:f>
              <c:numCache>
                <c:formatCode>General</c:formatCode>
                <c:ptCount val="31"/>
                <c:pt idx="0">
                  <c:v>15394</c:v>
                </c:pt>
                <c:pt idx="1">
                  <c:v>21400</c:v>
                </c:pt>
                <c:pt idx="2">
                  <c:v>21200</c:v>
                </c:pt>
                <c:pt idx="3">
                  <c:v>23102</c:v>
                </c:pt>
                <c:pt idx="4">
                  <c:v>22918</c:v>
                </c:pt>
                <c:pt idx="5">
                  <c:v>33915</c:v>
                </c:pt>
                <c:pt idx="6">
                  <c:v>29639</c:v>
                </c:pt>
                <c:pt idx="7">
                  <c:v>20237</c:v>
                </c:pt>
                <c:pt idx="8">
                  <c:v>34824</c:v>
                </c:pt>
                <c:pt idx="9">
                  <c:v>29928</c:v>
                </c:pt>
                <c:pt idx="10">
                  <c:v>18743</c:v>
                </c:pt>
                <c:pt idx="11">
                  <c:v>30198</c:v>
                </c:pt>
                <c:pt idx="12">
                  <c:v>31834</c:v>
                </c:pt>
                <c:pt idx="13">
                  <c:v>20225</c:v>
                </c:pt>
                <c:pt idx="14">
                  <c:v>20140</c:v>
                </c:pt>
                <c:pt idx="15">
                  <c:v>23592</c:v>
                </c:pt>
                <c:pt idx="16">
                  <c:v>27410</c:v>
                </c:pt>
                <c:pt idx="17">
                  <c:v>18999</c:v>
                </c:pt>
                <c:pt idx="18">
                  <c:v>25448</c:v>
                </c:pt>
                <c:pt idx="19">
                  <c:v>15549</c:v>
                </c:pt>
                <c:pt idx="20">
                  <c:v>18532</c:v>
                </c:pt>
                <c:pt idx="21">
                  <c:v>25184</c:v>
                </c:pt>
                <c:pt idx="22">
                  <c:v>20985</c:v>
                </c:pt>
                <c:pt idx="23">
                  <c:v>13578</c:v>
                </c:pt>
                <c:pt idx="24">
                  <c:v>28666</c:v>
                </c:pt>
                <c:pt idx="25">
                  <c:v>32818</c:v>
                </c:pt>
                <c:pt idx="26">
                  <c:v>14390</c:v>
                </c:pt>
                <c:pt idx="27">
                  <c:v>29604</c:v>
                </c:pt>
                <c:pt idx="28">
                  <c:v>21804</c:v>
                </c:pt>
                <c:pt idx="29">
                  <c:v>18156</c:v>
                </c:pt>
                <c:pt idx="30">
                  <c:v>15839</c:v>
                </c:pt>
              </c:numCache>
            </c:numRef>
          </c:val>
        </c:ser>
        <c:dLbls>
          <c:showLegendKey val="0"/>
          <c:showVal val="0"/>
          <c:showCatName val="0"/>
          <c:showSerName val="0"/>
          <c:showPercent val="0"/>
          <c:showBubbleSize val="0"/>
        </c:dLbls>
        <c:gapWidth val="100"/>
        <c:overlap val="-24"/>
        <c:axId val="106270208"/>
        <c:axId val="104329728"/>
      </c:barChart>
      <c:dateAx>
        <c:axId val="106270208"/>
        <c:scaling>
          <c:orientation val="minMax"/>
        </c:scaling>
        <c:delete val="1"/>
        <c:axPos val="b"/>
        <c:numFmt formatCode="dd/mm/yyyy" sourceLinked="1"/>
        <c:majorTickMark val="none"/>
        <c:minorTickMark val="none"/>
        <c:tickLblPos val="nextTo"/>
        <c:crossAx val="104329728"/>
        <c:crosses val="autoZero"/>
        <c:auto val="1"/>
        <c:lblOffset val="100"/>
        <c:baseTimeUnit val="days"/>
        <c:majorUnit val="7"/>
        <c:majorTimeUnit val="days"/>
      </c:dateAx>
      <c:valAx>
        <c:axId val="10432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0627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3240740740741"/>
          <c:y val="6.4675925925925928E-2"/>
          <c:w val="0.85222962962962967"/>
          <c:h val="0.80021018518518527"/>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[данные.xlsx]Лист3!$A$1:$A$32</c:f>
              <c:numCache>
                <c:formatCode>dd/mm/yyyy</c:formatCode>
                <c:ptCount val="32"/>
                <c:pt idx="0">
                  <c:v>42144</c:v>
                </c:pt>
                <c:pt idx="1">
                  <c:v>42145</c:v>
                </c:pt>
                <c:pt idx="2">
                  <c:v>42146</c:v>
                </c:pt>
                <c:pt idx="3">
                  <c:v>42147</c:v>
                </c:pt>
                <c:pt idx="4">
                  <c:v>42148</c:v>
                </c:pt>
                <c:pt idx="5">
                  <c:v>42149</c:v>
                </c:pt>
                <c:pt idx="6">
                  <c:v>42150</c:v>
                </c:pt>
                <c:pt idx="7">
                  <c:v>42151</c:v>
                </c:pt>
                <c:pt idx="8">
                  <c:v>42152</c:v>
                </c:pt>
                <c:pt idx="9">
                  <c:v>42153</c:v>
                </c:pt>
                <c:pt idx="10">
                  <c:v>42154</c:v>
                </c:pt>
                <c:pt idx="11">
                  <c:v>42155</c:v>
                </c:pt>
                <c:pt idx="12">
                  <c:v>42156</c:v>
                </c:pt>
                <c:pt idx="13">
                  <c:v>42157</c:v>
                </c:pt>
                <c:pt idx="14">
                  <c:v>42158</c:v>
                </c:pt>
                <c:pt idx="15">
                  <c:v>42159</c:v>
                </c:pt>
                <c:pt idx="16">
                  <c:v>42160</c:v>
                </c:pt>
                <c:pt idx="17">
                  <c:v>42161</c:v>
                </c:pt>
                <c:pt idx="18">
                  <c:v>42162</c:v>
                </c:pt>
                <c:pt idx="19">
                  <c:v>42163</c:v>
                </c:pt>
                <c:pt idx="20">
                  <c:v>42164</c:v>
                </c:pt>
                <c:pt idx="21">
                  <c:v>42165</c:v>
                </c:pt>
                <c:pt idx="22">
                  <c:v>42166</c:v>
                </c:pt>
                <c:pt idx="23">
                  <c:v>42167</c:v>
                </c:pt>
                <c:pt idx="24">
                  <c:v>42168</c:v>
                </c:pt>
                <c:pt idx="25">
                  <c:v>42169</c:v>
                </c:pt>
                <c:pt idx="26">
                  <c:v>42170</c:v>
                </c:pt>
                <c:pt idx="27">
                  <c:v>42171</c:v>
                </c:pt>
                <c:pt idx="28">
                  <c:v>42172</c:v>
                </c:pt>
                <c:pt idx="29">
                  <c:v>42173</c:v>
                </c:pt>
                <c:pt idx="30">
                  <c:v>42174</c:v>
                </c:pt>
                <c:pt idx="31">
                  <c:v>42175</c:v>
                </c:pt>
              </c:numCache>
            </c:numRef>
          </c:cat>
          <c:val>
            <c:numRef>
              <c:f>[данные.xlsx]Лист3!$C$1:$C$32</c:f>
              <c:numCache>
                <c:formatCode>General</c:formatCode>
                <c:ptCount val="32"/>
                <c:pt idx="0">
                  <c:v>15302</c:v>
                </c:pt>
                <c:pt idx="1">
                  <c:v>21483</c:v>
                </c:pt>
                <c:pt idx="2">
                  <c:v>21018</c:v>
                </c:pt>
                <c:pt idx="3">
                  <c:v>16747</c:v>
                </c:pt>
                <c:pt idx="4">
                  <c:v>18352</c:v>
                </c:pt>
                <c:pt idx="5">
                  <c:v>34062</c:v>
                </c:pt>
                <c:pt idx="6">
                  <c:v>29645</c:v>
                </c:pt>
                <c:pt idx="7">
                  <c:v>20320</c:v>
                </c:pt>
                <c:pt idx="8">
                  <c:v>34880</c:v>
                </c:pt>
                <c:pt idx="9">
                  <c:v>29990</c:v>
                </c:pt>
                <c:pt idx="10">
                  <c:v>15009</c:v>
                </c:pt>
                <c:pt idx="11">
                  <c:v>23935</c:v>
                </c:pt>
                <c:pt idx="12">
                  <c:v>31939</c:v>
                </c:pt>
                <c:pt idx="13">
                  <c:v>20272</c:v>
                </c:pt>
                <c:pt idx="14">
                  <c:v>20006</c:v>
                </c:pt>
                <c:pt idx="15">
                  <c:v>23648</c:v>
                </c:pt>
                <c:pt idx="16">
                  <c:v>27413</c:v>
                </c:pt>
                <c:pt idx="17">
                  <c:v>15182</c:v>
                </c:pt>
                <c:pt idx="18">
                  <c:v>20377</c:v>
                </c:pt>
                <c:pt idx="19">
                  <c:v>15576</c:v>
                </c:pt>
                <c:pt idx="20">
                  <c:v>18440</c:v>
                </c:pt>
                <c:pt idx="21">
                  <c:v>25077</c:v>
                </c:pt>
                <c:pt idx="22">
                  <c:v>20114</c:v>
                </c:pt>
                <c:pt idx="23">
                  <c:v>13598</c:v>
                </c:pt>
                <c:pt idx="24">
                  <c:v>23033</c:v>
                </c:pt>
                <c:pt idx="25">
                  <c:v>26207</c:v>
                </c:pt>
                <c:pt idx="26">
                  <c:v>14352</c:v>
                </c:pt>
                <c:pt idx="27">
                  <c:v>29660</c:v>
                </c:pt>
                <c:pt idx="28">
                  <c:v>21948</c:v>
                </c:pt>
                <c:pt idx="29">
                  <c:v>18164</c:v>
                </c:pt>
                <c:pt idx="30">
                  <c:v>15985</c:v>
                </c:pt>
                <c:pt idx="31">
                  <c:v>14833</c:v>
                </c:pt>
              </c:numCache>
            </c:numRef>
          </c:val>
        </c:ser>
        <c:dLbls>
          <c:showLegendKey val="0"/>
          <c:showVal val="0"/>
          <c:showCatName val="0"/>
          <c:showSerName val="0"/>
          <c:showPercent val="0"/>
          <c:showBubbleSize val="0"/>
        </c:dLbls>
        <c:gapWidth val="100"/>
        <c:overlap val="-24"/>
        <c:axId val="106321408"/>
        <c:axId val="66048512"/>
      </c:barChart>
      <c:dateAx>
        <c:axId val="106321408"/>
        <c:scaling>
          <c:orientation val="minMax"/>
        </c:scaling>
        <c:delete val="0"/>
        <c:axPos val="b"/>
        <c:numFmt formatCode="dd/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66048512"/>
        <c:crosses val="autoZero"/>
        <c:auto val="1"/>
        <c:lblOffset val="100"/>
        <c:baseTimeUnit val="days"/>
        <c:majorUnit val="7"/>
        <c:majorTimeUnit val="days"/>
      </c:dateAx>
      <c:valAx>
        <c:axId val="6604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06321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png"/><Relationship Id="rId2" Type="http://schemas.microsoft.com/office/2007/relationships/hdphoto" Target="../media/hdphoto3.wdp"/><Relationship Id="rId1" Type="http://schemas.openxmlformats.org/officeDocument/2006/relationships/image" Target="../media/image5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ffectLst/>
              </a:defRPr>
            </a:lvl1pPr>
          </a:lstStyle>
          <a:p>
            <a:pPr>
              <a:defRPr/>
            </a:pPr>
            <a:endParaRPr lang="ru-RU"/>
          </a:p>
        </p:txBody>
      </p:sp>
      <p:sp>
        <p:nvSpPr>
          <p:cNvPr id="358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ffectLst/>
              </a:defRPr>
            </a:lvl1pPr>
          </a:lstStyle>
          <a:p>
            <a:pPr>
              <a:defRPr/>
            </a:pPr>
            <a:fld id="{707B2012-FDEC-4D64-A32C-294B0A2FB8AF}" type="datetime1">
              <a:rPr lang="en-US"/>
              <a:pPr>
                <a:defRPr/>
              </a:pPr>
              <a:t>11/5/2015</a:t>
            </a:fld>
            <a:endParaRPr lang="ru-RU"/>
          </a:p>
        </p:txBody>
      </p:sp>
      <p:sp>
        <p:nvSpPr>
          <p:cNvPr id="358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defRPr>
            </a:lvl1pPr>
          </a:lstStyle>
          <a:p>
            <a:pPr>
              <a:defRPr/>
            </a:pPr>
            <a:endParaRPr lang="ru-RU"/>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defRPr>
            </a:lvl1pPr>
          </a:lstStyle>
          <a:p>
            <a:pPr>
              <a:defRPr/>
            </a:pPr>
            <a:fld id="{67A72C1B-48AE-4365-9C62-64ED7270DAA5}" type="slidenum">
              <a:rPr lang="ru-RU"/>
              <a:pPr>
                <a:defRPr/>
              </a:pPr>
              <a:t>‹#›</a:t>
            </a:fld>
            <a:endParaRPr lang="ru-RU"/>
          </a:p>
        </p:txBody>
      </p:sp>
    </p:spTree>
    <p:extLst>
      <p:ext uri="{BB962C8B-B14F-4D97-AF65-F5344CB8AC3E}">
        <p14:creationId xmlns:p14="http://schemas.microsoft.com/office/powerpoint/2010/main" val="147902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ffectLst/>
              </a:defRPr>
            </a:lvl1pPr>
          </a:lstStyle>
          <a:p>
            <a:pPr>
              <a:defRPr/>
            </a:pPr>
            <a:endParaRPr lang="ru-RU"/>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ffectLst/>
              </a:defRPr>
            </a:lvl1pPr>
          </a:lstStyle>
          <a:p>
            <a:pPr>
              <a:defRPr/>
            </a:pPr>
            <a:fld id="{619C3FD4-350F-40D2-B0A3-6594DA56F1F8}" type="datetime1">
              <a:rPr lang="en-US"/>
              <a:pPr>
                <a:defRPr/>
              </a:pPr>
              <a:t>11/5/2015</a:t>
            </a:fld>
            <a:endParaRPr lang="ru-RU"/>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defRPr>
            </a:lvl1pPr>
          </a:lstStyle>
          <a:p>
            <a:pPr>
              <a:defRPr/>
            </a:pPr>
            <a:endParaRPr lang="ru-RU"/>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defRPr>
            </a:lvl1pPr>
          </a:lstStyle>
          <a:p>
            <a:pPr>
              <a:defRPr/>
            </a:pPr>
            <a:fld id="{BED25D36-03B8-4D71-9C94-6DCA4496CE82}" type="slidenum">
              <a:rPr lang="ru-RU"/>
              <a:pPr>
                <a:defRPr/>
              </a:pPr>
              <a:t>‹#›</a:t>
            </a:fld>
            <a:endParaRPr lang="ru-RU"/>
          </a:p>
        </p:txBody>
      </p:sp>
    </p:spTree>
    <p:extLst>
      <p:ext uri="{BB962C8B-B14F-4D97-AF65-F5344CB8AC3E}">
        <p14:creationId xmlns:p14="http://schemas.microsoft.com/office/powerpoint/2010/main" val="24681590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6F9EF3-9310-4E2B-AD91-65CD379769E6}" type="datetime1">
              <a:rPr lang="en-US" altLang="ru-RU" smtClean="0"/>
              <a:pPr eaLnBrk="1" hangingPunct="1">
                <a:spcBef>
                  <a:spcPct val="0"/>
                </a:spcBef>
              </a:pPr>
              <a:t>11/5/2015</a:t>
            </a:fld>
            <a:endParaRPr lang="ru-RU" altLang="ru-RU" smtClean="0"/>
          </a:p>
        </p:txBody>
      </p:sp>
      <p:sp>
        <p:nvSpPr>
          <p:cNvPr id="80899"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300E44-0285-4733-9544-538B3A018F82}" type="slidenum">
              <a:rPr lang="ru-RU" altLang="ru-RU" smtClean="0"/>
              <a:pPr eaLnBrk="1" hangingPunct="1">
                <a:spcBef>
                  <a:spcPct val="0"/>
                </a:spcBef>
              </a:pPr>
              <a:t>7</a:t>
            </a:fld>
            <a:endParaRPr lang="ru-RU" altLang="ru-RU" smtClean="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3AD093-6379-449E-958B-CBC5DA2F81B3}" type="slidenum">
              <a:rPr lang="ru-RU" altLang="ru-RU">
                <a:solidFill>
                  <a:srgbClr val="000000"/>
                </a:solidFill>
              </a:rPr>
              <a:pPr>
                <a:spcBef>
                  <a:spcPct val="0"/>
                </a:spcBef>
              </a:pPr>
              <a:t>28</a:t>
            </a:fld>
            <a:endParaRPr lang="ru-RU" altLang="ru-RU">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429318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round/>
            <a:headEnd/>
            <a:tailEnd/>
          </a:ln>
        </p:spPr>
        <p:txBody>
          <a:bodyPr/>
          <a:lstStyle/>
          <a:p>
            <a:fld id="{86D2CF89-8AE1-46C5-AD5A-273D28700021}" type="slidenum">
              <a:rPr lang="ru-RU" altLang="ru-RU"/>
              <a:pPr/>
              <a:t>33</a:t>
            </a:fld>
            <a:endParaRPr lang="ru-RU" altLang="ru-RU"/>
          </a:p>
        </p:txBody>
      </p:sp>
      <p:sp>
        <p:nvSpPr>
          <p:cNvPr id="2969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970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round/>
            <a:headEnd/>
            <a:tailEnd/>
          </a:ln>
        </p:spPr>
        <p:txBody>
          <a:bodyPr/>
          <a:lstStyle/>
          <a:p>
            <a:fld id="{C66CBD03-2EFC-45BC-8F91-6683C1EFA998}" type="slidenum">
              <a:rPr lang="ru-RU" altLang="ru-RU"/>
              <a:pPr/>
              <a:t>35</a:t>
            </a:fld>
            <a:endParaRPr lang="ru-RU" altLang="ru-RU"/>
          </a:p>
        </p:txBody>
      </p:sp>
      <p:sp>
        <p:nvSpPr>
          <p:cNvPr id="368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686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round/>
            <a:headEnd/>
            <a:tailEnd/>
          </a:ln>
        </p:spPr>
        <p:txBody>
          <a:bodyPr/>
          <a:lstStyle/>
          <a:p>
            <a:fld id="{EBF8D183-2184-41E5-87B9-DB818C7A7063}" type="slidenum">
              <a:rPr lang="ru-RU" altLang="ru-RU"/>
              <a:pPr/>
              <a:t>36</a:t>
            </a:fld>
            <a:endParaRPr lang="ru-RU" altLang="ru-RU"/>
          </a:p>
        </p:txBody>
      </p:sp>
      <p:sp>
        <p:nvSpPr>
          <p:cNvPr id="27651" name="Text Box 1"/>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68B6B2F-BF99-456A-A93B-F180FB8F1832}" type="slidenum">
              <a:rPr lang="ru-RU" altLang="ru-RU" sz="1200">
                <a:solidFill>
                  <a:srgbClr val="000000"/>
                </a:solidFill>
                <a:latin typeface="Calibri"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ru-RU" altLang="ru-RU" sz="1200">
              <a:solidFill>
                <a:srgbClr val="000000"/>
              </a:solidFill>
              <a:latin typeface="Calibri" charset="0"/>
            </a:endParaRPr>
          </a:p>
        </p:txBody>
      </p:sp>
      <p:sp>
        <p:nvSpPr>
          <p:cNvPr id="27652"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7653"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round/>
            <a:headEnd/>
            <a:tailEnd/>
          </a:ln>
        </p:spPr>
        <p:txBody>
          <a:bodyPr/>
          <a:lstStyle/>
          <a:p>
            <a:fld id="{112E1BA6-FE8A-4550-8AE4-3BB0841D3A18}" type="slidenum">
              <a:rPr lang="ru-RU" altLang="ru-RU">
                <a:solidFill>
                  <a:prstClr val="white"/>
                </a:solidFill>
              </a:rPr>
              <a:pPr/>
              <a:t>37</a:t>
            </a:fld>
            <a:endParaRPr lang="ru-RU" altLang="ru-RU">
              <a:solidFill>
                <a:prstClr val="white"/>
              </a:solidFill>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482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solidFill>
                <a:prstClr val="white"/>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round/>
            <a:headEnd/>
            <a:tailEnd/>
          </a:ln>
        </p:spPr>
        <p:txBody>
          <a:bodyPr/>
          <a:lstStyle/>
          <a:p>
            <a:fld id="{5C11611C-B40B-4A95-9B9E-35A83317D84D}" type="slidenum">
              <a:rPr lang="ru-RU" altLang="ru-RU"/>
              <a:pPr/>
              <a:t>42</a:t>
            </a:fld>
            <a:endParaRPr lang="ru-RU" altLang="ru-RU"/>
          </a:p>
        </p:txBody>
      </p:sp>
      <p:sp>
        <p:nvSpPr>
          <p:cNvPr id="419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98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2A4A0C-287E-4B11-B47E-3FEE101F97FE}" type="datetime1">
              <a:rPr lang="en-US" altLang="ru-RU" smtClean="0">
                <a:solidFill>
                  <a:prstClr val="black"/>
                </a:solidFill>
              </a:rPr>
              <a:pPr eaLnBrk="1" hangingPunct="1">
                <a:spcBef>
                  <a:spcPct val="0"/>
                </a:spcBef>
              </a:pPr>
              <a:t>11/5/2015</a:t>
            </a:fld>
            <a:endParaRPr lang="ru-RU" altLang="ru-RU" smtClean="0">
              <a:solidFill>
                <a:prstClr val="black"/>
              </a:solidFill>
            </a:endParaRPr>
          </a:p>
        </p:txBody>
      </p:sp>
      <p:sp>
        <p:nvSpPr>
          <p:cNvPr id="91139"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10F42C-8D41-4136-AF98-058D95263EEC}" type="slidenum">
              <a:rPr lang="ru-RU" altLang="ru-RU" smtClean="0">
                <a:solidFill>
                  <a:prstClr val="black"/>
                </a:solidFill>
              </a:rPr>
              <a:pPr eaLnBrk="1" hangingPunct="1">
                <a:spcBef>
                  <a:spcPct val="0"/>
                </a:spcBef>
              </a:pPr>
              <a:t>45</a:t>
            </a:fld>
            <a:endParaRPr lang="ru-RU" altLang="ru-RU" smtClean="0">
              <a:solidFill>
                <a:prstClr val="black"/>
              </a:solidFill>
            </a:endParaRPr>
          </a:p>
        </p:txBody>
      </p:sp>
      <p:sp>
        <p:nvSpPr>
          <p:cNvPr id="91140" name="Slide Image Placeholder 1"/>
          <p:cNvSpPr>
            <a:spLocks noGrp="1" noRot="1" noChangeAspect="1" noTextEdit="1"/>
          </p:cNvSpPr>
          <p:nvPr>
            <p:ph type="sldImg"/>
          </p:nvPr>
        </p:nvSpPr>
        <p:spPr>
          <a:ln/>
        </p:spPr>
      </p:sp>
      <p:sp>
        <p:nvSpPr>
          <p:cNvPr id="91141" name="Notes Placeholder 2"/>
          <p:cNvSpPr>
            <a:spLocks noGrp="1"/>
          </p:cNvSpPr>
          <p:nvPr>
            <p:ph type="body" idx="1"/>
          </p:nvPr>
        </p:nvSpPr>
        <p:spPr>
          <a:noFill/>
        </p:spPr>
        <p:txBody>
          <a:bodyPr/>
          <a:lstStyle/>
          <a:p>
            <a:pPr eaLnBrk="1" hangingPunct="1"/>
            <a:endParaRPr lang="ru-RU" altLang="ru-RU" smtClean="0"/>
          </a:p>
        </p:txBody>
      </p:sp>
      <p:sp>
        <p:nvSpPr>
          <p:cNvPr id="9114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BA0D5C0-3458-4CEF-A721-761B1AB39A6C}" type="slidenum">
              <a:rPr lang="en-US" altLang="ru-RU">
                <a:solidFill>
                  <a:prstClr val="black"/>
                </a:solidFill>
                <a:effectLst/>
              </a:rPr>
              <a:pPr algn="r" eaLnBrk="1" hangingPunct="1">
                <a:spcBef>
                  <a:spcPct val="0"/>
                </a:spcBef>
              </a:pPr>
              <a:t>45</a:t>
            </a:fld>
            <a:endParaRPr lang="en-US" altLang="ru-RU">
              <a:solidFill>
                <a:prstClr val="black"/>
              </a:solidFill>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A4DA66-22C7-4C90-B29C-853BB342BEFD}" type="slidenum">
              <a:rPr lang="ru-RU" altLang="ru-RU"/>
              <a:pPr fontAlgn="base">
                <a:spcBef>
                  <a:spcPct val="0"/>
                </a:spcBef>
                <a:spcAft>
                  <a:spcPct val="0"/>
                </a:spcAft>
              </a:pPr>
              <a:t>8</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2CD1D75-1D39-4AA2-9532-F395E01ABA9B}" type="datetime1">
              <a:rPr lang="en-US" altLang="ru-RU" smtClean="0"/>
              <a:pPr eaLnBrk="1" hangingPunct="1">
                <a:spcBef>
                  <a:spcPct val="0"/>
                </a:spcBef>
              </a:pPr>
              <a:t>11/5/2015</a:t>
            </a:fld>
            <a:endParaRPr lang="ru-RU" altLang="ru-RU" smtClean="0"/>
          </a:p>
        </p:txBody>
      </p:sp>
      <p:sp>
        <p:nvSpPr>
          <p:cNvPr id="81923"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D3B4ED-5389-45A6-9315-6EF5E1B17F56}" type="slidenum">
              <a:rPr lang="ru-RU" altLang="ru-RU" smtClean="0"/>
              <a:pPr eaLnBrk="1" hangingPunct="1">
                <a:spcBef>
                  <a:spcPct val="0"/>
                </a:spcBef>
              </a:pPr>
              <a:t>15</a:t>
            </a:fld>
            <a:endParaRPr lang="ru-RU" altLang="ru-RU" smtClean="0"/>
          </a:p>
        </p:txBody>
      </p:sp>
      <p:sp>
        <p:nvSpPr>
          <p:cNvPr id="81924" name="Rectangle 2"/>
          <p:cNvSpPr>
            <a:spLocks noGrp="1" noRot="1" noChangeAspect="1" noChangeArrowheads="1" noTextEdit="1"/>
          </p:cNvSpPr>
          <p:nvPr>
            <p:ph type="sldImg"/>
          </p:nvPr>
        </p:nvSpPr>
        <p:spPr>
          <a:xfrm>
            <a:off x="1154113" y="682625"/>
            <a:ext cx="4546600" cy="3409950"/>
          </a:xfrm>
          <a:ln/>
        </p:spPr>
      </p:sp>
      <p:sp>
        <p:nvSpPr>
          <p:cNvPr id="81925" name="Rectangle 3"/>
          <p:cNvSpPr>
            <a:spLocks noGrp="1" noChangeArrowheads="1"/>
          </p:cNvSpPr>
          <p:nvPr>
            <p:ph type="body" idx="1"/>
          </p:nvPr>
        </p:nvSpPr>
        <p:spPr>
          <a:xfrm>
            <a:off x="914400" y="4321175"/>
            <a:ext cx="4310063" cy="4170363"/>
          </a:xfrm>
          <a:noFill/>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1A8FE6-D429-4387-82D3-AADBB313D9E3}" type="slidenum">
              <a:rPr lang="ru-RU" altLang="ru-RU">
                <a:solidFill>
                  <a:srgbClr val="000000"/>
                </a:solidFill>
              </a:rPr>
              <a:pPr>
                <a:spcBef>
                  <a:spcPct val="0"/>
                </a:spcBef>
              </a:pPr>
              <a:t>21</a:t>
            </a:fld>
            <a:endParaRPr lang="ru-RU" altLang="ru-RU">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98981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0"/>
          </p:nvPr>
        </p:nvSpPr>
        <p:spPr/>
        <p:txBody>
          <a:bodyPr/>
          <a:lstStyle/>
          <a:p>
            <a:pPr>
              <a:defRPr/>
            </a:pPr>
            <a:fld id="{619C3FD4-350F-40D2-B0A3-6594DA56F1F8}" type="datetime1">
              <a:rPr lang="en-US" smtClean="0"/>
              <a:pPr>
                <a:defRPr/>
              </a:pPr>
              <a:t>11/5/2015</a:t>
            </a:fld>
            <a:endParaRPr lang="ru-RU"/>
          </a:p>
        </p:txBody>
      </p:sp>
      <p:sp>
        <p:nvSpPr>
          <p:cNvPr id="5" name="Номер слайда 4"/>
          <p:cNvSpPr>
            <a:spLocks noGrp="1"/>
          </p:cNvSpPr>
          <p:nvPr>
            <p:ph type="sldNum" sz="quarter" idx="11"/>
          </p:nvPr>
        </p:nvSpPr>
        <p:spPr/>
        <p:txBody>
          <a:bodyPr/>
          <a:lstStyle/>
          <a:p>
            <a:pPr>
              <a:defRPr/>
            </a:pPr>
            <a:fld id="{BED25D36-03B8-4D71-9C94-6DCA4496CE82}" type="slidenum">
              <a:rPr lang="ru-RU" smtClean="0"/>
              <a:pPr>
                <a:defRPr/>
              </a:pPr>
              <a:t>22</a:t>
            </a:fld>
            <a:endParaRPr lang="ru-RU"/>
          </a:p>
        </p:txBody>
      </p:sp>
    </p:spTree>
    <p:extLst>
      <p:ext uri="{BB962C8B-B14F-4D97-AF65-F5344CB8AC3E}">
        <p14:creationId xmlns:p14="http://schemas.microsoft.com/office/powerpoint/2010/main" val="399212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DBB8565-0720-4567-904A-2CB337C03640}" type="datetime1">
              <a:rPr lang="en-US" altLang="ru-RU"/>
              <a:pPr/>
              <a:t>11/5/2015</a:t>
            </a:fld>
            <a:endParaRPr lang="ru-RU" altLang="ru-RU"/>
          </a:p>
        </p:txBody>
      </p:sp>
      <p:sp>
        <p:nvSpPr>
          <p:cNvPr id="6" name="Rectangle 7"/>
          <p:cNvSpPr>
            <a:spLocks noGrp="1" noChangeArrowheads="1"/>
          </p:cNvSpPr>
          <p:nvPr>
            <p:ph type="sldNum" sz="quarter" idx="5"/>
          </p:nvPr>
        </p:nvSpPr>
        <p:spPr>
          <a:ln/>
        </p:spPr>
        <p:txBody>
          <a:bodyPr/>
          <a:lstStyle/>
          <a:p>
            <a:fld id="{72AB8293-0886-439D-B710-CE8CA484DE01}" type="slidenum">
              <a:rPr lang="ru-RU" altLang="ru-RU"/>
              <a:pPr/>
              <a:t>23</a:t>
            </a:fld>
            <a:endParaRPr lang="ru-RU" altLang="ru-RU"/>
          </a:p>
        </p:txBody>
      </p:sp>
      <p:sp>
        <p:nvSpPr>
          <p:cNvPr id="41986" name="Rectangle 2"/>
          <p:cNvSpPr>
            <a:spLocks noGrp="1" noRot="1" noChangeAspect="1" noChangeArrowheads="1" noTextEdit="1"/>
          </p:cNvSpPr>
          <p:nvPr>
            <p:ph type="sldImg"/>
          </p:nvPr>
        </p:nvSpPr>
        <p:spPr>
          <a:xfrm>
            <a:off x="1154113" y="682625"/>
            <a:ext cx="4546600" cy="3409950"/>
          </a:xfrm>
          <a:ln/>
        </p:spPr>
      </p:sp>
      <p:sp>
        <p:nvSpPr>
          <p:cNvPr id="41987" name="Rectangle 3"/>
          <p:cNvSpPr>
            <a:spLocks noGrp="1" noChangeArrowheads="1"/>
          </p:cNvSpPr>
          <p:nvPr>
            <p:ph type="body" idx="1"/>
          </p:nvPr>
        </p:nvSpPr>
        <p:spPr>
          <a:xfrm>
            <a:off x="914400" y="4321175"/>
            <a:ext cx="4310063" cy="4170363"/>
          </a:xfrm>
        </p:spPr>
        <p:txBody>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xfrm>
            <a:off x="1154113" y="682625"/>
            <a:ext cx="4548187" cy="3409950"/>
          </a:xfrm>
          <a:ln/>
        </p:spPr>
      </p:sp>
      <p:sp>
        <p:nvSpPr>
          <p:cNvPr id="349187" name="Rectangle 3"/>
          <p:cNvSpPr txBox="1">
            <a:spLocks noGrp="1" noChangeArrowheads="1"/>
          </p:cNvSpPr>
          <p:nvPr>
            <p:ph type="body" idx="1"/>
          </p:nvPr>
        </p:nvSpPr>
        <p:spPr/>
        <p:txBody>
          <a:bodyP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54113" y="682625"/>
            <a:ext cx="4548187" cy="3409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1" y="4321642"/>
            <a:ext cx="4310063" cy="42631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8FB2A-8269-41C7-B2D2-C714619C1345}" type="slidenum">
              <a:rPr lang="ru-RU" altLang="ru-RU"/>
              <a:pPr/>
              <a:t>27</a:t>
            </a:fld>
            <a:endParaRPr lang="ru-RU" altLang="ru-RU"/>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75599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bg-BG" altLang="ru-RU"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453188"/>
            <a:ext cx="2133600" cy="252412"/>
          </a:xfrm>
        </p:spPr>
        <p:txBody>
          <a:bodyPr/>
          <a:lstStyle>
            <a:lvl1pPr>
              <a:defRPr smtClean="0"/>
            </a:lvl1pPr>
          </a:lstStyle>
          <a:p>
            <a:pPr>
              <a:defRPr/>
            </a:pPr>
            <a:fld id="{7CBB598A-CDF2-4847-96CC-EF52B679B873}" type="datetime1">
              <a:rPr lang="en-US" smtClean="0"/>
              <a:t>11/5/2015</a:t>
            </a:fld>
            <a:endParaRPr lang="ru-RU"/>
          </a:p>
        </p:txBody>
      </p:sp>
      <p:sp>
        <p:nvSpPr>
          <p:cNvPr id="19" name="Rectangle 17"/>
          <p:cNvSpPr>
            <a:spLocks noGrp="1" noChangeArrowheads="1"/>
          </p:cNvSpPr>
          <p:nvPr>
            <p:ph type="ftr" sz="quarter" idx="11"/>
          </p:nvPr>
        </p:nvSpPr>
        <p:spPr>
          <a:xfrm>
            <a:off x="3124200" y="6248400"/>
            <a:ext cx="2895600" cy="457200"/>
          </a:xfrm>
        </p:spPr>
        <p:txBody>
          <a:bodyPr/>
          <a:lstStyle>
            <a:lvl1pPr>
              <a:defRPr b="0" smtClean="0"/>
            </a:lvl1pPr>
          </a:lstStyle>
          <a:p>
            <a:pPr>
              <a:defRPr/>
            </a:pPr>
            <a:r>
              <a:rPr lang="en-US" smtClean="0"/>
              <a:t>G.Ososkov AIS-GRID 2015</a:t>
            </a:r>
            <a:endParaRPr lang="ru-RU"/>
          </a:p>
        </p:txBody>
      </p:sp>
      <p:sp>
        <p:nvSpPr>
          <p:cNvPr id="20" name="Rectangle 18"/>
          <p:cNvSpPr>
            <a:spLocks noGrp="1" noChangeArrowheads="1"/>
          </p:cNvSpPr>
          <p:nvPr>
            <p:ph type="sldNum" sz="quarter" idx="12"/>
          </p:nvPr>
        </p:nvSpPr>
        <p:spPr>
          <a:xfrm>
            <a:off x="6553200" y="6453188"/>
            <a:ext cx="2133600" cy="252412"/>
          </a:xfrm>
        </p:spPr>
        <p:txBody>
          <a:bodyPr/>
          <a:lstStyle>
            <a:lvl1pPr>
              <a:defRPr smtClean="0"/>
            </a:lvl1pPr>
          </a:lstStyle>
          <a:p>
            <a:pPr>
              <a:defRPr/>
            </a:pPr>
            <a:fld id="{BA4020C3-D704-4005-8377-7F4F440E3E84}" type="slidenum">
              <a:rPr lang="ru-RU"/>
              <a:pPr>
                <a:defRPr/>
              </a:pPr>
              <a:t>‹#›</a:t>
            </a:fld>
            <a:endParaRPr lang="ru-RU"/>
          </a:p>
        </p:txBody>
      </p:sp>
    </p:spTree>
    <p:extLst>
      <p:ext uri="{BB962C8B-B14F-4D97-AF65-F5344CB8AC3E}">
        <p14:creationId xmlns:p14="http://schemas.microsoft.com/office/powerpoint/2010/main" val="407229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BE0B17C-8CBF-4309-B53D-DE5AE47E9A4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D57865B-D198-49E5-86EF-F5DF28A74FD1}" type="datetime1">
              <a:rPr lang="en-US" smtClean="0"/>
              <a:t>11/5/2015</a:t>
            </a:fld>
            <a:endParaRPr lang="ru-RU"/>
          </a:p>
        </p:txBody>
      </p:sp>
    </p:spTree>
    <p:extLst>
      <p:ext uri="{BB962C8B-B14F-4D97-AF65-F5344CB8AC3E}">
        <p14:creationId xmlns:p14="http://schemas.microsoft.com/office/powerpoint/2010/main" val="323415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457200"/>
            <a:ext cx="2057400" cy="5410200"/>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457200"/>
            <a:ext cx="6019800" cy="54102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6CA2E4B-CD80-43DF-9CCF-A0BD3653EF5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7017A7A-6F21-45F4-90C3-BA39019899E2}" type="datetime1">
              <a:rPr lang="en-US" smtClean="0"/>
              <a:t>11/5/2015</a:t>
            </a:fld>
            <a:endParaRPr lang="ru-RU"/>
          </a:p>
        </p:txBody>
      </p:sp>
    </p:spTree>
    <p:extLst>
      <p:ext uri="{BB962C8B-B14F-4D97-AF65-F5344CB8AC3E}">
        <p14:creationId xmlns:p14="http://schemas.microsoft.com/office/powerpoint/2010/main" val="58882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лавие, текст и 2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457200"/>
            <a:ext cx="8229600" cy="1371600"/>
          </a:xfrm>
        </p:spPr>
        <p:txBody>
          <a:bodyPr/>
          <a:lstStyle/>
          <a:p>
            <a:r>
              <a:rPr lang="bg-BG" smtClean="0"/>
              <a:t>Редакт. стил загл. образец</a:t>
            </a:r>
            <a:endParaRPr lang="bg-BG"/>
          </a:p>
        </p:txBody>
      </p:sp>
      <p:sp>
        <p:nvSpPr>
          <p:cNvPr id="3" name="Текстов контейнер 2"/>
          <p:cNvSpPr>
            <a:spLocks noGrp="1"/>
          </p:cNvSpPr>
          <p:nvPr>
            <p:ph type="body" sz="half" idx="1"/>
          </p:nvPr>
        </p:nvSpPr>
        <p:spPr>
          <a:xfrm>
            <a:off x="457200" y="1981200"/>
            <a:ext cx="4038600" cy="3886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quarter" idx="2"/>
          </p:nvPr>
        </p:nvSpPr>
        <p:spPr>
          <a:xfrm>
            <a:off x="4648200" y="1981200"/>
            <a:ext cx="4038600" cy="18669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съдържание 4"/>
          <p:cNvSpPr>
            <a:spLocks noGrp="1"/>
          </p:cNvSpPr>
          <p:nvPr>
            <p:ph sz="quarter" idx="3"/>
          </p:nvPr>
        </p:nvSpPr>
        <p:spPr>
          <a:xfrm>
            <a:off x="4648200" y="4000500"/>
            <a:ext cx="4038600" cy="18669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23CB5E5C-E804-4BCC-A261-F59427226302}" type="slidenum">
              <a:rPr lang="ru-RU"/>
              <a:pPr>
                <a:defRPr/>
              </a:pPr>
              <a:t>‹#›</a:t>
            </a:fld>
            <a:endParaRPr lang="ru-RU"/>
          </a:p>
        </p:txBody>
      </p:sp>
      <p:sp>
        <p:nvSpPr>
          <p:cNvPr id="8" name="Rectangle 16"/>
          <p:cNvSpPr>
            <a:spLocks noGrp="1" noChangeArrowheads="1"/>
          </p:cNvSpPr>
          <p:nvPr>
            <p:ph type="dt" sz="half" idx="12"/>
          </p:nvPr>
        </p:nvSpPr>
        <p:spPr>
          <a:ln/>
        </p:spPr>
        <p:txBody>
          <a:bodyPr/>
          <a:lstStyle>
            <a:lvl1pPr>
              <a:defRPr/>
            </a:lvl1pPr>
          </a:lstStyle>
          <a:p>
            <a:pPr>
              <a:defRPr/>
            </a:pPr>
            <a:fld id="{1D65E74A-7DD9-4B88-8AF8-697AE510079B}" type="datetime1">
              <a:rPr lang="en-US" smtClean="0"/>
              <a:t>11/5/2015</a:t>
            </a:fld>
            <a:endParaRPr lang="ru-RU"/>
          </a:p>
        </p:txBody>
      </p:sp>
    </p:spTree>
    <p:extLst>
      <p:ext uri="{BB962C8B-B14F-4D97-AF65-F5344CB8AC3E}">
        <p14:creationId xmlns:p14="http://schemas.microsoft.com/office/powerpoint/2010/main" val="164370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лавие, текст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457200"/>
            <a:ext cx="8229600" cy="1371600"/>
          </a:xfrm>
        </p:spPr>
        <p:txBody>
          <a:bodyPr/>
          <a:lstStyle/>
          <a:p>
            <a:r>
              <a:rPr lang="bg-BG" smtClean="0"/>
              <a:t>Редакт. стил загл. образец</a:t>
            </a:r>
            <a:endParaRPr lang="bg-BG"/>
          </a:p>
        </p:txBody>
      </p:sp>
      <p:sp>
        <p:nvSpPr>
          <p:cNvPr id="3" name="Текстов контейнер 2"/>
          <p:cNvSpPr>
            <a:spLocks noGrp="1"/>
          </p:cNvSpPr>
          <p:nvPr>
            <p:ph type="body" sz="half" idx="1"/>
          </p:nvPr>
        </p:nvSpPr>
        <p:spPr>
          <a:xfrm>
            <a:off x="457200" y="1981200"/>
            <a:ext cx="4038600" cy="3886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981200"/>
            <a:ext cx="4038600" cy="3886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BA5588C-977F-461C-99D1-E3EFA3482C5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9E938421-6CCB-45E2-8F0B-E69BE4015773}" type="datetime1">
              <a:rPr lang="en-US" smtClean="0"/>
              <a:t>11/5/2015</a:t>
            </a:fld>
            <a:endParaRPr lang="ru-RU"/>
          </a:p>
        </p:txBody>
      </p:sp>
    </p:spTree>
    <p:extLst>
      <p:ext uri="{BB962C8B-B14F-4D97-AF65-F5344CB8AC3E}">
        <p14:creationId xmlns:p14="http://schemas.microsoft.com/office/powerpoint/2010/main" val="389882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лавие, съдържание и 2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457200"/>
            <a:ext cx="8229600" cy="1371600"/>
          </a:xfrm>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981200"/>
            <a:ext cx="4038600" cy="3886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quarter" idx="2"/>
          </p:nvPr>
        </p:nvSpPr>
        <p:spPr>
          <a:xfrm>
            <a:off x="4648200" y="1981200"/>
            <a:ext cx="4038600" cy="18669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съдържание 4"/>
          <p:cNvSpPr>
            <a:spLocks noGrp="1"/>
          </p:cNvSpPr>
          <p:nvPr>
            <p:ph sz="quarter" idx="3"/>
          </p:nvPr>
        </p:nvSpPr>
        <p:spPr>
          <a:xfrm>
            <a:off x="4648200" y="4000500"/>
            <a:ext cx="4038600" cy="18669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C05B4803-25C9-4D6F-B63C-30CE5752E848}" type="slidenum">
              <a:rPr lang="ru-RU"/>
              <a:pPr>
                <a:defRPr/>
              </a:pPr>
              <a:t>‹#›</a:t>
            </a:fld>
            <a:endParaRPr lang="ru-RU"/>
          </a:p>
        </p:txBody>
      </p:sp>
      <p:sp>
        <p:nvSpPr>
          <p:cNvPr id="8" name="Rectangle 16"/>
          <p:cNvSpPr>
            <a:spLocks noGrp="1" noChangeArrowheads="1"/>
          </p:cNvSpPr>
          <p:nvPr>
            <p:ph type="dt" sz="half" idx="12"/>
          </p:nvPr>
        </p:nvSpPr>
        <p:spPr>
          <a:ln/>
        </p:spPr>
        <p:txBody>
          <a:bodyPr/>
          <a:lstStyle>
            <a:lvl1pPr>
              <a:defRPr/>
            </a:lvl1pPr>
          </a:lstStyle>
          <a:p>
            <a:pPr>
              <a:defRPr/>
            </a:pPr>
            <a:fld id="{F248D1BB-8D96-46E0-963B-2EEE444CA9CB}" type="datetime1">
              <a:rPr lang="en-US" smtClean="0"/>
              <a:t>11/5/2015</a:t>
            </a:fld>
            <a:endParaRPr lang="ru-RU"/>
          </a:p>
        </p:txBody>
      </p:sp>
    </p:spTree>
    <p:extLst>
      <p:ext uri="{BB962C8B-B14F-4D97-AF65-F5344CB8AC3E}">
        <p14:creationId xmlns:p14="http://schemas.microsoft.com/office/powerpoint/2010/main" val="33854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F79D3A4D-A717-4224-AAC1-8BD55160FF53}" type="datetime1">
              <a:rPr lang="en-US" altLang="ru-RU" smtClean="0">
                <a:solidFill>
                  <a:srgbClr val="000000"/>
                </a:solidFill>
              </a:rPr>
              <a:t>11/5/2015</a:t>
            </a:fld>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D60AFD3-ADF8-4CB5-861F-836CE80AE41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91538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D58835E-4B11-4130-AFAF-A53CD829B138}" type="datetime1">
              <a:rPr lang="en-US" altLang="ru-RU" smtClean="0">
                <a:solidFill>
                  <a:srgbClr val="000000"/>
                </a:solidFill>
              </a:rPr>
              <a:t>11/5/2015</a:t>
            </a:fld>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6D13492E-593C-44B2-A8F0-51CE709223F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164565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C783F423-F839-489A-BB2E-33FE5CA230C6}" type="datetime1">
              <a:rPr lang="en-US" altLang="ru-RU" smtClean="0">
                <a:solidFill>
                  <a:srgbClr val="000000"/>
                </a:solidFill>
              </a:rPr>
              <a:t>11/5/2015</a:t>
            </a:fld>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3A47CE0-2072-4FE0-B721-4C472F1DE84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28855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128160B5-6AD1-43C7-80FD-56FD0DCC1065}" type="datetime1">
              <a:rPr lang="en-US" altLang="ru-RU" smtClean="0">
                <a:solidFill>
                  <a:srgbClr val="000000"/>
                </a:solidFill>
              </a:rPr>
              <a:t>11/5/2015</a:t>
            </a:fld>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8BD9BABC-D026-4351-9880-753067DD057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55660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F03820EB-6DD8-48C6-AC84-EF2D0A9062DF}" type="datetime1">
              <a:rPr lang="en-US" altLang="ru-RU" smtClean="0">
                <a:solidFill>
                  <a:srgbClr val="000000"/>
                </a:solidFill>
              </a:rPr>
              <a:t>11/5/2015</a:t>
            </a:fld>
            <a:endParaRPr lang="ru-RU" alt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227D772E-BCE8-458E-8BDB-CBDA9D7DAA2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59395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6BD114D-E2A3-48EB-A1F4-6310FD1922A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DD632A11-6180-4ED6-A129-66D4D52D30F3}" type="datetime1">
              <a:rPr lang="en-US" smtClean="0"/>
              <a:t>11/5/2015</a:t>
            </a:fld>
            <a:endParaRPr lang="ru-RU"/>
          </a:p>
        </p:txBody>
      </p:sp>
    </p:spTree>
    <p:extLst>
      <p:ext uri="{BB962C8B-B14F-4D97-AF65-F5344CB8AC3E}">
        <p14:creationId xmlns:p14="http://schemas.microsoft.com/office/powerpoint/2010/main" val="1963863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AF0C4B84-5E19-4661-AA9A-E287B491F0CF}" type="datetime1">
              <a:rPr lang="en-US" altLang="ru-RU" smtClean="0">
                <a:solidFill>
                  <a:srgbClr val="000000"/>
                </a:solidFill>
              </a:rPr>
              <a:t>11/5/2015</a:t>
            </a:fld>
            <a:endParaRPr lang="ru-RU" alt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0A493C08-8341-4293-9353-6D9BB6DEABFE}"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225992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C3C41D6-D74C-41E8-9CB9-EBDC8BFF89A8}" type="datetime1">
              <a:rPr lang="en-US" altLang="ru-RU" smtClean="0">
                <a:solidFill>
                  <a:srgbClr val="000000"/>
                </a:solidFill>
              </a:rPr>
              <a:t>11/5/2015</a:t>
            </a:fld>
            <a:endParaRPr lang="ru-RU" alt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5A78442F-AA51-453E-A45D-AEAE194BB88B}"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17215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816E2B30-F3B9-4EFA-9A83-C956385CDBFD}" type="datetime1">
              <a:rPr lang="en-US" altLang="ru-RU" smtClean="0">
                <a:solidFill>
                  <a:srgbClr val="000000"/>
                </a:solidFill>
              </a:rPr>
              <a:t>11/5/2015</a:t>
            </a:fld>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49B60B58-B7E9-4457-AC7E-F41372F9DA3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29888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FA7D9B1-606B-4832-AE90-24ADBE21F388}" type="datetime1">
              <a:rPr lang="en-US" altLang="ru-RU" smtClean="0">
                <a:solidFill>
                  <a:srgbClr val="000000"/>
                </a:solidFill>
              </a:rPr>
              <a:t>11/5/2015</a:t>
            </a:fld>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9160EE3D-E131-4F53-9E24-CD09D9450CC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3708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1406099-80B7-4A4F-8CB3-D17291B50CB7}" type="datetime1">
              <a:rPr lang="en-US" altLang="ru-RU" smtClean="0">
                <a:solidFill>
                  <a:srgbClr val="000000"/>
                </a:solidFill>
              </a:rPr>
              <a:t>11/5/2015</a:t>
            </a:fld>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C2531B1-749D-41FA-840C-FBEEEC94D45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2222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7B6D9AA-B295-4C51-AC78-E84CECA25DF3}" type="datetime1">
              <a:rPr lang="en-US" altLang="ru-RU" smtClean="0">
                <a:solidFill>
                  <a:srgbClr val="000000"/>
                </a:solidFill>
              </a:rPr>
              <a:t>11/5/2015</a:t>
            </a:fld>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r>
              <a:rPr lang="en-GB" altLang="ru-RU" smtClean="0">
                <a:solidFill>
                  <a:srgbClr val="000000"/>
                </a:solidFill>
              </a:rPr>
              <a:t>G.Ososkov AIS-GRID 2015</a:t>
            </a:r>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19574AB-4E37-4B8B-B78F-D066ACF17AD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0005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81796C4-34AA-4FC5-9DC1-1515B21373A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7AA7B175-30DB-462E-B192-5558B46788F7}" type="datetime1">
              <a:rPr lang="en-US" smtClean="0"/>
              <a:t>11/5/2015</a:t>
            </a:fld>
            <a:endParaRPr lang="ru-RU"/>
          </a:p>
        </p:txBody>
      </p:sp>
    </p:spTree>
    <p:extLst>
      <p:ext uri="{BB962C8B-B14F-4D97-AF65-F5344CB8AC3E}">
        <p14:creationId xmlns:p14="http://schemas.microsoft.com/office/powerpoint/2010/main" val="121217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9DCD3587-DA12-4A20-84B7-025E4F6C3D1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78A986-C9AE-4574-999F-48804204CF95}" type="datetime1">
              <a:rPr lang="en-US" smtClean="0"/>
              <a:t>11/5/2015</a:t>
            </a:fld>
            <a:endParaRPr lang="ru-RU"/>
          </a:p>
        </p:txBody>
      </p:sp>
    </p:spTree>
    <p:extLst>
      <p:ext uri="{BB962C8B-B14F-4D97-AF65-F5344CB8AC3E}">
        <p14:creationId xmlns:p14="http://schemas.microsoft.com/office/powerpoint/2010/main" val="12054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C8659BEC-3D22-4A78-B385-DDCA594B0CB1}"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9B2FD837-9B9E-47FE-A5F5-2D38B98D8C68}" type="datetime1">
              <a:rPr lang="en-US" smtClean="0"/>
              <a:t>11/5/2015</a:t>
            </a:fld>
            <a:endParaRPr lang="ru-RU"/>
          </a:p>
        </p:txBody>
      </p:sp>
    </p:spTree>
    <p:extLst>
      <p:ext uri="{BB962C8B-B14F-4D97-AF65-F5344CB8AC3E}">
        <p14:creationId xmlns:p14="http://schemas.microsoft.com/office/powerpoint/2010/main" val="315574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D0E64E22-5F8E-4F85-9C06-714294F84A5C}"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F58E0F3E-0641-4058-8D9F-E002E5F1ACFD}" type="datetime1">
              <a:rPr lang="en-US" smtClean="0"/>
              <a:t>11/5/2015</a:t>
            </a:fld>
            <a:endParaRPr lang="ru-RU"/>
          </a:p>
        </p:txBody>
      </p:sp>
    </p:spTree>
    <p:extLst>
      <p:ext uri="{BB962C8B-B14F-4D97-AF65-F5344CB8AC3E}">
        <p14:creationId xmlns:p14="http://schemas.microsoft.com/office/powerpoint/2010/main" val="241355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5D979B7D-6596-4869-9863-83AF6D5C0B99}"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FBED515E-DC01-4846-AEDD-FD016AB39F49}" type="datetime1">
              <a:rPr lang="en-US" smtClean="0"/>
              <a:t>11/5/2015</a:t>
            </a:fld>
            <a:endParaRPr lang="ru-RU"/>
          </a:p>
        </p:txBody>
      </p:sp>
    </p:spTree>
    <p:extLst>
      <p:ext uri="{BB962C8B-B14F-4D97-AF65-F5344CB8AC3E}">
        <p14:creationId xmlns:p14="http://schemas.microsoft.com/office/powerpoint/2010/main" val="19974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31326B0-A4EE-4153-B1AD-9CA7A0A42CB6}"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FA12A77-E7A1-4B34-A42D-2DEAACFA18C2}" type="datetime1">
              <a:rPr lang="en-US" smtClean="0"/>
              <a:t>11/5/2015</a:t>
            </a:fld>
            <a:endParaRPr lang="ru-RU"/>
          </a:p>
        </p:txBody>
      </p:sp>
    </p:spTree>
    <p:extLst>
      <p:ext uri="{BB962C8B-B14F-4D97-AF65-F5344CB8AC3E}">
        <p14:creationId xmlns:p14="http://schemas.microsoft.com/office/powerpoint/2010/main" val="1736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G.Ososkov AIS-GRID 2015</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0893A19-CE91-444E-A2DA-B0F54C782B3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BE037AA9-0A2A-463F-AF78-513F4B8E9C67}" type="datetime1">
              <a:rPr lang="en-US" smtClean="0"/>
              <a:t>11/5/2015</a:t>
            </a:fld>
            <a:endParaRPr lang="ru-RU"/>
          </a:p>
        </p:txBody>
      </p:sp>
    </p:spTree>
    <p:extLst>
      <p:ext uri="{BB962C8B-B14F-4D97-AF65-F5344CB8AC3E}">
        <p14:creationId xmlns:p14="http://schemas.microsoft.com/office/powerpoint/2010/main" val="342584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2051050" y="6237288"/>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1" smtClean="0">
                <a:effectLst/>
              </a:defRPr>
            </a:lvl1pPr>
          </a:lstStyle>
          <a:p>
            <a:pPr>
              <a:defRPr/>
            </a:pPr>
            <a:r>
              <a:rPr lang="en-US" smtClean="0"/>
              <a:t>G.Ososkov AIS-GRID 2015</a:t>
            </a:r>
            <a:endParaRPr lang="ru-RU"/>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pPr>
              <a:defRPr/>
            </a:pPr>
            <a:fld id="{1C064BAB-4D21-4BE2-B734-A1C575542333}"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bg-BG" altLang="ru-RU" sz="2400">
                <a:effectLst/>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a:solidFill>
                  <a:schemeClr val="hlink"/>
                </a:solidFill>
                <a:effectLst/>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a:solidFill>
                  <a:schemeClr val="hlink"/>
                </a:solidFill>
                <a:effectLst/>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a:solidFill>
                  <a:schemeClr val="accent2"/>
                </a:solidFill>
                <a:effectLst/>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a:solidFill>
                  <a:schemeClr val="hlink"/>
                </a:solidFill>
                <a:effectLst/>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sz="2400">
                <a:effectLst/>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a:solidFill>
                  <a:schemeClr val="accent2"/>
                </a:solidFill>
                <a:effectLst/>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bg-BG" altLang="ru-RU">
                <a:solidFill>
                  <a:schemeClr val="accent2"/>
                </a:solidFill>
                <a:effectLst/>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defRPr>
            </a:lvl1pPr>
          </a:lstStyle>
          <a:p>
            <a:pPr>
              <a:defRPr/>
            </a:pPr>
            <a:fld id="{B72C4E77-4221-4D6A-9680-2D764E6068DB}" type="datetime1">
              <a:rPr lang="en-US" smtClean="0"/>
              <a:t>11/5/2015</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 id="2147483676" r:id="rId12"/>
    <p:sldLayoutId id="2147483675" r:id="rId13"/>
    <p:sldLayoutId id="2147483674" r:id="rId14"/>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64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fld id="{933A326C-27E1-4D41-9D4E-68FD28AA4C4B}" type="datetime1">
              <a:rPr lang="en-US" altLang="ru-RU" smtClean="0">
                <a:solidFill>
                  <a:srgbClr val="000000"/>
                </a:solidFill>
                <a:effectLst/>
              </a:rPr>
              <a:t>11/5/2015</a:t>
            </a:fld>
            <a:endParaRPr lang="ru-RU" altLang="ru-RU" smtClean="0">
              <a:solidFill>
                <a:srgbClr val="000000"/>
              </a:solidFill>
              <a:effectLst/>
            </a:endParaRPr>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r>
              <a:rPr lang="en-GB" altLang="ru-RU" smtClean="0">
                <a:solidFill>
                  <a:srgbClr val="000000"/>
                </a:solidFill>
                <a:effectLst/>
              </a:rPr>
              <a:t>G.Ososkov AIS-GRID 2015</a:t>
            </a:r>
            <a:endParaRPr lang="ru-RU" altLang="ru-RU" smtClean="0">
              <a:solidFill>
                <a:srgbClr val="000000"/>
              </a:solidFill>
              <a:effectLst/>
            </a:endParaRPr>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7DB59C84-8BC1-402B-81A1-4A841C1395FC}" type="slidenum">
              <a:rPr lang="ru-RU" altLang="ru-RU" smtClean="0">
                <a:solidFill>
                  <a:srgbClr val="000000"/>
                </a:solidFill>
                <a:effectLst/>
              </a:rPr>
              <a:pPr/>
              <a:t>‹#›</a:t>
            </a:fld>
            <a:endParaRPr lang="ru-RU" altLang="ru-RU" smtClean="0">
              <a:solidFill>
                <a:srgbClr val="000000"/>
              </a:solidFill>
              <a:effectLst/>
            </a:endParaRPr>
          </a:p>
        </p:txBody>
      </p:sp>
    </p:spTree>
    <p:extLst>
      <p:ext uri="{BB962C8B-B14F-4D97-AF65-F5344CB8AC3E}">
        <p14:creationId xmlns:p14="http://schemas.microsoft.com/office/powerpoint/2010/main" val="165462180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soskov@jinr.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2.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ome.web.cern.ch/about/experiments/atlas" TargetMode="External"/><Relationship Id="rId2" Type="http://schemas.openxmlformats.org/officeDocument/2006/relationships/hyperlink" Target="http://home.web.cern.ch/about/experiments/alice" TargetMode="External"/><Relationship Id="rId1" Type="http://schemas.openxmlformats.org/officeDocument/2006/relationships/slideLayout" Target="../slideLayouts/slideLayout2.xml"/><Relationship Id="rId4" Type="http://schemas.openxmlformats.org/officeDocument/2006/relationships/hyperlink" Target="http://home.web.cern.ch/about/experiments/lhcb"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jpe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6.xml"/><Relationship Id="rId7"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7.wmf"/><Relationship Id="rId3" Type="http://schemas.openxmlformats.org/officeDocument/2006/relationships/image" Target="../media/image53.png"/><Relationship Id="rId7" Type="http://schemas.openxmlformats.org/officeDocument/2006/relationships/image" Target="../media/image54.png"/><Relationship Id="rId12" Type="http://schemas.microsoft.com/office/2007/relationships/hdphoto" Target="../media/hdphoto4.wdp"/><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microsoft.com/office/2007/relationships/hdphoto" Target="../media/hdphoto3.wdp"/><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oleObject" Target="../embeddings/oleObject11.bin"/><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8.xml"/><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8.png"/><Relationship Id="rId5" Type="http://schemas.openxmlformats.org/officeDocument/2006/relationships/oleObject" Target="../embeddings/oleObject13.bin"/><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ome.web.cern.ch/about/computing/worldwide-lhc-computing-gri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1.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1475655" y="1828800"/>
            <a:ext cx="7515945" cy="2209800"/>
          </a:xfrm>
        </p:spPr>
        <p:txBody>
          <a:bodyPr/>
          <a:lstStyle/>
          <a:p>
            <a:pPr algn="ctr" eaLnBrk="1" hangingPunct="1"/>
            <a:r>
              <a:rPr lang="en-US" altLang="ru-RU" sz="4800" b="1" dirty="0"/>
              <a:t>Data </a:t>
            </a:r>
            <a:r>
              <a:rPr lang="en-US" altLang="ru-RU" sz="4800" b="1" dirty="0" smtClean="0"/>
              <a:t>Mining </a:t>
            </a:r>
            <a:r>
              <a:rPr lang="en-US" altLang="ru-RU" sz="4800" b="1" dirty="0"/>
              <a:t>and Data </a:t>
            </a:r>
            <a:r>
              <a:rPr lang="en-US" altLang="ru-RU" sz="4800" b="1" dirty="0" smtClean="0"/>
              <a:t>Analysis </a:t>
            </a:r>
            <a:r>
              <a:rPr lang="en-US" altLang="ru-RU" sz="4800" b="1" dirty="0"/>
              <a:t>M</a:t>
            </a:r>
            <a:r>
              <a:rPr lang="en-US" altLang="ru-RU" sz="4800" b="1" dirty="0" smtClean="0"/>
              <a:t>ethods</a:t>
            </a:r>
            <a:endParaRPr lang="ru-RU" altLang="ru-RU" sz="4600" b="1" dirty="0" smtClean="0"/>
          </a:p>
        </p:txBody>
      </p:sp>
      <p:sp>
        <p:nvSpPr>
          <p:cNvPr id="3077" name="Rectangle 3"/>
          <p:cNvSpPr>
            <a:spLocks noGrp="1" noChangeArrowheads="1"/>
          </p:cNvSpPr>
          <p:nvPr>
            <p:ph type="subTitle" idx="1"/>
          </p:nvPr>
        </p:nvSpPr>
        <p:spPr>
          <a:xfrm>
            <a:off x="1187450" y="4267200"/>
            <a:ext cx="7804150" cy="1752600"/>
          </a:xfrm>
        </p:spPr>
        <p:txBody>
          <a:bodyPr/>
          <a:lstStyle/>
          <a:p>
            <a:pPr algn="ctr" eaLnBrk="1" hangingPunct="1">
              <a:lnSpc>
                <a:spcPct val="80000"/>
              </a:lnSpc>
            </a:pPr>
            <a:r>
              <a:rPr lang="en-US" altLang="ru-RU" sz="1800" b="1" dirty="0" err="1" smtClean="0"/>
              <a:t>G.A.Ososkov</a:t>
            </a:r>
            <a:r>
              <a:rPr lang="en-US" altLang="ru-RU" sz="1800" b="1" dirty="0" smtClean="0"/>
              <a:t>, </a:t>
            </a:r>
          </a:p>
          <a:p>
            <a:pPr algn="ctr" eaLnBrk="1" hangingPunct="1">
              <a:lnSpc>
                <a:spcPct val="80000"/>
              </a:lnSpc>
            </a:pPr>
            <a:r>
              <a:rPr lang="en-US" altLang="ru-RU" sz="1700" b="1" dirty="0" smtClean="0"/>
              <a:t>Laboratory of Information Technologies</a:t>
            </a:r>
            <a:endParaRPr lang="ru-RU" altLang="ru-RU" sz="1700" b="1" dirty="0" smtClean="0"/>
          </a:p>
          <a:p>
            <a:pPr algn="ctr" eaLnBrk="1" hangingPunct="1">
              <a:lnSpc>
                <a:spcPct val="80000"/>
              </a:lnSpc>
            </a:pPr>
            <a:r>
              <a:rPr lang="en-US" altLang="ru-RU" sz="1700" b="1" dirty="0" smtClean="0"/>
              <a:t>Joint </a:t>
            </a:r>
            <a:r>
              <a:rPr lang="en-US" altLang="ru-RU" sz="1700" b="1" dirty="0" err="1" smtClean="0"/>
              <a:t>Intstitute</a:t>
            </a:r>
            <a:r>
              <a:rPr lang="en-US" altLang="ru-RU" sz="1700" b="1" dirty="0" smtClean="0"/>
              <a:t> for Nuclear Research</a:t>
            </a:r>
            <a:r>
              <a:rPr lang="en-US" altLang="ru-RU" sz="1700" b="1" dirty="0" smtClean="0">
                <a:solidFill>
                  <a:srgbClr val="0000FF"/>
                </a:solidFill>
              </a:rPr>
              <a:t>, </a:t>
            </a:r>
          </a:p>
          <a:p>
            <a:pPr algn="ctr" eaLnBrk="1" hangingPunct="1">
              <a:lnSpc>
                <a:spcPct val="80000"/>
              </a:lnSpc>
            </a:pPr>
            <a:r>
              <a:rPr lang="en-US" altLang="ru-RU" sz="1700" b="1" dirty="0" smtClean="0"/>
              <a:t>141980 </a:t>
            </a:r>
            <a:r>
              <a:rPr lang="en-US" altLang="ru-RU" sz="1700" b="1" dirty="0" err="1" smtClean="0"/>
              <a:t>Dubna</a:t>
            </a:r>
            <a:r>
              <a:rPr lang="en-US" altLang="ru-RU" sz="1700" b="1" dirty="0" smtClean="0"/>
              <a:t>, Russia</a:t>
            </a:r>
            <a:endParaRPr lang="en-GB" altLang="ru-RU" sz="1700" b="1" dirty="0" smtClean="0"/>
          </a:p>
          <a:p>
            <a:pPr algn="ctr" eaLnBrk="1" hangingPunct="1">
              <a:lnSpc>
                <a:spcPct val="80000"/>
              </a:lnSpc>
            </a:pPr>
            <a:r>
              <a:rPr lang="en-US" altLang="ru-RU" sz="1700" dirty="0" smtClean="0"/>
              <a:t>email</a:t>
            </a:r>
            <a:r>
              <a:rPr lang="en-US" altLang="ru-RU" sz="1700" dirty="0" smtClean="0">
                <a:solidFill>
                  <a:srgbClr val="0000FF"/>
                </a:solidFill>
              </a:rPr>
              <a:t>: </a:t>
            </a:r>
            <a:r>
              <a:rPr lang="en-GB" altLang="ru-RU" sz="1700" dirty="0" smtClean="0">
                <a:solidFill>
                  <a:srgbClr val="0000FF"/>
                </a:solidFill>
                <a:hlinkClick r:id="rId2"/>
              </a:rPr>
              <a:t>ososkov@jinr.ru</a:t>
            </a:r>
            <a:endParaRPr lang="en-GB" altLang="ru-RU" sz="1700" dirty="0" smtClean="0">
              <a:solidFill>
                <a:srgbClr val="0000FF"/>
              </a:solidFill>
            </a:endParaRPr>
          </a:p>
          <a:p>
            <a:pPr algn="ctr" eaLnBrk="1" hangingPunct="1">
              <a:lnSpc>
                <a:spcPct val="80000"/>
              </a:lnSpc>
            </a:pPr>
            <a:r>
              <a:rPr lang="en-US" altLang="ru-RU" sz="1800" dirty="0" smtClean="0">
                <a:solidFill>
                  <a:srgbClr val="0000FF"/>
                </a:solidFill>
              </a:rPr>
              <a:t>http</a:t>
            </a:r>
            <a:r>
              <a:rPr lang="en-US" altLang="ru-RU" sz="1800" dirty="0" smtClean="0">
                <a:solidFill>
                  <a:srgbClr val="0000FF"/>
                </a:solidFill>
              </a:rPr>
              <a:t>://</a:t>
            </a:r>
            <a:r>
              <a:rPr lang="en-US" altLang="ru-RU" sz="1800" dirty="0" smtClean="0">
                <a:solidFill>
                  <a:srgbClr val="0000FF"/>
                </a:solidFill>
              </a:rPr>
              <a:t>g</a:t>
            </a:r>
            <a:r>
              <a:rPr lang="en-US" altLang="ru-RU" sz="1800" dirty="0" smtClean="0">
                <a:solidFill>
                  <a:srgbClr val="0000FF"/>
                </a:solidFill>
              </a:rPr>
              <a:t>ososkov.ru</a:t>
            </a:r>
            <a:endParaRPr lang="ru-RU" altLang="ru-RU" sz="1800" dirty="0" smtClean="0">
              <a:solidFill>
                <a:srgbClr val="0000FF"/>
              </a:solidFill>
            </a:endParaRPr>
          </a:p>
          <a:p>
            <a:pPr algn="ctr" eaLnBrk="1" hangingPunct="1">
              <a:lnSpc>
                <a:spcPct val="80000"/>
              </a:lnSpc>
            </a:pPr>
            <a:endParaRPr lang="ru-RU" altLang="ru-RU" sz="1700" dirty="0" smtClean="0">
              <a:solidFill>
                <a:srgbClr val="0000FF"/>
              </a:solidFill>
            </a:endParaRPr>
          </a:p>
        </p:txBody>
      </p:sp>
      <p:sp>
        <p:nvSpPr>
          <p:cNvPr id="2060" name="Text Box 12"/>
          <p:cNvSpPr txBox="1">
            <a:spLocks noChangeArrowheads="1"/>
          </p:cNvSpPr>
          <p:nvPr/>
        </p:nvSpPr>
        <p:spPr bwMode="auto">
          <a:xfrm>
            <a:off x="3937694" y="13275"/>
            <a:ext cx="52019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eaLnBrk="1" hangingPunct="1"/>
            <a:r>
              <a:rPr lang="en-US" sz="1600" dirty="0">
                <a:solidFill>
                  <a:schemeClr val="accent5">
                    <a:lumMod val="50000"/>
                  </a:schemeClr>
                </a:solidFill>
              </a:rPr>
              <a:t>SCHOOL ON JINR/CERN GRID AND </a:t>
            </a:r>
            <a:endParaRPr lang="en-US" sz="1600" dirty="0" smtClean="0">
              <a:solidFill>
                <a:schemeClr val="accent5">
                  <a:lumMod val="50000"/>
                </a:schemeClr>
              </a:solidFill>
            </a:endParaRPr>
          </a:p>
          <a:p>
            <a:pPr algn="ctr" defTabSz="914400" eaLnBrk="1" hangingPunct="1"/>
            <a:r>
              <a:rPr lang="en-US" sz="1600" dirty="0" smtClean="0">
                <a:solidFill>
                  <a:schemeClr val="accent5">
                    <a:lumMod val="50000"/>
                  </a:schemeClr>
                </a:solidFill>
              </a:rPr>
              <a:t>ADVANCED </a:t>
            </a:r>
            <a:r>
              <a:rPr lang="en-US" sz="1600" dirty="0">
                <a:solidFill>
                  <a:schemeClr val="accent5">
                    <a:lumMod val="50000"/>
                  </a:schemeClr>
                </a:solidFill>
              </a:rPr>
              <a:t>INFORMATION SYSTEMS, </a:t>
            </a:r>
            <a:endParaRPr lang="en-US" sz="1600" dirty="0" smtClean="0">
              <a:solidFill>
                <a:schemeClr val="accent5">
                  <a:lumMod val="50000"/>
                </a:schemeClr>
              </a:solidFill>
            </a:endParaRPr>
          </a:p>
          <a:p>
            <a:pPr algn="ctr" defTabSz="914400" eaLnBrk="1" hangingPunct="1"/>
            <a:r>
              <a:rPr lang="en-US" sz="1600" dirty="0" err="1" smtClean="0">
                <a:solidFill>
                  <a:schemeClr val="accent5">
                    <a:lumMod val="50000"/>
                  </a:schemeClr>
                </a:solidFill>
              </a:rPr>
              <a:t>Dubna</a:t>
            </a:r>
            <a:r>
              <a:rPr lang="en-US" sz="1600" dirty="0">
                <a:solidFill>
                  <a:schemeClr val="accent5">
                    <a:lumMod val="50000"/>
                  </a:schemeClr>
                </a:solidFill>
              </a:rPr>
              <a:t>, November 2-6 2015</a:t>
            </a:r>
            <a:endParaRPr lang="ru-RU" dirty="0">
              <a:effectLst>
                <a:outerShdw blurRad="38100" dist="38100" dir="2700000" algn="tl">
                  <a:srgbClr val="C0C0C0"/>
                </a:outerShdw>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937695" cy="85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785663457"/>
              </p:ext>
            </p:extLst>
          </p:nvPr>
        </p:nvGraphicFramePr>
        <p:xfrm>
          <a:off x="5332487" y="1395380"/>
          <a:ext cx="3817110" cy="1945406"/>
        </p:xfrm>
        <a:graphic>
          <a:graphicData uri="http://schemas.openxmlformats.org/presentationml/2006/ole">
            <mc:AlternateContent xmlns:mc="http://schemas.openxmlformats.org/markup-compatibility/2006">
              <mc:Choice xmlns:v="urn:schemas-microsoft-com:vml" Requires="v">
                <p:oleObj spid="_x0000_s54362" r:id="rId3" imgW="3946667" imgH="2011854" progId="">
                  <p:embed/>
                </p:oleObj>
              </mc:Choice>
              <mc:Fallback>
                <p:oleObj r:id="rId3" imgW="3946667" imgH="201185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87" y="1395380"/>
                        <a:ext cx="3817110" cy="1945406"/>
                      </a:xfrm>
                      <a:prstGeom prst="rect">
                        <a:avLst/>
                      </a:prstGeom>
                      <a:noFill/>
                      <a:ln>
                        <a:noFill/>
                      </a:ln>
                      <a:extLst/>
                    </p:spPr>
                  </p:pic>
                </p:oleObj>
              </mc:Fallback>
            </mc:AlternateContent>
          </a:graphicData>
        </a:graphic>
      </p:graphicFrame>
      <p:sp>
        <p:nvSpPr>
          <p:cNvPr id="57346" name="Rectangle 2"/>
          <p:cNvSpPr>
            <a:spLocks noGrp="1"/>
          </p:cNvSpPr>
          <p:nvPr>
            <p:ph type="title"/>
          </p:nvPr>
        </p:nvSpPr>
        <p:spPr>
          <a:xfrm>
            <a:off x="457200" y="274639"/>
            <a:ext cx="8229600" cy="562074"/>
          </a:xfrm>
        </p:spPr>
        <p:txBody>
          <a:bodyPr/>
          <a:lstStyle/>
          <a:p>
            <a:pPr algn="ctr"/>
            <a:r>
              <a:rPr lang="en-US" altLang="ru-RU" sz="4000" b="1" dirty="0" smtClean="0">
                <a:solidFill>
                  <a:srgbClr val="0000FF"/>
                </a:solidFill>
                <a:effectLst>
                  <a:outerShdw blurRad="38100" dist="38100" dir="2700000" algn="tl">
                    <a:srgbClr val="C0C0C0"/>
                  </a:outerShdw>
                </a:effectLst>
              </a:rPr>
              <a:t>      </a:t>
            </a:r>
            <a:r>
              <a:rPr lang="ru-RU" altLang="ru-RU" sz="4000" b="1" dirty="0" smtClean="0">
                <a:solidFill>
                  <a:srgbClr val="0000FF"/>
                </a:solidFill>
                <a:effectLst>
                  <a:outerShdw blurRad="38100" dist="38100" dir="2700000" algn="tl">
                    <a:srgbClr val="C0C0C0"/>
                  </a:outerShdw>
                </a:effectLst>
              </a:rPr>
              <a:t>Второй этап кластеризации</a:t>
            </a:r>
          </a:p>
        </p:txBody>
      </p:sp>
      <p:sp>
        <p:nvSpPr>
          <p:cNvPr id="57347" name="Rectangle 3"/>
          <p:cNvSpPr>
            <a:spLocks noGrp="1"/>
          </p:cNvSpPr>
          <p:nvPr>
            <p:ph type="body" idx="1"/>
          </p:nvPr>
        </p:nvSpPr>
        <p:spPr>
          <a:xfrm>
            <a:off x="71851" y="836712"/>
            <a:ext cx="9072149" cy="460684"/>
          </a:xfrm>
        </p:spPr>
        <p:txBody>
          <a:bodyPr/>
          <a:lstStyle/>
          <a:p>
            <a:pPr marL="0" indent="0">
              <a:buNone/>
            </a:pPr>
            <a:r>
              <a:rPr lang="en-US" altLang="ru-RU" sz="2400" b="1" dirty="0" smtClean="0">
                <a:solidFill>
                  <a:srgbClr val="0000FF"/>
                </a:solidFill>
              </a:rPr>
              <a:t>Final clustering – many known algorithms: single linkage, Ward method etc. </a:t>
            </a:r>
            <a:r>
              <a:rPr lang="en-US" altLang="ru-RU" sz="2400" b="1" dirty="0" smtClean="0">
                <a:solidFill>
                  <a:srgbClr val="C00000"/>
                </a:solidFill>
              </a:rPr>
              <a:t>Newest study - by watershed algorithm</a:t>
            </a:r>
            <a:r>
              <a:rPr lang="ru-RU" altLang="ru-RU" sz="1800" b="1" dirty="0" smtClean="0">
                <a:solidFill>
                  <a:srgbClr val="C00000"/>
                </a:solidFill>
              </a:rPr>
              <a:t>                               </a:t>
            </a:r>
            <a:endParaRPr lang="en-US" altLang="ru-RU" sz="1400" b="1" dirty="0">
              <a:solidFill>
                <a:srgbClr val="C00000"/>
              </a:solidFill>
              <a:effectLst>
                <a:outerShdw blurRad="38100" dist="38100" dir="2700000" algn="tl">
                  <a:srgbClr val="000000">
                    <a:alpha val="43137"/>
                  </a:srgbClr>
                </a:outerShdw>
              </a:effectLst>
            </a:endParaRPr>
          </a:p>
          <a:p>
            <a:pPr marL="0" indent="0">
              <a:buNone/>
            </a:pPr>
            <a:endParaRPr lang="en-US" altLang="ru-RU" sz="1800" b="1" dirty="0" smtClean="0">
              <a:solidFill>
                <a:srgbClr val="C00000"/>
              </a:solidFill>
            </a:endParaRPr>
          </a:p>
          <a:p>
            <a:pPr marL="0" indent="0">
              <a:buFont typeface="Arial" pitchFamily="34" charset="0"/>
              <a:buNone/>
            </a:pPr>
            <a:endParaRPr lang="ru-RU" altLang="ru-RU" sz="2400" dirty="0" smtClean="0"/>
          </a:p>
        </p:txBody>
      </p:sp>
      <p:sp>
        <p:nvSpPr>
          <p:cNvPr id="4" name="TextBox 3"/>
          <p:cNvSpPr txBox="1"/>
          <p:nvPr/>
        </p:nvSpPr>
        <p:spPr>
          <a:xfrm>
            <a:off x="1511661" y="6007368"/>
            <a:ext cx="3276364" cy="338554"/>
          </a:xfrm>
          <a:prstGeom prst="rect">
            <a:avLst/>
          </a:prstGeom>
          <a:noFill/>
        </p:spPr>
        <p:txBody>
          <a:bodyPr wrap="square" rtlCol="0">
            <a:spAutoFit/>
          </a:bodyPr>
          <a:lstStyle/>
          <a:p>
            <a:r>
              <a:rPr lang="en-US" altLang="ru-RU" sz="1600" dirty="0" smtClean="0">
                <a:effectLst/>
              </a:rPr>
              <a:t>Results of watershed clustering. </a:t>
            </a:r>
          </a:p>
        </p:txBody>
      </p:sp>
      <p:sp>
        <p:nvSpPr>
          <p:cNvPr id="6" name="TextBox 5"/>
          <p:cNvSpPr txBox="1"/>
          <p:nvPr/>
        </p:nvSpPr>
        <p:spPr>
          <a:xfrm>
            <a:off x="1763688" y="3443754"/>
            <a:ext cx="2024913" cy="338554"/>
          </a:xfrm>
          <a:prstGeom prst="rect">
            <a:avLst/>
          </a:prstGeom>
          <a:noFill/>
        </p:spPr>
        <p:txBody>
          <a:bodyPr wrap="none" rtlCol="0">
            <a:spAutoFit/>
          </a:bodyPr>
          <a:lstStyle/>
          <a:p>
            <a:r>
              <a:rPr lang="en-US" sz="1600" b="1" dirty="0" smtClean="0">
                <a:effectLst/>
              </a:rPr>
              <a:t>Initial distributions</a:t>
            </a:r>
            <a:endParaRPr lang="ru-RU" sz="1600" b="1" dirty="0">
              <a:effectLst/>
            </a:endParaRPr>
          </a:p>
        </p:txBody>
      </p:sp>
      <p:sp>
        <p:nvSpPr>
          <p:cNvPr id="7" name="Номер слайда 6"/>
          <p:cNvSpPr>
            <a:spLocks noGrp="1"/>
          </p:cNvSpPr>
          <p:nvPr>
            <p:ph type="sldNum" sz="quarter" idx="11"/>
          </p:nvPr>
        </p:nvSpPr>
        <p:spPr/>
        <p:txBody>
          <a:bodyPr/>
          <a:lstStyle/>
          <a:p>
            <a:pPr>
              <a:defRPr/>
            </a:pPr>
            <a:fld id="{669FE549-AA89-4745-8A65-D3468331572A}" type="slidenum">
              <a:rPr lang="ru-RU" altLang="ru-RU" smtClean="0"/>
              <a:pPr>
                <a:defRPr/>
              </a:pPr>
              <a:t>10</a:t>
            </a:fld>
            <a:endParaRPr lang="ru-RU" altLang="ru-RU"/>
          </a:p>
        </p:txBody>
      </p:sp>
      <p:pic>
        <p:nvPicPr>
          <p:cNvPr id="11" name="Содержимое 5" descr="spirals_clustering.png"/>
          <p:cNvPicPr>
            <a:picLocks noChangeAspect="1"/>
          </p:cNvPicPr>
          <p:nvPr/>
        </p:nvPicPr>
        <p:blipFill>
          <a:blip r:embed="rId5" cstate="print"/>
          <a:stretch>
            <a:fillRect/>
          </a:stretch>
        </p:blipFill>
        <p:spPr bwMode="auto">
          <a:xfrm>
            <a:off x="659146" y="3861048"/>
            <a:ext cx="2040646" cy="204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Объект 2"/>
          <p:cNvGraphicFramePr>
            <a:graphicFrameLocks noChangeAspect="1"/>
          </p:cNvGraphicFramePr>
          <p:nvPr>
            <p:extLst>
              <p:ext uri="{D42A27DB-BD31-4B8C-83A1-F6EECF244321}">
                <p14:modId xmlns:p14="http://schemas.microsoft.com/office/powerpoint/2010/main" val="3920693240"/>
              </p:ext>
            </p:extLst>
          </p:nvPr>
        </p:nvGraphicFramePr>
        <p:xfrm>
          <a:off x="119421" y="1700808"/>
          <a:ext cx="2151845" cy="1742947"/>
        </p:xfrm>
        <a:graphic>
          <a:graphicData uri="http://schemas.openxmlformats.org/presentationml/2006/ole">
            <mc:AlternateContent xmlns:mc="http://schemas.openxmlformats.org/markup-compatibility/2006">
              <mc:Choice xmlns:v="urn:schemas-microsoft-com:vml" Requires="v">
                <p:oleObj spid="_x0000_s54363" r:id="rId6" imgW="4769524" imgH="3855238" progId="Unknown">
                  <p:embed/>
                </p:oleObj>
              </mc:Choice>
              <mc:Fallback>
                <p:oleObj r:id="rId6" imgW="4769524" imgH="3855238" progId="Unknow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421" y="1700808"/>
                        <a:ext cx="2151845" cy="1742947"/>
                      </a:xfrm>
                      <a:prstGeom prst="rect">
                        <a:avLst/>
                      </a:prstGeom>
                      <a:noFill/>
                      <a:ln>
                        <a:noFill/>
                      </a:ln>
                    </p:spPr>
                  </p:pic>
                </p:oleObj>
              </mc:Fallback>
            </mc:AlternateContent>
          </a:graphicData>
        </a:graphic>
      </p:graphicFrame>
      <p:pic>
        <p:nvPicPr>
          <p:cNvPr id="13" name="Picture 9" descr="source_distribu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7699" y="1628800"/>
            <a:ext cx="2856674" cy="18149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documents\ososkov\mmcp2013\pictures\twogauss_watershed_fin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5817" y="3702912"/>
            <a:ext cx="3168352" cy="23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214099" y="3340785"/>
            <a:ext cx="3924472" cy="338554"/>
          </a:xfrm>
          <a:prstGeom prst="rect">
            <a:avLst/>
          </a:prstGeom>
        </p:spPr>
        <p:txBody>
          <a:bodyPr wrap="none">
            <a:spAutoFit/>
          </a:bodyPr>
          <a:lstStyle/>
          <a:p>
            <a:pPr marL="0" indent="0">
              <a:buNone/>
            </a:pPr>
            <a:r>
              <a:rPr lang="en-US" altLang="ru-RU" sz="1600" b="1" dirty="0">
                <a:effectLst/>
              </a:rPr>
              <a:t>watershed as geodesic reconstruction</a:t>
            </a:r>
          </a:p>
        </p:txBody>
      </p:sp>
      <p:sp>
        <p:nvSpPr>
          <p:cNvPr id="8" name="Нижний колонтитул 7"/>
          <p:cNvSpPr>
            <a:spLocks noGrp="1"/>
          </p:cNvSpPr>
          <p:nvPr>
            <p:ph type="ftr" sz="quarter" idx="10"/>
          </p:nvPr>
        </p:nvSpPr>
        <p:spPr>
          <a:xfrm>
            <a:off x="2279180" y="6345922"/>
            <a:ext cx="5553075" cy="457200"/>
          </a:xfrm>
        </p:spPr>
        <p:txBody>
          <a:bodyPr/>
          <a:lstStyle/>
          <a:p>
            <a:pPr>
              <a:defRPr/>
            </a:pPr>
            <a:r>
              <a:rPr lang="en-US" smtClean="0"/>
              <a:t>G.Ososkov AIS-GRID 2015</a:t>
            </a:r>
            <a:endParaRPr lang="ru-RU" dirty="0"/>
          </a:p>
        </p:txBody>
      </p:sp>
      <p:sp>
        <p:nvSpPr>
          <p:cNvPr id="9" name="Прямоугольник 8"/>
          <p:cNvSpPr/>
          <p:nvPr/>
        </p:nvSpPr>
        <p:spPr>
          <a:xfrm>
            <a:off x="6156176" y="4005064"/>
            <a:ext cx="2903359" cy="369332"/>
          </a:xfrm>
          <a:prstGeom prst="rect">
            <a:avLst/>
          </a:prstGeom>
        </p:spPr>
        <p:txBody>
          <a:bodyPr wrap="none">
            <a:spAutoFit/>
          </a:bodyPr>
          <a:lstStyle/>
          <a:p>
            <a:r>
              <a:rPr lang="en-US" altLang="ru-RU" b="1" dirty="0">
                <a:solidFill>
                  <a:srgbClr val="C00000"/>
                </a:solidFill>
                <a:effectLst/>
              </a:rPr>
              <a:t>Thanks to Sergey </a:t>
            </a:r>
            <a:r>
              <a:rPr lang="en-US" altLang="ru-RU" b="1" dirty="0" err="1">
                <a:solidFill>
                  <a:srgbClr val="C00000"/>
                </a:solidFill>
                <a:effectLst/>
              </a:rPr>
              <a:t>Mitsyn</a:t>
            </a:r>
            <a:endParaRPr lang="ru-RU" dirty="0"/>
          </a:p>
        </p:txBody>
      </p:sp>
    </p:spTree>
    <p:extLst>
      <p:ext uri="{BB962C8B-B14F-4D97-AF65-F5344CB8AC3E}">
        <p14:creationId xmlns:p14="http://schemas.microsoft.com/office/powerpoint/2010/main" val="2133936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307" y="1628800"/>
            <a:ext cx="6381902" cy="4525963"/>
          </a:xfrm>
        </p:spPr>
      </p:pic>
      <p:pic>
        <p:nvPicPr>
          <p:cNvPr id="29699" name="Picture 3" descr="H:\documents\work-geosys\priglasheniya-seminar-ososkov\grav_mag_exa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052736"/>
            <a:ext cx="273784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5496" y="457200"/>
            <a:ext cx="9074550" cy="739552"/>
          </a:xfrm>
        </p:spPr>
        <p:txBody>
          <a:bodyPr rtlCol="0">
            <a:normAutofit/>
          </a:bodyPr>
          <a:lstStyle/>
          <a:p>
            <a:pPr fontAlgn="auto">
              <a:spcAft>
                <a:spcPts val="0"/>
              </a:spcAft>
              <a:defRPr/>
            </a:pPr>
            <a:r>
              <a:rPr lang="en-US" sz="3600" b="1" dirty="0" smtClean="0">
                <a:solidFill>
                  <a:srgbClr val="0000FF"/>
                </a:solidFill>
              </a:rPr>
              <a:t>Example. Clustering </a:t>
            </a:r>
            <a:r>
              <a:rPr lang="en-US" sz="3600" b="1" dirty="0" smtClean="0">
                <a:solidFill>
                  <a:srgbClr val="0000FF"/>
                </a:solidFill>
              </a:rPr>
              <a:t>of geophysical data</a:t>
            </a:r>
            <a:endParaRPr lang="ru-RU" sz="3600" b="1" dirty="0">
              <a:solidFill>
                <a:srgbClr val="0000FF"/>
              </a:solidFill>
            </a:endParaRPr>
          </a:p>
        </p:txBody>
      </p:sp>
      <p:sp>
        <p:nvSpPr>
          <p:cNvPr id="4" name="Номер слайда 3"/>
          <p:cNvSpPr>
            <a:spLocks noGrp="1"/>
          </p:cNvSpPr>
          <p:nvPr>
            <p:ph type="sldNum" sz="quarter" idx="12"/>
          </p:nvPr>
        </p:nvSpPr>
        <p:spPr>
          <a:xfrm>
            <a:off x="6588224" y="6165304"/>
            <a:ext cx="2133600" cy="476250"/>
          </a:xfrm>
        </p:spPr>
        <p:txBody>
          <a:bodyPr/>
          <a:lstStyle/>
          <a:p>
            <a:pPr>
              <a:defRPr/>
            </a:pPr>
            <a:fld id="{4CC253B7-7F7E-4F00-B6E8-5BCAF58A8730}" type="slidenum">
              <a:rPr lang="ru-RU" sz="2000"/>
              <a:pPr>
                <a:defRPr/>
              </a:pPr>
              <a:t>11</a:t>
            </a:fld>
            <a:endParaRPr lang="ru-RU" sz="2000" dirty="0"/>
          </a:p>
        </p:txBody>
      </p:sp>
      <p:sp>
        <p:nvSpPr>
          <p:cNvPr id="3" name="TextBox 2"/>
          <p:cNvSpPr txBox="1"/>
          <p:nvPr/>
        </p:nvSpPr>
        <p:spPr>
          <a:xfrm>
            <a:off x="6300192" y="5589240"/>
            <a:ext cx="2809854" cy="738664"/>
          </a:xfrm>
          <a:prstGeom prst="rect">
            <a:avLst/>
          </a:prstGeom>
          <a:noFill/>
        </p:spPr>
        <p:txBody>
          <a:bodyPr wrap="square" rtlCol="0">
            <a:spAutoFit/>
          </a:bodyPr>
          <a:lstStyle/>
          <a:p>
            <a:r>
              <a:rPr lang="ru-RU" sz="1400" dirty="0"/>
              <a:t>И</a:t>
            </a:r>
            <a:r>
              <a:rPr lang="ru-RU" sz="1400" dirty="0" smtClean="0"/>
              <a:t>сходные данные:</a:t>
            </a:r>
            <a:endParaRPr lang="en-US" sz="1400" dirty="0" smtClean="0"/>
          </a:p>
          <a:p>
            <a:r>
              <a:rPr lang="ru-RU" sz="1400" dirty="0" smtClean="0"/>
              <a:t>Вверху – магнитные измерения</a:t>
            </a:r>
            <a:endParaRPr lang="en-US" sz="1400" dirty="0" smtClean="0"/>
          </a:p>
          <a:p>
            <a:r>
              <a:rPr lang="ru-RU" sz="1400" dirty="0" smtClean="0"/>
              <a:t>Внизу - гравитационные</a:t>
            </a:r>
            <a:endParaRPr lang="ru-RU" sz="1400" dirty="0"/>
          </a:p>
        </p:txBody>
      </p:sp>
      <p:sp>
        <p:nvSpPr>
          <p:cNvPr id="5" name="Нижний колонтитул 4"/>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595885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457200"/>
            <a:ext cx="8229600" cy="668338"/>
          </a:xfrm>
        </p:spPr>
        <p:txBody>
          <a:bodyPr/>
          <a:lstStyle/>
          <a:p>
            <a:pPr algn="ctr"/>
            <a:r>
              <a:rPr lang="ru-RU" altLang="ru-RU" sz="3600" b="1" dirty="0">
                <a:solidFill>
                  <a:srgbClr val="0000FF"/>
                </a:solidFill>
              </a:rPr>
              <a:t>Методы </a:t>
            </a:r>
            <a:r>
              <a:rPr lang="ru-RU" altLang="ru-RU" sz="3600" b="1" dirty="0" err="1">
                <a:solidFill>
                  <a:srgbClr val="0000FF"/>
                </a:solidFill>
              </a:rPr>
              <a:t>Data</a:t>
            </a:r>
            <a:r>
              <a:rPr lang="ru-RU" altLang="ru-RU" sz="3600" b="1" dirty="0">
                <a:solidFill>
                  <a:srgbClr val="0000FF"/>
                </a:solidFill>
              </a:rPr>
              <a:t> </a:t>
            </a:r>
            <a:r>
              <a:rPr lang="ru-RU" altLang="ru-RU" sz="3600" b="1" dirty="0" err="1">
                <a:solidFill>
                  <a:srgbClr val="0000FF"/>
                </a:solidFill>
              </a:rPr>
              <a:t>Mining</a:t>
            </a:r>
            <a:endParaRPr lang="ru-RU" altLang="ru-RU" sz="3600" b="1" dirty="0" smtClean="0">
              <a:solidFill>
                <a:srgbClr val="0000FF"/>
              </a:solidFill>
            </a:endParaRPr>
          </a:p>
        </p:txBody>
      </p:sp>
      <p:sp>
        <p:nvSpPr>
          <p:cNvPr id="3" name="Объект 2"/>
          <p:cNvSpPr>
            <a:spLocks noGrp="1"/>
          </p:cNvSpPr>
          <p:nvPr>
            <p:ph idx="1"/>
          </p:nvPr>
        </p:nvSpPr>
        <p:spPr>
          <a:xfrm>
            <a:off x="395288" y="1196975"/>
            <a:ext cx="8641208" cy="5111750"/>
          </a:xfrm>
        </p:spPr>
        <p:txBody>
          <a:bodyPr/>
          <a:lstStyle/>
          <a:p>
            <a:pPr>
              <a:defRPr/>
            </a:pPr>
            <a:r>
              <a:rPr lang="ru-RU" altLang="ru-RU" sz="1800" b="1" dirty="0" smtClean="0"/>
              <a:t>Непосредственное использование данных</a:t>
            </a:r>
            <a:r>
              <a:rPr lang="ru-RU" altLang="ru-RU" sz="1800" dirty="0" smtClean="0"/>
              <a:t>: </a:t>
            </a:r>
            <a:r>
              <a:rPr lang="ru-RU" altLang="ru-RU" sz="1600" dirty="0"/>
              <a:t>д</a:t>
            </a:r>
            <a:r>
              <a:rPr lang="ru-RU" altLang="ru-RU" sz="1600" dirty="0" smtClean="0"/>
              <a:t>ескриптивный анализ и описание исходных данных, кластерный анализ</a:t>
            </a:r>
            <a:endParaRPr lang="en-US" altLang="ru-RU" sz="1600" dirty="0" smtClean="0"/>
          </a:p>
          <a:p>
            <a:pPr>
              <a:defRPr/>
            </a:pPr>
            <a:r>
              <a:rPr lang="ru-RU" altLang="ru-RU" sz="1800" b="1" dirty="0" smtClean="0"/>
              <a:t>Статистические методы</a:t>
            </a:r>
            <a:r>
              <a:rPr lang="ru-RU" altLang="ru-RU" sz="1800" dirty="0" smtClean="0"/>
              <a:t>: </a:t>
            </a:r>
            <a:r>
              <a:rPr lang="ru-RU" altLang="ru-RU" sz="1600" dirty="0"/>
              <a:t>а</a:t>
            </a:r>
            <a:r>
              <a:rPr lang="ru-RU" altLang="ru-RU" sz="1600" dirty="0" smtClean="0"/>
              <a:t>нализ связей (корреляционный и регрессионный анализ, факторный анализ, дисперсионный анализ).</a:t>
            </a:r>
            <a:r>
              <a:rPr lang="en-US" altLang="ru-RU" sz="1600" dirty="0" smtClean="0"/>
              <a:t> </a:t>
            </a:r>
            <a:r>
              <a:rPr lang="ru-RU" altLang="ru-RU" sz="1600" dirty="0" smtClean="0"/>
              <a:t>Анализ временных рядов (динамические модели и прогнозирование). </a:t>
            </a:r>
          </a:p>
          <a:p>
            <a:pPr>
              <a:lnSpc>
                <a:spcPct val="90000"/>
              </a:lnSpc>
              <a:defRPr/>
            </a:pPr>
            <a:r>
              <a:rPr lang="ru-RU" altLang="ru-RU" sz="1800" b="1" dirty="0" smtClean="0"/>
              <a:t>Методы искусственного интеллекта</a:t>
            </a:r>
            <a:r>
              <a:rPr lang="ru-RU" altLang="ru-RU" sz="1600" dirty="0" smtClean="0"/>
              <a:t>: </a:t>
            </a:r>
            <a:r>
              <a:rPr lang="ru-RU" altLang="ru-RU" sz="1600" dirty="0"/>
              <a:t>и</a:t>
            </a:r>
            <a:r>
              <a:rPr lang="ru-RU" altLang="ru-RU" sz="1600" dirty="0" smtClean="0"/>
              <a:t>скусственные нейронные сети (распознавание, кластеризация, принятие решений, прогноз); генетические алгоритмы; ассоциативная память (поиск аналогов, прототипов); нечеткая логика; деревья решений; системы обработки экспертных знаний.</a:t>
            </a:r>
          </a:p>
          <a:p>
            <a:pPr marL="0" indent="0">
              <a:buFont typeface="Wingdings" pitchFamily="2" charset="2"/>
              <a:buNone/>
              <a:defRPr/>
            </a:pPr>
            <a:r>
              <a:rPr lang="ru-RU" sz="1800" dirty="0"/>
              <a:t>Хотя методы </a:t>
            </a:r>
            <a:r>
              <a:rPr lang="en-US" sz="1800" dirty="0"/>
              <a:t>DM</a:t>
            </a:r>
            <a:r>
              <a:rPr lang="ru-RU" sz="1800" dirty="0"/>
              <a:t> ориентированы главным образом на «</a:t>
            </a:r>
            <a:r>
              <a:rPr lang="ru-RU" sz="1800" dirty="0" err="1"/>
              <a:t>майнинг</a:t>
            </a:r>
            <a:r>
              <a:rPr lang="ru-RU" sz="1800" dirty="0"/>
              <a:t>» в бизнесе и социальных науках, они также часто применяются и в таких технических и научных областях, как </a:t>
            </a:r>
            <a:r>
              <a:rPr lang="ru-RU" sz="1800" dirty="0" err="1"/>
              <a:t>биоинформатика</a:t>
            </a:r>
            <a:r>
              <a:rPr lang="ru-RU" sz="1800" dirty="0"/>
              <a:t>, генетика, медицина, образование и электроэнергетические расчеты. Существует большой объем прикладных </a:t>
            </a:r>
            <a:r>
              <a:rPr lang="en-US" sz="1800" dirty="0"/>
              <a:t>DM</a:t>
            </a:r>
            <a:r>
              <a:rPr lang="ru-RU" sz="1800" dirty="0"/>
              <a:t>-программ в открытом, но больше – в коммерческом доступе.</a:t>
            </a:r>
          </a:p>
          <a:p>
            <a:pPr marL="0" indent="0">
              <a:buFont typeface="Wingdings" pitchFamily="2" charset="2"/>
              <a:buNone/>
              <a:defRPr/>
            </a:pPr>
            <a:r>
              <a:rPr lang="ru-RU" sz="1800" dirty="0" smtClean="0"/>
              <a:t>Однако </a:t>
            </a:r>
            <a:r>
              <a:rPr lang="en-US" sz="2400" b="1" dirty="0">
                <a:solidFill>
                  <a:srgbClr val="0000FF"/>
                </a:solidFill>
              </a:rPr>
              <a:t>DM</a:t>
            </a:r>
            <a:r>
              <a:rPr lang="ru-RU" sz="2400" b="1" dirty="0">
                <a:solidFill>
                  <a:srgbClr val="0000FF"/>
                </a:solidFill>
              </a:rPr>
              <a:t>-приложений для экспериментальной физики вы там не найдете</a:t>
            </a:r>
            <a:r>
              <a:rPr lang="ru-RU" sz="2400" dirty="0"/>
              <a:t>.</a:t>
            </a:r>
            <a:r>
              <a:rPr lang="ru-RU" sz="1800" dirty="0"/>
              <a:t> </a:t>
            </a:r>
            <a:endParaRPr lang="en-US" sz="1800" dirty="0" smtClean="0"/>
          </a:p>
          <a:p>
            <a:pPr marL="0" indent="0">
              <a:buFont typeface="Wingdings" pitchFamily="2" charset="2"/>
              <a:buNone/>
              <a:defRPr/>
            </a:pPr>
            <a:r>
              <a:rPr lang="ru-RU" sz="1800" b="1" i="1" dirty="0" smtClean="0">
                <a:solidFill>
                  <a:srgbClr val="C00000"/>
                </a:solidFill>
              </a:rPr>
              <a:t>Чтобы понять, почему - посмотрим на некоторые эксперименты  в физике высоких энергий (ФВЭ) и то, какие данные в них получаются</a:t>
            </a:r>
            <a:endParaRPr lang="ru-RU" altLang="ru-RU" sz="1800" b="1" i="1" u="sng" dirty="0">
              <a:solidFill>
                <a:srgbClr val="C00000"/>
              </a:solidFill>
            </a:endParaRPr>
          </a:p>
          <a:p>
            <a:pPr marL="0" indent="0">
              <a:buFont typeface="Wingdings" pitchFamily="2" charset="2"/>
              <a:buNone/>
              <a:defRPr/>
            </a:pPr>
            <a:endParaRPr lang="ru-RU" sz="1800" b="1" dirty="0"/>
          </a:p>
        </p:txBody>
      </p:sp>
      <p:sp>
        <p:nvSpPr>
          <p:cNvPr id="7172"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4BDCB5F-E89F-40CD-A86B-98D023C8E658}" type="slidenum">
              <a:rPr lang="ru-RU" altLang="ru-RU" sz="1200" smtClean="0">
                <a:latin typeface="Arial Black" pitchFamily="34" charset="0"/>
              </a:rPr>
              <a:pPr eaLnBrk="1" hangingPunct="1">
                <a:spcBef>
                  <a:spcPct val="0"/>
                </a:spcBef>
                <a:buClrTx/>
                <a:buSzTx/>
                <a:buFontTx/>
                <a:buNone/>
              </a:pPr>
              <a:t>12</a:t>
            </a:fld>
            <a:endParaRPr lang="ru-RU" altLang="ru-RU" sz="1200" smtClean="0">
              <a:latin typeface="Arial Black" pitchFamily="34" charset="0"/>
            </a:endParaRPr>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87671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07950" y="457200"/>
            <a:ext cx="8578850" cy="739775"/>
          </a:xfrm>
        </p:spPr>
        <p:txBody>
          <a:bodyPr/>
          <a:lstStyle/>
          <a:p>
            <a:pPr algn="ctr" eaLnBrk="1" hangingPunct="1"/>
            <a:r>
              <a:rPr lang="ru-RU" altLang="ru-RU" sz="3600" b="1" dirty="0" smtClean="0">
                <a:solidFill>
                  <a:srgbClr val="0033CC"/>
                </a:solidFill>
              </a:rPr>
              <a:t>Эксперименты в Германии и Италии</a:t>
            </a:r>
            <a:endParaRPr lang="ru-RU" altLang="ru-RU" sz="3600" dirty="0" smtClean="0"/>
          </a:p>
        </p:txBody>
      </p:sp>
      <p:sp>
        <p:nvSpPr>
          <p:cNvPr id="11267" name="Объект 2"/>
          <p:cNvSpPr>
            <a:spLocks noGrp="1"/>
          </p:cNvSpPr>
          <p:nvPr>
            <p:ph idx="1"/>
          </p:nvPr>
        </p:nvSpPr>
        <p:spPr>
          <a:xfrm>
            <a:off x="3563938" y="5373688"/>
            <a:ext cx="5580062" cy="493712"/>
          </a:xfrm>
        </p:spPr>
        <p:txBody>
          <a:bodyPr/>
          <a:lstStyle/>
          <a:p>
            <a:pPr marL="0" indent="0" eaLnBrk="1" hangingPunct="1">
              <a:buFont typeface="Wingdings" pitchFamily="2" charset="2"/>
              <a:buNone/>
            </a:pPr>
            <a:r>
              <a:rPr lang="ru-RU" altLang="ru-RU" sz="1800" smtClean="0"/>
              <a:t>Эксперимент </a:t>
            </a:r>
            <a:r>
              <a:rPr lang="en-US" altLang="ru-RU" sz="1800" b="1" smtClean="0">
                <a:solidFill>
                  <a:srgbClr val="0000FF"/>
                </a:solidFill>
              </a:rPr>
              <a:t>OPERA</a:t>
            </a:r>
            <a:r>
              <a:rPr lang="ru-RU" altLang="ru-RU" sz="1800" smtClean="0"/>
              <a:t>: поиск осцилляций нейтрино</a:t>
            </a:r>
          </a:p>
        </p:txBody>
      </p:sp>
      <p:sp>
        <p:nvSpPr>
          <p:cNvPr id="11268"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41824E0-0F5E-4531-8C34-FE85F7D6A77B}" type="slidenum">
              <a:rPr lang="ru-RU" altLang="ru-RU" sz="1200" smtClean="0">
                <a:latin typeface="Arial Black" pitchFamily="34" charset="0"/>
              </a:rPr>
              <a:pPr eaLnBrk="1" hangingPunct="1">
                <a:spcBef>
                  <a:spcPct val="0"/>
                </a:spcBef>
                <a:buClrTx/>
                <a:buSzTx/>
                <a:buFontTx/>
                <a:buNone/>
              </a:pPr>
              <a:t>13</a:t>
            </a:fld>
            <a:endParaRPr lang="ru-RU" altLang="ru-RU" sz="1200" smtClean="0">
              <a:latin typeface="Arial Black" pitchFamily="34" charset="0"/>
            </a:endParaRPr>
          </a:p>
        </p:txBody>
      </p:sp>
      <p:grpSp>
        <p:nvGrpSpPr>
          <p:cNvPr id="11270" name="Group 10"/>
          <p:cNvGrpSpPr>
            <a:grpSpLocks/>
          </p:cNvGrpSpPr>
          <p:nvPr/>
        </p:nvGrpSpPr>
        <p:grpSpPr bwMode="auto">
          <a:xfrm>
            <a:off x="4057650" y="1687513"/>
            <a:ext cx="4586288" cy="3525837"/>
            <a:chOff x="4230627" y="1750020"/>
            <a:chExt cx="4587077" cy="3526136"/>
          </a:xfrm>
        </p:grpSpPr>
        <p:pic>
          <p:nvPicPr>
            <p:cNvPr id="11284" name="Segnaposto contenuto 4" descr="montLaboratoriofinale_april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0627" y="1750020"/>
              <a:ext cx="4242462" cy="352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Text Box 12"/>
            <p:cNvSpPr txBox="1">
              <a:spLocks noChangeArrowheads="1"/>
            </p:cNvSpPr>
            <p:nvPr/>
          </p:nvSpPr>
          <p:spPr bwMode="auto">
            <a:xfrm>
              <a:off x="7923955" y="4774356"/>
              <a:ext cx="893749"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it-IT" altLang="ru-RU" sz="1600">
                  <a:solidFill>
                    <a:srgbClr val="FF3300"/>
                  </a:solidFill>
                  <a:effectLst/>
                  <a:ea typeface="ＭＳ Ｐゴシック" pitchFamily="34" charset="-128"/>
                </a:rPr>
                <a:t>OPERA</a:t>
              </a:r>
            </a:p>
          </p:txBody>
        </p:sp>
        <p:sp>
          <p:nvSpPr>
            <p:cNvPr id="11286" name="Right Arrow 9"/>
            <p:cNvSpPr>
              <a:spLocks noChangeArrowheads="1"/>
            </p:cNvSpPr>
            <p:nvPr/>
          </p:nvSpPr>
          <p:spPr bwMode="auto">
            <a:xfrm rot="-7785748">
              <a:off x="7695355" y="4478213"/>
              <a:ext cx="457200" cy="152400"/>
            </a:xfrm>
            <a:prstGeom prst="rightArrow">
              <a:avLst>
                <a:gd name="adj1" fmla="val 50000"/>
                <a:gd name="adj2" fmla="val 50000"/>
              </a:avLst>
            </a:prstGeom>
            <a:solidFill>
              <a:srgbClr val="FF0000"/>
            </a:solidFill>
            <a:ln w="9525">
              <a:solidFill>
                <a:schemeClr val="tx1"/>
              </a:solidFill>
              <a:round/>
              <a:headEnd/>
              <a:tailEnd/>
            </a:ln>
          </p:spPr>
          <p:txBody>
            <a:bodyPr vert="eaVert"/>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GB" altLang="ru-RU" sz="2400">
                <a:effectLst/>
                <a:ea typeface="ＭＳ Ｐゴシック" pitchFamily="34" charset="-128"/>
              </a:endParaRPr>
            </a:p>
          </p:txBody>
        </p:sp>
      </p:grpSp>
      <p:sp>
        <p:nvSpPr>
          <p:cNvPr id="11271" name="Прямоугольник 2"/>
          <p:cNvSpPr>
            <a:spLocks noChangeArrowheads="1"/>
          </p:cNvSpPr>
          <p:nvPr/>
        </p:nvSpPr>
        <p:spPr bwMode="auto">
          <a:xfrm>
            <a:off x="323850" y="1196975"/>
            <a:ext cx="1133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ru-RU" sz="1400" b="1">
                <a:solidFill>
                  <a:srgbClr val="0033CC"/>
                </a:solidFill>
                <a:effectLst/>
              </a:rPr>
              <a:t>C</a:t>
            </a:r>
            <a:r>
              <a:rPr lang="en-US" altLang="ru-RU" sz="1400">
                <a:solidFill>
                  <a:srgbClr val="0033CC"/>
                </a:solidFill>
                <a:effectLst/>
              </a:rPr>
              <a:t>ondensed</a:t>
            </a:r>
          </a:p>
          <a:p>
            <a:pPr eaLnBrk="1" hangingPunct="1">
              <a:spcBef>
                <a:spcPct val="0"/>
              </a:spcBef>
              <a:buClrTx/>
              <a:buSzTx/>
              <a:buFontTx/>
              <a:buNone/>
            </a:pPr>
            <a:r>
              <a:rPr lang="en-US" altLang="ru-RU" sz="1400" b="1">
                <a:solidFill>
                  <a:srgbClr val="0033CC"/>
                </a:solidFill>
                <a:effectLst/>
              </a:rPr>
              <a:t>B</a:t>
            </a:r>
            <a:r>
              <a:rPr lang="en-US" altLang="ru-RU" sz="1400">
                <a:solidFill>
                  <a:srgbClr val="0033CC"/>
                </a:solidFill>
                <a:effectLst/>
              </a:rPr>
              <a:t>arion</a:t>
            </a:r>
          </a:p>
          <a:p>
            <a:pPr eaLnBrk="1" hangingPunct="1">
              <a:spcBef>
                <a:spcPct val="0"/>
              </a:spcBef>
              <a:buClrTx/>
              <a:buSzTx/>
              <a:buFontTx/>
              <a:buNone/>
            </a:pPr>
            <a:r>
              <a:rPr lang="en-US" altLang="ru-RU" sz="1400" b="1">
                <a:solidFill>
                  <a:srgbClr val="0033CC"/>
                </a:solidFill>
                <a:effectLst/>
              </a:rPr>
              <a:t>M</a:t>
            </a:r>
            <a:r>
              <a:rPr lang="en-US" altLang="ru-RU" sz="1400">
                <a:solidFill>
                  <a:srgbClr val="0033CC"/>
                </a:solidFill>
                <a:effectLst/>
              </a:rPr>
              <a:t>atter</a:t>
            </a:r>
            <a:endParaRPr lang="ru-RU" altLang="ru-RU" sz="1400">
              <a:solidFill>
                <a:srgbClr val="0033CC"/>
              </a:solidFill>
              <a:effectLst/>
            </a:endParaRPr>
          </a:p>
        </p:txBody>
      </p:sp>
      <p:sp>
        <p:nvSpPr>
          <p:cNvPr id="11272" name="Прямоугольник 3"/>
          <p:cNvSpPr>
            <a:spLocks noChangeArrowheads="1"/>
          </p:cNvSpPr>
          <p:nvPr/>
        </p:nvSpPr>
        <p:spPr bwMode="auto">
          <a:xfrm>
            <a:off x="152400" y="4348163"/>
            <a:ext cx="366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ru-RU" sz="1800">
                <a:effectLst/>
              </a:rPr>
              <a:t>schematic view of the </a:t>
            </a:r>
            <a:r>
              <a:rPr lang="ru-RU" altLang="ru-RU" sz="1800">
                <a:effectLst/>
              </a:rPr>
              <a:t> СВМ</a:t>
            </a:r>
            <a:r>
              <a:rPr lang="en-US" altLang="ru-RU" sz="1800">
                <a:effectLst/>
              </a:rPr>
              <a:t> setup</a:t>
            </a:r>
            <a:endParaRPr lang="ru-RU" altLang="ru-RU" sz="1800">
              <a:effectLst/>
            </a:endParaRPr>
          </a:p>
        </p:txBody>
      </p:sp>
      <p:grpSp>
        <p:nvGrpSpPr>
          <p:cNvPr id="15" name="グループ化 27"/>
          <p:cNvGrpSpPr>
            <a:grpSpLocks/>
          </p:cNvGrpSpPr>
          <p:nvPr/>
        </p:nvGrpSpPr>
        <p:grpSpPr bwMode="auto">
          <a:xfrm>
            <a:off x="3792538" y="1217613"/>
            <a:ext cx="2374900" cy="2020887"/>
            <a:chOff x="285720" y="1084266"/>
            <a:chExt cx="2357454" cy="1987544"/>
          </a:xfrm>
        </p:grpSpPr>
        <p:pic>
          <p:nvPicPr>
            <p:cNvPr id="11278" name="Picture 9" descr="cngs-google_earth1"/>
            <p:cNvPicPr>
              <a:picLocks noChangeAspect="1" noChangeArrowheads="1"/>
            </p:cNvPicPr>
            <p:nvPr/>
          </p:nvPicPr>
          <p:blipFill>
            <a:blip r:embed="rId3">
              <a:extLst>
                <a:ext uri="{28A0092B-C50C-407E-A947-70E740481C1C}">
                  <a14:useLocalDpi xmlns:a14="http://schemas.microsoft.com/office/drawing/2010/main" val="0"/>
                </a:ext>
              </a:extLst>
            </a:blip>
            <a:srcRect r="21220" b="31847"/>
            <a:stretch>
              <a:fillRect/>
            </a:stretch>
          </p:blipFill>
          <p:spPr bwMode="auto">
            <a:xfrm>
              <a:off x="285720" y="1084266"/>
              <a:ext cx="2357454" cy="198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34"/>
            <p:cNvGrpSpPr>
              <a:grpSpLocks/>
            </p:cNvGrpSpPr>
            <p:nvPr/>
          </p:nvGrpSpPr>
          <p:grpSpPr bwMode="auto">
            <a:xfrm>
              <a:off x="303418" y="1226160"/>
              <a:ext cx="2081214" cy="1417638"/>
              <a:chOff x="213" y="2566"/>
              <a:chExt cx="1311" cy="893"/>
            </a:xfrm>
          </p:grpSpPr>
          <p:sp>
            <p:nvSpPr>
              <p:cNvPr id="18" name="Line 35"/>
              <p:cNvSpPr>
                <a:spLocks noChangeShapeType="1"/>
              </p:cNvSpPr>
              <p:nvPr/>
            </p:nvSpPr>
            <p:spPr bwMode="auto">
              <a:xfrm>
                <a:off x="384" y="2810"/>
                <a:ext cx="829" cy="59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ru-RU"/>
              </a:p>
            </p:txBody>
          </p:sp>
          <p:sp>
            <p:nvSpPr>
              <p:cNvPr id="11281" name="Text Box 36"/>
              <p:cNvSpPr txBox="1">
                <a:spLocks noChangeArrowheads="1"/>
              </p:cNvSpPr>
              <p:nvPr/>
            </p:nvSpPr>
            <p:spPr bwMode="auto">
              <a:xfrm>
                <a:off x="213" y="2566"/>
                <a:ext cx="2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ru-RU" sz="1400" b="1">
                    <a:solidFill>
                      <a:srgbClr val="FF0000"/>
                    </a:solidFill>
                    <a:effectLst/>
                    <a:latin typeface="Calibri" pitchFamily="34" charset="0"/>
                  </a:rPr>
                  <a:t>CERN</a:t>
                </a:r>
                <a:endParaRPr lang="it-IT" altLang="ru-RU" sz="1400" b="1">
                  <a:solidFill>
                    <a:srgbClr val="FF0000"/>
                  </a:solidFill>
                  <a:effectLst/>
                  <a:latin typeface="Calibri" pitchFamily="34" charset="0"/>
                </a:endParaRPr>
              </a:p>
            </p:txBody>
          </p:sp>
          <p:sp>
            <p:nvSpPr>
              <p:cNvPr id="11282" name="Text Box 37"/>
              <p:cNvSpPr txBox="1">
                <a:spLocks noChangeArrowheads="1"/>
              </p:cNvSpPr>
              <p:nvPr/>
            </p:nvSpPr>
            <p:spPr bwMode="auto">
              <a:xfrm>
                <a:off x="1258" y="3296"/>
                <a:ext cx="2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ru-RU" sz="1400">
                    <a:solidFill>
                      <a:srgbClr val="FF0000"/>
                    </a:solidFill>
                    <a:effectLst/>
                    <a:latin typeface="Calibri" pitchFamily="34" charset="0"/>
                  </a:rPr>
                  <a:t>LNGS</a:t>
                </a:r>
                <a:endParaRPr lang="it-IT" altLang="ru-RU" sz="1400">
                  <a:solidFill>
                    <a:srgbClr val="FF0000"/>
                  </a:solidFill>
                  <a:effectLst/>
                  <a:latin typeface="Calibri" pitchFamily="34" charset="0"/>
                </a:endParaRPr>
              </a:p>
            </p:txBody>
          </p:sp>
          <p:sp>
            <p:nvSpPr>
              <p:cNvPr id="11283" name="Text Box 38"/>
              <p:cNvSpPr txBox="1">
                <a:spLocks noChangeArrowheads="1"/>
              </p:cNvSpPr>
              <p:nvPr/>
            </p:nvSpPr>
            <p:spPr bwMode="auto">
              <a:xfrm rot="2205168">
                <a:off x="612" y="2902"/>
                <a:ext cx="40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ru-RU" sz="1800">
                    <a:solidFill>
                      <a:schemeClr val="bg1"/>
                    </a:solidFill>
                    <a:effectLst/>
                    <a:latin typeface="Calibri" pitchFamily="34" charset="0"/>
                  </a:rPr>
                  <a:t>730 km</a:t>
                </a:r>
                <a:endParaRPr lang="it-IT" altLang="ru-RU" sz="1800">
                  <a:solidFill>
                    <a:schemeClr val="bg1"/>
                  </a:solidFill>
                  <a:effectLst/>
                  <a:latin typeface="Calibri" pitchFamily="34" charset="0"/>
                </a:endParaRPr>
              </a:p>
            </p:txBody>
          </p:sp>
        </p:grpSp>
      </p:grpSp>
      <p:sp>
        <p:nvSpPr>
          <p:cNvPr id="11274" name="Прямоугольник 4"/>
          <p:cNvSpPr>
            <a:spLocks noChangeArrowheads="1"/>
          </p:cNvSpPr>
          <p:nvPr/>
        </p:nvSpPr>
        <p:spPr bwMode="auto">
          <a:xfrm>
            <a:off x="4999038" y="3036888"/>
            <a:ext cx="3509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lnSpc>
                <a:spcPct val="65000"/>
              </a:lnSpc>
              <a:spcBef>
                <a:spcPct val="50000"/>
              </a:spcBef>
              <a:buClrTx/>
              <a:buSzTx/>
              <a:buFontTx/>
              <a:buNone/>
            </a:pPr>
            <a:r>
              <a:rPr lang="en-US" altLang="ru-RU" sz="1800" b="1">
                <a:solidFill>
                  <a:srgbClr val="FFCC00"/>
                </a:solidFill>
                <a:effectLst/>
              </a:rPr>
              <a:t>1600 m in </a:t>
            </a:r>
            <a:r>
              <a:rPr lang="en-US" altLang="ru-RU" sz="1800" b="1">
                <a:solidFill>
                  <a:srgbClr val="FF0000"/>
                </a:solidFill>
                <a:effectLst/>
              </a:rPr>
              <a:t>depth</a:t>
            </a:r>
          </a:p>
          <a:p>
            <a:pPr eaLnBrk="1" hangingPunct="1">
              <a:lnSpc>
                <a:spcPct val="65000"/>
              </a:lnSpc>
              <a:spcBef>
                <a:spcPct val="50000"/>
              </a:spcBef>
              <a:buClrTx/>
              <a:buSzTx/>
              <a:buFontTx/>
              <a:buNone/>
            </a:pPr>
            <a:r>
              <a:rPr lang="en-US" altLang="ru-RU" sz="1800" b="1">
                <a:solidFill>
                  <a:srgbClr val="FFCC00"/>
                </a:solidFill>
                <a:effectLst/>
              </a:rPr>
              <a:t>~100’000 m</a:t>
            </a:r>
            <a:r>
              <a:rPr lang="en-US" altLang="ru-RU" sz="1800" b="1" baseline="30000">
                <a:solidFill>
                  <a:srgbClr val="FFCC00"/>
                </a:solidFill>
                <a:effectLst/>
              </a:rPr>
              <a:t>3</a:t>
            </a:r>
            <a:r>
              <a:rPr lang="en-US" altLang="ru-RU" sz="1800" b="1">
                <a:solidFill>
                  <a:srgbClr val="FFCC00"/>
                </a:solidFill>
                <a:effectLst/>
              </a:rPr>
              <a:t> caverns’ volume</a:t>
            </a:r>
            <a:endParaRPr lang="ru-RU" altLang="ru-RU" sz="2000">
              <a:solidFill>
                <a:srgbClr val="FFCC00"/>
              </a:solidFill>
              <a:effectLst/>
            </a:endParaRPr>
          </a:p>
        </p:txBody>
      </p:sp>
      <p:sp>
        <p:nvSpPr>
          <p:cNvPr id="12" name="TextBox 11"/>
          <p:cNvSpPr txBox="1"/>
          <p:nvPr/>
        </p:nvSpPr>
        <p:spPr>
          <a:xfrm>
            <a:off x="0" y="4697413"/>
            <a:ext cx="4206875" cy="1724025"/>
          </a:xfrm>
          <a:prstGeom prst="rect">
            <a:avLst/>
          </a:prstGeom>
          <a:noFill/>
        </p:spPr>
        <p:txBody>
          <a:bodyPr wrap="none">
            <a:spAutoFit/>
          </a:bodyPr>
          <a:lstStyle/>
          <a:p>
            <a:pPr>
              <a:defRPr/>
            </a:pPr>
            <a:r>
              <a:rPr lang="ru-RU" altLang="ru-RU" sz="2400" b="1" dirty="0">
                <a:solidFill>
                  <a:srgbClr val="0000FF"/>
                </a:solidFill>
                <a:effectLst>
                  <a:outerShdw blurRad="38100" dist="38100" dir="2700000" algn="tl">
                    <a:srgbClr val="C0C0C0"/>
                  </a:outerShdw>
                </a:effectLst>
              </a:rPr>
              <a:t>СВМ </a:t>
            </a:r>
            <a:r>
              <a:rPr lang="en-US" altLang="ru-RU" sz="2400" b="1" dirty="0">
                <a:solidFill>
                  <a:srgbClr val="0000FF"/>
                </a:solidFill>
                <a:effectLst>
                  <a:outerShdw blurRad="38100" dist="38100" dir="2700000" algn="tl">
                    <a:srgbClr val="C0C0C0"/>
                  </a:outerShdw>
                </a:effectLst>
              </a:rPr>
              <a:t>experiment</a:t>
            </a:r>
            <a:r>
              <a:rPr lang="en-US" altLang="ru-RU" b="1" dirty="0">
                <a:solidFill>
                  <a:srgbClr val="0000FF"/>
                </a:solidFill>
                <a:effectLst/>
              </a:rPr>
              <a:t> </a:t>
            </a:r>
            <a:r>
              <a:rPr lang="ru-RU" altLang="ru-RU" sz="1600" b="1" dirty="0">
                <a:solidFill>
                  <a:srgbClr val="0000FF"/>
                </a:solidFill>
                <a:effectLst/>
              </a:rPr>
              <a:t>(</a:t>
            </a:r>
            <a:r>
              <a:rPr lang="en-US" altLang="ru-RU" sz="1600" b="1" dirty="0">
                <a:solidFill>
                  <a:srgbClr val="0000FF"/>
                </a:solidFill>
                <a:effectLst/>
              </a:rPr>
              <a:t>Germany,</a:t>
            </a:r>
            <a:r>
              <a:rPr lang="ru-RU" altLang="ru-RU" sz="1600" b="1" dirty="0">
                <a:solidFill>
                  <a:srgbClr val="0000FF"/>
                </a:solidFill>
                <a:effectLst/>
              </a:rPr>
              <a:t> </a:t>
            </a:r>
            <a:r>
              <a:rPr lang="en-US" altLang="ru-RU" sz="1600" b="1" dirty="0">
                <a:solidFill>
                  <a:srgbClr val="0000FF"/>
                </a:solidFill>
                <a:effectLst/>
              </a:rPr>
              <a:t>GSI, </a:t>
            </a:r>
            <a:endParaRPr lang="ru-RU" altLang="ru-RU" sz="1600" b="1" dirty="0">
              <a:solidFill>
                <a:srgbClr val="0000FF"/>
              </a:solidFill>
              <a:effectLst/>
            </a:endParaRPr>
          </a:p>
          <a:p>
            <a:pPr>
              <a:defRPr/>
            </a:pPr>
            <a:r>
              <a:rPr lang="en-US" altLang="ru-RU" sz="1600" b="1" dirty="0">
                <a:solidFill>
                  <a:srgbClr val="0000FF"/>
                </a:solidFill>
                <a:effectLst/>
              </a:rPr>
              <a:t>to be running in 2018)</a:t>
            </a:r>
          </a:p>
          <a:p>
            <a:pPr>
              <a:defRPr/>
            </a:pPr>
            <a:r>
              <a:rPr lang="en-US" altLang="ru-RU" sz="1600" b="1" dirty="0">
                <a:solidFill>
                  <a:srgbClr val="0000FF"/>
                </a:solidFill>
                <a:effectLst/>
              </a:rPr>
              <a:t>10</a:t>
            </a:r>
            <a:r>
              <a:rPr lang="en-US" altLang="ru-RU" sz="1600" b="1" baseline="30000" dirty="0">
                <a:solidFill>
                  <a:srgbClr val="0000FF"/>
                </a:solidFill>
                <a:effectLst/>
              </a:rPr>
              <a:t>7</a:t>
            </a:r>
            <a:r>
              <a:rPr lang="en-US" altLang="ru-RU" sz="1600" b="1" dirty="0">
                <a:solidFill>
                  <a:srgbClr val="0000FF"/>
                </a:solidFill>
                <a:effectLst/>
              </a:rPr>
              <a:t> events per sec,</a:t>
            </a:r>
          </a:p>
          <a:p>
            <a:pPr>
              <a:defRPr/>
            </a:pPr>
            <a:r>
              <a:rPr lang="en-US" altLang="ru-RU" sz="1600" b="1" dirty="0">
                <a:solidFill>
                  <a:srgbClr val="0000FF"/>
                </a:solidFill>
                <a:effectLst/>
              </a:rPr>
              <a:t> ~1000 tracks per event</a:t>
            </a:r>
          </a:p>
          <a:p>
            <a:pPr>
              <a:defRPr/>
            </a:pPr>
            <a:r>
              <a:rPr lang="en-US" altLang="ru-RU" sz="1600" b="1" u="sng" dirty="0">
                <a:solidFill>
                  <a:srgbClr val="0000FF"/>
                </a:solidFill>
                <a:effectLst/>
              </a:rPr>
              <a:t>~100 numbers per track</a:t>
            </a:r>
          </a:p>
          <a:p>
            <a:pPr>
              <a:defRPr/>
            </a:pPr>
            <a:r>
              <a:rPr lang="en-US" altLang="ru-RU" b="1" dirty="0">
                <a:solidFill>
                  <a:srgbClr val="FF0066"/>
                </a:solidFill>
                <a:effectLst>
                  <a:outerShdw blurRad="38100" dist="38100" dir="2700000" algn="tl">
                    <a:srgbClr val="C0C0C0"/>
                  </a:outerShdw>
                </a:effectLst>
              </a:rPr>
              <a:t>Total: terabytes/sec !</a:t>
            </a:r>
            <a:endParaRPr lang="ru-RU" dirty="0"/>
          </a:p>
        </p:txBody>
      </p:sp>
      <p:pic>
        <p:nvPicPr>
          <p:cNvPr id="1127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96975"/>
            <a:ext cx="3763962" cy="307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7" name="Прямоугольник 1"/>
          <p:cNvSpPr>
            <a:spLocks noChangeArrowheads="1"/>
          </p:cNvSpPr>
          <p:nvPr/>
        </p:nvSpPr>
        <p:spPr bwMode="auto">
          <a:xfrm>
            <a:off x="53975" y="1035050"/>
            <a:ext cx="1423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ru-RU" sz="1800" b="1">
                <a:solidFill>
                  <a:srgbClr val="0033CC"/>
                </a:solidFill>
                <a:effectLst/>
              </a:rPr>
              <a:t>C</a:t>
            </a:r>
            <a:r>
              <a:rPr lang="en-US" altLang="ru-RU" sz="1800">
                <a:solidFill>
                  <a:srgbClr val="0033CC"/>
                </a:solidFill>
                <a:effectLst/>
              </a:rPr>
              <a:t>ondensed</a:t>
            </a:r>
          </a:p>
          <a:p>
            <a:pPr eaLnBrk="1" hangingPunct="1">
              <a:spcBef>
                <a:spcPct val="0"/>
              </a:spcBef>
              <a:buClrTx/>
              <a:buSzTx/>
              <a:buFontTx/>
              <a:buNone/>
            </a:pPr>
            <a:r>
              <a:rPr lang="en-US" altLang="ru-RU" sz="1800" b="1">
                <a:solidFill>
                  <a:srgbClr val="0033CC"/>
                </a:solidFill>
                <a:effectLst/>
              </a:rPr>
              <a:t>B</a:t>
            </a:r>
            <a:r>
              <a:rPr lang="en-US" altLang="ru-RU" sz="1800">
                <a:solidFill>
                  <a:srgbClr val="0033CC"/>
                </a:solidFill>
                <a:effectLst/>
              </a:rPr>
              <a:t>arion</a:t>
            </a:r>
          </a:p>
          <a:p>
            <a:pPr eaLnBrk="1" hangingPunct="1">
              <a:spcBef>
                <a:spcPct val="0"/>
              </a:spcBef>
              <a:buClrTx/>
              <a:buSzTx/>
              <a:buFontTx/>
              <a:buNone/>
            </a:pPr>
            <a:r>
              <a:rPr lang="en-US" altLang="ru-RU" sz="1800" b="1">
                <a:solidFill>
                  <a:srgbClr val="0033CC"/>
                </a:solidFill>
                <a:effectLst/>
              </a:rPr>
              <a:t>M</a:t>
            </a:r>
            <a:r>
              <a:rPr lang="en-US" altLang="ru-RU" sz="1800">
                <a:solidFill>
                  <a:srgbClr val="0033CC"/>
                </a:solidFill>
                <a:effectLst/>
              </a:rPr>
              <a:t>atter</a:t>
            </a:r>
            <a:endParaRPr lang="ru-RU" altLang="ru-RU" sz="1800">
              <a:solidFill>
                <a:srgbClr val="0033CC"/>
              </a:solidFill>
              <a:effectLst/>
            </a:endParaRPr>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53954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6"/>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B4E8C3F2-1DE6-4A63-BFF1-FDEF5D0F4CDF}" type="slidenum">
              <a:rPr lang="ru-RU" altLang="ru-RU" sz="1200" smtClean="0">
                <a:latin typeface="Arial Black" pitchFamily="34" charset="0"/>
              </a:rPr>
              <a:pPr eaLnBrk="1" hangingPunct="1">
                <a:spcBef>
                  <a:spcPct val="0"/>
                </a:spcBef>
                <a:buClrTx/>
                <a:buSzTx/>
                <a:buFontTx/>
                <a:buNone/>
              </a:pPr>
              <a:t>14</a:t>
            </a:fld>
            <a:endParaRPr lang="ru-RU" altLang="ru-RU" sz="1200" smtClean="0">
              <a:latin typeface="Arial Black" pitchFamily="34" charset="0"/>
            </a:endParaRPr>
          </a:p>
        </p:txBody>
      </p:sp>
      <p:sp>
        <p:nvSpPr>
          <p:cNvPr id="12292" name="Rectangle 2"/>
          <p:cNvSpPr>
            <a:spLocks noGrp="1" noChangeArrowheads="1"/>
          </p:cNvSpPr>
          <p:nvPr>
            <p:ph type="title"/>
          </p:nvPr>
        </p:nvSpPr>
        <p:spPr>
          <a:xfrm>
            <a:off x="457200" y="333375"/>
            <a:ext cx="8229600" cy="719138"/>
          </a:xfrm>
        </p:spPr>
        <p:txBody>
          <a:bodyPr/>
          <a:lstStyle/>
          <a:p>
            <a:pPr algn="ctr" eaLnBrk="1" hangingPunct="1"/>
            <a:r>
              <a:rPr lang="ru-RU" altLang="ru-RU" sz="3600" b="1" dirty="0" smtClean="0">
                <a:solidFill>
                  <a:srgbClr val="0033CC"/>
                </a:solidFill>
              </a:rPr>
              <a:t>Анализ данных в детекторах </a:t>
            </a:r>
            <a:r>
              <a:rPr lang="en-US" altLang="ru-RU" sz="3600" b="1" dirty="0" smtClean="0">
                <a:solidFill>
                  <a:srgbClr val="0033CC"/>
                </a:solidFill>
              </a:rPr>
              <a:t>CBM</a:t>
            </a:r>
            <a:endParaRPr lang="ru-RU" altLang="ru-RU" sz="3200" dirty="0" smtClean="0">
              <a:solidFill>
                <a:srgbClr val="0033CC"/>
              </a:solidFill>
            </a:endParaRPr>
          </a:p>
        </p:txBody>
      </p:sp>
      <p:sp>
        <p:nvSpPr>
          <p:cNvPr id="12293" name="Rectangle 3"/>
          <p:cNvSpPr>
            <a:spLocks noGrp="1" noChangeArrowheads="1"/>
          </p:cNvSpPr>
          <p:nvPr>
            <p:ph type="body" sz="half" idx="1"/>
          </p:nvPr>
        </p:nvSpPr>
        <p:spPr>
          <a:xfrm>
            <a:off x="107950" y="1020763"/>
            <a:ext cx="5553075" cy="2768600"/>
          </a:xfrm>
        </p:spPr>
        <p:txBody>
          <a:bodyPr/>
          <a:lstStyle/>
          <a:p>
            <a:pPr eaLnBrk="1" hangingPunct="1">
              <a:buFont typeface="Wingdings" pitchFamily="2" charset="2"/>
              <a:buNone/>
              <a:defRPr/>
            </a:pPr>
            <a:r>
              <a:rPr lang="ru-RU" altLang="ru-RU" sz="2400" b="1" dirty="0" smtClean="0"/>
              <a:t>Реконструкция событий</a:t>
            </a:r>
            <a:r>
              <a:rPr lang="en-US" altLang="ru-RU" sz="2400" b="1" dirty="0" smtClean="0"/>
              <a:t> </a:t>
            </a:r>
            <a:endParaRPr lang="ru-RU" altLang="ru-RU" sz="2400" b="1" dirty="0" smtClean="0"/>
          </a:p>
          <a:p>
            <a:pPr eaLnBrk="1" hangingPunct="1">
              <a:buFont typeface="Wingdings" pitchFamily="2" charset="2"/>
              <a:buNone/>
              <a:defRPr/>
            </a:pPr>
            <a:r>
              <a:rPr lang="en-US" altLang="ru-RU" sz="2000" b="1" dirty="0" smtClean="0"/>
              <a:t>10</a:t>
            </a:r>
            <a:r>
              <a:rPr lang="en-US" altLang="ru-RU" sz="2000" b="1" baseline="30000" dirty="0" smtClean="0"/>
              <a:t>7</a:t>
            </a:r>
            <a:r>
              <a:rPr lang="en-US" altLang="ru-RU" sz="2000" b="1" dirty="0" smtClean="0"/>
              <a:t> </a:t>
            </a:r>
            <a:r>
              <a:rPr lang="ru-RU" altLang="ru-RU" sz="1800" b="1" dirty="0" err="1" smtClean="0"/>
              <a:t>соб</a:t>
            </a:r>
            <a:r>
              <a:rPr lang="ru-RU" altLang="ru-RU" sz="1800" b="1" dirty="0" smtClean="0"/>
              <a:t>/сек, </a:t>
            </a:r>
            <a:r>
              <a:rPr lang="en-US" altLang="ru-RU" sz="1800" b="1" dirty="0" smtClean="0"/>
              <a:t>~1000 </a:t>
            </a:r>
            <a:r>
              <a:rPr lang="ru-RU" altLang="ru-RU" sz="1800" b="1" dirty="0" smtClean="0"/>
              <a:t>треков/</a:t>
            </a:r>
            <a:r>
              <a:rPr lang="ru-RU" altLang="ru-RU" sz="1800" b="1" dirty="0" err="1" smtClean="0"/>
              <a:t>соб</a:t>
            </a:r>
            <a:r>
              <a:rPr lang="ru-RU" altLang="ru-RU" sz="1800" b="1" dirty="0" smtClean="0"/>
              <a:t>, </a:t>
            </a:r>
            <a:r>
              <a:rPr lang="en-US" altLang="ru-RU" sz="1800" b="1" dirty="0" smtClean="0"/>
              <a:t>~</a:t>
            </a:r>
            <a:r>
              <a:rPr lang="ru-RU" altLang="ru-RU" sz="1800" b="1" dirty="0" smtClean="0"/>
              <a:t>100 чисел/трек</a:t>
            </a:r>
          </a:p>
          <a:p>
            <a:pPr eaLnBrk="1" hangingPunct="1">
              <a:buFont typeface="Wingdings" pitchFamily="2" charset="2"/>
              <a:buNone/>
              <a:defRPr/>
            </a:pPr>
            <a:r>
              <a:rPr lang="ru-RU" altLang="ru-RU" sz="1800" b="1" u="sng" dirty="0" err="1" smtClean="0">
                <a:solidFill>
                  <a:srgbClr val="0000FF"/>
                </a:solidFill>
              </a:rPr>
              <a:t>ТераБайт</a:t>
            </a:r>
            <a:r>
              <a:rPr lang="ru-RU" altLang="ru-RU" sz="1800" b="1" u="sng" dirty="0" smtClean="0">
                <a:solidFill>
                  <a:srgbClr val="0000FF"/>
                </a:solidFill>
              </a:rPr>
              <a:t>/сек в режиме </a:t>
            </a:r>
            <a:r>
              <a:rPr lang="en-US" altLang="ru-RU" sz="1800" b="1" u="sng" dirty="0" smtClean="0">
                <a:solidFill>
                  <a:srgbClr val="0000FF"/>
                </a:solidFill>
              </a:rPr>
              <a:t>on-line</a:t>
            </a:r>
            <a:r>
              <a:rPr lang="ru-RU" altLang="ru-RU" sz="1800" b="1" u="sng" dirty="0" smtClean="0">
                <a:solidFill>
                  <a:srgbClr val="0000FF"/>
                </a:solidFill>
              </a:rPr>
              <a:t>!</a:t>
            </a:r>
          </a:p>
          <a:p>
            <a:pPr eaLnBrk="1" hangingPunct="1">
              <a:buFont typeface="Wingdings" pitchFamily="2" charset="2"/>
              <a:buAutoNum type="arabicPeriod"/>
              <a:defRPr/>
            </a:pPr>
            <a:r>
              <a:rPr lang="ru-RU" altLang="ru-RU" sz="1800" b="1" dirty="0" smtClean="0"/>
              <a:t>Вершинный детектор </a:t>
            </a:r>
            <a:r>
              <a:rPr lang="en-US" altLang="ru-RU" sz="1800" b="1" dirty="0" smtClean="0"/>
              <a:t>STS</a:t>
            </a:r>
            <a:r>
              <a:rPr lang="ru-RU" altLang="ru-RU" sz="1800" b="1" dirty="0" smtClean="0"/>
              <a:t> </a:t>
            </a:r>
          </a:p>
          <a:p>
            <a:pPr marL="0" indent="0" eaLnBrk="1" hangingPunct="1">
              <a:spcBef>
                <a:spcPts val="0"/>
              </a:spcBef>
              <a:buFont typeface="Wingdings" pitchFamily="2" charset="2"/>
              <a:buNone/>
              <a:defRPr/>
            </a:pPr>
            <a:r>
              <a:rPr lang="ru-RU" altLang="ru-RU" sz="1800" b="1" dirty="0" smtClean="0"/>
              <a:t>Задачи трекинга в магнитном поле:</a:t>
            </a:r>
          </a:p>
          <a:p>
            <a:pPr eaLnBrk="1" hangingPunct="1">
              <a:spcBef>
                <a:spcPts val="0"/>
              </a:spcBef>
              <a:buFont typeface="Wingdings" panose="05000000000000000000" pitchFamily="2" charset="2"/>
              <a:buChar char="§"/>
              <a:defRPr/>
            </a:pPr>
            <a:r>
              <a:rPr lang="ru-RU" altLang="ru-RU" sz="1600" dirty="0" smtClean="0"/>
              <a:t>Распознавание треков </a:t>
            </a:r>
          </a:p>
          <a:p>
            <a:pPr eaLnBrk="1" hangingPunct="1">
              <a:spcBef>
                <a:spcPts val="0"/>
              </a:spcBef>
              <a:buFont typeface="Wingdings" panose="05000000000000000000" pitchFamily="2" charset="2"/>
              <a:buChar char="§"/>
              <a:defRPr/>
            </a:pPr>
            <a:r>
              <a:rPr lang="ru-RU" altLang="ru-RU" sz="1600" dirty="0" smtClean="0"/>
              <a:t>Вычисление их параметров </a:t>
            </a:r>
          </a:p>
          <a:p>
            <a:pPr eaLnBrk="1" hangingPunct="1">
              <a:spcBef>
                <a:spcPts val="0"/>
              </a:spcBef>
              <a:buFont typeface="Wingdings" panose="05000000000000000000" pitchFamily="2" charset="2"/>
              <a:buChar char="§"/>
              <a:defRPr/>
            </a:pPr>
            <a:r>
              <a:rPr lang="ru-RU" altLang="ru-RU" sz="1600" dirty="0" smtClean="0"/>
              <a:t>Определение вторичных вершин для короткоживущих и нейтральных частиц</a:t>
            </a:r>
            <a:endParaRPr lang="en-US" altLang="ru-RU" sz="1800" b="1" dirty="0" smtClean="0"/>
          </a:p>
        </p:txBody>
      </p:sp>
      <p:sp>
        <p:nvSpPr>
          <p:cNvPr id="12294" name="Rectangle 9"/>
          <p:cNvSpPr>
            <a:spLocks noChangeArrowheads="1"/>
          </p:cNvSpPr>
          <p:nvPr/>
        </p:nvSpPr>
        <p:spPr bwMode="auto">
          <a:xfrm>
            <a:off x="5003800" y="1844675"/>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ru-RU" altLang="ru-RU" sz="1800" b="1">
              <a:solidFill>
                <a:srgbClr val="0000FF"/>
              </a:solidFill>
              <a:effectLst/>
            </a:endParaRPr>
          </a:p>
        </p:txBody>
      </p:sp>
      <p:sp>
        <p:nvSpPr>
          <p:cNvPr id="12295" name="Rectangle 11"/>
          <p:cNvSpPr>
            <a:spLocks noChangeArrowheads="1"/>
          </p:cNvSpPr>
          <p:nvPr/>
        </p:nvSpPr>
        <p:spPr bwMode="auto">
          <a:xfrm>
            <a:off x="4932363" y="3057525"/>
            <a:ext cx="40322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ru-RU" altLang="ru-RU" sz="1400">
                <a:effectLst/>
              </a:rPr>
              <a:t>Модельный вид Au+Au взаимодействия</a:t>
            </a:r>
            <a:r>
              <a:rPr lang="en-US" altLang="ru-RU" sz="1400">
                <a:effectLst/>
              </a:rPr>
              <a:t> </a:t>
            </a:r>
            <a:r>
              <a:rPr lang="ru-RU" altLang="ru-RU" sz="1400">
                <a:effectLst/>
              </a:rPr>
              <a:t>в </a:t>
            </a:r>
            <a:r>
              <a:rPr lang="en-US" altLang="ru-RU" sz="1400">
                <a:effectLst/>
              </a:rPr>
              <a:t>STS</a:t>
            </a:r>
          </a:p>
        </p:txBody>
      </p:sp>
      <p:graphicFrame>
        <p:nvGraphicFramePr>
          <p:cNvPr id="12296" name="Object 12"/>
          <p:cNvGraphicFramePr>
            <a:graphicFrameLocks noGrp="1" noChangeAspect="1"/>
          </p:cNvGraphicFramePr>
          <p:nvPr>
            <p:ph sz="quarter" idx="3"/>
          </p:nvPr>
        </p:nvGraphicFramePr>
        <p:xfrm>
          <a:off x="5292725" y="3451225"/>
          <a:ext cx="3671888" cy="2251075"/>
        </p:xfrm>
        <a:graphic>
          <a:graphicData uri="http://schemas.openxmlformats.org/presentationml/2006/ole">
            <mc:AlternateContent xmlns:mc="http://schemas.openxmlformats.org/markup-compatibility/2006">
              <mc:Choice xmlns:v="urn:schemas-microsoft-com:vml" Requires="v">
                <p:oleObj spid="_x0000_s55341" r:id="rId3" imgW="6792273" imgH="3561905" progId="">
                  <p:embed/>
                </p:oleObj>
              </mc:Choice>
              <mc:Fallback>
                <p:oleObj r:id="rId3" imgW="6792273" imgH="356190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451225"/>
                        <a:ext cx="3671888"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301" name="Rectangle 14"/>
          <p:cNvSpPr>
            <a:spLocks noChangeArrowheads="1"/>
          </p:cNvSpPr>
          <p:nvPr/>
        </p:nvSpPr>
        <p:spPr bwMode="auto">
          <a:xfrm>
            <a:off x="107950" y="3933825"/>
            <a:ext cx="561657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ru-RU" altLang="ru-RU" sz="1800" b="1" dirty="0" smtClean="0">
                <a:effectLst/>
              </a:rPr>
              <a:t>2. Детектор </a:t>
            </a:r>
            <a:r>
              <a:rPr lang="en-US" altLang="ru-RU" sz="1800" b="1" dirty="0" smtClean="0">
                <a:effectLst/>
              </a:rPr>
              <a:t>RICH</a:t>
            </a:r>
          </a:p>
          <a:p>
            <a:pPr eaLnBrk="1" hangingPunct="1">
              <a:spcBef>
                <a:spcPct val="0"/>
              </a:spcBef>
              <a:buClrTx/>
              <a:buSzTx/>
              <a:buFontTx/>
              <a:buNone/>
              <a:defRPr/>
            </a:pPr>
            <a:r>
              <a:rPr lang="ru-RU" altLang="ru-RU" sz="1600" b="1" dirty="0" smtClean="0">
                <a:effectLst/>
              </a:rPr>
              <a:t>Задачи</a:t>
            </a:r>
            <a:r>
              <a:rPr lang="en-US" altLang="ru-RU" sz="1600" b="1" dirty="0" smtClean="0">
                <a:effectLst/>
              </a:rPr>
              <a:t> </a:t>
            </a:r>
            <a:r>
              <a:rPr lang="ru-RU" altLang="ru-RU" sz="1600" b="1" dirty="0" smtClean="0">
                <a:effectLst/>
              </a:rPr>
              <a:t>по идентификации электронов и пионов: </a:t>
            </a:r>
          </a:p>
          <a:p>
            <a:pPr marL="285750" indent="-285750" eaLnBrk="1" hangingPunct="1">
              <a:spcBef>
                <a:spcPct val="0"/>
              </a:spcBef>
              <a:buClrTx/>
              <a:buSzTx/>
              <a:buFont typeface="Wingdings" panose="05000000000000000000" pitchFamily="2" charset="2"/>
              <a:buChar char="§"/>
              <a:defRPr/>
            </a:pPr>
            <a:r>
              <a:rPr lang="ru-RU" altLang="ru-RU" sz="1600" dirty="0" smtClean="0">
                <a:effectLst/>
              </a:rPr>
              <a:t>распознать все кольца </a:t>
            </a:r>
          </a:p>
          <a:p>
            <a:pPr marL="285750" indent="-285750" eaLnBrk="1" hangingPunct="1">
              <a:spcBef>
                <a:spcPct val="0"/>
              </a:spcBef>
              <a:buClrTx/>
              <a:buSzTx/>
              <a:buFont typeface="Wingdings" panose="05000000000000000000" pitchFamily="2" charset="2"/>
              <a:buChar char="§"/>
              <a:defRPr/>
            </a:pPr>
            <a:r>
              <a:rPr lang="ru-RU" altLang="ru-RU" sz="1600" dirty="0" smtClean="0">
                <a:effectLst/>
              </a:rPr>
              <a:t>вычислить их параметры с учетом шумовых отсчетов, перекрытия колец и оптических искажений, из-за которых кольца выглядят, как эллипсы</a:t>
            </a:r>
          </a:p>
          <a:p>
            <a:pPr marL="285750" indent="-285750" eaLnBrk="1" hangingPunct="1">
              <a:spcBef>
                <a:spcPct val="0"/>
              </a:spcBef>
              <a:buClrTx/>
              <a:buSzTx/>
              <a:buFont typeface="Wingdings" panose="05000000000000000000" pitchFamily="2" charset="2"/>
              <a:buChar char="§"/>
              <a:defRPr/>
            </a:pPr>
            <a:r>
              <a:rPr lang="ru-RU" altLang="ru-RU" sz="1600" dirty="0" smtClean="0">
                <a:effectLst/>
              </a:rPr>
              <a:t>стыковать кольца с треками, найденными в </a:t>
            </a:r>
            <a:r>
              <a:rPr lang="en-US" altLang="ru-RU" sz="1600" dirty="0" smtClean="0">
                <a:effectLst/>
              </a:rPr>
              <a:t>STS</a:t>
            </a:r>
          </a:p>
          <a:p>
            <a:pPr marL="285750" indent="-285750" eaLnBrk="1" hangingPunct="1">
              <a:spcBef>
                <a:spcPct val="0"/>
              </a:spcBef>
              <a:buClrTx/>
              <a:buSzTx/>
              <a:buFont typeface="Wingdings" panose="05000000000000000000" pitchFamily="2" charset="2"/>
              <a:buChar char="§"/>
              <a:defRPr/>
            </a:pPr>
            <a:r>
              <a:rPr lang="ru-RU" altLang="ru-RU" sz="1600" dirty="0" smtClean="0">
                <a:effectLst/>
              </a:rPr>
              <a:t>определить, какие треки порождены электронами </a:t>
            </a:r>
          </a:p>
        </p:txBody>
      </p:sp>
      <p:sp>
        <p:nvSpPr>
          <p:cNvPr id="12298" name="Rectangle 15"/>
          <p:cNvSpPr>
            <a:spLocks noChangeArrowheads="1"/>
          </p:cNvSpPr>
          <p:nvPr/>
        </p:nvSpPr>
        <p:spPr bwMode="auto">
          <a:xfrm>
            <a:off x="5472113" y="5702300"/>
            <a:ext cx="3492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ru-RU" altLang="ru-RU" sz="1400">
                <a:effectLst/>
              </a:rPr>
              <a:t>Кольца черенковского излучения,</a:t>
            </a:r>
            <a:endParaRPr lang="en-US" altLang="ru-RU" sz="1400">
              <a:effectLst/>
            </a:endParaRPr>
          </a:p>
          <a:p>
            <a:pPr eaLnBrk="1" hangingPunct="1">
              <a:spcBef>
                <a:spcPct val="0"/>
              </a:spcBef>
              <a:buClrTx/>
              <a:buSzTx/>
              <a:buFontTx/>
              <a:buNone/>
            </a:pPr>
            <a:r>
              <a:rPr lang="ru-RU" altLang="ru-RU" sz="1400">
                <a:effectLst/>
              </a:rPr>
              <a:t>зарегистрированные в детекторе </a:t>
            </a:r>
            <a:r>
              <a:rPr lang="en-US" altLang="ru-RU" sz="1400">
                <a:effectLst/>
              </a:rPr>
              <a:t>RICH</a:t>
            </a:r>
            <a:endParaRPr lang="ru-RU" altLang="ru-RU" sz="1400">
              <a:effectLst/>
            </a:endParaRPr>
          </a:p>
        </p:txBody>
      </p:sp>
      <p:sp>
        <p:nvSpPr>
          <p:cNvPr id="22545" name="AutoShape 17"/>
          <p:cNvSpPr>
            <a:spLocks noChangeArrowheads="1"/>
          </p:cNvSpPr>
          <p:nvPr/>
        </p:nvSpPr>
        <p:spPr bwMode="auto">
          <a:xfrm flipV="1">
            <a:off x="3738563" y="2197100"/>
            <a:ext cx="1825625" cy="198438"/>
          </a:xfrm>
          <a:prstGeom prst="rightArrow">
            <a:avLst>
              <a:gd name="adj1" fmla="val 50000"/>
              <a:gd name="adj2" fmla="val 566912"/>
            </a:avLst>
          </a:prstGeom>
          <a:solidFill>
            <a:srgbClr val="FF66FF"/>
          </a:solidFill>
          <a:ln w="9525">
            <a:solidFill>
              <a:schemeClr val="tx1"/>
            </a:solidFill>
            <a:miter lim="800000"/>
            <a:headEnd/>
            <a:tailEnd/>
          </a:ln>
          <a:effectLst/>
          <a:extLst/>
        </p:spPr>
        <p:txBody>
          <a:bodyPr wrap="none" anchor="ctr"/>
          <a:lstStyle/>
          <a:p>
            <a:pPr>
              <a:defRPr/>
            </a:pPr>
            <a:endParaRPr lang="ru-RU"/>
          </a:p>
        </p:txBody>
      </p:sp>
      <p:sp>
        <p:nvSpPr>
          <p:cNvPr id="20" name="AutoShape 17"/>
          <p:cNvSpPr>
            <a:spLocks noChangeArrowheads="1"/>
          </p:cNvSpPr>
          <p:nvPr/>
        </p:nvSpPr>
        <p:spPr bwMode="auto">
          <a:xfrm>
            <a:off x="2190750" y="4106863"/>
            <a:ext cx="2913063" cy="107950"/>
          </a:xfrm>
          <a:prstGeom prst="rightArrow">
            <a:avLst>
              <a:gd name="adj1" fmla="val 50000"/>
              <a:gd name="adj2" fmla="val 566912"/>
            </a:avLst>
          </a:prstGeom>
          <a:solidFill>
            <a:srgbClr val="00FFFF"/>
          </a:solidFill>
          <a:ln w="9525">
            <a:solidFill>
              <a:schemeClr val="tx1"/>
            </a:solidFill>
            <a:miter lim="800000"/>
            <a:headEnd/>
            <a:tailEnd/>
          </a:ln>
          <a:effectLst/>
          <a:extLst/>
        </p:spPr>
        <p:txBody>
          <a:bodyPr wrap="none" anchor="ctr"/>
          <a:lstStyle/>
          <a:p>
            <a:pPr>
              <a:defRPr/>
            </a:pPr>
            <a:endParaRPr lang="ru-RU"/>
          </a:p>
        </p:txBody>
      </p:sp>
      <p:pic>
        <p:nvPicPr>
          <p:cNvPr id="2"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588" y="898525"/>
            <a:ext cx="3148012"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ижний колонтитул 2"/>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428322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86EB10D2-48F6-408B-A4C8-A959031166B5}" type="slidenum">
              <a:rPr lang="ru-RU" altLang="ru-RU" sz="1200" smtClean="0">
                <a:latin typeface="Arial Black" pitchFamily="34" charset="0"/>
              </a:rPr>
              <a:pPr eaLnBrk="1" hangingPunct="1">
                <a:spcBef>
                  <a:spcPct val="0"/>
                </a:spcBef>
                <a:buClrTx/>
                <a:buSzTx/>
                <a:buFontTx/>
                <a:buNone/>
              </a:pPr>
              <a:t>15</a:t>
            </a:fld>
            <a:endParaRPr lang="ru-RU" altLang="ru-RU" sz="1200" smtClean="0">
              <a:latin typeface="Arial Black" pitchFamily="34" charset="0"/>
            </a:endParaRPr>
          </a:p>
        </p:txBody>
      </p:sp>
      <p:sp>
        <p:nvSpPr>
          <p:cNvPr id="13316" name="Text Box 2"/>
          <p:cNvSpPr txBox="1">
            <a:spLocks noChangeArrowheads="1"/>
          </p:cNvSpPr>
          <p:nvPr/>
        </p:nvSpPr>
        <p:spPr bwMode="auto">
          <a:xfrm>
            <a:off x="6424613"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ru-RU" altLang="ru-RU" sz="1800" b="1">
              <a:effectLst/>
            </a:endParaRPr>
          </a:p>
        </p:txBody>
      </p:sp>
      <p:sp>
        <p:nvSpPr>
          <p:cNvPr id="13317" name="Text Box 3"/>
          <p:cNvSpPr txBox="1">
            <a:spLocks noChangeArrowheads="1"/>
          </p:cNvSpPr>
          <p:nvPr/>
        </p:nvSpPr>
        <p:spPr bwMode="auto">
          <a:xfrm>
            <a:off x="0" y="2852738"/>
            <a:ext cx="5219700" cy="2800767"/>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ru-RU" altLang="ru-RU" sz="1600" dirty="0" err="1">
                <a:effectLst/>
                <a:cs typeface="Times New Roman" pitchFamily="18" charset="0"/>
              </a:rPr>
              <a:t>Трекер</a:t>
            </a:r>
            <a:r>
              <a:rPr lang="ru-RU" altLang="ru-RU" sz="1600" dirty="0">
                <a:effectLst/>
                <a:cs typeface="Times New Roman" pitchFamily="18" charset="0"/>
              </a:rPr>
              <a:t> образован 31 стеной из эмульсионных кирпичей, перемежаемых решетками из </a:t>
            </a:r>
            <a:r>
              <a:rPr lang="ru-RU" altLang="ru-RU" sz="1600" dirty="0" smtClean="0">
                <a:effectLst/>
                <a:cs typeface="Times New Roman" pitchFamily="18" charset="0"/>
              </a:rPr>
              <a:t>                  7-миметровых </a:t>
            </a:r>
            <a:r>
              <a:rPr lang="ru-RU" altLang="ru-RU" sz="1600" dirty="0">
                <a:effectLst/>
                <a:cs typeface="Times New Roman" pitchFamily="18" charset="0"/>
              </a:rPr>
              <a:t>сцинтилляторов, снабженных электронными регистраторами. </a:t>
            </a:r>
            <a:r>
              <a:rPr lang="ru-RU" altLang="ru-RU" sz="1600" b="1" dirty="0">
                <a:effectLst/>
                <a:cs typeface="Times New Roman" pitchFamily="18" charset="0"/>
              </a:rPr>
              <a:t>Основная задача </a:t>
            </a:r>
            <a:r>
              <a:rPr lang="ru-RU" altLang="ru-RU" sz="1600" dirty="0">
                <a:effectLst/>
                <a:cs typeface="Times New Roman" pitchFamily="18" charset="0"/>
              </a:rPr>
              <a:t>анализа данных </a:t>
            </a:r>
            <a:r>
              <a:rPr lang="ru-RU" altLang="ru-RU" sz="1600" dirty="0" err="1">
                <a:effectLst/>
                <a:cs typeface="Times New Roman" pitchFamily="18" charset="0"/>
              </a:rPr>
              <a:t>трекера</a:t>
            </a:r>
            <a:r>
              <a:rPr lang="en-US" altLang="ru-RU" sz="1600" dirty="0">
                <a:effectLst/>
                <a:cs typeface="Times New Roman" pitchFamily="18" charset="0"/>
              </a:rPr>
              <a:t> </a:t>
            </a:r>
            <a:r>
              <a:rPr lang="ru-RU" altLang="ru-RU" sz="1600" dirty="0">
                <a:effectLst/>
                <a:cs typeface="Times New Roman" pitchFamily="18" charset="0"/>
              </a:rPr>
              <a:t>– </a:t>
            </a:r>
            <a:r>
              <a:rPr lang="ru-RU" altLang="ru-RU" sz="1600" b="1" dirty="0">
                <a:effectLst/>
                <a:cs typeface="Times New Roman" pitchFamily="18" charset="0"/>
              </a:rPr>
              <a:t>определение того конкретного кирпича, где произошло искомое событие осцилляции нейтрино</a:t>
            </a:r>
            <a:r>
              <a:rPr lang="ru-RU" altLang="ru-RU" sz="1600" dirty="0">
                <a:effectLst/>
                <a:cs typeface="Times New Roman" pitchFamily="18" charset="0"/>
              </a:rPr>
              <a:t>.  Треки прослеживаемые по точкам пересечения сцинтилляторов, засвеченных проходящими частицами, должны сходиться в вершину, которая и определяет искомый </a:t>
            </a:r>
            <a:r>
              <a:rPr lang="ru-RU" altLang="ru-RU" sz="1600" dirty="0" smtClean="0">
                <a:effectLst/>
                <a:cs typeface="Times New Roman" pitchFamily="18" charset="0"/>
              </a:rPr>
              <a:t>кирпич</a:t>
            </a:r>
            <a:endParaRPr lang="en-US" altLang="ru-RU" sz="1600" dirty="0">
              <a:effectLst/>
            </a:endParaRPr>
          </a:p>
        </p:txBody>
      </p:sp>
      <p:graphicFrame>
        <p:nvGraphicFramePr>
          <p:cNvPr id="13318" name="Object 4"/>
          <p:cNvGraphicFramePr>
            <a:graphicFrameLocks noChangeAspect="1"/>
          </p:cNvGraphicFramePr>
          <p:nvPr>
            <p:extLst>
              <p:ext uri="{D42A27DB-BD31-4B8C-83A1-F6EECF244321}">
                <p14:modId xmlns:p14="http://schemas.microsoft.com/office/powerpoint/2010/main" val="1157333595"/>
              </p:ext>
            </p:extLst>
          </p:nvPr>
        </p:nvGraphicFramePr>
        <p:xfrm>
          <a:off x="1" y="-14287"/>
          <a:ext cx="4932040" cy="2827216"/>
        </p:xfrm>
        <a:graphic>
          <a:graphicData uri="http://schemas.openxmlformats.org/presentationml/2006/ole">
            <mc:AlternateContent xmlns:mc="http://schemas.openxmlformats.org/markup-compatibility/2006">
              <mc:Choice xmlns:v="urn:schemas-microsoft-com:vml" Requires="v">
                <p:oleObj spid="_x0000_s56410" r:id="rId4" imgW="7009524" imgH="4420217" progId="">
                  <p:embed/>
                </p:oleObj>
              </mc:Choice>
              <mc:Fallback>
                <p:oleObj r:id="rId4" imgW="7009524" imgH="442021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4287"/>
                        <a:ext cx="4932040" cy="2827216"/>
                      </a:xfrm>
                      <a:prstGeom prst="rect">
                        <a:avLst/>
                      </a:prstGeom>
                      <a:noFill/>
                      <a:ln>
                        <a:noFill/>
                      </a:ln>
                      <a:effectLst/>
                      <a:extLst/>
                    </p:spPr>
                  </p:pic>
                </p:oleObj>
              </mc:Fallback>
            </mc:AlternateContent>
          </a:graphicData>
        </a:graphic>
      </p:graphicFrame>
      <p:sp>
        <p:nvSpPr>
          <p:cNvPr id="15367" name="Text Box 5"/>
          <p:cNvSpPr txBox="1">
            <a:spLocks noChangeArrowheads="1"/>
          </p:cNvSpPr>
          <p:nvPr/>
        </p:nvSpPr>
        <p:spPr bwMode="auto">
          <a:xfrm>
            <a:off x="4618915" y="-14288"/>
            <a:ext cx="47436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ru-RU" sz="2800" b="1" dirty="0" smtClean="0">
                <a:solidFill>
                  <a:srgbClr val="0033CC"/>
                </a:solidFill>
              </a:rPr>
              <a:t>                 </a:t>
            </a:r>
            <a:r>
              <a:rPr lang="ru-RU" altLang="ru-RU" sz="2800" b="1" dirty="0">
                <a:solidFill>
                  <a:srgbClr val="0033CC"/>
                </a:solidFill>
              </a:rPr>
              <a:t>Анализ данных </a:t>
            </a:r>
          </a:p>
          <a:p>
            <a:pPr eaLnBrk="1" hangingPunct="1">
              <a:spcBef>
                <a:spcPct val="0"/>
              </a:spcBef>
              <a:buClrTx/>
              <a:buSzTx/>
              <a:buFontTx/>
              <a:buNone/>
              <a:defRPr/>
            </a:pPr>
            <a:r>
              <a:rPr lang="ru-RU" altLang="ru-RU" sz="2800" b="1" dirty="0">
                <a:solidFill>
                  <a:srgbClr val="0033CC"/>
                </a:solidFill>
                <a:effectLst/>
              </a:rPr>
              <a:t>в эксперименте </a:t>
            </a:r>
            <a:r>
              <a:rPr lang="en-US" altLang="ru-RU" sz="2800" b="1" dirty="0">
                <a:solidFill>
                  <a:srgbClr val="0000FF"/>
                </a:solidFill>
                <a:effectLst/>
              </a:rPr>
              <a:t>OPERA</a:t>
            </a:r>
            <a:endParaRPr lang="ru-RU" altLang="ru-RU" sz="1600" b="1" dirty="0">
              <a:solidFill>
                <a:srgbClr val="0000FF"/>
              </a:solidFill>
              <a:effectLst/>
            </a:endParaRPr>
          </a:p>
        </p:txBody>
      </p:sp>
      <p:graphicFrame>
        <p:nvGraphicFramePr>
          <p:cNvPr id="13320" name="Object 7"/>
          <p:cNvGraphicFramePr>
            <a:graphicFrameLocks noChangeAspect="1"/>
          </p:cNvGraphicFramePr>
          <p:nvPr/>
        </p:nvGraphicFramePr>
        <p:xfrm>
          <a:off x="5394325" y="1647825"/>
          <a:ext cx="3617913" cy="2232025"/>
        </p:xfrm>
        <a:graphic>
          <a:graphicData uri="http://schemas.openxmlformats.org/presentationml/2006/ole">
            <mc:AlternateContent xmlns:mc="http://schemas.openxmlformats.org/markup-compatibility/2006">
              <mc:Choice xmlns:v="urn:schemas-microsoft-com:vml" Requires="v">
                <p:oleObj spid="_x0000_s56411" name="Photo Editor Photo" r:id="rId6" imgW="5057143" imgH="2419048" progId="MSPhotoEd.3">
                  <p:embed/>
                </p:oleObj>
              </mc:Choice>
              <mc:Fallback>
                <p:oleObj name="Photo Editor Photo" r:id="rId6" imgW="5057143" imgH="241904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4325" y="1647825"/>
                        <a:ext cx="361791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2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110038"/>
            <a:ext cx="34575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AutoShape 9"/>
          <p:cNvSpPr>
            <a:spLocks noChangeArrowheads="1"/>
          </p:cNvSpPr>
          <p:nvPr/>
        </p:nvSpPr>
        <p:spPr bwMode="auto">
          <a:xfrm>
            <a:off x="5586413" y="3105150"/>
            <a:ext cx="754062" cy="1800225"/>
          </a:xfrm>
          <a:prstGeom prst="upDownArrowCallout">
            <a:avLst>
              <a:gd name="adj1" fmla="val 25000"/>
              <a:gd name="adj2" fmla="val 25000"/>
              <a:gd name="adj3" fmla="val 29842"/>
              <a:gd name="adj4"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ru-RU" sz="2400" b="1">
                <a:solidFill>
                  <a:srgbClr val="FF3300"/>
                </a:solidFill>
                <a:effectLst/>
              </a:rPr>
              <a:t>BSP</a:t>
            </a:r>
            <a:endParaRPr lang="ru-RU" altLang="ru-RU" sz="2400" b="1">
              <a:solidFill>
                <a:srgbClr val="FF3300"/>
              </a:solidFill>
              <a:effectLst/>
            </a:endParaRPr>
          </a:p>
        </p:txBody>
      </p:sp>
      <p:sp>
        <p:nvSpPr>
          <p:cNvPr id="13323" name="Rectangle 11"/>
          <p:cNvSpPr>
            <a:spLocks noChangeArrowheads="1"/>
          </p:cNvSpPr>
          <p:nvPr/>
        </p:nvSpPr>
        <p:spPr bwMode="auto">
          <a:xfrm>
            <a:off x="5392738" y="6054725"/>
            <a:ext cx="33861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ru-RU" altLang="ru-RU" sz="1600">
                <a:effectLst/>
              </a:rPr>
              <a:t>Два типа событий </a:t>
            </a:r>
            <a:r>
              <a:rPr lang="en-US" altLang="ru-RU" sz="1600">
                <a:effectLst/>
              </a:rPr>
              <a:t>OPERA </a:t>
            </a:r>
            <a:r>
              <a:rPr lang="ru-RU" altLang="ru-RU" sz="1600">
                <a:effectLst/>
              </a:rPr>
              <a:t>с</a:t>
            </a:r>
            <a:r>
              <a:rPr lang="en-US" altLang="ru-RU" sz="1600">
                <a:effectLst/>
              </a:rPr>
              <a:t> BSP</a:t>
            </a:r>
          </a:p>
        </p:txBody>
      </p:sp>
      <p:sp>
        <p:nvSpPr>
          <p:cNvPr id="13324" name="Text Box 12"/>
          <p:cNvSpPr txBox="1">
            <a:spLocks noChangeArrowheads="1"/>
          </p:cNvSpPr>
          <p:nvPr/>
        </p:nvSpPr>
        <p:spPr bwMode="auto">
          <a:xfrm>
            <a:off x="6530975" y="3716338"/>
            <a:ext cx="23939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ru-RU" altLang="ru-RU" sz="1800" u="sng">
                <a:solidFill>
                  <a:srgbClr val="FF3300"/>
                </a:solidFill>
                <a:effectLst/>
              </a:rPr>
              <a:t>Подлинная вершина</a:t>
            </a:r>
            <a:endParaRPr lang="en-US" altLang="ru-RU" sz="1800" u="sng">
              <a:solidFill>
                <a:srgbClr val="FF3300"/>
              </a:solidFill>
              <a:effectLst/>
            </a:endParaRPr>
          </a:p>
        </p:txBody>
      </p:sp>
      <p:sp>
        <p:nvSpPr>
          <p:cNvPr id="26637" name="Line 13"/>
          <p:cNvSpPr>
            <a:spLocks noChangeShapeType="1"/>
          </p:cNvSpPr>
          <p:nvPr/>
        </p:nvSpPr>
        <p:spPr bwMode="auto">
          <a:xfrm flipH="1" flipV="1">
            <a:off x="6084888" y="2852738"/>
            <a:ext cx="523875" cy="863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a:p>
        </p:txBody>
      </p:sp>
      <p:sp>
        <p:nvSpPr>
          <p:cNvPr id="26638" name="Line 14"/>
          <p:cNvSpPr>
            <a:spLocks noChangeShapeType="1"/>
          </p:cNvSpPr>
          <p:nvPr/>
        </p:nvSpPr>
        <p:spPr bwMode="auto">
          <a:xfrm flipH="1">
            <a:off x="6119813" y="4005263"/>
            <a:ext cx="454025" cy="104457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a:p>
        </p:txBody>
      </p:sp>
      <p:sp>
        <p:nvSpPr>
          <p:cNvPr id="26639" name="Text Box 15"/>
          <p:cNvSpPr txBox="1">
            <a:spLocks noChangeArrowheads="1"/>
          </p:cNvSpPr>
          <p:nvPr/>
        </p:nvSpPr>
        <p:spPr bwMode="auto">
          <a:xfrm>
            <a:off x="7143750" y="1698625"/>
            <a:ext cx="186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ru-RU" sz="1400" b="1">
                <a:solidFill>
                  <a:srgbClr val="339933"/>
                </a:solidFill>
                <a:effectLst>
                  <a:outerShdw blurRad="38100" dist="38100" dir="2700000" algn="tl">
                    <a:srgbClr val="C0C0C0"/>
                  </a:outerShdw>
                </a:effectLst>
              </a:rPr>
              <a:t>Hadron shower axix</a:t>
            </a:r>
            <a:endParaRPr lang="ru-RU" altLang="ru-RU" sz="1400" b="1">
              <a:solidFill>
                <a:srgbClr val="339933"/>
              </a:solidFill>
              <a:effectLst>
                <a:outerShdw blurRad="38100" dist="38100" dir="2700000" algn="tl">
                  <a:srgbClr val="C0C0C0"/>
                </a:outerShdw>
              </a:effectLst>
            </a:endParaRPr>
          </a:p>
        </p:txBody>
      </p:sp>
      <p:sp>
        <p:nvSpPr>
          <p:cNvPr id="26640" name="Line 16"/>
          <p:cNvSpPr>
            <a:spLocks noChangeShapeType="1"/>
          </p:cNvSpPr>
          <p:nvPr/>
        </p:nvSpPr>
        <p:spPr bwMode="auto">
          <a:xfrm flipV="1">
            <a:off x="6990718" y="1989138"/>
            <a:ext cx="1181732" cy="647774"/>
          </a:xfrm>
          <a:prstGeom prst="line">
            <a:avLst/>
          </a:prstGeom>
          <a:noFill/>
          <a:ln w="127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a:p>
        </p:txBody>
      </p:sp>
      <p:sp>
        <p:nvSpPr>
          <p:cNvPr id="2" name="TextBox 1"/>
          <p:cNvSpPr txBox="1"/>
          <p:nvPr/>
        </p:nvSpPr>
        <p:spPr>
          <a:xfrm>
            <a:off x="4716463" y="842963"/>
            <a:ext cx="4222750" cy="738187"/>
          </a:xfrm>
          <a:prstGeom prst="rect">
            <a:avLst/>
          </a:prstGeom>
          <a:noFill/>
        </p:spPr>
        <p:txBody>
          <a:bodyPr wrap="none">
            <a:spAutoFit/>
          </a:bodyPr>
          <a:lstStyle/>
          <a:p>
            <a:pPr>
              <a:defRPr/>
            </a:pPr>
            <a:r>
              <a:rPr lang="ru-RU" sz="1400" dirty="0"/>
              <a:t>Мы не рассматриваем вопросы сканирования </a:t>
            </a:r>
          </a:p>
          <a:p>
            <a:pPr>
              <a:defRPr/>
            </a:pPr>
            <a:r>
              <a:rPr lang="ru-RU" sz="1400" dirty="0"/>
              <a:t>эмульсии для поиска осцилляций нейтрино, т.к. </a:t>
            </a:r>
          </a:p>
          <a:p>
            <a:pPr>
              <a:defRPr/>
            </a:pPr>
            <a:r>
              <a:rPr lang="ru-RU" sz="1400" dirty="0"/>
              <a:t>это – отдельная задача</a:t>
            </a:r>
          </a:p>
        </p:txBody>
      </p:sp>
      <p:sp>
        <p:nvSpPr>
          <p:cNvPr id="3" name="Нижний колонтитул 2"/>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797580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C07FB300-9AC1-4101-AAFC-C585E574AA5A}" type="slidenum">
              <a:rPr lang="ru-RU" altLang="ru-RU" sz="1200" smtClean="0">
                <a:latin typeface="Arial Black" pitchFamily="34" charset="0"/>
              </a:rPr>
              <a:pPr eaLnBrk="1" hangingPunct="1">
                <a:spcBef>
                  <a:spcPct val="0"/>
                </a:spcBef>
                <a:buClrTx/>
                <a:buSzTx/>
                <a:buFontTx/>
                <a:buNone/>
              </a:pPr>
              <a:t>16</a:t>
            </a:fld>
            <a:endParaRPr lang="ru-RU" altLang="ru-RU" sz="1200" smtClean="0">
              <a:latin typeface="Arial Black" pitchFamily="34" charset="0"/>
            </a:endParaRPr>
          </a:p>
        </p:txBody>
      </p:sp>
      <p:sp>
        <p:nvSpPr>
          <p:cNvPr id="14340" name="Rectangle 2"/>
          <p:cNvSpPr>
            <a:spLocks noGrp="1" noChangeArrowheads="1"/>
          </p:cNvSpPr>
          <p:nvPr>
            <p:ph type="title"/>
          </p:nvPr>
        </p:nvSpPr>
        <p:spPr>
          <a:xfrm>
            <a:off x="457200" y="333375"/>
            <a:ext cx="8686800" cy="791369"/>
          </a:xfrm>
        </p:spPr>
        <p:txBody>
          <a:bodyPr/>
          <a:lstStyle/>
          <a:p>
            <a:pPr algn="ctr">
              <a:lnSpc>
                <a:spcPct val="80000"/>
              </a:lnSpc>
            </a:pPr>
            <a:r>
              <a:rPr lang="ru-RU" altLang="ru-RU" sz="3200" b="1" dirty="0" smtClean="0">
                <a:solidFill>
                  <a:srgbClr val="0000FF"/>
                </a:solidFill>
                <a:effectLst>
                  <a:outerShdw blurRad="38100" dist="38100" dir="2700000" algn="tl">
                    <a:srgbClr val="000000">
                      <a:alpha val="43137"/>
                    </a:srgbClr>
                  </a:outerShdw>
                </a:effectLst>
              </a:rPr>
              <a:t>       </a:t>
            </a:r>
            <a:r>
              <a:rPr lang="ru-RU" altLang="ru-RU" sz="3200" b="1" dirty="0">
                <a:solidFill>
                  <a:srgbClr val="0000FF"/>
                </a:solidFill>
              </a:rPr>
              <a:t>Отличия </a:t>
            </a:r>
            <a:r>
              <a:rPr lang="en-US" altLang="ru-RU" sz="3200" b="1" dirty="0">
                <a:solidFill>
                  <a:srgbClr val="0000FF"/>
                </a:solidFill>
              </a:rPr>
              <a:t>DM</a:t>
            </a:r>
            <a:r>
              <a:rPr lang="ru-RU" altLang="ru-RU" sz="3200" b="1" dirty="0">
                <a:solidFill>
                  <a:srgbClr val="0000FF"/>
                </a:solidFill>
              </a:rPr>
              <a:t> и анализа данных </a:t>
            </a:r>
            <a:br>
              <a:rPr lang="ru-RU" altLang="ru-RU" sz="3200" b="1" dirty="0">
                <a:solidFill>
                  <a:srgbClr val="0000FF"/>
                </a:solidFill>
              </a:rPr>
            </a:br>
            <a:r>
              <a:rPr lang="ru-RU" altLang="ru-RU" sz="3200" b="1" dirty="0">
                <a:solidFill>
                  <a:srgbClr val="0000FF"/>
                </a:solidFill>
              </a:rPr>
              <a:t>в ФВЭ и ЯФ</a:t>
            </a:r>
            <a:endParaRPr lang="ru-RU" altLang="ru-RU" sz="3200" dirty="0" smtClean="0">
              <a:solidFill>
                <a:srgbClr val="0000FF"/>
              </a:solidFill>
              <a:effectLst>
                <a:outerShdw blurRad="38100" dist="38100" dir="2700000" algn="tl">
                  <a:srgbClr val="000000">
                    <a:alpha val="43137"/>
                  </a:srgbClr>
                </a:outerShdw>
              </a:effectLst>
            </a:endParaRPr>
          </a:p>
        </p:txBody>
      </p:sp>
      <p:sp>
        <p:nvSpPr>
          <p:cNvPr id="14341" name="Rectangle 3"/>
          <p:cNvSpPr>
            <a:spLocks noGrp="1" noChangeArrowheads="1"/>
          </p:cNvSpPr>
          <p:nvPr>
            <p:ph type="body" idx="1"/>
          </p:nvPr>
        </p:nvSpPr>
        <p:spPr>
          <a:xfrm>
            <a:off x="611560" y="1124744"/>
            <a:ext cx="8547912" cy="5328592"/>
          </a:xfrm>
        </p:spPr>
        <p:txBody>
          <a:bodyPr/>
          <a:lstStyle/>
          <a:p>
            <a:pPr marL="0" indent="0">
              <a:buNone/>
            </a:pPr>
            <a:r>
              <a:rPr lang="ru-RU" altLang="ru-RU" sz="1700" dirty="0" smtClean="0">
                <a:solidFill>
                  <a:srgbClr val="0000FF"/>
                </a:solidFill>
              </a:rPr>
              <a:t>Физики, захлестываемые потоками данных от экспериментов и моделирования физических процессов, разработали </a:t>
            </a:r>
            <a:r>
              <a:rPr lang="ru-RU" altLang="ru-RU" sz="1700" b="1" dirty="0" smtClean="0">
                <a:solidFill>
                  <a:srgbClr val="0000FF"/>
                </a:solidFill>
                <a:effectLst>
                  <a:outerShdw blurRad="38100" dist="38100" dir="2700000" algn="tl">
                    <a:srgbClr val="000000">
                      <a:alpha val="43137"/>
                    </a:srgbClr>
                  </a:outerShdw>
                </a:effectLst>
              </a:rPr>
              <a:t>свой собственный всеохватывающий набор методов анализа данных (</a:t>
            </a:r>
            <a:r>
              <a:rPr lang="en-US" altLang="ru-RU" sz="1700" b="1" dirty="0" smtClean="0">
                <a:solidFill>
                  <a:srgbClr val="0000FF"/>
                </a:solidFill>
                <a:effectLst>
                  <a:outerShdw blurRad="38100" dist="38100" dir="2700000" algn="tl">
                    <a:srgbClr val="000000">
                      <a:alpha val="43137"/>
                    </a:srgbClr>
                  </a:outerShdw>
                </a:effectLst>
              </a:rPr>
              <a:t>Data Analysis</a:t>
            </a:r>
            <a:r>
              <a:rPr lang="ru-RU" altLang="ru-RU" sz="1700" b="1" dirty="0" smtClean="0">
                <a:solidFill>
                  <a:srgbClr val="0000FF"/>
                </a:solidFill>
                <a:effectLst>
                  <a:outerShdw blurRad="38100" dist="38100" dir="2700000" algn="tl">
                    <a:srgbClr val="000000">
                      <a:alpha val="43137"/>
                    </a:srgbClr>
                  </a:outerShdw>
                </a:effectLst>
              </a:rPr>
              <a:t> – </a:t>
            </a:r>
            <a:r>
              <a:rPr lang="en-US" altLang="ru-RU" sz="1700" b="1" dirty="0" smtClean="0">
                <a:solidFill>
                  <a:srgbClr val="0000FF"/>
                </a:solidFill>
                <a:effectLst>
                  <a:outerShdw blurRad="38100" dist="38100" dir="2700000" algn="tl">
                    <a:srgbClr val="000000">
                      <a:alpha val="43137"/>
                    </a:srgbClr>
                  </a:outerShdw>
                </a:effectLst>
              </a:rPr>
              <a:t>DA</a:t>
            </a:r>
            <a:r>
              <a:rPr lang="ru-RU" altLang="ru-RU" sz="1700" b="1" dirty="0" smtClean="0">
                <a:solidFill>
                  <a:srgbClr val="0000FF"/>
                </a:solidFill>
                <a:effectLst>
                  <a:outerShdw blurRad="38100" dist="38100" dir="2700000" algn="tl">
                    <a:srgbClr val="000000">
                      <a:alpha val="43137"/>
                    </a:srgbClr>
                  </a:outerShdw>
                </a:effectLst>
              </a:rPr>
              <a:t>), </a:t>
            </a:r>
            <a:r>
              <a:rPr lang="ru-RU" altLang="ru-RU" sz="1700" dirty="0" smtClean="0">
                <a:solidFill>
                  <a:srgbClr val="0000FF"/>
                </a:solidFill>
              </a:rPr>
              <a:t>реализованный в известной программной платформе </a:t>
            </a:r>
            <a:r>
              <a:rPr lang="en-US" altLang="ru-RU" sz="1700" b="1" dirty="0" smtClean="0">
                <a:solidFill>
                  <a:srgbClr val="0000FF"/>
                </a:solidFill>
              </a:rPr>
              <a:t>ROOT</a:t>
            </a:r>
            <a:r>
              <a:rPr lang="ru-RU" altLang="ru-RU" sz="1700" dirty="0" smtClean="0">
                <a:solidFill>
                  <a:srgbClr val="0000FF"/>
                </a:solidFill>
              </a:rPr>
              <a:t>, на которой теперь основаны почти все программные оболочки – </a:t>
            </a:r>
            <a:r>
              <a:rPr lang="ru-RU" altLang="ru-RU" sz="1700" dirty="0" err="1" smtClean="0">
                <a:solidFill>
                  <a:srgbClr val="0000FF"/>
                </a:solidFill>
              </a:rPr>
              <a:t>фреймворки</a:t>
            </a:r>
            <a:r>
              <a:rPr lang="ru-RU" altLang="ru-RU" sz="1700" dirty="0" smtClean="0">
                <a:solidFill>
                  <a:srgbClr val="0000FF"/>
                </a:solidFill>
              </a:rPr>
              <a:t> большинства европейских экспериментов. В отличие от </a:t>
            </a:r>
            <a:r>
              <a:rPr lang="en-US" altLang="ru-RU" sz="1700" dirty="0" smtClean="0">
                <a:solidFill>
                  <a:srgbClr val="0000FF"/>
                </a:solidFill>
              </a:rPr>
              <a:t>DM</a:t>
            </a:r>
            <a:r>
              <a:rPr lang="ru-RU" altLang="ru-RU" sz="1700" dirty="0" smtClean="0">
                <a:solidFill>
                  <a:srgbClr val="0000FF"/>
                </a:solidFill>
              </a:rPr>
              <a:t>, методы </a:t>
            </a:r>
            <a:r>
              <a:rPr lang="en-US" altLang="ru-RU" sz="1700" dirty="0" smtClean="0">
                <a:solidFill>
                  <a:srgbClr val="0000FF"/>
                </a:solidFill>
              </a:rPr>
              <a:t>DA </a:t>
            </a:r>
            <a:r>
              <a:rPr lang="ru-RU" altLang="ru-RU" sz="1700" dirty="0" smtClean="0">
                <a:solidFill>
                  <a:srgbClr val="0000FF"/>
                </a:solidFill>
              </a:rPr>
              <a:t>в физике высоких энергий и ядерной физике используют выдающиеся достижения теоретической физики, дающие возможность успешно </a:t>
            </a:r>
            <a:r>
              <a:rPr lang="ru-RU" altLang="ru-RU" sz="1700" b="1" dirty="0" smtClean="0">
                <a:solidFill>
                  <a:srgbClr val="0000FF"/>
                </a:solidFill>
                <a:effectLst>
                  <a:outerShdw blurRad="38100" dist="38100" dir="2700000" algn="tl">
                    <a:srgbClr val="000000">
                      <a:alpha val="43137"/>
                    </a:srgbClr>
                  </a:outerShdw>
                </a:effectLst>
              </a:rPr>
              <a:t>моделировать сложнейшие физические процессы, происходящие в экспериментальных установках </a:t>
            </a:r>
            <a:r>
              <a:rPr lang="ru-RU" altLang="ru-RU" sz="1700" dirty="0" smtClean="0">
                <a:solidFill>
                  <a:srgbClr val="0000FF"/>
                </a:solidFill>
              </a:rPr>
              <a:t>при взаимодействиях частиц в каждом из детекторов и траекторий получившихся осколков в каждом из компонентов этих детекторов с учетом их материалов и магнитных полей.</a:t>
            </a:r>
          </a:p>
          <a:p>
            <a:pPr marL="0" indent="0">
              <a:buNone/>
            </a:pPr>
            <a:r>
              <a:rPr lang="ru-RU" altLang="ru-RU" sz="800" dirty="0" smtClean="0">
                <a:solidFill>
                  <a:srgbClr val="0000FF"/>
                </a:solidFill>
              </a:rPr>
              <a:t> </a:t>
            </a:r>
          </a:p>
          <a:p>
            <a:pPr marL="0" indent="0">
              <a:buNone/>
            </a:pPr>
            <a:r>
              <a:rPr lang="ru-RU" altLang="ru-RU" sz="1700" dirty="0" smtClean="0">
                <a:solidFill>
                  <a:srgbClr val="C00000"/>
                </a:solidFill>
              </a:rPr>
              <a:t>Методы </a:t>
            </a:r>
            <a:r>
              <a:rPr lang="en-US" altLang="ru-RU" sz="1700" dirty="0" smtClean="0">
                <a:solidFill>
                  <a:srgbClr val="C00000"/>
                </a:solidFill>
              </a:rPr>
              <a:t>DA </a:t>
            </a:r>
            <a:r>
              <a:rPr lang="ru-RU" altLang="ru-RU" sz="1700" dirty="0" smtClean="0">
                <a:solidFill>
                  <a:srgbClr val="C00000"/>
                </a:solidFill>
              </a:rPr>
              <a:t>– это только часть общего гигантского процесса манипулирования данными в современных экспериментах ФВЭ и ЯФ</a:t>
            </a:r>
            <a:r>
              <a:rPr lang="en-US" altLang="ru-RU" sz="1700" dirty="0" smtClean="0">
                <a:solidFill>
                  <a:srgbClr val="C00000"/>
                </a:solidFill>
              </a:rPr>
              <a:t>.</a:t>
            </a:r>
            <a:r>
              <a:rPr lang="ru-RU" altLang="ru-RU" sz="1700" dirty="0">
                <a:solidFill>
                  <a:srgbClr val="C00000"/>
                </a:solidFill>
              </a:rPr>
              <a:t> Помимо задач анализа данных </a:t>
            </a:r>
            <a:r>
              <a:rPr lang="ru-RU" altLang="ru-RU" sz="1700" dirty="0" smtClean="0">
                <a:solidFill>
                  <a:srgbClr val="C00000"/>
                </a:solidFill>
              </a:rPr>
              <a:t>не менее значительную </a:t>
            </a:r>
            <a:r>
              <a:rPr lang="ru-RU" altLang="ru-RU" sz="1700" dirty="0">
                <a:solidFill>
                  <a:srgbClr val="C00000"/>
                </a:solidFill>
              </a:rPr>
              <a:t>часть занимают </a:t>
            </a:r>
            <a:r>
              <a:rPr lang="ru-RU" altLang="ru-RU" sz="1700" b="1" dirty="0" smtClean="0">
                <a:solidFill>
                  <a:srgbClr val="C00000"/>
                </a:solidFill>
                <a:effectLst>
                  <a:outerShdw blurRad="38100" dist="38100" dir="2700000" algn="tl">
                    <a:srgbClr val="000000">
                      <a:alpha val="43137"/>
                    </a:srgbClr>
                  </a:outerShdw>
                </a:effectLst>
              </a:rPr>
              <a:t>задачи </a:t>
            </a:r>
            <a:r>
              <a:rPr lang="ru-RU" altLang="ru-RU" sz="1700" b="1" dirty="0">
                <a:solidFill>
                  <a:srgbClr val="C00000"/>
                </a:solidFill>
                <a:effectLst>
                  <a:outerShdw blurRad="38100" dist="38100" dir="2700000" algn="tl">
                    <a:srgbClr val="000000">
                      <a:alpha val="43137"/>
                    </a:srgbClr>
                  </a:outerShdw>
                </a:effectLst>
              </a:rPr>
              <a:t>хранения и обмена данными</a:t>
            </a:r>
            <a:r>
              <a:rPr lang="ru-RU" altLang="ru-RU" sz="1700" b="1" dirty="0">
                <a:solidFill>
                  <a:srgbClr val="C00000"/>
                </a:solidFill>
              </a:rPr>
              <a:t> </a:t>
            </a:r>
            <a:r>
              <a:rPr lang="ru-RU" altLang="ru-RU" sz="1700" dirty="0">
                <a:solidFill>
                  <a:srgbClr val="C00000"/>
                </a:solidFill>
              </a:rPr>
              <a:t>в </a:t>
            </a:r>
            <a:r>
              <a:rPr lang="ru-RU" altLang="ru-RU" sz="1700" dirty="0" smtClean="0">
                <a:solidFill>
                  <a:srgbClr val="C00000"/>
                </a:solidFill>
              </a:rPr>
              <a:t>иерархической </a:t>
            </a:r>
            <a:r>
              <a:rPr lang="ru-RU" altLang="ru-RU" sz="1700" b="1" dirty="0" smtClean="0">
                <a:solidFill>
                  <a:srgbClr val="C00000"/>
                </a:solidFill>
                <a:effectLst>
                  <a:outerShdw blurRad="38100" dist="38100" dir="2700000" algn="tl">
                    <a:srgbClr val="000000">
                      <a:alpha val="43137"/>
                    </a:srgbClr>
                  </a:outerShdw>
                </a:effectLst>
              </a:rPr>
              <a:t>ГРИД-облачной системе распределенных вычислений</a:t>
            </a:r>
            <a:r>
              <a:rPr lang="ru-RU" altLang="ru-RU" sz="1700" dirty="0" smtClean="0">
                <a:solidFill>
                  <a:srgbClr val="C00000"/>
                </a:solidFill>
              </a:rPr>
              <a:t>, объединяющей </a:t>
            </a:r>
            <a:r>
              <a:rPr lang="en-US" altLang="ru-RU" sz="1700" dirty="0" smtClean="0">
                <a:solidFill>
                  <a:srgbClr val="C00000"/>
                </a:solidFill>
              </a:rPr>
              <a:t>Tier</a:t>
            </a:r>
            <a:r>
              <a:rPr lang="ru-RU" altLang="ru-RU" sz="1700" dirty="0" smtClean="0">
                <a:solidFill>
                  <a:srgbClr val="C00000"/>
                </a:solidFill>
              </a:rPr>
              <a:t>-центры разных уровней. </a:t>
            </a:r>
          </a:p>
          <a:p>
            <a:pPr marL="0" indent="0">
              <a:buNone/>
            </a:pPr>
            <a:r>
              <a:rPr lang="ru-RU" altLang="ru-RU" sz="1700" dirty="0">
                <a:solidFill>
                  <a:srgbClr val="C00000"/>
                </a:solidFill>
              </a:rPr>
              <a:t> </a:t>
            </a:r>
            <a:r>
              <a:rPr lang="ru-RU" altLang="ru-RU" sz="1700" b="1" dirty="0" smtClean="0">
                <a:solidFill>
                  <a:srgbClr val="C00000"/>
                </a:solidFill>
                <a:effectLst>
                  <a:outerShdw blurRad="38100" dist="38100" dir="2700000" algn="tl">
                    <a:srgbClr val="000000">
                      <a:alpha val="43137"/>
                    </a:srgbClr>
                  </a:outerShdw>
                </a:effectLst>
              </a:rPr>
              <a:t>Концепция использования распределенных облачных систем для хранения, распределения и обработки данных является общей для физиков и </a:t>
            </a:r>
            <a:r>
              <a:rPr lang="ru-RU" altLang="ru-RU" sz="1700" b="1" dirty="0" err="1" smtClean="0">
                <a:solidFill>
                  <a:srgbClr val="C00000"/>
                </a:solidFill>
                <a:effectLst>
                  <a:outerShdw blurRad="38100" dist="38100" dir="2700000" algn="tl">
                    <a:srgbClr val="000000">
                      <a:alpha val="43137"/>
                    </a:srgbClr>
                  </a:outerShdw>
                </a:effectLst>
              </a:rPr>
              <a:t>безнесменов</a:t>
            </a:r>
            <a:endParaRPr lang="ru-RU" altLang="ru-RU" sz="1700" b="1" dirty="0" smtClean="0">
              <a:solidFill>
                <a:srgbClr val="C00000"/>
              </a:solidFill>
              <a:effectLst>
                <a:outerShdw blurRad="38100" dist="38100" dir="2700000" algn="tl">
                  <a:srgbClr val="000000">
                    <a:alpha val="43137"/>
                  </a:srgbClr>
                </a:outerShdw>
              </a:effectLst>
            </a:endParaRPr>
          </a:p>
        </p:txBody>
      </p:sp>
      <p:sp>
        <p:nvSpPr>
          <p:cNvPr id="2" name="TextBox 1"/>
          <p:cNvSpPr txBox="1"/>
          <p:nvPr/>
        </p:nvSpPr>
        <p:spPr>
          <a:xfrm>
            <a:off x="179512" y="908720"/>
            <a:ext cx="492443" cy="4968551"/>
          </a:xfrm>
          <a:prstGeom prst="rect">
            <a:avLst/>
          </a:prstGeom>
          <a:noFill/>
        </p:spPr>
        <p:txBody>
          <a:bodyPr vert="vert270" wrap="square" rtlCol="0">
            <a:spAutoFit/>
          </a:bodyPr>
          <a:lstStyle/>
          <a:p>
            <a:r>
              <a:rPr lang="ru-RU" dirty="0" smtClean="0"/>
              <a:t> </a:t>
            </a:r>
            <a:r>
              <a:rPr lang="ru-RU" sz="2000" b="1" dirty="0" smtClean="0">
                <a:solidFill>
                  <a:srgbClr val="C00000"/>
                </a:solidFill>
              </a:rPr>
              <a:t>о б щ е </a:t>
            </a:r>
            <a:r>
              <a:rPr lang="ru-RU" sz="2000" b="1" dirty="0" err="1" smtClean="0">
                <a:solidFill>
                  <a:srgbClr val="C00000"/>
                </a:solidFill>
              </a:rPr>
              <a:t>е</a:t>
            </a:r>
            <a:r>
              <a:rPr lang="ru-RU" sz="2000" b="1" dirty="0" smtClean="0">
                <a:solidFill>
                  <a:srgbClr val="C00000"/>
                </a:solidFill>
              </a:rPr>
              <a:t>               </a:t>
            </a:r>
            <a:r>
              <a:rPr lang="ru-RU" sz="2000" b="1" dirty="0" smtClean="0">
                <a:solidFill>
                  <a:srgbClr val="0000FF"/>
                </a:solidFill>
              </a:rPr>
              <a:t>р а з л и ч и е</a:t>
            </a:r>
            <a:endParaRPr lang="ru-RU" sz="2000" b="1" dirty="0">
              <a:solidFill>
                <a:srgbClr val="0000FF"/>
              </a:solidFill>
            </a:endParaRPr>
          </a:p>
        </p:txBody>
      </p:sp>
      <p:sp>
        <p:nvSpPr>
          <p:cNvPr id="3" name="Нижний колонтитул 2"/>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2595096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1B8CC6CA-F798-4219-BDBC-7F130D3F813F}" type="slidenum">
              <a:rPr lang="ru-RU" altLang="ru-RU" sz="1200" smtClean="0">
                <a:latin typeface="Arial Black" pitchFamily="34" charset="0"/>
              </a:rPr>
              <a:pPr eaLnBrk="1" hangingPunct="1">
                <a:spcBef>
                  <a:spcPct val="0"/>
                </a:spcBef>
                <a:buClrTx/>
                <a:buSzTx/>
                <a:buFontTx/>
                <a:buNone/>
              </a:pPr>
              <a:t>17</a:t>
            </a:fld>
            <a:endParaRPr lang="ru-RU" altLang="ru-RU" sz="1200" smtClean="0">
              <a:latin typeface="Arial Black" pitchFamily="34" charset="0"/>
            </a:endParaRPr>
          </a:p>
        </p:txBody>
      </p:sp>
      <p:sp>
        <p:nvSpPr>
          <p:cNvPr id="16388" name="Номер слайда 4"/>
          <p:cNvSpPr txBox="1">
            <a:spLocks noGrp="1"/>
          </p:cNvSpPr>
          <p:nvPr/>
        </p:nvSpPr>
        <p:spPr bwMode="auto">
          <a:xfrm>
            <a:off x="6877050" y="65817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endParaRPr lang="ru-RU" altLang="ru-RU" sz="1200">
              <a:effectLst/>
              <a:latin typeface="Arial Black" pitchFamily="34" charset="0"/>
            </a:endParaRPr>
          </a:p>
        </p:txBody>
      </p:sp>
      <p:sp>
        <p:nvSpPr>
          <p:cNvPr id="16389" name="Дата 5"/>
          <p:cNvSpPr txBox="1">
            <a:spLocks noGrp="1"/>
          </p:cNvSpPr>
          <p:nvPr/>
        </p:nvSpPr>
        <p:spPr bwMode="auto">
          <a:xfrm>
            <a:off x="395288" y="6565900"/>
            <a:ext cx="1714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ru-RU" altLang="ru-RU" sz="1200">
              <a:effectLst/>
            </a:endParaRPr>
          </a:p>
        </p:txBody>
      </p:sp>
      <p:sp>
        <p:nvSpPr>
          <p:cNvPr id="15366" name="Rectangle 3"/>
          <p:cNvSpPr txBox="1">
            <a:spLocks noChangeArrowheads="1"/>
          </p:cNvSpPr>
          <p:nvPr/>
        </p:nvSpPr>
        <p:spPr bwMode="auto">
          <a:xfrm>
            <a:off x="395288" y="1211263"/>
            <a:ext cx="8615362" cy="423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66700"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6670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indent="0">
              <a:buFont typeface="Wingdings" pitchFamily="2" charset="2"/>
              <a:buNone/>
              <a:defRPr/>
            </a:pPr>
            <a:r>
              <a:rPr lang="ru-RU" sz="2000" dirty="0" smtClean="0">
                <a:effectLst/>
              </a:rPr>
              <a:t>Важнейший этап – </a:t>
            </a:r>
            <a:r>
              <a:rPr lang="ru-RU" sz="2000" b="1" u="sng" dirty="0" smtClean="0">
                <a:effectLst/>
              </a:rPr>
              <a:t>предобработка</a:t>
            </a:r>
            <a:r>
              <a:rPr lang="ru-RU" sz="2000" dirty="0" smtClean="0">
                <a:effectLst/>
              </a:rPr>
              <a:t> включает</a:t>
            </a:r>
          </a:p>
          <a:p>
            <a:pPr>
              <a:defRPr/>
            </a:pPr>
            <a:r>
              <a:rPr lang="ru-RU" sz="2000" b="1" i="1" dirty="0" smtClean="0">
                <a:effectLst/>
              </a:rPr>
              <a:t>Получение и сохранение данных</a:t>
            </a:r>
            <a:r>
              <a:rPr lang="ru-RU" sz="2000" dirty="0" smtClean="0">
                <a:effectLst/>
              </a:rPr>
              <a:t>: до применение алгоритмов </a:t>
            </a:r>
            <a:r>
              <a:rPr lang="en-US" sz="2000" dirty="0" smtClean="0">
                <a:effectLst/>
              </a:rPr>
              <a:t>DA </a:t>
            </a:r>
            <a:r>
              <a:rPr lang="ru-RU" sz="2000" dirty="0" smtClean="0">
                <a:effectLst/>
              </a:rPr>
              <a:t>данные, подлежащие исследованию должны быть зарегистрированы, преобразованы из отсчетов детекторов в формат обычных единиц измерений; </a:t>
            </a:r>
          </a:p>
          <a:p>
            <a:pPr>
              <a:defRPr/>
            </a:pPr>
            <a:r>
              <a:rPr lang="ru-RU" sz="2000" b="1" i="1" dirty="0" smtClean="0">
                <a:effectLst/>
              </a:rPr>
              <a:t>Селекция данных</a:t>
            </a:r>
            <a:r>
              <a:rPr lang="ru-RU" sz="2000" dirty="0" smtClean="0">
                <a:effectLst/>
              </a:rPr>
              <a:t>: фильтрация от шума и несущественных измерений, не удовлетворяющих заданным условиям. Проверка этих условий выполняется системой «умных» </a:t>
            </a:r>
            <a:r>
              <a:rPr lang="ru-RU" sz="2000" dirty="0" err="1" smtClean="0">
                <a:effectLst/>
              </a:rPr>
              <a:t>тригеров</a:t>
            </a:r>
            <a:r>
              <a:rPr lang="ru-RU" sz="2000" dirty="0" smtClean="0">
                <a:effectLst/>
              </a:rPr>
              <a:t> разных уровней и ведет к сокращению объема данных на много порядков;</a:t>
            </a:r>
          </a:p>
          <a:p>
            <a:pPr>
              <a:defRPr/>
            </a:pPr>
            <a:r>
              <a:rPr lang="ru-RU" sz="2000" i="1" dirty="0" smtClean="0">
                <a:effectLst/>
              </a:rPr>
              <a:t> </a:t>
            </a:r>
            <a:r>
              <a:rPr lang="ru-RU" sz="2000" b="1" i="1" dirty="0" smtClean="0">
                <a:effectLst/>
              </a:rPr>
              <a:t>Преобразование данных (калибровка и </a:t>
            </a:r>
            <a:r>
              <a:rPr lang="ru-RU" sz="2000" b="1" i="1" dirty="0" err="1" smtClean="0">
                <a:effectLst/>
              </a:rPr>
              <a:t>алайнмент</a:t>
            </a:r>
            <a:r>
              <a:rPr lang="ru-RU" sz="2000" b="1" i="1" dirty="0" smtClean="0">
                <a:effectLst/>
              </a:rPr>
              <a:t>) </a:t>
            </a:r>
            <a:r>
              <a:rPr lang="ru-RU" sz="2000" dirty="0" smtClean="0">
                <a:effectLst/>
              </a:rPr>
              <a:t>для перевода в формат подходящий для последующего анализа и хранения. </a:t>
            </a:r>
          </a:p>
          <a:p>
            <a:pPr indent="0" eaLnBrk="1" hangingPunct="1">
              <a:lnSpc>
                <a:spcPct val="80000"/>
              </a:lnSpc>
              <a:buFont typeface="Wingdings" pitchFamily="2" charset="2"/>
              <a:buNone/>
              <a:defRPr/>
            </a:pPr>
            <a:endParaRPr lang="ru-RU" sz="2400" dirty="0" smtClean="0">
              <a:effectLst/>
            </a:endParaRPr>
          </a:p>
        </p:txBody>
      </p:sp>
      <p:sp>
        <p:nvSpPr>
          <p:cNvPr id="16391" name="Rectangle 8"/>
          <p:cNvSpPr>
            <a:spLocks noChangeArrowheads="1"/>
          </p:cNvSpPr>
          <p:nvPr/>
        </p:nvSpPr>
        <p:spPr bwMode="auto">
          <a:xfrm>
            <a:off x="468313" y="476250"/>
            <a:ext cx="84248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ru-RU" altLang="ru-RU" sz="3600" b="1" dirty="0">
                <a:solidFill>
                  <a:srgbClr val="0000FF"/>
                </a:solidFill>
                <a:effectLst/>
              </a:rPr>
              <a:t>Этапы процессов </a:t>
            </a:r>
            <a:r>
              <a:rPr lang="en-US" altLang="ru-RU" sz="3600" b="1" dirty="0">
                <a:solidFill>
                  <a:srgbClr val="0000FF"/>
                </a:solidFill>
                <a:effectLst/>
              </a:rPr>
              <a:t>DA </a:t>
            </a:r>
            <a:r>
              <a:rPr lang="ru-RU" altLang="ru-RU" sz="3600" b="1" dirty="0">
                <a:solidFill>
                  <a:srgbClr val="0000FF"/>
                </a:solidFill>
                <a:effectLst/>
              </a:rPr>
              <a:t>в ФВЭ и ЯФ </a:t>
            </a:r>
            <a:r>
              <a:rPr lang="en-US" altLang="ru-RU" sz="3600" b="1" dirty="0">
                <a:solidFill>
                  <a:srgbClr val="0000FF"/>
                </a:solidFill>
                <a:effectLst/>
              </a:rPr>
              <a:t>1</a:t>
            </a:r>
            <a:endParaRPr lang="ru-RU" altLang="ru-RU" sz="3600" b="1" dirty="0">
              <a:solidFill>
                <a:srgbClr val="0000FF"/>
              </a:solidFill>
              <a:effectLst/>
            </a:endParaRPr>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237438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E989682E-28EB-42E5-9E4F-74CFECBE6F3A}" type="slidenum">
              <a:rPr lang="ru-RU" altLang="ru-RU" sz="1200" smtClean="0">
                <a:latin typeface="Arial Black" pitchFamily="34" charset="0"/>
              </a:rPr>
              <a:pPr eaLnBrk="1" hangingPunct="1">
                <a:spcBef>
                  <a:spcPct val="0"/>
                </a:spcBef>
                <a:buClrTx/>
                <a:buSzTx/>
                <a:buFontTx/>
                <a:buNone/>
              </a:pPr>
              <a:t>18</a:t>
            </a:fld>
            <a:endParaRPr lang="ru-RU" altLang="ru-RU" sz="1200" smtClean="0">
              <a:latin typeface="Arial Black" pitchFamily="34" charset="0"/>
            </a:endParaRPr>
          </a:p>
        </p:txBody>
      </p:sp>
      <p:sp>
        <p:nvSpPr>
          <p:cNvPr id="17412" name="Номер слайда 4"/>
          <p:cNvSpPr txBox="1">
            <a:spLocks noGrp="1"/>
          </p:cNvSpPr>
          <p:nvPr/>
        </p:nvSpPr>
        <p:spPr bwMode="auto">
          <a:xfrm>
            <a:off x="6877050" y="65817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endParaRPr lang="ru-RU" altLang="ru-RU" sz="1200">
              <a:effectLst/>
              <a:latin typeface="Arial Black" pitchFamily="34" charset="0"/>
            </a:endParaRPr>
          </a:p>
        </p:txBody>
      </p:sp>
      <p:sp>
        <p:nvSpPr>
          <p:cNvPr id="17413" name="Дата 5"/>
          <p:cNvSpPr txBox="1">
            <a:spLocks noGrp="1"/>
          </p:cNvSpPr>
          <p:nvPr/>
        </p:nvSpPr>
        <p:spPr bwMode="auto">
          <a:xfrm>
            <a:off x="395288" y="6565900"/>
            <a:ext cx="1714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ru-RU" altLang="ru-RU" sz="1200">
              <a:effectLst/>
            </a:endParaRPr>
          </a:p>
        </p:txBody>
      </p:sp>
      <p:sp>
        <p:nvSpPr>
          <p:cNvPr id="16390" name="Rectangle 3"/>
          <p:cNvSpPr txBox="1">
            <a:spLocks noChangeArrowheads="1"/>
          </p:cNvSpPr>
          <p:nvPr/>
        </p:nvSpPr>
        <p:spPr bwMode="auto">
          <a:xfrm>
            <a:off x="0" y="1125538"/>
            <a:ext cx="91440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indent="26670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buFont typeface="Wingdings" pitchFamily="2" charset="2"/>
              <a:buNone/>
              <a:defRPr/>
            </a:pPr>
            <a:r>
              <a:rPr lang="ru-RU" sz="2000" dirty="0" smtClean="0">
                <a:effectLst/>
              </a:rPr>
              <a:t>Следующие этапы можно суммировать как</a:t>
            </a:r>
          </a:p>
          <a:p>
            <a:pPr>
              <a:defRPr/>
            </a:pPr>
            <a:r>
              <a:rPr lang="ru-RU" sz="1700" b="1" i="1" dirty="0" smtClean="0">
                <a:effectLst/>
              </a:rPr>
              <a:t>Распознавание образов для реконструкции событий</a:t>
            </a:r>
            <a:r>
              <a:rPr lang="ru-RU" sz="1700" dirty="0" smtClean="0">
                <a:effectLst/>
              </a:rPr>
              <a:t>: трекинг,  нахождение вершин событий, распознавание колец </a:t>
            </a:r>
            <a:r>
              <a:rPr lang="ru-RU" sz="1700" dirty="0" err="1" smtClean="0">
                <a:effectLst/>
              </a:rPr>
              <a:t>черенковского</a:t>
            </a:r>
            <a:r>
              <a:rPr lang="ru-RU" sz="1700" dirty="0" smtClean="0">
                <a:effectLst/>
              </a:rPr>
              <a:t> излучения, а также выявление и удаление ложно распознанных объектов. Применяемые методы </a:t>
            </a:r>
          </a:p>
          <a:p>
            <a:pPr marL="788988" indent="-342900">
              <a:lnSpc>
                <a:spcPct val="80000"/>
              </a:lnSpc>
              <a:buFont typeface="Arial" panose="020B0604020202020204" pitchFamily="34" charset="0"/>
              <a:buChar char="•"/>
              <a:defRPr/>
            </a:pPr>
            <a:r>
              <a:rPr lang="ru-RU" sz="1600" dirty="0" smtClean="0">
                <a:effectLst/>
              </a:rPr>
              <a:t>преобразования </a:t>
            </a:r>
            <a:r>
              <a:rPr lang="ru-RU" sz="1600" dirty="0" err="1" smtClean="0">
                <a:effectLst/>
              </a:rPr>
              <a:t>Хафа</a:t>
            </a:r>
            <a:r>
              <a:rPr lang="ru-RU" sz="1600" dirty="0" smtClean="0">
                <a:effectLst/>
              </a:rPr>
              <a:t>, </a:t>
            </a:r>
          </a:p>
          <a:p>
            <a:pPr marL="788988" indent="-342900">
              <a:lnSpc>
                <a:spcPct val="80000"/>
              </a:lnSpc>
              <a:buFont typeface="Arial" panose="020B0604020202020204" pitchFamily="34" charset="0"/>
              <a:buChar char="•"/>
              <a:defRPr/>
            </a:pPr>
            <a:r>
              <a:rPr lang="ru-RU" sz="1600" dirty="0" smtClean="0">
                <a:effectLst/>
              </a:rPr>
              <a:t>клеточные автоматы, </a:t>
            </a:r>
          </a:p>
          <a:p>
            <a:pPr marL="788988" indent="-342900">
              <a:lnSpc>
                <a:spcPct val="80000"/>
              </a:lnSpc>
              <a:buFont typeface="Arial" panose="020B0604020202020204" pitchFamily="34" charset="0"/>
              <a:buChar char="•"/>
              <a:defRPr/>
            </a:pPr>
            <a:r>
              <a:rPr lang="ru-RU" sz="1600" dirty="0" smtClean="0">
                <a:effectLst/>
              </a:rPr>
              <a:t>фильтр </a:t>
            </a:r>
            <a:r>
              <a:rPr lang="ru-RU" sz="1600" dirty="0" err="1" smtClean="0">
                <a:effectLst/>
              </a:rPr>
              <a:t>Калмана</a:t>
            </a:r>
            <a:r>
              <a:rPr lang="ru-RU" sz="1600" dirty="0" smtClean="0">
                <a:effectLst/>
              </a:rPr>
              <a:t>, </a:t>
            </a:r>
          </a:p>
          <a:p>
            <a:pPr marL="788988" indent="-342900">
              <a:lnSpc>
                <a:spcPct val="80000"/>
              </a:lnSpc>
              <a:buFont typeface="Arial" panose="020B0604020202020204" pitchFamily="34" charset="0"/>
              <a:buChar char="•"/>
              <a:defRPr/>
            </a:pPr>
            <a:r>
              <a:rPr lang="ru-RU" sz="1600" dirty="0" smtClean="0">
                <a:effectLst/>
              </a:rPr>
              <a:t>искусственные нейронные сети, </a:t>
            </a:r>
          </a:p>
          <a:p>
            <a:pPr marL="788988" indent="-342900">
              <a:lnSpc>
                <a:spcPct val="80000"/>
              </a:lnSpc>
              <a:buFont typeface="Arial" panose="020B0604020202020204" pitchFamily="34" charset="0"/>
              <a:buChar char="•"/>
              <a:defRPr/>
            </a:pPr>
            <a:r>
              <a:rPr lang="ru-RU" sz="1600" dirty="0" err="1" smtClean="0">
                <a:effectLst/>
              </a:rPr>
              <a:t>вейвлет</a:t>
            </a:r>
            <a:r>
              <a:rPr lang="ru-RU" sz="1600" dirty="0" smtClean="0">
                <a:effectLst/>
              </a:rPr>
              <a:t>-анализ и др. </a:t>
            </a:r>
          </a:p>
          <a:p>
            <a:pPr>
              <a:defRPr/>
            </a:pPr>
            <a:r>
              <a:rPr lang="ru-RU" sz="1700" b="1" i="1" dirty="0" smtClean="0">
                <a:effectLst/>
              </a:rPr>
              <a:t>Оценивание физических параметров </a:t>
            </a:r>
          </a:p>
          <a:p>
            <a:pPr marL="731838" indent="-285750">
              <a:lnSpc>
                <a:spcPct val="80000"/>
              </a:lnSpc>
              <a:buFont typeface="Arial" panose="020B0604020202020204" pitchFamily="34" charset="0"/>
              <a:buChar char="•"/>
              <a:defRPr/>
            </a:pPr>
            <a:r>
              <a:rPr lang="ru-RU" sz="1700" dirty="0" smtClean="0">
                <a:effectLst/>
              </a:rPr>
              <a:t>методы математической статистики;                          </a:t>
            </a:r>
          </a:p>
          <a:p>
            <a:pPr marL="731838" indent="-285750">
              <a:lnSpc>
                <a:spcPct val="80000"/>
              </a:lnSpc>
              <a:buFont typeface="Arial" panose="020B0604020202020204" pitchFamily="34" charset="0"/>
              <a:buChar char="•"/>
              <a:defRPr/>
            </a:pPr>
            <a:r>
              <a:rPr lang="ru-RU" sz="1700" dirty="0" smtClean="0">
                <a:effectLst/>
              </a:rPr>
              <a:t>робастное оценивание </a:t>
            </a:r>
          </a:p>
          <a:p>
            <a:pPr>
              <a:defRPr/>
            </a:pPr>
            <a:r>
              <a:rPr lang="ru-RU" sz="1700" b="1" i="1" dirty="0" smtClean="0">
                <a:effectLst/>
              </a:rPr>
              <a:t>Проверка гипотез </a:t>
            </a:r>
          </a:p>
          <a:p>
            <a:pPr marL="731838" indent="-285750">
              <a:lnSpc>
                <a:spcPct val="80000"/>
              </a:lnSpc>
              <a:buFont typeface="Arial" panose="020B0604020202020204" pitchFamily="34" charset="0"/>
              <a:buChar char="•"/>
              <a:defRPr/>
            </a:pPr>
            <a:r>
              <a:rPr lang="ru-RU" sz="1700" dirty="0" smtClean="0">
                <a:effectLst/>
              </a:rPr>
              <a:t>отношения правдоподобия, </a:t>
            </a:r>
          </a:p>
          <a:p>
            <a:pPr marL="731838" indent="-285750">
              <a:lnSpc>
                <a:spcPct val="80000"/>
              </a:lnSpc>
              <a:buFont typeface="Arial" panose="020B0604020202020204" pitchFamily="34" charset="0"/>
              <a:buChar char="•"/>
              <a:defRPr/>
            </a:pPr>
            <a:r>
              <a:rPr lang="ru-RU" sz="1700" dirty="0" err="1" smtClean="0">
                <a:effectLst/>
              </a:rPr>
              <a:t>нейросети</a:t>
            </a:r>
            <a:endParaRPr lang="ru-RU" sz="1700" dirty="0" smtClean="0">
              <a:effectLst/>
            </a:endParaRPr>
          </a:p>
          <a:p>
            <a:pPr marL="731838" indent="-285750">
              <a:lnSpc>
                <a:spcPct val="80000"/>
              </a:lnSpc>
              <a:buFont typeface="Arial" panose="020B0604020202020204" pitchFamily="34" charset="0"/>
              <a:buChar char="•"/>
              <a:defRPr/>
            </a:pPr>
            <a:r>
              <a:rPr lang="ru-RU" sz="1700" dirty="0" smtClean="0">
                <a:effectLst/>
              </a:rPr>
              <a:t>усиленные алгоритмы машинного обучения </a:t>
            </a:r>
          </a:p>
          <a:p>
            <a:pPr marL="446088">
              <a:lnSpc>
                <a:spcPct val="80000"/>
              </a:lnSpc>
              <a:buFont typeface="Wingdings" pitchFamily="2" charset="2"/>
              <a:buNone/>
              <a:defRPr/>
            </a:pPr>
            <a:r>
              <a:rPr lang="ru-RU" sz="1700" dirty="0" smtClean="0">
                <a:effectLst/>
              </a:rPr>
              <a:t>     (</a:t>
            </a:r>
            <a:r>
              <a:rPr lang="en-US" sz="1700" dirty="0" smtClean="0">
                <a:effectLst/>
              </a:rPr>
              <a:t>boosted decision trees </a:t>
            </a:r>
            <a:r>
              <a:rPr lang="ru-RU" sz="1700" dirty="0" smtClean="0">
                <a:effectLst/>
              </a:rPr>
              <a:t>- </a:t>
            </a:r>
            <a:r>
              <a:rPr lang="en-US" sz="1700" dirty="0" smtClean="0">
                <a:effectLst/>
              </a:rPr>
              <a:t>BDT</a:t>
            </a:r>
            <a:r>
              <a:rPr lang="ru-RU" sz="1700" dirty="0" smtClean="0">
                <a:effectLst/>
              </a:rPr>
              <a:t>).</a:t>
            </a:r>
          </a:p>
          <a:p>
            <a:pPr marL="285750" indent="-285750">
              <a:buFont typeface="Wingdings" pitchFamily="2" charset="2"/>
              <a:buChar char="q"/>
              <a:defRPr/>
            </a:pPr>
            <a:r>
              <a:rPr lang="ru-RU" sz="1800" b="1" i="1" dirty="0" smtClean="0">
                <a:effectLst/>
              </a:rPr>
              <a:t>Моделирование выполняется на всех этапах анализа данных</a:t>
            </a:r>
            <a:endParaRPr lang="ru-RU" sz="1800" b="1" i="1" dirty="0" smtClean="0">
              <a:solidFill>
                <a:srgbClr val="0000FF"/>
              </a:solidFill>
              <a:effectLst/>
            </a:endParaRPr>
          </a:p>
        </p:txBody>
      </p:sp>
      <p:sp>
        <p:nvSpPr>
          <p:cNvPr id="17415" name="Rectangle 9"/>
          <p:cNvSpPr>
            <a:spLocks noChangeArrowheads="1"/>
          </p:cNvSpPr>
          <p:nvPr/>
        </p:nvSpPr>
        <p:spPr bwMode="auto">
          <a:xfrm>
            <a:off x="468313" y="476250"/>
            <a:ext cx="8424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ru-RU" altLang="ru-RU" sz="3600" b="1" dirty="0">
                <a:solidFill>
                  <a:srgbClr val="0000FF"/>
                </a:solidFill>
                <a:effectLst/>
              </a:rPr>
              <a:t>Этапы процессов </a:t>
            </a:r>
            <a:r>
              <a:rPr lang="en-US" altLang="ru-RU" sz="3600" b="1" dirty="0">
                <a:solidFill>
                  <a:srgbClr val="0000FF"/>
                </a:solidFill>
                <a:effectLst/>
              </a:rPr>
              <a:t>DA </a:t>
            </a:r>
            <a:r>
              <a:rPr lang="ru-RU" altLang="ru-RU" sz="3600" b="1" dirty="0">
                <a:solidFill>
                  <a:srgbClr val="0000FF"/>
                </a:solidFill>
                <a:effectLst/>
              </a:rPr>
              <a:t>в ФВЭ и ЯФ </a:t>
            </a:r>
            <a:r>
              <a:rPr lang="en-US" altLang="ru-RU" sz="3600" b="1" dirty="0" smtClean="0">
                <a:solidFill>
                  <a:srgbClr val="0000FF"/>
                </a:solidFill>
                <a:effectLst/>
              </a:rPr>
              <a:t>2</a:t>
            </a:r>
            <a:endParaRPr lang="ru-RU" altLang="ru-RU" sz="3600" b="1" dirty="0">
              <a:solidFill>
                <a:srgbClr val="0000FF"/>
              </a:solidFill>
              <a:effectLst/>
            </a:endParaRPr>
          </a:p>
        </p:txBody>
      </p:sp>
      <p:graphicFrame>
        <p:nvGraphicFramePr>
          <p:cNvPr id="17416" name="Объект 1"/>
          <p:cNvGraphicFramePr>
            <a:graphicFrameLocks noChangeAspect="1"/>
          </p:cNvGraphicFramePr>
          <p:nvPr/>
        </p:nvGraphicFramePr>
        <p:xfrm>
          <a:off x="5364163" y="2349500"/>
          <a:ext cx="288925" cy="3311525"/>
        </p:xfrm>
        <a:graphic>
          <a:graphicData uri="http://schemas.openxmlformats.org/presentationml/2006/ole">
            <mc:AlternateContent xmlns:mc="http://schemas.openxmlformats.org/markup-compatibility/2006">
              <mc:Choice xmlns:v="urn:schemas-microsoft-com:vml" Requires="v">
                <p:oleObj spid="_x0000_s57391" r:id="rId3" imgW="1112381" imgH="3543607" progId="">
                  <p:embed/>
                </p:oleObj>
              </mc:Choice>
              <mc:Fallback>
                <p:oleObj r:id="rId3" imgW="1112381" imgH="354360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349500"/>
                        <a:ext cx="2889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Скругленный прямоугольник 2"/>
          <p:cNvSpPr/>
          <p:nvPr/>
        </p:nvSpPr>
        <p:spPr bwMode="auto">
          <a:xfrm>
            <a:off x="5867400" y="2924175"/>
            <a:ext cx="2305050" cy="2066925"/>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lvl="0">
              <a:defRPr/>
            </a:pPr>
            <a:r>
              <a:rPr lang="ru-RU" i="1" dirty="0" smtClean="0">
                <a:solidFill>
                  <a:srgbClr val="0000FF"/>
                </a:solidFill>
                <a:effectLst/>
              </a:rPr>
              <a:t>далее </a:t>
            </a:r>
            <a:r>
              <a:rPr lang="ru-RU" i="1" dirty="0">
                <a:solidFill>
                  <a:srgbClr val="0000FF"/>
                </a:solidFill>
                <a:effectLst/>
              </a:rPr>
              <a:t>будут </a:t>
            </a:r>
          </a:p>
          <a:p>
            <a:pPr lvl="0">
              <a:defRPr/>
            </a:pPr>
            <a:r>
              <a:rPr lang="ru-RU" i="1" dirty="0">
                <a:solidFill>
                  <a:srgbClr val="0000FF"/>
                </a:solidFill>
                <a:effectLst/>
              </a:rPr>
              <a:t>даны примеры применения методов </a:t>
            </a:r>
            <a:r>
              <a:rPr lang="en-US" i="1" dirty="0">
                <a:solidFill>
                  <a:srgbClr val="0000FF"/>
                </a:solidFill>
                <a:effectLst/>
              </a:rPr>
              <a:t>DA</a:t>
            </a:r>
            <a:r>
              <a:rPr lang="ru-RU" i="1" dirty="0">
                <a:solidFill>
                  <a:srgbClr val="0000FF"/>
                </a:solidFill>
                <a:effectLst/>
              </a:rPr>
              <a:t> из практики ОИЯИ</a:t>
            </a:r>
            <a:endParaRPr lang="ru-RU" dirty="0">
              <a:solidFill>
                <a:srgbClr val="000000"/>
              </a:solidFill>
            </a:endParaRPr>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639691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E95A93FD-FDB5-40DB-B797-F1AD99E90E13}" type="slidenum">
              <a:rPr lang="ru-RU" altLang="ru-RU" sz="1200" smtClean="0">
                <a:latin typeface="Arial Black" pitchFamily="34" charset="0"/>
              </a:rPr>
              <a:pPr eaLnBrk="1" hangingPunct="1">
                <a:spcBef>
                  <a:spcPct val="0"/>
                </a:spcBef>
                <a:buClrTx/>
                <a:buSzTx/>
                <a:buFontTx/>
                <a:buNone/>
              </a:pPr>
              <a:t>19</a:t>
            </a:fld>
            <a:endParaRPr lang="ru-RU" altLang="ru-RU" sz="1200" smtClean="0">
              <a:latin typeface="Arial Black" pitchFamily="34" charset="0"/>
            </a:endParaRPr>
          </a:p>
        </p:txBody>
      </p:sp>
      <p:sp>
        <p:nvSpPr>
          <p:cNvPr id="18436" name="Rectangle 2"/>
          <p:cNvSpPr>
            <a:spLocks noGrp="1" noChangeArrowheads="1"/>
          </p:cNvSpPr>
          <p:nvPr>
            <p:ph type="title"/>
          </p:nvPr>
        </p:nvSpPr>
        <p:spPr>
          <a:xfrm>
            <a:off x="457200" y="333375"/>
            <a:ext cx="8686800" cy="503238"/>
          </a:xfrm>
        </p:spPr>
        <p:txBody>
          <a:bodyPr/>
          <a:lstStyle/>
          <a:p>
            <a:pPr algn="ctr" eaLnBrk="1" hangingPunct="1"/>
            <a:r>
              <a:rPr lang="ru-RU" altLang="ru-RU" sz="3600" b="1" dirty="0">
                <a:solidFill>
                  <a:srgbClr val="0000FF"/>
                </a:solidFill>
              </a:rPr>
              <a:t>Этапы процессов </a:t>
            </a:r>
            <a:r>
              <a:rPr lang="en-US" altLang="ru-RU" sz="3600" b="1" dirty="0">
                <a:solidFill>
                  <a:srgbClr val="0000FF"/>
                </a:solidFill>
              </a:rPr>
              <a:t>DA </a:t>
            </a:r>
            <a:r>
              <a:rPr lang="ru-RU" altLang="ru-RU" sz="3600" b="1" dirty="0">
                <a:solidFill>
                  <a:srgbClr val="0000FF"/>
                </a:solidFill>
              </a:rPr>
              <a:t>в ФВЭ и ЯФ </a:t>
            </a:r>
            <a:r>
              <a:rPr lang="ru-RU" altLang="ru-RU" sz="3600" b="1" dirty="0" smtClean="0">
                <a:solidFill>
                  <a:srgbClr val="0000FF"/>
                </a:solidFill>
              </a:rPr>
              <a:t>3</a:t>
            </a:r>
          </a:p>
        </p:txBody>
      </p:sp>
      <p:sp>
        <p:nvSpPr>
          <p:cNvPr id="210947" name="Rectangle 3"/>
          <p:cNvSpPr>
            <a:spLocks noGrp="1" noChangeArrowheads="1"/>
          </p:cNvSpPr>
          <p:nvPr>
            <p:ph type="body" idx="1"/>
          </p:nvPr>
        </p:nvSpPr>
        <p:spPr>
          <a:xfrm>
            <a:off x="1178" y="836712"/>
            <a:ext cx="9144000" cy="5184576"/>
          </a:xfrm>
        </p:spPr>
        <p:txBody>
          <a:bodyPr/>
          <a:lstStyle/>
          <a:p>
            <a:pPr marL="0" indent="0">
              <a:buFont typeface="Wingdings" pitchFamily="2" charset="2"/>
              <a:buNone/>
              <a:defRPr/>
            </a:pPr>
            <a:r>
              <a:rPr lang="ru-RU" sz="2000" dirty="0"/>
              <a:t>Следует подчеркнуть очень важную </a:t>
            </a:r>
            <a:r>
              <a:rPr lang="ru-RU" sz="2000" b="1" dirty="0">
                <a:solidFill>
                  <a:srgbClr val="0000FF"/>
                </a:solidFill>
              </a:rPr>
              <a:t>роль моделирующих программ </a:t>
            </a:r>
            <a:r>
              <a:rPr lang="ru-RU" sz="2000" dirty="0"/>
              <a:t>(таких как </a:t>
            </a:r>
            <a:r>
              <a:rPr lang="en-US" sz="2000" b="1" dirty="0">
                <a:solidFill>
                  <a:srgbClr val="0000FF"/>
                </a:solidFill>
              </a:rPr>
              <a:t>GEANT</a:t>
            </a:r>
            <a:r>
              <a:rPr lang="ru-RU" sz="2000" dirty="0"/>
              <a:t>) на всех этапах анализа данных. </a:t>
            </a:r>
            <a:endParaRPr lang="ru-RU" sz="2000" dirty="0" smtClean="0"/>
          </a:p>
          <a:p>
            <a:pPr marL="0" indent="0">
              <a:buFont typeface="Wingdings" pitchFamily="2" charset="2"/>
              <a:buNone/>
              <a:defRPr/>
            </a:pPr>
            <a:r>
              <a:rPr lang="ru-RU" sz="2000" b="1" dirty="0" smtClean="0">
                <a:solidFill>
                  <a:srgbClr val="C00000"/>
                </a:solidFill>
                <a:effectLst>
                  <a:outerShdw blurRad="38100" dist="38100" dir="2700000" algn="tl">
                    <a:srgbClr val="000000">
                      <a:alpha val="43137"/>
                    </a:srgbClr>
                  </a:outerShdw>
                </a:effectLst>
              </a:rPr>
              <a:t>Моделирование </a:t>
            </a:r>
            <a:r>
              <a:rPr lang="ru-RU" sz="2000" b="1" dirty="0">
                <a:solidFill>
                  <a:srgbClr val="C00000"/>
                </a:solidFill>
                <a:effectLst>
                  <a:outerShdw blurRad="38100" dist="38100" dir="2700000" algn="tl">
                    <a:srgbClr val="000000">
                      <a:alpha val="43137"/>
                    </a:srgbClr>
                  </a:outerShdw>
                </a:effectLst>
              </a:rPr>
              <a:t>позволяет:</a:t>
            </a:r>
          </a:p>
          <a:p>
            <a:pPr>
              <a:defRPr/>
            </a:pPr>
            <a:r>
              <a:rPr lang="ru-RU" sz="2000" dirty="0"/>
              <a:t>Оптимизировать по деньгам, материалам и времени всю экспериментальную установку и разработать алгоритмы </a:t>
            </a:r>
            <a:r>
              <a:rPr lang="en-US" sz="2000" dirty="0"/>
              <a:t>DA</a:t>
            </a:r>
            <a:r>
              <a:rPr lang="ru-RU" sz="2000" dirty="0"/>
              <a:t> еще на стадии проектирования;</a:t>
            </a:r>
          </a:p>
          <a:p>
            <a:pPr>
              <a:defRPr/>
            </a:pPr>
            <a:r>
              <a:rPr lang="ru-RU" sz="2000" dirty="0"/>
              <a:t>Разработать и протестировать необходимую программную оболочку эксперимента;</a:t>
            </a:r>
          </a:p>
          <a:p>
            <a:pPr>
              <a:defRPr/>
            </a:pPr>
            <a:r>
              <a:rPr lang="ru-RU" sz="2000" dirty="0" smtClean="0"/>
              <a:t>Рассчитать </a:t>
            </a:r>
            <a:r>
              <a:rPr lang="ru-RU" sz="2000" dirty="0"/>
              <a:t>заранее все необходимые распределения, пороги для проверки гипотез и сгенерировать обучающие выборки для искусственных нейронных сетей</a:t>
            </a:r>
            <a:r>
              <a:rPr lang="ru-RU" sz="2000" dirty="0"/>
              <a:t>. </a:t>
            </a:r>
            <a:endParaRPr lang="ru-RU" sz="2000" dirty="0" smtClean="0"/>
          </a:p>
          <a:p>
            <a:pPr>
              <a:defRPr/>
            </a:pPr>
            <a:r>
              <a:rPr lang="ru-RU" sz="2000" dirty="0" smtClean="0"/>
              <a:t>Оптимизировать </a:t>
            </a:r>
            <a:r>
              <a:rPr lang="ru-RU" sz="2000" dirty="0"/>
              <a:t>структуру и необходимое оборудование запланированных </a:t>
            </a:r>
            <a:r>
              <a:rPr lang="ru-RU" sz="2000" dirty="0" smtClean="0"/>
              <a:t>детекторов, компьютерных средств и сетей, </a:t>
            </a:r>
            <a:r>
              <a:rPr lang="ru-RU" sz="2000" dirty="0" err="1"/>
              <a:t>минимизируя</a:t>
            </a:r>
            <a:r>
              <a:rPr lang="ru-RU" sz="2000" dirty="0"/>
              <a:t> стоимостные и временные затраты при заданной эффективности и точности работы </a:t>
            </a:r>
            <a:r>
              <a:rPr lang="ru-RU" sz="2000" dirty="0" smtClean="0"/>
              <a:t>детектора и надежности электронного оборудования;</a:t>
            </a:r>
            <a:endParaRPr lang="ru-RU" sz="2000" dirty="0"/>
          </a:p>
          <a:p>
            <a:pPr>
              <a:defRPr/>
            </a:pPr>
            <a:endParaRPr lang="ru-RU" sz="2000" dirty="0" smtClean="0"/>
          </a:p>
        </p:txBody>
      </p:sp>
      <p:sp>
        <p:nvSpPr>
          <p:cNvPr id="2" name="Нижний колонтитул 1"/>
          <p:cNvSpPr>
            <a:spLocks noGrp="1"/>
          </p:cNvSpPr>
          <p:nvPr>
            <p:ph type="ftr" sz="quarter" idx="10"/>
          </p:nvPr>
        </p:nvSpPr>
        <p:spPr/>
        <p:txBody>
          <a:bodyPr/>
          <a:lstStyle/>
          <a:p>
            <a:pPr>
              <a:defRPr/>
            </a:pPr>
            <a:r>
              <a:rPr lang="en-US" dirty="0" err="1" smtClean="0"/>
              <a:t>G.Ososkov</a:t>
            </a:r>
            <a:r>
              <a:rPr lang="en-US" dirty="0" smtClean="0"/>
              <a:t> AIS-GRID 2015</a:t>
            </a:r>
            <a:endParaRPr lang="ru-RU" dirty="0"/>
          </a:p>
        </p:txBody>
      </p:sp>
    </p:spTree>
    <p:extLst>
      <p:ext uri="{BB962C8B-B14F-4D97-AF65-F5344CB8AC3E}">
        <p14:creationId xmlns:p14="http://schemas.microsoft.com/office/powerpoint/2010/main" val="291660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9438" y="332656"/>
            <a:ext cx="9144000" cy="668338"/>
          </a:xfrm>
        </p:spPr>
        <p:txBody>
          <a:bodyPr/>
          <a:lstStyle/>
          <a:p>
            <a:pPr algn="ctr"/>
            <a:r>
              <a:rPr lang="en-US" altLang="ru-RU" sz="3400" b="1" dirty="0" smtClean="0">
                <a:solidFill>
                  <a:srgbClr val="0000FF"/>
                </a:solidFill>
              </a:rPr>
              <a:t>Data handling on the LHC experiments</a:t>
            </a:r>
            <a:endParaRPr lang="ru-RU" altLang="ru-RU" sz="3400" b="1" dirty="0" smtClean="0">
              <a:solidFill>
                <a:srgbClr val="0000FF"/>
              </a:solidFill>
            </a:endParaRPr>
          </a:p>
        </p:txBody>
      </p:sp>
      <p:sp>
        <p:nvSpPr>
          <p:cNvPr id="9219"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DC5E618D-9ABA-4051-A0D3-09F539315954}" type="slidenum">
              <a:rPr lang="ru-RU" altLang="ru-RU" sz="1200" smtClean="0">
                <a:latin typeface="Arial Black" pitchFamily="34" charset="0"/>
              </a:rPr>
              <a:pPr eaLnBrk="1" hangingPunct="1">
                <a:spcBef>
                  <a:spcPct val="0"/>
                </a:spcBef>
                <a:buClrTx/>
                <a:buSzTx/>
                <a:buFontTx/>
                <a:buNone/>
              </a:pPr>
              <a:t>2</a:t>
            </a:fld>
            <a:endParaRPr lang="ru-RU" altLang="ru-RU" sz="1200" smtClean="0">
              <a:latin typeface="Arial Black" pitchFamily="34" charset="0"/>
            </a:endParaRPr>
          </a:p>
        </p:txBody>
      </p:sp>
      <p:sp>
        <p:nvSpPr>
          <p:cNvPr id="7" name="Стрелка вправо 6"/>
          <p:cNvSpPr/>
          <p:nvPr/>
        </p:nvSpPr>
        <p:spPr bwMode="auto">
          <a:xfrm>
            <a:off x="2278063" y="1598613"/>
            <a:ext cx="977900" cy="822325"/>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ru-RU"/>
          </a:p>
        </p:txBody>
      </p:sp>
      <p:sp>
        <p:nvSpPr>
          <p:cNvPr id="8" name="Прямоугольник 7"/>
          <p:cNvSpPr/>
          <p:nvPr/>
        </p:nvSpPr>
        <p:spPr bwMode="auto">
          <a:xfrm>
            <a:off x="250825" y="1196975"/>
            <a:ext cx="2027238" cy="17272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r>
              <a:rPr lang="ru-RU" sz="1600" dirty="0">
                <a:solidFill>
                  <a:srgbClr val="0000FF"/>
                </a:solidFill>
              </a:rPr>
              <a:t>БАК в </a:t>
            </a:r>
            <a:r>
              <a:rPr lang="ru-RU" sz="1600" b="1" dirty="0">
                <a:solidFill>
                  <a:srgbClr val="FF0000"/>
                </a:solidFill>
              </a:rPr>
              <a:t>2012 г. </a:t>
            </a:r>
          </a:p>
          <a:p>
            <a:pPr>
              <a:defRPr/>
            </a:pPr>
            <a:r>
              <a:rPr lang="en-US" sz="2400" b="1" u="sng" dirty="0">
                <a:solidFill>
                  <a:schemeClr val="bg1">
                    <a:lumMod val="50000"/>
                  </a:schemeClr>
                </a:solidFill>
                <a:hlinkClick r:id="rId2"/>
              </a:rPr>
              <a:t>ALICE</a:t>
            </a:r>
            <a:r>
              <a:rPr lang="ru-RU" sz="2400" b="1" dirty="0">
                <a:solidFill>
                  <a:schemeClr val="bg1">
                    <a:lumMod val="50000"/>
                  </a:schemeClr>
                </a:solidFill>
              </a:rPr>
              <a:t>,</a:t>
            </a:r>
            <a:r>
              <a:rPr lang="en-US" sz="2400" b="1" dirty="0">
                <a:solidFill>
                  <a:schemeClr val="bg1">
                    <a:lumMod val="50000"/>
                  </a:schemeClr>
                </a:solidFill>
              </a:rPr>
              <a:t> </a:t>
            </a:r>
            <a:endParaRPr lang="ru-RU" sz="2400" b="1" dirty="0">
              <a:solidFill>
                <a:schemeClr val="bg1">
                  <a:lumMod val="50000"/>
                </a:schemeClr>
              </a:solidFill>
            </a:endParaRPr>
          </a:p>
          <a:p>
            <a:pPr>
              <a:defRPr/>
            </a:pPr>
            <a:r>
              <a:rPr lang="en-US" sz="2400" b="1" u="sng" dirty="0">
                <a:solidFill>
                  <a:schemeClr val="bg1">
                    <a:lumMod val="50000"/>
                  </a:schemeClr>
                </a:solidFill>
                <a:hlinkClick r:id="rId3"/>
              </a:rPr>
              <a:t>ATLAS</a:t>
            </a:r>
            <a:r>
              <a:rPr lang="ru-RU" sz="2400" b="1" dirty="0">
                <a:solidFill>
                  <a:schemeClr val="bg1">
                    <a:lumMod val="50000"/>
                  </a:schemeClr>
                </a:solidFill>
              </a:rPr>
              <a:t>,</a:t>
            </a:r>
            <a:r>
              <a:rPr lang="en-US" sz="2400" b="1" dirty="0">
                <a:solidFill>
                  <a:schemeClr val="bg1">
                    <a:lumMod val="50000"/>
                  </a:schemeClr>
                </a:solidFill>
              </a:rPr>
              <a:t> </a:t>
            </a:r>
            <a:endParaRPr lang="ru-RU" sz="2400" b="1" dirty="0">
              <a:solidFill>
                <a:schemeClr val="bg1">
                  <a:lumMod val="50000"/>
                </a:schemeClr>
              </a:solidFill>
            </a:endParaRPr>
          </a:p>
          <a:p>
            <a:pPr>
              <a:defRPr/>
            </a:pPr>
            <a:r>
              <a:rPr lang="en-US" sz="2400" b="1" u="sng" dirty="0">
                <a:solidFill>
                  <a:schemeClr val="bg1">
                    <a:lumMod val="50000"/>
                  </a:schemeClr>
                </a:solidFill>
                <a:hlinkClick r:id="rId3"/>
              </a:rPr>
              <a:t>CMS</a:t>
            </a:r>
            <a:r>
              <a:rPr lang="ru-RU" sz="2400" b="1" dirty="0">
                <a:solidFill>
                  <a:schemeClr val="bg1">
                    <a:lumMod val="50000"/>
                  </a:schemeClr>
                </a:solidFill>
              </a:rPr>
              <a:t> </a:t>
            </a:r>
          </a:p>
          <a:p>
            <a:pPr>
              <a:defRPr/>
            </a:pPr>
            <a:r>
              <a:rPr lang="en-US" sz="2400" b="1" u="sng" dirty="0" err="1">
                <a:solidFill>
                  <a:schemeClr val="bg1">
                    <a:lumMod val="50000"/>
                  </a:schemeClr>
                </a:solidFill>
                <a:hlinkClick r:id="rId4"/>
              </a:rPr>
              <a:t>LHCb</a:t>
            </a:r>
            <a:endParaRPr lang="ru-RU" sz="2400" b="1" dirty="0">
              <a:solidFill>
                <a:schemeClr val="bg1">
                  <a:lumMod val="50000"/>
                </a:schemeClr>
              </a:solidFill>
            </a:endParaRPr>
          </a:p>
          <a:p>
            <a:pPr>
              <a:defRPr/>
            </a:pPr>
            <a:endParaRPr lang="ru-RU" dirty="0"/>
          </a:p>
        </p:txBody>
      </p:sp>
      <p:sp>
        <p:nvSpPr>
          <p:cNvPr id="9" name="Овал 8"/>
          <p:cNvSpPr/>
          <p:nvPr/>
        </p:nvSpPr>
        <p:spPr bwMode="auto">
          <a:xfrm>
            <a:off x="3255963" y="1412875"/>
            <a:ext cx="2468562" cy="1223963"/>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lgn="ctr">
              <a:defRPr/>
            </a:pPr>
            <a:r>
              <a:rPr lang="ru-RU" dirty="0"/>
              <a:t>один петабайт</a:t>
            </a:r>
          </a:p>
          <a:p>
            <a:pPr algn="ctr">
              <a:defRPr/>
            </a:pPr>
            <a:r>
              <a:rPr lang="ru-RU" dirty="0"/>
              <a:t>= </a:t>
            </a:r>
            <a:r>
              <a:rPr lang="ru-RU" dirty="0" smtClean="0"/>
              <a:t>10</a:t>
            </a:r>
            <a:r>
              <a:rPr lang="ru-RU" baseline="30000" dirty="0" smtClean="0"/>
              <a:t>15</a:t>
            </a:r>
            <a:r>
              <a:rPr lang="ru-RU" dirty="0" smtClean="0"/>
              <a:t> </a:t>
            </a:r>
            <a:r>
              <a:rPr lang="ru-RU" dirty="0"/>
              <a:t>байт</a:t>
            </a:r>
          </a:p>
          <a:p>
            <a:pPr algn="ctr">
              <a:defRPr/>
            </a:pPr>
            <a:r>
              <a:rPr lang="ru-RU" dirty="0"/>
              <a:t>данных/сек</a:t>
            </a:r>
          </a:p>
        </p:txBody>
      </p:sp>
      <p:sp>
        <p:nvSpPr>
          <p:cNvPr id="10" name="Прямоугольник 9"/>
          <p:cNvSpPr/>
          <p:nvPr/>
        </p:nvSpPr>
        <p:spPr>
          <a:xfrm>
            <a:off x="5724525" y="1460500"/>
            <a:ext cx="3311525" cy="1200150"/>
          </a:xfrm>
          <a:prstGeom prst="rect">
            <a:avLst/>
          </a:prstGeom>
        </p:spPr>
        <p:txBody>
          <a:bodyPr>
            <a:spAutoFit/>
          </a:bodyPr>
          <a:lstStyle/>
          <a:p>
            <a:pPr>
              <a:defRPr/>
            </a:pPr>
            <a:r>
              <a:rPr lang="ru-RU" kern="0" dirty="0">
                <a:solidFill>
                  <a:srgbClr val="000000"/>
                </a:solidFill>
                <a:effectLst/>
                <a:latin typeface="Arial"/>
              </a:rPr>
              <a:t>Запомнить такое количество данных невозможно ни на какой из современных вычислительных систем</a:t>
            </a:r>
            <a:endParaRPr lang="ru-RU" dirty="0"/>
          </a:p>
        </p:txBody>
      </p:sp>
      <p:sp>
        <p:nvSpPr>
          <p:cNvPr id="11" name="Скругленный прямоугольник 10"/>
          <p:cNvSpPr/>
          <p:nvPr/>
        </p:nvSpPr>
        <p:spPr bwMode="auto">
          <a:xfrm>
            <a:off x="2278063" y="2708275"/>
            <a:ext cx="6677025" cy="1368425"/>
          </a:xfrm>
          <a:prstGeom prst="roundRect">
            <a:avLst/>
          </a:prstGeom>
          <a:solidFill>
            <a:srgbClr val="00FFFF"/>
          </a:solidFill>
          <a:ln w="9525" cap="flat" cmpd="sng" algn="ctr">
            <a:solidFill>
              <a:schemeClr val="tx1"/>
            </a:solidFill>
            <a:prstDash val="solid"/>
            <a:round/>
            <a:headEnd type="none" w="med" len="med"/>
            <a:tailEnd type="none" w="med" len="med"/>
          </a:ln>
          <a:effectLst/>
          <a:extLst/>
        </p:spPr>
        <p:txBody>
          <a:bodyPr/>
          <a:lstStyle/>
          <a:p>
            <a:pPr algn="ctr">
              <a:defRPr/>
            </a:pPr>
            <a:r>
              <a:rPr lang="ru-RU" dirty="0"/>
              <a:t>Система триггеров разных уровней выполняла сверхбыструю сложную электронную предобработку, оставлявшую только одно полезное физическое событие из 10 тысяч</a:t>
            </a:r>
          </a:p>
          <a:p>
            <a:pPr>
              <a:defRPr/>
            </a:pPr>
            <a:endParaRPr lang="ru-RU" dirty="0"/>
          </a:p>
        </p:txBody>
      </p:sp>
      <p:sp>
        <p:nvSpPr>
          <p:cNvPr id="12" name="Скругленный прямоугольник 11"/>
          <p:cNvSpPr/>
          <p:nvPr/>
        </p:nvSpPr>
        <p:spPr bwMode="auto">
          <a:xfrm>
            <a:off x="2278063" y="4149725"/>
            <a:ext cx="6865937" cy="914400"/>
          </a:xfrm>
          <a:prstGeom prst="roundRect">
            <a:avLst/>
          </a:prstGeom>
          <a:solidFill>
            <a:srgbClr val="FFFFCC"/>
          </a:solidFill>
          <a:ln w="9525" cap="flat" cmpd="sng" algn="ctr">
            <a:solidFill>
              <a:schemeClr val="tx1"/>
            </a:solidFill>
            <a:prstDash val="solid"/>
            <a:round/>
            <a:headEnd type="none" w="med" len="med"/>
            <a:tailEnd type="none" w="med" len="med"/>
          </a:ln>
          <a:effectLst/>
          <a:extLst/>
        </p:spPr>
        <p:txBody>
          <a:bodyPr/>
          <a:lstStyle/>
          <a:p>
            <a:pPr>
              <a:defRPr/>
            </a:pPr>
            <a:r>
              <a:rPr lang="ru-RU" sz="1600" dirty="0"/>
              <a:t>Дальнейший анализ выполнялся в </a:t>
            </a:r>
            <a:r>
              <a:rPr lang="ru-RU" sz="1600" dirty="0" err="1"/>
              <a:t>ЦЕРНовском</a:t>
            </a:r>
            <a:r>
              <a:rPr lang="ru-RU" sz="1600" dirty="0"/>
              <a:t> компьютерном центре обработки из многих тысяч процессоров. Оставалось только 1% событий, возможно содержащих искомый физический феномен. </a:t>
            </a:r>
          </a:p>
        </p:txBody>
      </p:sp>
      <p:sp>
        <p:nvSpPr>
          <p:cNvPr id="13" name="Левая фигурная скобка 12"/>
          <p:cNvSpPr/>
          <p:nvPr/>
        </p:nvSpPr>
        <p:spPr bwMode="auto">
          <a:xfrm>
            <a:off x="1735138" y="3068638"/>
            <a:ext cx="492125" cy="1851025"/>
          </a:xfrm>
          <a:prstGeom prst="leftBrace">
            <a:avLst/>
          </a:prstGeom>
          <a:noFill/>
          <a:ln w="38100" cap="flat" cmpd="sng" algn="ctr">
            <a:solidFill>
              <a:srgbClr val="0000FF"/>
            </a:solidFill>
            <a:prstDash val="solid"/>
            <a:round/>
            <a:headEnd type="none" w="med" len="med"/>
            <a:tailEnd type="none" w="med" len="med"/>
          </a:ln>
          <a:effectLst/>
          <a:extLst/>
        </p:spPr>
        <p:txBody>
          <a:bodyPr/>
          <a:lstStyle/>
          <a:p>
            <a:pPr>
              <a:defRPr/>
            </a:pPr>
            <a:endParaRPr lang="ru-RU">
              <a:solidFill>
                <a:srgbClr val="0000FF"/>
              </a:solidFill>
            </a:endParaRPr>
          </a:p>
        </p:txBody>
      </p:sp>
      <p:sp>
        <p:nvSpPr>
          <p:cNvPr id="15" name="Прямоугольник 14"/>
          <p:cNvSpPr/>
          <p:nvPr/>
        </p:nvSpPr>
        <p:spPr>
          <a:xfrm>
            <a:off x="-7924" y="3727450"/>
            <a:ext cx="1770036" cy="1015663"/>
          </a:xfrm>
          <a:prstGeom prst="rect">
            <a:avLst/>
          </a:prstGeom>
        </p:spPr>
        <p:txBody>
          <a:bodyPr wrap="none">
            <a:spAutoFit/>
          </a:bodyPr>
          <a:lstStyle/>
          <a:p>
            <a:pPr algn="ctr">
              <a:defRPr/>
            </a:pPr>
            <a:r>
              <a:rPr lang="ru-RU" sz="2000" b="1" kern="0" dirty="0">
                <a:solidFill>
                  <a:srgbClr val="C00000"/>
                </a:solidFill>
                <a:latin typeface="Arial"/>
              </a:rPr>
              <a:t>Сокращение</a:t>
            </a:r>
          </a:p>
          <a:p>
            <a:pPr algn="ctr">
              <a:defRPr/>
            </a:pPr>
            <a:r>
              <a:rPr lang="ru-RU" sz="2000" b="1" kern="0" dirty="0">
                <a:solidFill>
                  <a:srgbClr val="C00000"/>
                </a:solidFill>
                <a:latin typeface="Arial"/>
              </a:rPr>
              <a:t>в миллион </a:t>
            </a:r>
          </a:p>
          <a:p>
            <a:pPr algn="ctr">
              <a:defRPr/>
            </a:pPr>
            <a:r>
              <a:rPr lang="ru-RU" sz="2000" b="1" kern="0" dirty="0">
                <a:solidFill>
                  <a:srgbClr val="C00000"/>
                </a:solidFill>
                <a:latin typeface="Arial"/>
              </a:rPr>
              <a:t>раз!</a:t>
            </a:r>
            <a:endParaRPr lang="ru-RU" sz="2000" b="1" dirty="0">
              <a:solidFill>
                <a:srgbClr val="C00000"/>
              </a:solidFill>
            </a:endParaRPr>
          </a:p>
        </p:txBody>
      </p:sp>
      <p:sp>
        <p:nvSpPr>
          <p:cNvPr id="16" name="Скругленный прямоугольник 15"/>
          <p:cNvSpPr/>
          <p:nvPr/>
        </p:nvSpPr>
        <p:spPr bwMode="auto">
          <a:xfrm>
            <a:off x="107950" y="5445125"/>
            <a:ext cx="8847138" cy="914400"/>
          </a:xfrm>
          <a:prstGeom prst="roundRect">
            <a:avLst/>
          </a:prstGeom>
          <a:noFill/>
          <a:ln w="9525" cap="flat" cmpd="sng" algn="ctr">
            <a:solidFill>
              <a:schemeClr val="tx1"/>
            </a:solidFill>
            <a:prstDash val="solid"/>
            <a:round/>
            <a:headEnd type="none" w="med" len="med"/>
            <a:tailEnd type="none" w="med" len="med"/>
          </a:ln>
          <a:effectLst/>
          <a:extLst/>
        </p:spPr>
        <p:txBody>
          <a:bodyPr/>
          <a:lstStyle/>
          <a:p>
            <a:pPr>
              <a:defRPr/>
            </a:pPr>
            <a:endParaRPr lang="ru-RU"/>
          </a:p>
        </p:txBody>
      </p:sp>
      <p:sp>
        <p:nvSpPr>
          <p:cNvPr id="17" name="Прямоугольник 16"/>
          <p:cNvSpPr/>
          <p:nvPr/>
        </p:nvSpPr>
        <p:spPr>
          <a:xfrm>
            <a:off x="71439" y="5481638"/>
            <a:ext cx="8883649" cy="831850"/>
          </a:xfrm>
          <a:prstGeom prst="rect">
            <a:avLst/>
          </a:prstGeom>
          <a:solidFill>
            <a:srgbClr val="FF66FF">
              <a:alpha val="31000"/>
            </a:srgbClr>
          </a:solidFill>
        </p:spPr>
        <p:txBody>
          <a:bodyPr wrap="square">
            <a:spAutoFit/>
          </a:bodyPr>
          <a:lstStyle/>
          <a:p>
            <a:pPr>
              <a:defRPr/>
            </a:pPr>
            <a:r>
              <a:rPr lang="ru-RU" sz="1600" b="1" kern="0" dirty="0">
                <a:solidFill>
                  <a:srgbClr val="0000FF"/>
                </a:solidFill>
                <a:effectLst/>
                <a:latin typeface="Arial"/>
              </a:rPr>
              <a:t>Итог - 25 петабайт данных в год, </a:t>
            </a:r>
            <a:r>
              <a:rPr lang="ru-RU" sz="1600" kern="0" dirty="0">
                <a:solidFill>
                  <a:srgbClr val="000000"/>
                </a:solidFill>
                <a:latin typeface="Arial"/>
              </a:rPr>
              <a:t>которые</a:t>
            </a:r>
            <a:r>
              <a:rPr lang="ru-RU" sz="1600" kern="0" dirty="0">
                <a:solidFill>
                  <a:srgbClr val="000000"/>
                </a:solidFill>
                <a:effectLst/>
                <a:latin typeface="Arial"/>
              </a:rPr>
              <a:t> </a:t>
            </a:r>
            <a:r>
              <a:rPr lang="ru-RU" sz="1600" dirty="0"/>
              <a:t>требовалось хранить в специальных </a:t>
            </a:r>
          </a:p>
          <a:p>
            <a:pPr>
              <a:defRPr/>
            </a:pPr>
            <a:r>
              <a:rPr lang="ru-RU" sz="1600" dirty="0"/>
              <a:t>роботизированных  ленточных хранилищах, т.к. копии этих данных  подлежат передаче </a:t>
            </a:r>
          </a:p>
          <a:p>
            <a:pPr>
              <a:defRPr/>
            </a:pPr>
            <a:r>
              <a:rPr lang="ru-RU" sz="1600" dirty="0"/>
              <a:t>в сотни физических центров 36 стран мира для более тщательного анализа </a:t>
            </a:r>
            <a:r>
              <a:rPr lang="ru-RU" sz="1600" kern="0" dirty="0">
                <a:solidFill>
                  <a:srgbClr val="000000"/>
                </a:solidFill>
                <a:effectLst/>
                <a:latin typeface="Arial"/>
              </a:rPr>
              <a:t> </a:t>
            </a:r>
            <a:endParaRPr lang="ru-RU" sz="1600" dirty="0"/>
          </a:p>
        </p:txBody>
      </p:sp>
      <p:sp>
        <p:nvSpPr>
          <p:cNvPr id="18" name="Стрелка вниз 17"/>
          <p:cNvSpPr/>
          <p:nvPr/>
        </p:nvSpPr>
        <p:spPr bwMode="auto">
          <a:xfrm>
            <a:off x="2663455" y="5100638"/>
            <a:ext cx="6264696" cy="381000"/>
          </a:xfrm>
          <a:prstGeom prst="downArrow">
            <a:avLst>
              <a:gd name="adj1" fmla="val 50000"/>
              <a:gd name="adj2" fmla="val 61907"/>
            </a:avLst>
          </a:prstGeom>
          <a:solidFill>
            <a:srgbClr val="FF66FF">
              <a:alpha val="31000"/>
            </a:srgbClr>
          </a:solidFill>
          <a:ln w="9525" cap="flat" cmpd="sng" algn="ctr">
            <a:solidFill>
              <a:schemeClr val="tx1"/>
            </a:solidFill>
            <a:prstDash val="solid"/>
            <a:round/>
            <a:headEnd type="none" w="med" len="med"/>
            <a:tailEnd type="none" w="med" len="med"/>
          </a:ln>
          <a:effectLst/>
          <a:extLst/>
        </p:spPr>
        <p:txBody>
          <a:bodyPr/>
          <a:lstStyle/>
          <a:p>
            <a:pPr algn="ctr">
              <a:defRPr/>
            </a:pPr>
            <a:r>
              <a:rPr lang="ru-RU" sz="1400" b="1" dirty="0" smtClean="0">
                <a:solidFill>
                  <a:srgbClr val="C00000"/>
                </a:solidFill>
              </a:rPr>
              <a:t>Идея распределенной обработки</a:t>
            </a:r>
            <a:endParaRPr lang="ru-RU" sz="1400" b="1" dirty="0">
              <a:solidFill>
                <a:srgbClr val="C00000"/>
              </a:solidFill>
            </a:endParaRPr>
          </a:p>
        </p:txBody>
      </p:sp>
      <p:sp>
        <p:nvSpPr>
          <p:cNvPr id="3" name="Нижний колонтитул 2"/>
          <p:cNvSpPr>
            <a:spLocks noGrp="1"/>
          </p:cNvSpPr>
          <p:nvPr>
            <p:ph type="ftr" sz="quarter" idx="10"/>
          </p:nvPr>
        </p:nvSpPr>
        <p:spPr/>
        <p:txBody>
          <a:bodyPr/>
          <a:lstStyle/>
          <a:p>
            <a:pPr>
              <a:defRPr/>
            </a:pPr>
            <a:r>
              <a:rPr lang="en-US" smtClean="0"/>
              <a:t>G.Ososkov AIS-GRID 2015</a:t>
            </a:r>
            <a:endParaRPr lang="ru-RU"/>
          </a:p>
        </p:txBody>
      </p:sp>
      <p:sp>
        <p:nvSpPr>
          <p:cNvPr id="2" name="TextBox 1"/>
          <p:cNvSpPr txBox="1"/>
          <p:nvPr/>
        </p:nvSpPr>
        <p:spPr>
          <a:xfrm>
            <a:off x="2769667" y="1009134"/>
            <a:ext cx="4595682" cy="369332"/>
          </a:xfrm>
          <a:prstGeom prst="rect">
            <a:avLst/>
          </a:prstGeom>
          <a:noFill/>
        </p:spPr>
        <p:txBody>
          <a:bodyPr wrap="none" rtlCol="0">
            <a:spAutoFit/>
          </a:bodyPr>
          <a:lstStyle/>
          <a:p>
            <a:r>
              <a:rPr lang="en-US" b="1" dirty="0" smtClean="0">
                <a:solidFill>
                  <a:srgbClr val="FF0000"/>
                </a:solidFill>
                <a:effectLst/>
              </a:rPr>
              <a:t>2015:  </a:t>
            </a:r>
            <a:r>
              <a:rPr lang="ru-RU" b="1" dirty="0" smtClean="0">
                <a:solidFill>
                  <a:srgbClr val="FF0000"/>
                </a:solidFill>
                <a:effectLst/>
              </a:rPr>
              <a:t>только</a:t>
            </a:r>
            <a:r>
              <a:rPr lang="en-US" b="1" dirty="0" smtClean="0">
                <a:solidFill>
                  <a:srgbClr val="FF0000"/>
                </a:solidFill>
                <a:effectLst/>
              </a:rPr>
              <a:t> ATLAS</a:t>
            </a:r>
            <a:r>
              <a:rPr lang="ru-RU" b="1" dirty="0" smtClean="0">
                <a:solidFill>
                  <a:srgbClr val="FF0000"/>
                </a:solidFill>
                <a:effectLst/>
              </a:rPr>
              <a:t> выдает 2 </a:t>
            </a:r>
            <a:r>
              <a:rPr lang="en-US" b="1" dirty="0" err="1" smtClean="0">
                <a:solidFill>
                  <a:srgbClr val="FF0000"/>
                </a:solidFill>
                <a:effectLst/>
              </a:rPr>
              <a:t>PtB</a:t>
            </a:r>
            <a:r>
              <a:rPr lang="en-US" b="1" dirty="0" smtClean="0">
                <a:solidFill>
                  <a:srgbClr val="FF0000"/>
                </a:solidFill>
                <a:effectLst/>
              </a:rPr>
              <a:t>/sec!</a:t>
            </a:r>
            <a:endParaRPr lang="ru-RU" b="1" dirty="0">
              <a:solidFill>
                <a:srgbClr val="FF0000"/>
              </a:solidFill>
              <a:effectLst/>
            </a:endParaRPr>
          </a:p>
        </p:txBody>
      </p:sp>
    </p:spTree>
    <p:extLst>
      <p:ext uri="{BB962C8B-B14F-4D97-AF65-F5344CB8AC3E}">
        <p14:creationId xmlns:p14="http://schemas.microsoft.com/office/powerpoint/2010/main" val="3523184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7200"/>
            <a:ext cx="9036496" cy="1371600"/>
          </a:xfrm>
        </p:spPr>
        <p:txBody>
          <a:bodyPr/>
          <a:lstStyle/>
          <a:p>
            <a:pPr algn="ctr"/>
            <a:r>
              <a:rPr lang="ru-RU" sz="3600" b="1" dirty="0" smtClean="0">
                <a:solidFill>
                  <a:srgbClr val="0000FF"/>
                </a:solidFill>
              </a:rPr>
              <a:t>Методы обработки и принципы имитационного моделирования</a:t>
            </a:r>
            <a:endParaRPr lang="ru-RU" sz="3600" b="1" dirty="0">
              <a:solidFill>
                <a:srgbClr val="0000FF"/>
              </a:solidFill>
            </a:endParaRPr>
          </a:p>
        </p:txBody>
      </p:sp>
      <p:sp>
        <p:nvSpPr>
          <p:cNvPr id="3" name="Объект 2"/>
          <p:cNvSpPr>
            <a:spLocks noGrp="1"/>
          </p:cNvSpPr>
          <p:nvPr>
            <p:ph idx="1"/>
          </p:nvPr>
        </p:nvSpPr>
        <p:spPr>
          <a:xfrm>
            <a:off x="457200" y="1981200"/>
            <a:ext cx="8579296" cy="3886200"/>
          </a:xfrm>
        </p:spPr>
        <p:txBody>
          <a:bodyPr/>
          <a:lstStyle/>
          <a:p>
            <a:pPr marL="0" indent="0">
              <a:buNone/>
            </a:pPr>
            <a:r>
              <a:rPr lang="ru-RU" dirty="0"/>
              <a:t>Из курса </a:t>
            </a:r>
            <a:r>
              <a:rPr lang="ru-RU" dirty="0" smtClean="0"/>
              <a:t>для магистров кафедры САУ университета «ДУБНА»</a:t>
            </a:r>
          </a:p>
          <a:p>
            <a:pPr marL="0" indent="0">
              <a:buNone/>
            </a:pPr>
            <a:r>
              <a:rPr lang="ru-RU" altLang="ru-RU" dirty="0" smtClean="0">
                <a:solidFill>
                  <a:srgbClr val="0000CC"/>
                </a:solidFill>
              </a:rPr>
              <a:t>«Современные Методы </a:t>
            </a:r>
            <a:r>
              <a:rPr lang="ru-RU" altLang="ru-RU" dirty="0">
                <a:solidFill>
                  <a:srgbClr val="0000CC"/>
                </a:solidFill>
              </a:rPr>
              <a:t>обработки </a:t>
            </a:r>
            <a:r>
              <a:rPr lang="ru-RU" altLang="ru-RU" dirty="0" smtClean="0">
                <a:solidFill>
                  <a:srgbClr val="0000CC"/>
                </a:solidFill>
              </a:rPr>
              <a:t>Данных </a:t>
            </a:r>
            <a:r>
              <a:rPr lang="ru-RU" altLang="ru-RU" dirty="0">
                <a:solidFill>
                  <a:srgbClr val="0000CC"/>
                </a:solidFill>
              </a:rPr>
              <a:t>в </a:t>
            </a:r>
            <a:r>
              <a:rPr lang="ru-RU" altLang="ru-RU" dirty="0" smtClean="0">
                <a:solidFill>
                  <a:srgbClr val="0000CC"/>
                </a:solidFill>
              </a:rPr>
              <a:t>Задачах </a:t>
            </a:r>
            <a:r>
              <a:rPr lang="ru-RU" altLang="ru-RU" dirty="0">
                <a:solidFill>
                  <a:srgbClr val="0000CC"/>
                </a:solidFill>
              </a:rPr>
              <a:t>У</a:t>
            </a:r>
            <a:r>
              <a:rPr lang="ru-RU" altLang="ru-RU" dirty="0" smtClean="0">
                <a:solidFill>
                  <a:srgbClr val="0000CC"/>
                </a:solidFill>
              </a:rPr>
              <a:t>правления </a:t>
            </a:r>
            <a:r>
              <a:rPr lang="ru-RU" altLang="ru-RU" dirty="0">
                <a:solidFill>
                  <a:srgbClr val="0000CC"/>
                </a:solidFill>
              </a:rPr>
              <a:t>(СМОДЗУ</a:t>
            </a:r>
            <a:r>
              <a:rPr lang="ru-RU" altLang="ru-RU" dirty="0" smtClean="0">
                <a:solidFill>
                  <a:srgbClr val="0000CC"/>
                </a:solidFill>
              </a:rPr>
              <a:t>)»</a:t>
            </a:r>
          </a:p>
          <a:p>
            <a:pPr marL="0" indent="0">
              <a:buNone/>
            </a:pPr>
            <a:r>
              <a:rPr lang="en-US" dirty="0">
                <a:solidFill>
                  <a:srgbClr val="0000CC"/>
                </a:solidFill>
              </a:rPr>
              <a:t> </a:t>
            </a:r>
            <a:r>
              <a:rPr lang="ru-RU" sz="2800" dirty="0" smtClean="0">
                <a:solidFill>
                  <a:srgbClr val="0000CC"/>
                </a:solidFill>
              </a:rPr>
              <a:t>задачник и тексты лекций можно найти на сайте  </a:t>
            </a:r>
            <a:r>
              <a:rPr lang="en-US" sz="2000" b="1" dirty="0">
                <a:solidFill>
                  <a:srgbClr val="0000CC"/>
                </a:solidFill>
              </a:rPr>
              <a:t>gososkov.ru/ </a:t>
            </a:r>
            <a:r>
              <a:rPr lang="en-US" sz="2000" b="1" dirty="0" err="1">
                <a:solidFill>
                  <a:srgbClr val="0000CC"/>
                </a:solidFill>
              </a:rPr>
              <a:t>Uni-Dubna</a:t>
            </a:r>
            <a:r>
              <a:rPr lang="en-US" sz="2000" b="1" dirty="0">
                <a:solidFill>
                  <a:srgbClr val="0000CC"/>
                </a:solidFill>
              </a:rPr>
              <a:t> teaching </a:t>
            </a:r>
            <a:r>
              <a:rPr lang="en-US" sz="2000" b="1" dirty="0" smtClean="0">
                <a:solidFill>
                  <a:srgbClr val="0000CC"/>
                </a:solidFill>
              </a:rPr>
              <a:t>materials</a:t>
            </a:r>
            <a:endParaRPr lang="ru-RU" sz="2000" b="1" dirty="0" smtClean="0">
              <a:solidFill>
                <a:srgbClr val="0000CC"/>
              </a:solidFill>
            </a:endParaRPr>
          </a:p>
          <a:p>
            <a:pPr marL="0" indent="0">
              <a:buNone/>
            </a:pPr>
            <a:r>
              <a:rPr lang="ru-RU" sz="2000" b="1" dirty="0" smtClean="0">
                <a:solidFill>
                  <a:srgbClr val="0000CC"/>
                </a:solidFill>
              </a:rPr>
              <a:t>Там же в </a:t>
            </a:r>
            <a:r>
              <a:rPr lang="en-US" sz="2000" b="1" dirty="0" smtClean="0">
                <a:solidFill>
                  <a:srgbClr val="0000CC"/>
                </a:solidFill>
              </a:rPr>
              <a:t>/nec-2015 </a:t>
            </a:r>
            <a:r>
              <a:rPr lang="ru-RU" sz="2000" b="1" dirty="0" smtClean="0">
                <a:solidFill>
                  <a:srgbClr val="0000CC"/>
                </a:solidFill>
              </a:rPr>
              <a:t>найдете данную лекцию</a:t>
            </a:r>
            <a:endParaRPr lang="ru-RU" sz="2000" dirty="0"/>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sp>
        <p:nvSpPr>
          <p:cNvPr id="5" name="Номер слайда 4"/>
          <p:cNvSpPr>
            <a:spLocks noGrp="1"/>
          </p:cNvSpPr>
          <p:nvPr>
            <p:ph type="sldNum" sz="quarter" idx="11"/>
          </p:nvPr>
        </p:nvSpPr>
        <p:spPr/>
        <p:txBody>
          <a:bodyPr/>
          <a:lstStyle/>
          <a:p>
            <a:pPr>
              <a:defRPr/>
            </a:pPr>
            <a:fld id="{C6BD114D-E2A3-48EB-A1F4-6310FD1922A4}" type="slidenum">
              <a:rPr lang="ru-RU" smtClean="0"/>
              <a:pPr>
                <a:defRPr/>
              </a:pPr>
              <a:t>20</a:t>
            </a:fld>
            <a:endParaRPr lang="ru-RU"/>
          </a:p>
        </p:txBody>
      </p:sp>
    </p:spTree>
    <p:extLst>
      <p:ext uri="{BB962C8B-B14F-4D97-AF65-F5344CB8AC3E}">
        <p14:creationId xmlns:p14="http://schemas.microsoft.com/office/powerpoint/2010/main" val="1577147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Нижний колонтитул 4"/>
          <p:cNvSpPr>
            <a:spLocks noGrp="1"/>
          </p:cNvSpPr>
          <p:nvPr>
            <p:ph type="ftr" sz="quarter" idx="11"/>
          </p:nvPr>
        </p:nvSpPr>
        <p:spPr>
          <a:xfrm>
            <a:off x="3275856" y="6237312"/>
            <a:ext cx="5760640" cy="45720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400" smtClean="0">
                <a:solidFill>
                  <a:srgbClr val="000000"/>
                </a:solidFill>
              </a:rPr>
              <a:t>G.Ososkov AIS-GRID 2015</a:t>
            </a:r>
            <a:endParaRPr lang="ru-RU" altLang="ru-RU" sz="1400" dirty="0" smtClean="0">
              <a:solidFill>
                <a:srgbClr val="000000"/>
              </a:solidFill>
            </a:endParaRPr>
          </a:p>
        </p:txBody>
      </p:sp>
      <p:sp>
        <p:nvSpPr>
          <p:cNvPr id="717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1FB059-6636-45B0-BA39-40697C5153BD}" type="slidenum">
              <a:rPr lang="ru-RU" altLang="ru-RU" sz="1400">
                <a:solidFill>
                  <a:srgbClr val="000000"/>
                </a:solidFill>
              </a:rPr>
              <a:pPr>
                <a:spcBef>
                  <a:spcPct val="0"/>
                </a:spcBef>
                <a:buFontTx/>
                <a:buNone/>
              </a:pPr>
              <a:t>21</a:t>
            </a:fld>
            <a:endParaRPr lang="ru-RU" altLang="ru-RU" sz="1400">
              <a:solidFill>
                <a:srgbClr val="000000"/>
              </a:solidFill>
            </a:endParaRPr>
          </a:p>
        </p:txBody>
      </p:sp>
      <p:sp>
        <p:nvSpPr>
          <p:cNvPr id="7173" name="Rectangle 2"/>
          <p:cNvSpPr>
            <a:spLocks noGrp="1" noChangeArrowheads="1"/>
          </p:cNvSpPr>
          <p:nvPr>
            <p:ph type="title"/>
          </p:nvPr>
        </p:nvSpPr>
        <p:spPr>
          <a:xfrm>
            <a:off x="457200" y="457200"/>
            <a:ext cx="8229600" cy="739552"/>
          </a:xfrm>
        </p:spPr>
        <p:txBody>
          <a:bodyPr/>
          <a:lstStyle/>
          <a:p>
            <a:pPr eaLnBrk="1" hangingPunct="1"/>
            <a:r>
              <a:rPr lang="ru-RU" altLang="ru-RU" sz="4000" b="1" dirty="0" smtClean="0">
                <a:solidFill>
                  <a:srgbClr val="0000CC"/>
                </a:solidFill>
              </a:rPr>
              <a:t>Программа курса </a:t>
            </a:r>
            <a:r>
              <a:rPr lang="ru-RU" altLang="ru-RU" sz="4000" b="1" dirty="0">
                <a:solidFill>
                  <a:srgbClr val="0000CC"/>
                </a:solidFill>
              </a:rPr>
              <a:t>СМОДЗУ </a:t>
            </a:r>
            <a:r>
              <a:rPr lang="ru-RU" altLang="ru-RU" sz="4000" b="1" dirty="0" smtClean="0">
                <a:solidFill>
                  <a:srgbClr val="0000CC"/>
                </a:solidFill>
              </a:rPr>
              <a:t/>
            </a:r>
            <a:br>
              <a:rPr lang="ru-RU" altLang="ru-RU" sz="4000" b="1" dirty="0" smtClean="0">
                <a:solidFill>
                  <a:srgbClr val="0000CC"/>
                </a:solidFill>
              </a:rPr>
            </a:br>
            <a:endParaRPr lang="ru-RU" altLang="ru-RU" sz="3600" b="1" dirty="0" smtClean="0">
              <a:solidFill>
                <a:srgbClr val="0000CC"/>
              </a:solidFill>
            </a:endParaRPr>
          </a:p>
        </p:txBody>
      </p:sp>
      <p:sp>
        <p:nvSpPr>
          <p:cNvPr id="7174" name="Rectangle 3"/>
          <p:cNvSpPr>
            <a:spLocks noGrp="1" noChangeArrowheads="1"/>
          </p:cNvSpPr>
          <p:nvPr>
            <p:ph type="body" idx="1"/>
          </p:nvPr>
        </p:nvSpPr>
        <p:spPr>
          <a:xfrm>
            <a:off x="35496" y="836712"/>
            <a:ext cx="9108504" cy="5246019"/>
          </a:xfrm>
        </p:spPr>
        <p:txBody>
          <a:bodyPr/>
          <a:lstStyle/>
          <a:p>
            <a:pPr marL="457200" lvl="0" indent="-457200">
              <a:buFont typeface="+mj-lt"/>
              <a:buAutoNum type="arabicPeriod"/>
            </a:pPr>
            <a:r>
              <a:rPr lang="ru-RU" sz="2000" b="1" dirty="0">
                <a:solidFill>
                  <a:srgbClr val="C00000"/>
                </a:solidFill>
              </a:rPr>
              <a:t>Моделирование случайных воздействий и статистический анализ </a:t>
            </a:r>
            <a:r>
              <a:rPr lang="ru-RU" sz="2000" b="1" dirty="0" smtClean="0">
                <a:solidFill>
                  <a:srgbClr val="C00000"/>
                </a:solidFill>
              </a:rPr>
              <a:t>сигналов</a:t>
            </a:r>
            <a:endParaRPr lang="ru-RU" sz="2000" b="1" dirty="0">
              <a:solidFill>
                <a:srgbClr val="C00000"/>
              </a:solidFill>
            </a:endParaRPr>
          </a:p>
          <a:p>
            <a:pPr lvl="2"/>
            <a:r>
              <a:rPr lang="ru-RU" sz="1600" dirty="0"/>
              <a:t> </a:t>
            </a:r>
            <a:r>
              <a:rPr lang="ru-RU" sz="1600" dirty="0" smtClean="0"/>
              <a:t>Алгоритмы моделирования случайных </a:t>
            </a:r>
            <a:r>
              <a:rPr lang="ru-RU" sz="1600" dirty="0"/>
              <a:t>последовательностей с заданными законами распределения. </a:t>
            </a:r>
            <a:r>
              <a:rPr lang="ru-RU" sz="1600" dirty="0" smtClean="0"/>
              <a:t>Их реализация на </a:t>
            </a:r>
            <a:r>
              <a:rPr lang="ru-RU" sz="1600" dirty="0"/>
              <a:t>С++ </a:t>
            </a:r>
          </a:p>
          <a:p>
            <a:pPr lvl="2"/>
            <a:r>
              <a:rPr lang="ru-RU" sz="1600" dirty="0" smtClean="0"/>
              <a:t>Проверка </a:t>
            </a:r>
            <a:r>
              <a:rPr lang="ru-RU" sz="1600" dirty="0"/>
              <a:t>качества моделей по статистическим критериям хи-квадрат и Колмогорова.</a:t>
            </a:r>
          </a:p>
          <a:p>
            <a:pPr marL="457200" lvl="0" indent="-457200">
              <a:buFont typeface="+mj-lt"/>
              <a:buAutoNum type="arabicPeriod"/>
              <a:tabLst>
                <a:tab pos="358775" algn="l"/>
              </a:tabLst>
            </a:pPr>
            <a:r>
              <a:rPr lang="ru-RU" sz="2000" dirty="0" smtClean="0"/>
              <a:t>Подгонка </a:t>
            </a:r>
            <a:r>
              <a:rPr lang="ru-RU" sz="2000" dirty="0"/>
              <a:t>зависимостей к данным </a:t>
            </a:r>
            <a:r>
              <a:rPr lang="ru-RU" sz="2000" dirty="0" smtClean="0"/>
              <a:t>измерений. Методы максимального правдоподобия (ММП) и Наименьших квадратов (МНК). </a:t>
            </a:r>
            <a:r>
              <a:rPr lang="ru-RU" sz="2000" b="1" dirty="0" smtClean="0">
                <a:solidFill>
                  <a:srgbClr val="C00000"/>
                </a:solidFill>
              </a:rPr>
              <a:t>Робастная подгонка к засоренным измерениям. </a:t>
            </a:r>
            <a:endParaRPr lang="ru-RU" sz="2000" b="1" dirty="0">
              <a:solidFill>
                <a:srgbClr val="C00000"/>
              </a:solidFill>
            </a:endParaRPr>
          </a:p>
          <a:p>
            <a:pPr marL="457200" lvl="0" indent="-457200">
              <a:buFont typeface="+mj-lt"/>
              <a:buAutoNum type="arabicPeriod"/>
              <a:tabLst>
                <a:tab pos="358775" algn="l"/>
              </a:tabLst>
            </a:pPr>
            <a:r>
              <a:rPr lang="ru-RU" sz="2000" dirty="0" smtClean="0"/>
              <a:t>Монте-Карло </a:t>
            </a:r>
            <a:r>
              <a:rPr lang="ru-RU" sz="2000" dirty="0"/>
              <a:t>интегрирование многомерных функций</a:t>
            </a:r>
          </a:p>
          <a:p>
            <a:pPr marL="457200" lvl="0" indent="-457200">
              <a:buFont typeface="+mj-lt"/>
              <a:buAutoNum type="arabicPeriod"/>
              <a:tabLst>
                <a:tab pos="358775" algn="l"/>
              </a:tabLst>
            </a:pPr>
            <a:r>
              <a:rPr lang="ru-RU" sz="2000" b="1" dirty="0">
                <a:solidFill>
                  <a:srgbClr val="C00000"/>
                </a:solidFill>
              </a:rPr>
              <a:t>Искусственные нейронные сети (ИНС) и клеточные автоматы</a:t>
            </a:r>
            <a:r>
              <a:rPr lang="ru-RU" sz="2000" dirty="0"/>
              <a:t>. Решение задач на их применение </a:t>
            </a:r>
          </a:p>
          <a:p>
            <a:pPr marL="457200" lvl="0" indent="-457200">
              <a:buFont typeface="+mj-lt"/>
              <a:buAutoNum type="arabicPeriod"/>
            </a:pPr>
            <a:r>
              <a:rPr lang="ru-RU" sz="2000" b="1" dirty="0" err="1">
                <a:solidFill>
                  <a:srgbClr val="C00000"/>
                </a:solidFill>
              </a:rPr>
              <a:t>Вейвлет</a:t>
            </a:r>
            <a:r>
              <a:rPr lang="ru-RU" sz="2000" b="1" dirty="0">
                <a:solidFill>
                  <a:srgbClr val="C00000"/>
                </a:solidFill>
              </a:rPr>
              <a:t>-анализ и его применение для обработки </a:t>
            </a:r>
            <a:r>
              <a:rPr lang="ru-RU" sz="2000" b="1" dirty="0" smtClean="0">
                <a:solidFill>
                  <a:srgbClr val="C00000"/>
                </a:solidFill>
              </a:rPr>
              <a:t>сигналов</a:t>
            </a:r>
            <a:endParaRPr lang="ru-RU" sz="2000" b="1" dirty="0">
              <a:solidFill>
                <a:srgbClr val="C00000"/>
              </a:solidFill>
            </a:endParaRPr>
          </a:p>
          <a:p>
            <a:pPr marL="457200" lvl="0" indent="-457200">
              <a:buFont typeface="+mj-lt"/>
              <a:buAutoNum type="arabicPeriod"/>
            </a:pPr>
            <a:r>
              <a:rPr lang="ru-RU" sz="2000" dirty="0"/>
              <a:t>Основные понятия теории систем массового обслуживания (СМО). Аналитические методы моделирования СМО и их применение для решения задач оптимизации </a:t>
            </a:r>
            <a:r>
              <a:rPr lang="ru-RU" sz="2000" dirty="0" smtClean="0"/>
              <a:t>СМО.</a:t>
            </a:r>
            <a:endParaRPr lang="ru-RU" sz="2000" dirty="0"/>
          </a:p>
        </p:txBody>
      </p:sp>
    </p:spTree>
    <p:extLst>
      <p:ext uri="{BB962C8B-B14F-4D97-AF65-F5344CB8AC3E}">
        <p14:creationId xmlns:p14="http://schemas.microsoft.com/office/powerpoint/2010/main" val="12578920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p:nvPr/>
        </p:nvPicPr>
        <p:blipFill>
          <a:blip r:embed="rId3"/>
          <a:stretch>
            <a:fillRect/>
          </a:stretch>
        </p:blipFill>
        <p:spPr>
          <a:xfrm>
            <a:off x="107504" y="906980"/>
            <a:ext cx="3960440" cy="2115942"/>
          </a:xfrm>
          <a:prstGeom prst="rect">
            <a:avLst/>
          </a:prstGeom>
        </p:spPr>
      </p:pic>
      <p:sp>
        <p:nvSpPr>
          <p:cNvPr id="215043" name="Rectangle 3"/>
          <p:cNvSpPr>
            <a:spLocks noGrp="1" noChangeArrowheads="1"/>
          </p:cNvSpPr>
          <p:nvPr>
            <p:ph type="body" idx="1"/>
          </p:nvPr>
        </p:nvSpPr>
        <p:spPr>
          <a:xfrm>
            <a:off x="16138" y="2996953"/>
            <a:ext cx="9144000" cy="2304256"/>
          </a:xfrm>
        </p:spPr>
        <p:txBody>
          <a:bodyPr/>
          <a:lstStyle/>
          <a:p>
            <a:pPr marL="57150" lvl="1" indent="0">
              <a:buFontTx/>
              <a:buNone/>
              <a:tabLst>
                <a:tab pos="0" algn="l"/>
              </a:tabLst>
            </a:pPr>
            <a:r>
              <a:rPr lang="ru-RU" altLang="ru-RU" sz="1800" b="1" dirty="0">
                <a:solidFill>
                  <a:srgbClr val="D53807"/>
                </a:solidFill>
              </a:rPr>
              <a:t>1</a:t>
            </a:r>
            <a:r>
              <a:rPr lang="en-US" altLang="ru-RU" sz="1800" b="1" dirty="0" smtClean="0">
                <a:solidFill>
                  <a:srgbClr val="D53807"/>
                </a:solidFill>
              </a:rPr>
              <a:t>. NA-45. Determination </a:t>
            </a:r>
            <a:r>
              <a:rPr lang="en-US" altLang="ru-RU" sz="1800" b="1" dirty="0">
                <a:solidFill>
                  <a:srgbClr val="D53807"/>
                </a:solidFill>
              </a:rPr>
              <a:t>of the interaction vertex for only  two coordinate planes</a:t>
            </a:r>
          </a:p>
          <a:p>
            <a:pPr marL="352425" lvl="1" indent="0">
              <a:buFontTx/>
              <a:buNone/>
              <a:tabLst>
                <a:tab pos="0" algn="l"/>
              </a:tabLst>
            </a:pPr>
            <a:endParaRPr lang="en-US" altLang="ru-RU" sz="2400" b="1" dirty="0">
              <a:solidFill>
                <a:srgbClr val="D53807"/>
              </a:solidFill>
            </a:endParaRPr>
          </a:p>
          <a:p>
            <a:pPr marL="352425" lvl="1" indent="0">
              <a:buFontTx/>
              <a:buNone/>
              <a:tabLst>
                <a:tab pos="0" algn="l"/>
              </a:tabLst>
            </a:pPr>
            <a:endParaRPr lang="en-US" altLang="ru-RU" sz="2400" b="1" dirty="0">
              <a:solidFill>
                <a:srgbClr val="D53807"/>
              </a:solidFill>
            </a:endParaRPr>
          </a:p>
          <a:p>
            <a:pPr marL="352425" lvl="1" indent="0">
              <a:buFontTx/>
              <a:buNone/>
              <a:tabLst>
                <a:tab pos="0" algn="l"/>
              </a:tabLst>
            </a:pPr>
            <a:r>
              <a:rPr lang="en-US" altLang="ru-RU" sz="2400" b="1" dirty="0" smtClean="0">
                <a:solidFill>
                  <a:srgbClr val="D53807"/>
                </a:solidFill>
              </a:rPr>
              <a:t>                </a:t>
            </a:r>
          </a:p>
          <a:p>
            <a:pPr marL="352425" lvl="1" indent="0">
              <a:buFontTx/>
              <a:buNone/>
              <a:tabLst>
                <a:tab pos="0" algn="l"/>
              </a:tabLst>
            </a:pPr>
            <a:endParaRPr lang="en-US" altLang="ru-RU" sz="2400" b="1" dirty="0">
              <a:solidFill>
                <a:srgbClr val="D53807"/>
              </a:solidFill>
            </a:endParaRPr>
          </a:p>
          <a:p>
            <a:pPr marL="352425" lvl="1" indent="0">
              <a:buFontTx/>
              <a:buNone/>
              <a:tabLst>
                <a:tab pos="0" algn="l"/>
              </a:tabLst>
            </a:pPr>
            <a:endParaRPr lang="en-US" altLang="ru-RU" sz="2400" b="1" dirty="0">
              <a:solidFill>
                <a:srgbClr val="D53807"/>
              </a:solidFill>
            </a:endParaRPr>
          </a:p>
          <a:p>
            <a:pPr marL="352425" lvl="1" indent="0">
              <a:buFontTx/>
              <a:buNone/>
              <a:tabLst>
                <a:tab pos="0" algn="l"/>
              </a:tabLst>
            </a:pPr>
            <a:endParaRPr lang="en-US" altLang="ru-RU" sz="1800" dirty="0"/>
          </a:p>
          <a:p>
            <a:pPr marL="352425" lvl="1" indent="0">
              <a:buFontTx/>
              <a:buNone/>
              <a:tabLst>
                <a:tab pos="0" algn="l"/>
              </a:tabLst>
            </a:pPr>
            <a:endParaRPr lang="en-US" altLang="ru-RU" sz="1800" dirty="0"/>
          </a:p>
          <a:p>
            <a:pPr marL="352425" lvl="1" indent="0">
              <a:buFontTx/>
              <a:buNone/>
              <a:tabLst>
                <a:tab pos="0" algn="l"/>
              </a:tabLst>
            </a:pPr>
            <a:endParaRPr lang="en-US" altLang="ru-RU" sz="1800" b="1" dirty="0">
              <a:solidFill>
                <a:srgbClr val="D53807"/>
              </a:solidFill>
            </a:endParaRPr>
          </a:p>
          <a:p>
            <a:pPr marL="352425" lvl="1" indent="0">
              <a:buFontTx/>
              <a:buNone/>
              <a:tabLst>
                <a:tab pos="0" algn="l"/>
              </a:tabLst>
            </a:pPr>
            <a:endParaRPr lang="en-US" altLang="ru-RU" sz="2400" b="1" dirty="0">
              <a:solidFill>
                <a:srgbClr val="D53807"/>
              </a:solidFill>
            </a:endParaRPr>
          </a:p>
          <a:p>
            <a:pPr marL="352425" lvl="1" indent="0">
              <a:buFontTx/>
              <a:buNone/>
              <a:tabLst>
                <a:tab pos="0" algn="l"/>
              </a:tabLst>
            </a:pPr>
            <a:endParaRPr lang="en-US" altLang="ru-RU" dirty="0"/>
          </a:p>
        </p:txBody>
      </p:sp>
      <p:pic>
        <p:nvPicPr>
          <p:cNvPr id="215044" name="Picture 4" descr="sd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53100"/>
            <a:ext cx="2658363" cy="197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77806" y="3189472"/>
            <a:ext cx="4968552" cy="2123658"/>
          </a:xfrm>
          <a:prstGeom prst="rect">
            <a:avLst/>
          </a:prstGeom>
          <a:noFill/>
        </p:spPr>
        <p:txBody>
          <a:bodyPr wrap="square" rtlCol="0">
            <a:spAutoFit/>
          </a:bodyPr>
          <a:lstStyle/>
          <a:p>
            <a:pPr>
              <a:spcBef>
                <a:spcPts val="0"/>
              </a:spcBef>
            </a:pPr>
            <a:r>
              <a:rPr lang="en-US" altLang="ru-RU" sz="1600" dirty="0">
                <a:effectLst/>
                <a:latin typeface="Arial" pitchFamily="34" charset="0"/>
              </a:rPr>
              <a:t>The target consists of eight 25-</a:t>
            </a:r>
            <a:r>
              <a:rPr lang="el-GR" altLang="ru-RU" sz="1600" b="1" i="1" dirty="0">
                <a:effectLst/>
                <a:latin typeface="Arial" pitchFamily="34" charset="0"/>
              </a:rPr>
              <a:t>μ</a:t>
            </a:r>
            <a:r>
              <a:rPr lang="en-US" altLang="ru-RU" sz="1600" dirty="0">
                <a:effectLst/>
                <a:latin typeface="Arial" pitchFamily="34" charset="0"/>
              </a:rPr>
              <a:t> gold discs. </a:t>
            </a:r>
            <a:r>
              <a:rPr lang="en-US" altLang="ru-RU" sz="1600" b="1" dirty="0">
                <a:effectLst/>
                <a:latin typeface="Arial" pitchFamily="34" charset="0"/>
              </a:rPr>
              <a:t>700 </a:t>
            </a:r>
            <a:r>
              <a:rPr lang="en-US" altLang="ru-RU" sz="1600" b="1" dirty="0" smtClean="0">
                <a:effectLst/>
                <a:latin typeface="Arial" pitchFamily="34" charset="0"/>
              </a:rPr>
              <a:t>track </a:t>
            </a:r>
            <a:r>
              <a:rPr lang="en-US" altLang="ru-RU" sz="1600" dirty="0" smtClean="0">
                <a:effectLst/>
                <a:latin typeface="Arial" pitchFamily="34" charset="0"/>
              </a:rPr>
              <a:t>event</a:t>
            </a:r>
            <a:r>
              <a:rPr lang="en-US" altLang="ru-RU" sz="1600" dirty="0">
                <a:effectLst/>
                <a:latin typeface="Arial" pitchFamily="34" charset="0"/>
              </a:rPr>
              <a:t>s</a:t>
            </a:r>
            <a:r>
              <a:rPr lang="en-US" altLang="ru-RU" sz="1600" dirty="0" smtClean="0">
                <a:effectLst/>
                <a:latin typeface="Arial" pitchFamily="34" charset="0"/>
              </a:rPr>
              <a:t> </a:t>
            </a:r>
            <a:r>
              <a:rPr lang="en-US" altLang="ru-RU" sz="1600" b="1" dirty="0" smtClean="0">
                <a:effectLst/>
                <a:latin typeface="Arial" pitchFamily="34" charset="0"/>
              </a:rPr>
              <a:t>in </a:t>
            </a:r>
            <a:r>
              <a:rPr lang="en-US" altLang="ru-RU" sz="1600" b="1" dirty="0">
                <a:effectLst/>
                <a:latin typeface="Arial" pitchFamily="34" charset="0"/>
              </a:rPr>
              <a:t>narrow angular acceptance</a:t>
            </a:r>
            <a:r>
              <a:rPr lang="en-US" altLang="ru-RU" sz="1600" dirty="0">
                <a:effectLst/>
                <a:latin typeface="Arial" pitchFamily="34" charset="0"/>
              </a:rPr>
              <a:t> </a:t>
            </a:r>
            <a:r>
              <a:rPr lang="en-US" altLang="ru-RU" sz="1600" dirty="0" smtClean="0">
                <a:effectLst/>
                <a:latin typeface="Arial" pitchFamily="34" charset="0"/>
              </a:rPr>
              <a:t>and large number </a:t>
            </a:r>
            <a:r>
              <a:rPr lang="en-US" altLang="ru-RU" sz="1600" dirty="0">
                <a:effectLst/>
                <a:latin typeface="Arial" pitchFamily="34" charset="0"/>
              </a:rPr>
              <a:t>of noise </a:t>
            </a:r>
            <a:r>
              <a:rPr lang="en-US" altLang="ru-RU" sz="1600" dirty="0" smtClean="0">
                <a:effectLst/>
                <a:latin typeface="Arial" pitchFamily="34" charset="0"/>
              </a:rPr>
              <a:t>counts did not allow to recognize </a:t>
            </a:r>
            <a:r>
              <a:rPr lang="en-US" altLang="ru-RU" sz="1600" dirty="0">
                <a:effectLst/>
                <a:latin typeface="Arial" pitchFamily="34" charset="0"/>
              </a:rPr>
              <a:t>individual </a:t>
            </a:r>
            <a:r>
              <a:rPr lang="en-US" altLang="ru-RU" sz="1600" dirty="0" smtClean="0">
                <a:effectLst/>
                <a:latin typeface="Arial" pitchFamily="34" charset="0"/>
              </a:rPr>
              <a:t>tracks</a:t>
            </a:r>
            <a:r>
              <a:rPr lang="en-US" altLang="ru-RU" dirty="0" smtClean="0">
                <a:effectLst/>
                <a:latin typeface="Arial" pitchFamily="34" charset="0"/>
              </a:rPr>
              <a:t>. </a:t>
            </a:r>
          </a:p>
          <a:p>
            <a:pPr>
              <a:spcBef>
                <a:spcPts val="0"/>
              </a:spcBef>
            </a:pPr>
            <a:r>
              <a:rPr lang="en-US" sz="1600" dirty="0" smtClean="0">
                <a:effectLst/>
              </a:rPr>
              <a:t>Robust </a:t>
            </a:r>
            <a:r>
              <a:rPr lang="en-US" sz="1600" dirty="0">
                <a:effectLst/>
              </a:rPr>
              <a:t>fitting iterations converged </a:t>
            </a:r>
            <a:endParaRPr lang="en-US" sz="1600" dirty="0" smtClean="0">
              <a:effectLst/>
            </a:endParaRPr>
          </a:p>
          <a:p>
            <a:pPr>
              <a:spcBef>
                <a:spcPts val="0"/>
              </a:spcBef>
            </a:pPr>
            <a:r>
              <a:rPr lang="en-US" sz="1600" dirty="0" smtClean="0">
                <a:effectLst/>
              </a:rPr>
              <a:t>in </a:t>
            </a:r>
            <a:r>
              <a:rPr lang="en-US" sz="1600" b="1" dirty="0">
                <a:effectLst/>
              </a:rPr>
              <a:t>five iterations</a:t>
            </a:r>
            <a:r>
              <a:rPr lang="en-US" sz="1600" dirty="0">
                <a:effectLst/>
              </a:rPr>
              <a:t>, although initial </a:t>
            </a:r>
            <a:endParaRPr lang="en-US" sz="1600" dirty="0" smtClean="0">
              <a:effectLst/>
            </a:endParaRPr>
          </a:p>
          <a:p>
            <a:pPr>
              <a:spcBef>
                <a:spcPts val="0"/>
              </a:spcBef>
            </a:pPr>
            <a:r>
              <a:rPr lang="en-US" sz="1600" dirty="0" smtClean="0">
                <a:effectLst/>
              </a:rPr>
              <a:t>approximation </a:t>
            </a:r>
            <a:r>
              <a:rPr lang="en-US" sz="1600" dirty="0">
                <a:effectLst/>
              </a:rPr>
              <a:t>was roughly taken </a:t>
            </a:r>
            <a:endParaRPr lang="en-US" sz="1600" dirty="0" smtClean="0">
              <a:effectLst/>
            </a:endParaRPr>
          </a:p>
          <a:p>
            <a:pPr>
              <a:spcBef>
                <a:spcPts val="0"/>
              </a:spcBef>
            </a:pPr>
            <a:r>
              <a:rPr lang="en-US" sz="1600" dirty="0" smtClean="0">
                <a:effectLst/>
              </a:rPr>
              <a:t>as the </a:t>
            </a:r>
            <a:r>
              <a:rPr lang="en-US" sz="1600" dirty="0">
                <a:effectLst/>
              </a:rPr>
              <a:t>middle of the target region</a:t>
            </a:r>
            <a:r>
              <a:rPr lang="en-US" dirty="0" smtClean="0">
                <a:effectLst/>
              </a:rPr>
              <a:t>.</a:t>
            </a:r>
            <a:endParaRPr lang="en-US" altLang="ru-RU" dirty="0">
              <a:effectLst/>
              <a:latin typeface="Arial" pitchFamily="34" charset="0"/>
            </a:endParaRPr>
          </a:p>
        </p:txBody>
      </p:sp>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2255" y="3935795"/>
            <a:ext cx="1676400" cy="123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15616" y="260648"/>
            <a:ext cx="7983040" cy="646331"/>
          </a:xfrm>
          <a:prstGeom prst="rect">
            <a:avLst/>
          </a:prstGeom>
        </p:spPr>
        <p:txBody>
          <a:bodyPr wrap="square">
            <a:spAutoFit/>
          </a:bodyPr>
          <a:lstStyle/>
          <a:p>
            <a:pPr algn="ctr"/>
            <a:r>
              <a:rPr lang="en-GB" altLang="ru-RU" sz="3600" b="1" dirty="0">
                <a:solidFill>
                  <a:srgbClr val="0000FF"/>
                </a:solidFill>
                <a:effectLst/>
                <a:latin typeface="Arial" pitchFamily="34" charset="0"/>
              </a:rPr>
              <a:t>Robust </a:t>
            </a:r>
            <a:r>
              <a:rPr lang="en-US" altLang="ru-RU" sz="3600" b="1" dirty="0" smtClean="0">
                <a:solidFill>
                  <a:srgbClr val="0000FF"/>
                </a:solidFill>
                <a:effectLst/>
                <a:latin typeface="Arial" pitchFamily="34" charset="0"/>
              </a:rPr>
              <a:t>fitting</a:t>
            </a:r>
            <a:r>
              <a:rPr lang="en-GB" altLang="ru-RU" sz="3600" b="1" dirty="0" smtClean="0">
                <a:solidFill>
                  <a:srgbClr val="0000FF"/>
                </a:solidFill>
                <a:effectLst/>
                <a:latin typeface="Arial" pitchFamily="34" charset="0"/>
              </a:rPr>
              <a:t> </a:t>
            </a:r>
            <a:r>
              <a:rPr lang="en-GB" altLang="ru-RU" sz="3600" b="1" dirty="0">
                <a:solidFill>
                  <a:srgbClr val="0000FF"/>
                </a:solidFill>
                <a:effectLst/>
                <a:latin typeface="Arial" pitchFamily="34" charset="0"/>
              </a:rPr>
              <a:t>applications </a:t>
            </a:r>
            <a:endParaRPr lang="ru-RU" sz="3600" dirty="0">
              <a:solidFill>
                <a:srgbClr val="0000FF"/>
              </a:solidFill>
            </a:endParaRPr>
          </a:p>
        </p:txBody>
      </p:sp>
      <mc:AlternateContent xmlns:mc="http://schemas.openxmlformats.org/markup-compatibility/2006" xmlns:a14="http://schemas.microsoft.com/office/drawing/2010/main">
        <mc:Choice Requires="a14">
          <p:sp>
            <p:nvSpPr>
              <p:cNvPr id="4" name="Прямоугольник 3"/>
              <p:cNvSpPr/>
              <p:nvPr/>
            </p:nvSpPr>
            <p:spPr>
              <a:xfrm>
                <a:off x="4067944" y="752992"/>
                <a:ext cx="5030711" cy="1951945"/>
              </a:xfrm>
              <a:prstGeom prst="rect">
                <a:avLst/>
              </a:prstGeom>
            </p:spPr>
            <p:txBody>
              <a:bodyPr wrap="square">
                <a:spAutoFit/>
              </a:bodyPr>
              <a:lstStyle/>
              <a:p>
                <a:pPr>
                  <a:spcBef>
                    <a:spcPts val="0"/>
                  </a:spcBef>
                  <a:spcAft>
                    <a:spcPts val="0"/>
                  </a:spcAft>
                </a:pPr>
                <a:r>
                  <a:rPr lang="ru-RU" b="1" dirty="0" smtClean="0">
                    <a:solidFill>
                      <a:srgbClr val="C00000"/>
                    </a:solidFill>
                    <a:effectLst/>
                  </a:rPr>
                  <a:t>Задача:</a:t>
                </a:r>
                <a:r>
                  <a:rPr lang="ru-RU" sz="1600" dirty="0">
                    <a:solidFill>
                      <a:srgbClr val="C00000"/>
                    </a:solidFill>
                    <a:effectLst/>
                  </a:rPr>
                  <a:t> </a:t>
                </a:r>
                <a:r>
                  <a:rPr lang="ru-RU" sz="1600" dirty="0" smtClean="0">
                    <a:solidFill>
                      <a:srgbClr val="C00000"/>
                    </a:solidFill>
                    <a:effectLst/>
                  </a:rPr>
                  <a:t>подогнать  функцию </a:t>
                </a:r>
                <a14:m>
                  <m:oMath xmlns:m="http://schemas.openxmlformats.org/officeDocument/2006/math">
                    <m:r>
                      <a:rPr lang="en-US" sz="1600" i="1">
                        <a:solidFill>
                          <a:srgbClr val="C00000"/>
                        </a:solidFill>
                        <a:effectLst/>
                        <a:latin typeface="Cambria Math"/>
                      </a:rPr>
                      <m:t>𝑦</m:t>
                    </m:r>
                    <m:r>
                      <a:rPr lang="ru-RU" sz="1600" i="1">
                        <a:solidFill>
                          <a:srgbClr val="C00000"/>
                        </a:solidFill>
                        <a:effectLst/>
                        <a:latin typeface="Cambria Math"/>
                      </a:rPr>
                      <m:t>=</m:t>
                    </m:r>
                    <m:r>
                      <a:rPr lang="en-US" sz="1600" i="1">
                        <a:solidFill>
                          <a:srgbClr val="C00000"/>
                        </a:solidFill>
                        <a:effectLst/>
                        <a:latin typeface="Cambria Math"/>
                      </a:rPr>
                      <m:t>𝑓</m:t>
                    </m:r>
                  </m:oMath>
                </a14:m>
                <a:r>
                  <a:rPr lang="ru-RU" sz="1600" dirty="0">
                    <a:solidFill>
                      <a:srgbClr val="C00000"/>
                    </a:solidFill>
                    <a:effectLst/>
                  </a:rPr>
                  <a:t>(</a:t>
                </a:r>
                <a14:m>
                  <m:oMath xmlns:m="http://schemas.openxmlformats.org/officeDocument/2006/math">
                    <m:r>
                      <m:rPr>
                        <m:sty m:val="p"/>
                      </m:rPr>
                      <a:rPr lang="en-US" sz="1600">
                        <a:solidFill>
                          <a:srgbClr val="C00000"/>
                        </a:solidFill>
                        <a:effectLst/>
                        <a:latin typeface="Cambria Math"/>
                      </a:rPr>
                      <m:t>x</m:t>
                    </m:r>
                    <m:r>
                      <a:rPr lang="ru-RU" sz="1600" i="1">
                        <a:solidFill>
                          <a:srgbClr val="C00000"/>
                        </a:solidFill>
                        <a:effectLst/>
                        <a:latin typeface="Cambria Math"/>
                      </a:rPr>
                      <m:t>,</m:t>
                    </m:r>
                    <m:acc>
                      <m:accPr>
                        <m:chr m:val="⃗"/>
                        <m:ctrlPr>
                          <a:rPr lang="ru-RU" sz="1600" i="1">
                            <a:solidFill>
                              <a:srgbClr val="C00000"/>
                            </a:solidFill>
                            <a:effectLst/>
                            <a:latin typeface="Cambria Math"/>
                          </a:rPr>
                        </m:ctrlPr>
                      </m:accPr>
                      <m:e>
                        <m:r>
                          <a:rPr lang="ru-RU" sz="1600" i="1">
                            <a:solidFill>
                              <a:srgbClr val="C00000"/>
                            </a:solidFill>
                            <a:effectLst/>
                            <a:latin typeface="Cambria Math"/>
                          </a:rPr>
                          <m:t>𝑝</m:t>
                        </m:r>
                      </m:e>
                    </m:acc>
                    <m:r>
                      <a:rPr lang="ru-RU" sz="1600" i="1">
                        <a:solidFill>
                          <a:srgbClr val="C00000"/>
                        </a:solidFill>
                        <a:effectLst/>
                        <a:latin typeface="Cambria Math"/>
                      </a:rPr>
                      <m:t>)</m:t>
                    </m:r>
                  </m:oMath>
                </a14:m>
                <a:r>
                  <a:rPr lang="ru-RU" sz="1600" dirty="0">
                    <a:solidFill>
                      <a:srgbClr val="C00000"/>
                    </a:solidFill>
                    <a:effectLst/>
                  </a:rPr>
                  <a:t> к </a:t>
                </a:r>
                <a:r>
                  <a:rPr lang="en-US" sz="1600" b="1" i="1" dirty="0">
                    <a:solidFill>
                      <a:srgbClr val="C00000"/>
                    </a:solidFill>
                    <a:effectLst/>
                  </a:rPr>
                  <a:t>n</a:t>
                </a:r>
                <a:r>
                  <a:rPr lang="en-US" sz="1600" dirty="0">
                    <a:solidFill>
                      <a:srgbClr val="C00000"/>
                    </a:solidFill>
                    <a:effectLst/>
                  </a:rPr>
                  <a:t> </a:t>
                </a:r>
                <a:r>
                  <a:rPr lang="ru-RU" sz="1600" dirty="0">
                    <a:solidFill>
                      <a:srgbClr val="C00000"/>
                    </a:solidFill>
                    <a:effectLst/>
                  </a:rPr>
                  <a:t>измеренным </a:t>
                </a:r>
                <a:r>
                  <a:rPr lang="ru-RU" sz="1600" dirty="0" smtClean="0">
                    <a:solidFill>
                      <a:srgbClr val="C00000"/>
                    </a:solidFill>
                    <a:effectLst/>
                  </a:rPr>
                  <a:t>точкам  </a:t>
                </a:r>
                <a14:m>
                  <m:oMath xmlns:m="http://schemas.openxmlformats.org/officeDocument/2006/math">
                    <m:acc>
                      <m:accPr>
                        <m:chr m:val="⃗"/>
                        <m:ctrlPr>
                          <a:rPr lang="ru-RU" sz="1600" i="1">
                            <a:solidFill>
                              <a:srgbClr val="C00000"/>
                            </a:solidFill>
                            <a:effectLst/>
                            <a:latin typeface="Cambria Math"/>
                          </a:rPr>
                        </m:ctrlPr>
                      </m:accPr>
                      <m:e>
                        <m:r>
                          <a:rPr lang="ru-RU" sz="1600" i="1">
                            <a:solidFill>
                              <a:srgbClr val="C00000"/>
                            </a:solidFill>
                            <a:effectLst/>
                            <a:latin typeface="Cambria Math"/>
                          </a:rPr>
                          <m:t>𝑀</m:t>
                        </m:r>
                      </m:e>
                    </m:acc>
                    <m:r>
                      <a:rPr lang="ru-RU" sz="1600" i="1">
                        <a:solidFill>
                          <a:srgbClr val="C00000"/>
                        </a:solidFill>
                        <a:effectLst/>
                        <a:latin typeface="Cambria Math"/>
                      </a:rPr>
                      <m:t>=</m:t>
                    </m:r>
                    <m:d>
                      <m:dPr>
                        <m:begChr m:val="{"/>
                        <m:endChr m:val="}"/>
                        <m:ctrlPr>
                          <a:rPr lang="ru-RU" sz="1600" i="1">
                            <a:solidFill>
                              <a:srgbClr val="C00000"/>
                            </a:solidFill>
                            <a:effectLst/>
                            <a:latin typeface="Cambria Math"/>
                          </a:rPr>
                        </m:ctrlPr>
                      </m:dPr>
                      <m:e>
                        <m:sSub>
                          <m:sSubPr>
                            <m:ctrlPr>
                              <a:rPr lang="ru-RU" sz="1600" i="1">
                                <a:solidFill>
                                  <a:srgbClr val="C00000"/>
                                </a:solidFill>
                                <a:effectLst/>
                                <a:latin typeface="Cambria Math"/>
                              </a:rPr>
                            </m:ctrlPr>
                          </m:sSubPr>
                          <m:e>
                            <m:r>
                              <a:rPr lang="ru-RU" sz="1600" i="1">
                                <a:solidFill>
                                  <a:srgbClr val="C00000"/>
                                </a:solidFill>
                                <a:effectLst/>
                                <a:latin typeface="Cambria Math"/>
                              </a:rPr>
                              <m:t>𝑥</m:t>
                            </m:r>
                          </m:e>
                          <m:sub>
                            <m:r>
                              <a:rPr lang="ru-RU" sz="1600" i="1">
                                <a:solidFill>
                                  <a:srgbClr val="C00000"/>
                                </a:solidFill>
                                <a:effectLst/>
                                <a:latin typeface="Cambria Math"/>
                              </a:rPr>
                              <m:t>1</m:t>
                            </m:r>
                          </m:sub>
                        </m:sSub>
                        <m:r>
                          <a:rPr lang="ru-RU" sz="1600" i="1">
                            <a:solidFill>
                              <a:srgbClr val="C00000"/>
                            </a:solidFill>
                            <a:effectLst/>
                            <a:latin typeface="Cambria Math"/>
                          </a:rPr>
                          <m:t>,</m:t>
                        </m:r>
                        <m:sSub>
                          <m:sSubPr>
                            <m:ctrlPr>
                              <a:rPr lang="ru-RU" sz="1600" i="1">
                                <a:solidFill>
                                  <a:srgbClr val="C00000"/>
                                </a:solidFill>
                                <a:effectLst/>
                                <a:latin typeface="Cambria Math"/>
                              </a:rPr>
                            </m:ctrlPr>
                          </m:sSubPr>
                          <m:e>
                            <m:r>
                              <a:rPr lang="ru-RU" sz="1600" i="1">
                                <a:solidFill>
                                  <a:srgbClr val="C00000"/>
                                </a:solidFill>
                                <a:effectLst/>
                                <a:latin typeface="Cambria Math"/>
                              </a:rPr>
                              <m:t>𝑦</m:t>
                            </m:r>
                          </m:e>
                          <m:sub>
                            <m:r>
                              <a:rPr lang="ru-RU" sz="1600" i="1">
                                <a:solidFill>
                                  <a:srgbClr val="C00000"/>
                                </a:solidFill>
                                <a:effectLst/>
                                <a:latin typeface="Cambria Math"/>
                              </a:rPr>
                              <m:t>1</m:t>
                            </m:r>
                          </m:sub>
                        </m:sSub>
                        <m:r>
                          <a:rPr lang="ru-RU" sz="1600" i="1">
                            <a:solidFill>
                              <a:srgbClr val="C00000"/>
                            </a:solidFill>
                            <a:effectLst/>
                            <a:latin typeface="Cambria Math"/>
                          </a:rPr>
                          <m:t>;</m:t>
                        </m:r>
                        <m:sSub>
                          <m:sSubPr>
                            <m:ctrlPr>
                              <a:rPr lang="ru-RU" sz="1600" i="1">
                                <a:solidFill>
                                  <a:srgbClr val="C00000"/>
                                </a:solidFill>
                                <a:effectLst/>
                                <a:latin typeface="Cambria Math"/>
                              </a:rPr>
                            </m:ctrlPr>
                          </m:sSubPr>
                          <m:e>
                            <m:r>
                              <a:rPr lang="ru-RU" sz="1600" i="1">
                                <a:solidFill>
                                  <a:srgbClr val="C00000"/>
                                </a:solidFill>
                                <a:effectLst/>
                                <a:latin typeface="Cambria Math"/>
                              </a:rPr>
                              <m:t>𝑥</m:t>
                            </m:r>
                          </m:e>
                          <m:sub>
                            <m:r>
                              <a:rPr lang="ru-RU" sz="1600" i="1">
                                <a:solidFill>
                                  <a:srgbClr val="C00000"/>
                                </a:solidFill>
                                <a:effectLst/>
                                <a:latin typeface="Cambria Math"/>
                              </a:rPr>
                              <m:t>2</m:t>
                            </m:r>
                          </m:sub>
                        </m:sSub>
                        <m:r>
                          <a:rPr lang="ru-RU" sz="1600" i="1">
                            <a:solidFill>
                              <a:srgbClr val="C00000"/>
                            </a:solidFill>
                            <a:effectLst/>
                            <a:latin typeface="Cambria Math"/>
                          </a:rPr>
                          <m:t>, </m:t>
                        </m:r>
                        <m:sSub>
                          <m:sSubPr>
                            <m:ctrlPr>
                              <a:rPr lang="ru-RU" sz="1600" i="1">
                                <a:solidFill>
                                  <a:srgbClr val="C00000"/>
                                </a:solidFill>
                                <a:effectLst/>
                                <a:latin typeface="Cambria Math"/>
                              </a:rPr>
                            </m:ctrlPr>
                          </m:sSubPr>
                          <m:e>
                            <m:r>
                              <a:rPr lang="ru-RU" sz="1600" i="1">
                                <a:solidFill>
                                  <a:srgbClr val="C00000"/>
                                </a:solidFill>
                                <a:effectLst/>
                                <a:latin typeface="Cambria Math"/>
                              </a:rPr>
                              <m:t>𝑦</m:t>
                            </m:r>
                          </m:e>
                          <m:sub>
                            <m:r>
                              <a:rPr lang="ru-RU" sz="1600" i="1">
                                <a:solidFill>
                                  <a:srgbClr val="C00000"/>
                                </a:solidFill>
                                <a:effectLst/>
                                <a:latin typeface="Cambria Math"/>
                              </a:rPr>
                              <m:t>2</m:t>
                            </m:r>
                          </m:sub>
                        </m:sSub>
                        <m:r>
                          <a:rPr lang="ru-RU" sz="1600" i="1">
                            <a:solidFill>
                              <a:srgbClr val="C00000"/>
                            </a:solidFill>
                            <a:effectLst/>
                            <a:latin typeface="Cambria Math"/>
                          </a:rPr>
                          <m:t>;…;</m:t>
                        </m:r>
                        <m:sSub>
                          <m:sSubPr>
                            <m:ctrlPr>
                              <a:rPr lang="ru-RU" sz="1600" i="1">
                                <a:solidFill>
                                  <a:srgbClr val="C00000"/>
                                </a:solidFill>
                                <a:effectLst/>
                                <a:latin typeface="Cambria Math"/>
                              </a:rPr>
                            </m:ctrlPr>
                          </m:sSubPr>
                          <m:e>
                            <m:r>
                              <a:rPr lang="ru-RU" sz="1600" i="1">
                                <a:solidFill>
                                  <a:srgbClr val="C00000"/>
                                </a:solidFill>
                                <a:effectLst/>
                                <a:latin typeface="Cambria Math"/>
                              </a:rPr>
                              <m:t>𝑥</m:t>
                            </m:r>
                          </m:e>
                          <m:sub>
                            <m:r>
                              <a:rPr lang="ru-RU" sz="1600" i="1">
                                <a:solidFill>
                                  <a:srgbClr val="C00000"/>
                                </a:solidFill>
                                <a:effectLst/>
                                <a:latin typeface="Cambria Math"/>
                              </a:rPr>
                              <m:t>𝑛</m:t>
                            </m:r>
                          </m:sub>
                        </m:sSub>
                        <m:r>
                          <a:rPr lang="ru-RU" sz="1600" i="1">
                            <a:solidFill>
                              <a:srgbClr val="C00000"/>
                            </a:solidFill>
                            <a:effectLst/>
                            <a:latin typeface="Cambria Math"/>
                          </a:rPr>
                          <m:t>,</m:t>
                        </m:r>
                        <m:sSub>
                          <m:sSubPr>
                            <m:ctrlPr>
                              <a:rPr lang="ru-RU" sz="1600" i="1">
                                <a:solidFill>
                                  <a:srgbClr val="C00000"/>
                                </a:solidFill>
                                <a:effectLst/>
                                <a:latin typeface="Cambria Math"/>
                              </a:rPr>
                            </m:ctrlPr>
                          </m:sSubPr>
                          <m:e>
                            <m:r>
                              <a:rPr lang="ru-RU" sz="1600" i="1">
                                <a:solidFill>
                                  <a:srgbClr val="C00000"/>
                                </a:solidFill>
                                <a:effectLst/>
                                <a:latin typeface="Cambria Math"/>
                              </a:rPr>
                              <m:t>𝑦</m:t>
                            </m:r>
                          </m:e>
                          <m:sub>
                            <m:r>
                              <a:rPr lang="ru-RU" sz="1600" i="1">
                                <a:solidFill>
                                  <a:srgbClr val="C00000"/>
                                </a:solidFill>
                                <a:effectLst/>
                                <a:latin typeface="Cambria Math"/>
                              </a:rPr>
                              <m:t>𝑛</m:t>
                            </m:r>
                          </m:sub>
                        </m:sSub>
                      </m:e>
                    </m:d>
                  </m:oMath>
                </a14:m>
                <a:r>
                  <a:rPr lang="ru-RU" sz="1600" dirty="0" smtClean="0">
                    <a:solidFill>
                      <a:srgbClr val="C00000"/>
                    </a:solidFill>
                    <a:effectLst/>
                  </a:rPr>
                  <a:t>,       </a:t>
                </a:r>
                <a:r>
                  <a:rPr lang="ru-RU" sz="1600" b="1" dirty="0" smtClean="0">
                    <a:solidFill>
                      <a:srgbClr val="C00000"/>
                    </a:solidFill>
                    <a:effectLst/>
                  </a:rPr>
                  <a:t>среди </a:t>
                </a:r>
                <a:r>
                  <a:rPr lang="ru-RU" sz="1600" b="1" dirty="0">
                    <a:solidFill>
                      <a:srgbClr val="C00000"/>
                    </a:solidFill>
                    <a:effectLst/>
                  </a:rPr>
                  <a:t>которых есть «чужие</a:t>
                </a:r>
                <a:r>
                  <a:rPr lang="ru-RU" sz="1600" b="1" dirty="0" smtClean="0">
                    <a:solidFill>
                      <a:srgbClr val="C00000"/>
                    </a:solidFill>
                    <a:effectLst/>
                  </a:rPr>
                  <a:t>» - шумовые. </a:t>
                </a:r>
                <a:endParaRPr lang="ru-RU" sz="1600" dirty="0">
                  <a:effectLst/>
                </a:endParaRPr>
              </a:p>
              <a:p>
                <a:pPr>
                  <a:spcBef>
                    <a:spcPts val="0"/>
                  </a:spcBef>
                  <a:spcAft>
                    <a:spcPts val="0"/>
                  </a:spcAft>
                </a:pPr>
                <a:r>
                  <a:rPr lang="ru-RU" sz="1600" b="1" dirty="0" smtClean="0">
                    <a:effectLst/>
                    <a:latin typeface="Cambria Math"/>
                    <a:ea typeface="Calibri"/>
                    <a:cs typeface="Times New Roman"/>
                  </a:rPr>
                  <a:t>Решение : минимизация МНК функционала                                                   </a:t>
                </a:r>
                <a14:m>
                  <m:oMath xmlns:m="http://schemas.openxmlformats.org/officeDocument/2006/math">
                    <m:r>
                      <a:rPr lang="ru-RU" sz="1600" i="1" smtClean="0">
                        <a:effectLst/>
                        <a:latin typeface="Cambria Math"/>
                      </a:rPr>
                      <m:t>𝐹</m:t>
                    </m:r>
                    <m:d>
                      <m:dPr>
                        <m:ctrlPr>
                          <a:rPr lang="ru-RU" sz="1600" i="1">
                            <a:effectLst/>
                            <a:latin typeface="Cambria Math"/>
                          </a:rPr>
                        </m:ctrlPr>
                      </m:dPr>
                      <m:e>
                        <m:acc>
                          <m:accPr>
                            <m:chr m:val="⃗"/>
                            <m:ctrlPr>
                              <a:rPr lang="ru-RU" sz="1600" i="1">
                                <a:effectLst/>
                                <a:latin typeface="Cambria Math"/>
                              </a:rPr>
                            </m:ctrlPr>
                          </m:accPr>
                          <m:e>
                            <m:r>
                              <a:rPr lang="ru-RU" sz="1600" i="1">
                                <a:effectLst/>
                                <a:latin typeface="Cambria Math"/>
                              </a:rPr>
                              <m:t>𝑀</m:t>
                            </m:r>
                          </m:e>
                        </m:acc>
                        <m:r>
                          <a:rPr lang="ru-RU" sz="1600" i="1">
                            <a:effectLst/>
                            <a:latin typeface="Cambria Math"/>
                          </a:rPr>
                          <m:t>,</m:t>
                        </m:r>
                        <m:acc>
                          <m:accPr>
                            <m:chr m:val="⃗"/>
                            <m:ctrlPr>
                              <a:rPr lang="ru-RU" sz="1600" i="1">
                                <a:effectLst/>
                                <a:latin typeface="Cambria Math"/>
                              </a:rPr>
                            </m:ctrlPr>
                          </m:accPr>
                          <m:e>
                            <m:r>
                              <a:rPr lang="ru-RU" sz="1600" i="1">
                                <a:effectLst/>
                                <a:latin typeface="Cambria Math"/>
                              </a:rPr>
                              <m:t>𝑝</m:t>
                            </m:r>
                          </m:e>
                        </m:acc>
                      </m:e>
                    </m:d>
                    <m:r>
                      <a:rPr lang="ru-RU" sz="1600" i="1">
                        <a:effectLst/>
                        <a:latin typeface="Cambria Math"/>
                      </a:rPr>
                      <m:t>=</m:t>
                    </m:r>
                    <m:nary>
                      <m:naryPr>
                        <m:chr m:val="∑"/>
                        <m:limLoc m:val="undOvr"/>
                        <m:ctrlPr>
                          <a:rPr lang="ru-RU" sz="1600" i="1">
                            <a:effectLst/>
                            <a:latin typeface="Cambria Math"/>
                          </a:rPr>
                        </m:ctrlPr>
                      </m:naryPr>
                      <m:sub>
                        <m:r>
                          <a:rPr lang="ru-RU" sz="1600" i="1">
                            <a:effectLst/>
                            <a:latin typeface="Cambria Math"/>
                          </a:rPr>
                          <m:t>𝑖</m:t>
                        </m:r>
                        <m:r>
                          <a:rPr lang="ru-RU" sz="1600" i="1">
                            <a:effectLst/>
                            <a:latin typeface="Cambria Math"/>
                          </a:rPr>
                          <m:t>=1</m:t>
                        </m:r>
                      </m:sub>
                      <m:sup>
                        <m:r>
                          <a:rPr lang="ru-RU" sz="1600" i="1">
                            <a:effectLst/>
                            <a:latin typeface="Cambria Math"/>
                          </a:rPr>
                          <m:t>𝑛</m:t>
                        </m:r>
                      </m:sup>
                      <m:e>
                        <m:r>
                          <a:rPr lang="en-US" sz="1600" b="0" i="1" smtClean="0">
                            <a:effectLst/>
                            <a:latin typeface="Cambria Math"/>
                          </a:rPr>
                          <m:t>𝑤</m:t>
                        </m:r>
                      </m:e>
                    </m:nary>
                    <m:r>
                      <a:rPr lang="ru-RU" sz="1600" i="1">
                        <a:effectLst/>
                        <a:latin typeface="Cambria Math"/>
                      </a:rPr>
                      <m:t>(</m:t>
                    </m:r>
                    <m:sSub>
                      <m:sSubPr>
                        <m:ctrlPr>
                          <a:rPr lang="ru-RU" sz="1600" i="1">
                            <a:effectLst/>
                            <a:latin typeface="Cambria Math"/>
                          </a:rPr>
                        </m:ctrlPr>
                      </m:sSubPr>
                      <m:e>
                        <m:r>
                          <a:rPr lang="ru-RU" sz="1600" i="1">
                            <a:effectLst/>
                            <a:latin typeface="Cambria Math"/>
                          </a:rPr>
                          <m:t>𝑒</m:t>
                        </m:r>
                      </m:e>
                      <m:sub>
                        <m:r>
                          <a:rPr lang="ru-RU" sz="1600" i="1">
                            <a:effectLst/>
                            <a:latin typeface="Cambria Math"/>
                          </a:rPr>
                          <m:t>𝑖</m:t>
                        </m:r>
                      </m:sub>
                    </m:sSub>
                    <m:r>
                      <a:rPr lang="ru-RU" sz="1600" i="1">
                        <a:effectLst/>
                        <a:latin typeface="Cambria Math"/>
                      </a:rPr>
                      <m:t>)</m:t>
                    </m:r>
                    <m:sSubSup>
                      <m:sSubSupPr>
                        <m:ctrlPr>
                          <a:rPr lang="ru-RU" sz="1600" i="1">
                            <a:effectLst/>
                            <a:latin typeface="Cambria Math"/>
                          </a:rPr>
                        </m:ctrlPr>
                      </m:sSubSupPr>
                      <m:e>
                        <m:r>
                          <a:rPr lang="ru-RU" sz="1600" i="1">
                            <a:effectLst/>
                            <a:latin typeface="Cambria Math"/>
                          </a:rPr>
                          <m:t>𝑒</m:t>
                        </m:r>
                      </m:e>
                      <m:sub>
                        <m:r>
                          <a:rPr lang="ru-RU" sz="1600" i="1">
                            <a:effectLst/>
                            <a:latin typeface="Cambria Math"/>
                          </a:rPr>
                          <m:t>𝑖</m:t>
                        </m:r>
                      </m:sub>
                      <m:sup>
                        <m:r>
                          <a:rPr lang="ru-RU" sz="1600" i="1">
                            <a:effectLst/>
                            <a:latin typeface="Cambria Math"/>
                          </a:rPr>
                          <m:t>2</m:t>
                        </m:r>
                      </m:sup>
                    </m:sSubSup>
                  </m:oMath>
                </a14:m>
                <a:r>
                  <a:rPr lang="ru-RU" sz="1600" dirty="0">
                    <a:effectLst/>
                  </a:rPr>
                  <a:t> </a:t>
                </a:r>
                <a:r>
                  <a:rPr lang="ru-RU" sz="1600" dirty="0" smtClean="0">
                    <a:effectLst/>
                  </a:rPr>
                  <a:t>, по компонентам вектора </a:t>
                </a:r>
                <a14:m>
                  <m:oMath xmlns:m="http://schemas.openxmlformats.org/officeDocument/2006/math">
                    <m:acc>
                      <m:accPr>
                        <m:chr m:val="⃗"/>
                        <m:ctrlPr>
                          <a:rPr lang="ru-RU" sz="1600" i="1">
                            <a:effectLst/>
                            <a:latin typeface="Cambria Math"/>
                          </a:rPr>
                        </m:ctrlPr>
                      </m:accPr>
                      <m:e>
                        <m:r>
                          <a:rPr lang="ru-RU" sz="1600" i="1">
                            <a:effectLst/>
                            <a:latin typeface="Cambria Math"/>
                          </a:rPr>
                          <m:t>𝑝</m:t>
                        </m:r>
                      </m:e>
                    </m:acc>
                  </m:oMath>
                </a14:m>
                <a:r>
                  <a:rPr lang="ru-RU" sz="1600" dirty="0" smtClean="0">
                    <a:effectLst/>
                  </a:rPr>
                  <a:t>. </a:t>
                </a:r>
                <a:r>
                  <a:rPr lang="ru-RU" sz="1600" dirty="0">
                    <a:effectLst/>
                  </a:rPr>
                  <a:t> </a:t>
                </a:r>
                <a:r>
                  <a:rPr lang="ru-RU" sz="1600" dirty="0" smtClean="0">
                    <a:effectLst/>
                  </a:rPr>
                  <a:t>Здесь </a:t>
                </a:r>
                <a14:m>
                  <m:oMath xmlns:m="http://schemas.openxmlformats.org/officeDocument/2006/math">
                    <m:sSub>
                      <m:sSubPr>
                        <m:ctrlPr>
                          <a:rPr lang="ru-RU" sz="1600" i="1">
                            <a:effectLst/>
                            <a:latin typeface="Cambria Math"/>
                          </a:rPr>
                        </m:ctrlPr>
                      </m:sSubPr>
                      <m:e>
                        <m:r>
                          <a:rPr lang="en-US" sz="1600" i="1">
                            <a:effectLst/>
                            <a:latin typeface="Cambria Math"/>
                          </a:rPr>
                          <m:t>𝑒</m:t>
                        </m:r>
                      </m:e>
                      <m:sub>
                        <m:r>
                          <a:rPr lang="en-US" sz="1600" i="1">
                            <a:effectLst/>
                            <a:latin typeface="Cambria Math"/>
                          </a:rPr>
                          <m:t>𝑖</m:t>
                        </m:r>
                      </m:sub>
                    </m:sSub>
                    <m:r>
                      <a:rPr lang="ru-RU" sz="1600" i="1">
                        <a:effectLst/>
                        <a:latin typeface="Cambria Math"/>
                      </a:rPr>
                      <m:t>=</m:t>
                    </m:r>
                    <m:sSub>
                      <m:sSubPr>
                        <m:ctrlPr>
                          <a:rPr lang="ru-RU" sz="1600" i="1">
                            <a:effectLst/>
                            <a:latin typeface="Cambria Math"/>
                          </a:rPr>
                        </m:ctrlPr>
                      </m:sSubPr>
                      <m:e>
                        <m:r>
                          <a:rPr lang="en-US" sz="1600" i="1">
                            <a:effectLst/>
                            <a:latin typeface="Cambria Math"/>
                          </a:rPr>
                          <m:t>𝑦</m:t>
                        </m:r>
                      </m:e>
                      <m:sub>
                        <m:r>
                          <a:rPr lang="en-US" sz="1600" i="1">
                            <a:effectLst/>
                            <a:latin typeface="Cambria Math"/>
                          </a:rPr>
                          <m:t>𝑖</m:t>
                        </m:r>
                      </m:sub>
                    </m:sSub>
                    <m:r>
                      <a:rPr lang="ru-RU" sz="1600" i="1">
                        <a:effectLst/>
                        <a:latin typeface="Cambria Math"/>
                      </a:rPr>
                      <m:t>−</m:t>
                    </m:r>
                    <m:r>
                      <a:rPr lang="en-US" sz="1600" i="1">
                        <a:effectLst/>
                        <a:latin typeface="Cambria Math"/>
                      </a:rPr>
                      <m:t>𝑓</m:t>
                    </m:r>
                  </m:oMath>
                </a14:m>
                <a:r>
                  <a:rPr lang="ru-RU" sz="1600" dirty="0">
                    <a:effectLst/>
                  </a:rPr>
                  <a:t>(</a:t>
                </a:r>
                <a14:m>
                  <m:oMath xmlns:m="http://schemas.openxmlformats.org/officeDocument/2006/math">
                    <m:sSub>
                      <m:sSubPr>
                        <m:ctrlPr>
                          <a:rPr lang="ru-RU" sz="1600" i="1">
                            <a:effectLst/>
                            <a:latin typeface="Cambria Math"/>
                          </a:rPr>
                        </m:ctrlPr>
                      </m:sSubPr>
                      <m:e>
                        <m:r>
                          <a:rPr lang="en-US" sz="1600" i="1">
                            <a:effectLst/>
                            <a:latin typeface="Cambria Math"/>
                          </a:rPr>
                          <m:t>𝑥</m:t>
                        </m:r>
                      </m:e>
                      <m:sub>
                        <m:r>
                          <a:rPr lang="en-US" sz="1600" i="1">
                            <a:effectLst/>
                            <a:latin typeface="Cambria Math"/>
                          </a:rPr>
                          <m:t>𝑖</m:t>
                        </m:r>
                      </m:sub>
                    </m:sSub>
                    <m:r>
                      <a:rPr lang="ru-RU" sz="1600" i="1">
                        <a:effectLst/>
                        <a:latin typeface="Cambria Math"/>
                      </a:rPr>
                      <m:t>,</m:t>
                    </m:r>
                    <m:acc>
                      <m:accPr>
                        <m:chr m:val="⃗"/>
                        <m:ctrlPr>
                          <a:rPr lang="ru-RU" sz="1600" i="1">
                            <a:effectLst/>
                            <a:latin typeface="Cambria Math"/>
                          </a:rPr>
                        </m:ctrlPr>
                      </m:accPr>
                      <m:e>
                        <m:r>
                          <a:rPr lang="ru-RU" sz="1600" i="1">
                            <a:effectLst/>
                            <a:latin typeface="Cambria Math"/>
                          </a:rPr>
                          <m:t>𝑝</m:t>
                        </m:r>
                      </m:e>
                    </m:acc>
                    <m:r>
                      <a:rPr lang="ru-RU" sz="1600" i="1">
                        <a:effectLst/>
                        <a:latin typeface="Cambria Math"/>
                      </a:rPr>
                      <m:t>)</m:t>
                    </m:r>
                  </m:oMath>
                </a14:m>
                <a:r>
                  <a:rPr lang="ru-RU" sz="1600" dirty="0">
                    <a:effectLst/>
                  </a:rPr>
                  <a:t>,</a:t>
                </a:r>
                <a:r>
                  <a:rPr lang="en-US" sz="1600" dirty="0" smtClean="0">
                    <a:effectLst/>
                  </a:rPr>
                  <a:t> </a:t>
                </a:r>
                <a14:m>
                  <m:oMath xmlns:m="http://schemas.openxmlformats.org/officeDocument/2006/math">
                    <m:r>
                      <a:rPr lang="ru-RU" sz="1600" i="1">
                        <a:effectLst/>
                        <a:latin typeface="Cambria Math"/>
                      </a:rPr>
                      <m:t> </m:t>
                    </m:r>
                  </m:oMath>
                </a14:m>
                <a:r>
                  <a:rPr lang="ru-RU" sz="1600" dirty="0">
                    <a:effectLst/>
                  </a:rPr>
                  <a:t> </a:t>
                </a:r>
                <a:r>
                  <a:rPr lang="ru-RU" sz="1600" b="1" dirty="0" smtClean="0">
                    <a:solidFill>
                      <a:srgbClr val="C00000"/>
                    </a:solidFill>
                    <a:effectLst/>
                  </a:rPr>
                  <a:t>весовые функции </a:t>
                </a:r>
                <a:r>
                  <a:rPr lang="en-US" sz="1600" b="1" i="1" dirty="0">
                    <a:effectLst/>
                  </a:rPr>
                  <a:t>w(</a:t>
                </a:r>
                <a:r>
                  <a:rPr lang="en-US" sz="1600" b="1" i="1" dirty="0" err="1">
                    <a:effectLst/>
                  </a:rPr>
                  <a:t>e</a:t>
                </a:r>
                <a:r>
                  <a:rPr lang="en-US" sz="1600" b="1" i="1" baseline="-25000" dirty="0" err="1">
                    <a:effectLst/>
                  </a:rPr>
                  <a:t>i</a:t>
                </a:r>
                <a:r>
                  <a:rPr lang="en-US" sz="1600" b="1" i="1" dirty="0" smtClean="0">
                    <a:effectLst/>
                  </a:rPr>
                  <a:t>)</a:t>
                </a:r>
                <a:r>
                  <a:rPr lang="en-US" sz="1600" b="1" dirty="0" smtClean="0">
                    <a:effectLst/>
                  </a:rPr>
                  <a:t>, </a:t>
                </a:r>
                <a:r>
                  <a:rPr lang="ru-RU" sz="1600" dirty="0" err="1" smtClean="0">
                    <a:effectLst/>
                  </a:rPr>
                  <a:t>перевычисляются</a:t>
                </a:r>
                <a:r>
                  <a:rPr lang="ru-RU" sz="1600" dirty="0" smtClean="0">
                    <a:effectLst/>
                  </a:rPr>
                  <a:t> на каждой итерации</a:t>
                </a:r>
                <a:endParaRPr lang="ru-RU" sz="1600" dirty="0">
                  <a:effectLst/>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4067944" y="752992"/>
                <a:ext cx="5030711" cy="1951945"/>
              </a:xfrm>
              <a:prstGeom prst="rect">
                <a:avLst/>
              </a:prstGeom>
              <a:blipFill rotWithShape="1">
                <a:blip r:embed="rId6"/>
                <a:stretch>
                  <a:fillRect l="-969" t="-1563" r="-27724" b="-18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9179" y="881838"/>
                <a:ext cx="798039" cy="276999"/>
              </a:xfrm>
              <a:prstGeom prst="rect">
                <a:avLst/>
              </a:prstGeom>
              <a:noFill/>
            </p:spPr>
            <p:txBody>
              <a:bodyPr wrap="none" rtlCol="0">
                <a:spAutoFit/>
              </a:bodyPr>
              <a:lstStyle/>
              <a:p>
                <a14:m>
                  <m:oMath xmlns:m="http://schemas.openxmlformats.org/officeDocument/2006/math">
                    <m:r>
                      <a:rPr lang="en-US" sz="1200" b="0" i="1" smtClean="0">
                        <a:effectLst/>
                        <a:latin typeface="Cambria Math"/>
                        <a:ea typeface="Times New Roman"/>
                        <a:cs typeface="Times New Roman"/>
                      </a:rPr>
                      <m:t>=</m:t>
                    </m:r>
                    <m:r>
                      <a:rPr lang="en-US" sz="1200" i="1">
                        <a:effectLst/>
                        <a:latin typeface="Cambria Math"/>
                        <a:ea typeface="Times New Roman"/>
                        <a:cs typeface="Times New Roman"/>
                      </a:rPr>
                      <m:t>𝑓</m:t>
                    </m:r>
                  </m:oMath>
                </a14:m>
                <a:r>
                  <a:rPr lang="ru-RU" sz="1200" dirty="0">
                    <a:effectLst/>
                    <a:latin typeface="Calibri"/>
                    <a:ea typeface="Times New Roman"/>
                    <a:cs typeface="Times New Roman"/>
                  </a:rPr>
                  <a:t>(</a:t>
                </a:r>
                <a14:m>
                  <m:oMath xmlns:m="http://schemas.openxmlformats.org/officeDocument/2006/math">
                    <m:r>
                      <m:rPr>
                        <m:sty m:val="p"/>
                      </m:rPr>
                      <a:rPr lang="en-US" sz="1200" b="0" i="0" smtClean="0">
                        <a:effectLst/>
                        <a:latin typeface="Cambria Math"/>
                        <a:ea typeface="Calibri"/>
                        <a:cs typeface="Times New Roman"/>
                      </a:rPr>
                      <m:t>x</m:t>
                    </m:r>
                    <m:r>
                      <a:rPr lang="ru-RU" sz="1200" i="1">
                        <a:effectLst/>
                        <a:latin typeface="Cambria Math"/>
                        <a:ea typeface="Calibri"/>
                        <a:cs typeface="Times New Roman"/>
                      </a:rPr>
                      <m:t>,</m:t>
                    </m:r>
                    <m:acc>
                      <m:accPr>
                        <m:chr m:val="⃗"/>
                        <m:ctrlPr>
                          <a:rPr lang="ru-RU" sz="1200" i="1">
                            <a:effectLst/>
                            <a:latin typeface="Cambria Math"/>
                            <a:ea typeface="Calibri"/>
                            <a:cs typeface="Times New Roman"/>
                          </a:rPr>
                        </m:ctrlPr>
                      </m:accPr>
                      <m:e>
                        <m:r>
                          <a:rPr lang="ru-RU" sz="1200" i="1">
                            <a:effectLst/>
                            <a:latin typeface="Cambria Math"/>
                            <a:ea typeface="Calibri"/>
                            <a:cs typeface="Times New Roman"/>
                          </a:rPr>
                          <m:t>𝑝</m:t>
                        </m:r>
                      </m:e>
                    </m:acc>
                    <m:r>
                      <a:rPr lang="ru-RU" sz="1200" i="1">
                        <a:effectLst/>
                        <a:latin typeface="Cambria Math"/>
                        <a:ea typeface="Calibri"/>
                        <a:cs typeface="Times New Roman"/>
                      </a:rPr>
                      <m:t>)</m:t>
                    </m:r>
                  </m:oMath>
                </a14:m>
                <a:r>
                  <a:rPr lang="ru-RU" sz="1200" dirty="0">
                    <a:effectLst/>
                    <a:latin typeface="Calibri"/>
                    <a:ea typeface="Times New Roman"/>
                    <a:cs typeface="Times New Roman"/>
                  </a:rPr>
                  <a:t> </a:t>
                </a:r>
                <a:endParaRPr lang="ru-RU"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139179" y="881838"/>
                <a:ext cx="798039" cy="276999"/>
              </a:xfrm>
              <a:prstGeom prst="rect">
                <a:avLst/>
              </a:prstGeom>
              <a:blipFill rotWithShape="1">
                <a:blip r:embed="rId7"/>
                <a:stretch>
                  <a:fillRect r="-6107" b="-20000"/>
                </a:stretch>
              </a:blipFill>
            </p:spPr>
            <p:txBody>
              <a:bodyPr/>
              <a:lstStyle/>
              <a:p>
                <a:r>
                  <a:rPr lang="ru-RU">
                    <a:noFill/>
                  </a:rPr>
                  <a:t> </a:t>
                </a:r>
              </a:p>
            </p:txBody>
          </p:sp>
        </mc:Fallback>
      </mc:AlternateContent>
      <p:sp>
        <p:nvSpPr>
          <p:cNvPr id="6" name="Прямоугольник 5"/>
          <p:cNvSpPr/>
          <p:nvPr/>
        </p:nvSpPr>
        <p:spPr>
          <a:xfrm>
            <a:off x="4716016" y="2622811"/>
            <a:ext cx="2820003" cy="400110"/>
          </a:xfrm>
          <a:prstGeom prst="rect">
            <a:avLst/>
          </a:prstGeom>
        </p:spPr>
        <p:txBody>
          <a:bodyPr wrap="none">
            <a:spAutoFit/>
          </a:bodyPr>
          <a:lstStyle/>
          <a:p>
            <a:r>
              <a:rPr lang="en-US" altLang="ru-RU" sz="2000" b="1" dirty="0">
                <a:solidFill>
                  <a:srgbClr val="D53807"/>
                </a:solidFill>
              </a:rPr>
              <a:t>Application examples</a:t>
            </a:r>
            <a:endParaRPr lang="ru-RU" sz="2000" dirty="0"/>
          </a:p>
        </p:txBody>
      </p:sp>
      <p:sp>
        <p:nvSpPr>
          <p:cNvPr id="7" name="TextBox 6"/>
          <p:cNvSpPr txBox="1"/>
          <p:nvPr/>
        </p:nvSpPr>
        <p:spPr>
          <a:xfrm>
            <a:off x="16138" y="5301207"/>
            <a:ext cx="4843894" cy="1477328"/>
          </a:xfrm>
          <a:prstGeom prst="rect">
            <a:avLst/>
          </a:prstGeom>
          <a:noFill/>
        </p:spPr>
        <p:txBody>
          <a:bodyPr wrap="square" rtlCol="0">
            <a:spAutoFit/>
          </a:bodyPr>
          <a:lstStyle/>
          <a:p>
            <a:r>
              <a:rPr lang="en-US" b="1" dirty="0" smtClean="0">
                <a:solidFill>
                  <a:srgbClr val="C00000"/>
                </a:solidFill>
                <a:effectLst/>
              </a:rPr>
              <a:t>2. Opera. 2D weights for muon tracks</a:t>
            </a:r>
            <a:r>
              <a:rPr lang="ru-RU" b="1" dirty="0" smtClean="0">
                <a:solidFill>
                  <a:srgbClr val="C00000"/>
                </a:solidFill>
                <a:effectLst/>
              </a:rPr>
              <a:t> </a:t>
            </a:r>
            <a:r>
              <a:rPr lang="en-US" b="1" dirty="0" smtClean="0">
                <a:solidFill>
                  <a:srgbClr val="C00000"/>
                </a:solidFill>
                <a:effectLst/>
              </a:rPr>
              <a:t>and</a:t>
            </a:r>
          </a:p>
          <a:p>
            <a:r>
              <a:rPr lang="en-US" b="1" dirty="0" smtClean="0">
                <a:solidFill>
                  <a:srgbClr val="C00000"/>
                </a:solidFill>
                <a:effectLst/>
              </a:rPr>
              <a:t>hadron showers. </a:t>
            </a:r>
          </a:p>
          <a:p>
            <a:r>
              <a:rPr lang="en-US" dirty="0" smtClean="0">
                <a:effectLst/>
                <a:latin typeface="Calibri"/>
                <a:ea typeface="Calibri"/>
                <a:cs typeface="Times New Roman"/>
              </a:rPr>
              <a:t>Fitting </a:t>
            </a:r>
            <a:r>
              <a:rPr lang="en-US" dirty="0">
                <a:effectLst/>
                <a:latin typeface="Calibri"/>
                <a:ea typeface="Calibri"/>
                <a:cs typeface="Times New Roman"/>
              </a:rPr>
              <a:t>with 2D robust weights, which depend </a:t>
            </a:r>
            <a:endParaRPr lang="en-US" dirty="0" smtClean="0">
              <a:effectLst/>
              <a:latin typeface="Calibri"/>
              <a:ea typeface="Calibri"/>
              <a:cs typeface="Times New Roman"/>
            </a:endParaRPr>
          </a:p>
          <a:p>
            <a:r>
              <a:rPr lang="en-US" dirty="0" smtClean="0">
                <a:effectLst/>
                <a:latin typeface="Calibri"/>
                <a:ea typeface="Calibri"/>
                <a:cs typeface="Times New Roman"/>
              </a:rPr>
              <a:t>not </a:t>
            </a:r>
            <a:r>
              <a:rPr lang="en-US" dirty="0">
                <a:effectLst/>
                <a:latin typeface="Calibri"/>
                <a:ea typeface="Calibri"/>
                <a:cs typeface="Times New Roman"/>
              </a:rPr>
              <a:t>only </a:t>
            </a:r>
            <a:r>
              <a:rPr lang="en-US" dirty="0" smtClean="0">
                <a:effectLst/>
                <a:latin typeface="Calibri"/>
                <a:ea typeface="Calibri"/>
                <a:cs typeface="Times New Roman"/>
              </a:rPr>
              <a:t>on distance </a:t>
            </a:r>
            <a:r>
              <a:rPr lang="en-US" dirty="0">
                <a:effectLst/>
                <a:latin typeface="Calibri"/>
                <a:ea typeface="Calibri"/>
                <a:cs typeface="Times New Roman"/>
              </a:rPr>
              <a:t>of a point to </a:t>
            </a:r>
            <a:r>
              <a:rPr lang="en-US" dirty="0" smtClean="0">
                <a:effectLst/>
                <a:latin typeface="Calibri"/>
                <a:ea typeface="Calibri"/>
                <a:cs typeface="Times New Roman"/>
              </a:rPr>
              <a:t>the fitted track, </a:t>
            </a:r>
          </a:p>
          <a:p>
            <a:r>
              <a:rPr lang="en-US" dirty="0" smtClean="0">
                <a:effectLst/>
                <a:latin typeface="Calibri"/>
                <a:ea typeface="Calibri"/>
                <a:cs typeface="Times New Roman"/>
              </a:rPr>
              <a:t>but </a:t>
            </a:r>
            <a:r>
              <a:rPr lang="en-US" dirty="0">
                <a:effectLst/>
                <a:latin typeface="Calibri"/>
                <a:ea typeface="Calibri"/>
                <a:cs typeface="Times New Roman"/>
              </a:rPr>
              <a:t>also </a:t>
            </a:r>
            <a:r>
              <a:rPr lang="en-US" dirty="0" smtClean="0">
                <a:effectLst/>
                <a:latin typeface="Calibri"/>
                <a:ea typeface="Calibri"/>
                <a:cs typeface="Times New Roman"/>
              </a:rPr>
              <a:t>on amplitudes </a:t>
            </a:r>
            <a:r>
              <a:rPr lang="en-US" dirty="0">
                <a:effectLst/>
                <a:latin typeface="Calibri"/>
                <a:ea typeface="Calibri"/>
                <a:cs typeface="Times New Roman"/>
              </a:rPr>
              <a:t>of track </a:t>
            </a:r>
            <a:r>
              <a:rPr lang="en-US" dirty="0" smtClean="0">
                <a:effectLst/>
                <a:latin typeface="Calibri"/>
                <a:ea typeface="Calibri"/>
                <a:cs typeface="Times New Roman"/>
              </a:rPr>
              <a:t>hits</a:t>
            </a:r>
            <a:r>
              <a:rPr lang="en-US" b="1" dirty="0" smtClean="0">
                <a:solidFill>
                  <a:srgbClr val="C00000"/>
                </a:solidFill>
                <a:effectLst/>
              </a:rPr>
              <a:t> </a:t>
            </a:r>
            <a:endParaRPr lang="ru-RU" b="1" dirty="0">
              <a:solidFill>
                <a:srgbClr val="C00000"/>
              </a:solidFill>
              <a:effectLst/>
            </a:endParaRPr>
          </a:p>
        </p:txBody>
      </p:sp>
      <p:pic>
        <p:nvPicPr>
          <p:cNvPr id="17" name="Picture 10"/>
          <p:cNvPicPr/>
          <p:nvPr/>
        </p:nvPicPr>
        <p:blipFill>
          <a:blip r:embed="rId8" cstate="print">
            <a:extLst>
              <a:ext uri="{BEBA8EAE-BF5A-486C-A8C5-ECC9F3942E4B}">
                <a14:imgProps xmlns:a14="http://schemas.microsoft.com/office/drawing/2010/main">
                  <a14:imgLayer r:embed="rId9">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4932040" y="5380784"/>
            <a:ext cx="1872208" cy="1120752"/>
          </a:xfrm>
          <a:prstGeom prst="rect">
            <a:avLst/>
          </a:prstGeom>
          <a:noFill/>
          <a:extLst/>
        </p:spPr>
      </p:pic>
      <p:pic>
        <p:nvPicPr>
          <p:cNvPr id="18" name="Picture 11" descr="2DGraph"/>
          <p:cNvPicPr/>
          <p:nvPr/>
        </p:nvPicPr>
        <p:blipFill>
          <a:blip r:embed="rId10" cstate="print">
            <a:extLst>
              <a:ext uri="{BEBA8EAE-BF5A-486C-A8C5-ECC9F3942E4B}">
                <a14:imgProps xmlns:a14="http://schemas.microsoft.com/office/drawing/2010/main">
                  <a14:imgLayer r:embed="rId11">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7164288" y="5323500"/>
            <a:ext cx="1656184" cy="1273851"/>
          </a:xfrm>
          <a:prstGeom prst="rect">
            <a:avLst/>
          </a:prstGeom>
          <a:noFill/>
          <a:extLst/>
        </p:spPr>
      </p:pic>
      <p:pic>
        <p:nvPicPr>
          <p:cNvPr id="19" name="Picture 5" descr="Silico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5776" y="3573016"/>
            <a:ext cx="1589955" cy="1598779"/>
          </a:xfrm>
          <a:prstGeom prst="rect">
            <a:avLst/>
          </a:prstGeom>
          <a:noFill/>
          <a:extLst/>
        </p:spPr>
      </p:pic>
      <p:sp>
        <p:nvSpPr>
          <p:cNvPr id="8" name="Нижний колонтитул 7"/>
          <p:cNvSpPr>
            <a:spLocks noGrp="1"/>
          </p:cNvSpPr>
          <p:nvPr>
            <p:ph type="ftr" sz="quarter" idx="10"/>
          </p:nvPr>
        </p:nvSpPr>
        <p:spPr/>
        <p:txBody>
          <a:bodyPr/>
          <a:lstStyle/>
          <a:p>
            <a:pPr>
              <a:defRPr/>
            </a:pPr>
            <a:r>
              <a:rPr lang="en-US" dirty="0" err="1" smtClean="0"/>
              <a:t>G.Ososkov</a:t>
            </a:r>
            <a:r>
              <a:rPr lang="en-US" dirty="0" smtClean="0"/>
              <a:t> AIS-GRID 2015</a:t>
            </a:r>
            <a:endParaRPr lang="ru-RU" dirty="0"/>
          </a:p>
        </p:txBody>
      </p:sp>
      <p:sp>
        <p:nvSpPr>
          <p:cNvPr id="9" name="Номер слайда 8"/>
          <p:cNvSpPr>
            <a:spLocks noGrp="1"/>
          </p:cNvSpPr>
          <p:nvPr>
            <p:ph type="sldNum" sz="quarter" idx="11"/>
          </p:nvPr>
        </p:nvSpPr>
        <p:spPr/>
        <p:txBody>
          <a:bodyPr/>
          <a:lstStyle/>
          <a:p>
            <a:pPr>
              <a:defRPr/>
            </a:pPr>
            <a:fld id="{C6BD114D-E2A3-48EB-A1F4-6310FD1922A4}" type="slidenum">
              <a:rPr lang="ru-RU" smtClean="0"/>
              <a:pPr>
                <a:defRPr/>
              </a:pPr>
              <a:t>22</a:t>
            </a:fld>
            <a:endParaRPr lang="ru-RU"/>
          </a:p>
        </p:txBody>
      </p:sp>
    </p:spTree>
    <p:extLst>
      <p:ext uri="{BB962C8B-B14F-4D97-AF65-F5344CB8AC3E}">
        <p14:creationId xmlns:p14="http://schemas.microsoft.com/office/powerpoint/2010/main" val="1435991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Нижний колонтитул 5"/>
          <p:cNvSpPr>
            <a:spLocks noGrp="1"/>
          </p:cNvSpPr>
          <p:nvPr>
            <p:ph type="ftr" sz="quarter" idx="10"/>
          </p:nvPr>
        </p:nvSpPr>
        <p:spPr/>
        <p:txBody>
          <a:bodyPr/>
          <a:lstStyle/>
          <a:p>
            <a:r>
              <a:rPr lang="en-US" altLang="ru-RU" smtClean="0"/>
              <a:t>G.Ososkov AIS-GRID 2015</a:t>
            </a:r>
            <a:endParaRPr lang="ru-RU" altLang="ru-RU"/>
          </a:p>
        </p:txBody>
      </p:sp>
      <p:sp>
        <p:nvSpPr>
          <p:cNvPr id="22" name="Номер слайда 6"/>
          <p:cNvSpPr>
            <a:spLocks noGrp="1"/>
          </p:cNvSpPr>
          <p:nvPr>
            <p:ph type="sldNum" sz="quarter" idx="11"/>
          </p:nvPr>
        </p:nvSpPr>
        <p:spPr/>
        <p:txBody>
          <a:bodyPr/>
          <a:lstStyle/>
          <a:p>
            <a:fld id="{F99F61A5-E1FD-4E2C-B90D-0094CEB56881}" type="slidenum">
              <a:rPr lang="ru-RU" altLang="ru-RU"/>
              <a:pPr/>
              <a:t>23</a:t>
            </a:fld>
            <a:endParaRPr lang="ru-RU" altLang="ru-RU"/>
          </a:p>
        </p:txBody>
      </p:sp>
      <p:sp>
        <p:nvSpPr>
          <p:cNvPr id="40962" name="Rectangle 2"/>
          <p:cNvSpPr>
            <a:spLocks noGrp="1" noChangeArrowheads="1"/>
          </p:cNvSpPr>
          <p:nvPr>
            <p:ph type="title"/>
          </p:nvPr>
        </p:nvSpPr>
        <p:spPr>
          <a:xfrm>
            <a:off x="914400" y="169862"/>
            <a:ext cx="8229600" cy="595313"/>
          </a:xfrm>
        </p:spPr>
        <p:txBody>
          <a:bodyPr/>
          <a:lstStyle/>
          <a:p>
            <a:r>
              <a:rPr lang="en-GB" altLang="ru-RU" sz="3200" b="1">
                <a:solidFill>
                  <a:srgbClr val="0000FF"/>
                </a:solidFill>
              </a:rPr>
              <a:t>Main types of </a:t>
            </a:r>
            <a:r>
              <a:rPr lang="en-GB" altLang="ru-RU" sz="3200" b="1">
                <a:solidFill>
                  <a:srgbClr val="0000FF"/>
                </a:solidFill>
                <a:effectLst>
                  <a:outerShdw blurRad="38100" dist="38100" dir="2700000" algn="tl">
                    <a:srgbClr val="C0C0C0"/>
                  </a:outerShdw>
                </a:effectLst>
              </a:rPr>
              <a:t>neural nets</a:t>
            </a:r>
            <a:r>
              <a:rPr lang="en-US" altLang="ru-RU" sz="3200" b="1">
                <a:solidFill>
                  <a:srgbClr val="0000FF"/>
                </a:solidFill>
              </a:rPr>
              <a:t> applied in HEP</a:t>
            </a:r>
          </a:p>
        </p:txBody>
      </p:sp>
      <p:pic>
        <p:nvPicPr>
          <p:cNvPr id="40963" name="Picture 3" descr="neuron"/>
          <p:cNvPicPr>
            <a:picLocks noGrp="1" noChangeAspect="1" noChangeArrowheads="1"/>
          </p:cNvPicPr>
          <p:nvPr>
            <p:ph sz="half" idx="1"/>
          </p:nvPr>
        </p:nvPicPr>
        <p:blipFill>
          <a:blip r:embed="rId4" cstate="print">
            <a:lum bright="6000"/>
            <a:extLst>
              <a:ext uri="{28A0092B-C50C-407E-A947-70E740481C1C}">
                <a14:useLocalDpi xmlns:a14="http://schemas.microsoft.com/office/drawing/2010/main" val="0"/>
              </a:ext>
            </a:extLst>
          </a:blip>
          <a:srcRect/>
          <a:stretch>
            <a:fillRect/>
          </a:stretch>
        </p:blipFill>
        <p:spPr>
          <a:xfrm>
            <a:off x="6804248" y="765176"/>
            <a:ext cx="1947640" cy="1103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2" name="Picture 12" descr="SIGMF"/>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4787900" y="1228193"/>
            <a:ext cx="1154667" cy="1286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descr="ML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01" y="812800"/>
            <a:ext cx="35639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1895968" y="692696"/>
            <a:ext cx="26807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altLang="ru-RU" sz="1600" b="1" dirty="0">
                <a:solidFill>
                  <a:srgbClr val="C00000"/>
                </a:solidFill>
                <a:effectLst/>
              </a:rPr>
              <a:t>1. </a:t>
            </a:r>
            <a:r>
              <a:rPr lang="ru-RU" altLang="ru-RU" sz="1600" b="1" dirty="0" smtClean="0">
                <a:solidFill>
                  <a:srgbClr val="C00000"/>
                </a:solidFill>
                <a:effectLst/>
              </a:rPr>
              <a:t>Прямоточные ИНС</a:t>
            </a:r>
            <a:endParaRPr lang="en-US" altLang="ru-RU" sz="1600" b="1" dirty="0">
              <a:solidFill>
                <a:srgbClr val="C00000"/>
              </a:solidFill>
              <a:effectLst/>
            </a:endParaRPr>
          </a:p>
        </p:txBody>
      </p:sp>
      <p:sp>
        <p:nvSpPr>
          <p:cNvPr id="40966" name="Rectangle 6"/>
          <p:cNvSpPr>
            <a:spLocks noChangeArrowheads="1"/>
          </p:cNvSpPr>
          <p:nvPr/>
        </p:nvSpPr>
        <p:spPr bwMode="auto">
          <a:xfrm>
            <a:off x="4787900" y="609670"/>
            <a:ext cx="2808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ru-RU" altLang="ru-RU" sz="2000" b="1" dirty="0" smtClean="0">
                <a:solidFill>
                  <a:srgbClr val="D53807"/>
                </a:solidFill>
                <a:effectLst/>
                <a:ea typeface="MS Mincho" pitchFamily="49" charset="-128"/>
                <a:cs typeface="Times New Roman" pitchFamily="18" charset="0"/>
              </a:rPr>
              <a:t>Искусственный нейрон</a:t>
            </a:r>
            <a:endParaRPr lang="en-GB" altLang="ru-RU" sz="2000" dirty="0">
              <a:effectLst/>
              <a:latin typeface="Times New Roman" pitchFamily="18" charset="0"/>
              <a:ea typeface="MS Mincho" pitchFamily="49" charset="-128"/>
              <a:cs typeface="Times New Roman" pitchFamily="18" charset="0"/>
            </a:endParaRPr>
          </a:p>
        </p:txBody>
      </p:sp>
      <p:sp>
        <p:nvSpPr>
          <p:cNvPr id="40967" name="Rectangle 7"/>
          <p:cNvSpPr>
            <a:spLocks noChangeArrowheads="1"/>
          </p:cNvSpPr>
          <p:nvPr/>
        </p:nvSpPr>
        <p:spPr bwMode="auto">
          <a:xfrm>
            <a:off x="-3644900" y="1968500"/>
            <a:ext cx="1965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40970" name="Text Box 10"/>
          <p:cNvSpPr txBox="1">
            <a:spLocks noChangeArrowheads="1"/>
          </p:cNvSpPr>
          <p:nvPr/>
        </p:nvSpPr>
        <p:spPr bwMode="auto">
          <a:xfrm>
            <a:off x="3276600" y="5734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ru-RU" b="1">
              <a:solidFill>
                <a:srgbClr val="0000FF"/>
              </a:solidFill>
              <a:effectLst/>
            </a:endParaRPr>
          </a:p>
        </p:txBody>
      </p:sp>
      <p:sp>
        <p:nvSpPr>
          <p:cNvPr id="40971" name="Text Box 11"/>
          <p:cNvSpPr txBox="1">
            <a:spLocks noChangeArrowheads="1"/>
          </p:cNvSpPr>
          <p:nvPr/>
        </p:nvSpPr>
        <p:spPr bwMode="auto">
          <a:xfrm>
            <a:off x="3979901" y="2556253"/>
            <a:ext cx="516409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ru-RU" altLang="ru-RU" sz="1400" b="1" dirty="0" smtClean="0">
                <a:solidFill>
                  <a:srgbClr val="0000FF"/>
                </a:solidFill>
                <a:effectLst/>
              </a:rPr>
              <a:t>Два этапа  работы многослойного персептрона </a:t>
            </a:r>
            <a:r>
              <a:rPr lang="en-US" altLang="ru-RU" sz="1400" b="1" dirty="0" smtClean="0">
                <a:solidFill>
                  <a:srgbClr val="0000FF"/>
                </a:solidFill>
                <a:effectLst/>
              </a:rPr>
              <a:t>(</a:t>
            </a:r>
            <a:r>
              <a:rPr lang="ru-RU" altLang="ru-RU" sz="1400" b="1" dirty="0" smtClean="0">
                <a:solidFill>
                  <a:srgbClr val="0000FF"/>
                </a:solidFill>
                <a:effectLst/>
              </a:rPr>
              <a:t>МСП</a:t>
            </a:r>
            <a:r>
              <a:rPr lang="en-US" altLang="ru-RU" sz="1400" b="1" dirty="0" smtClean="0">
                <a:solidFill>
                  <a:srgbClr val="0000FF"/>
                </a:solidFill>
                <a:effectLst/>
              </a:rPr>
              <a:t>)</a:t>
            </a:r>
            <a:r>
              <a:rPr lang="ru-RU" altLang="ru-RU" sz="1400" b="1" dirty="0" smtClean="0">
                <a:solidFill>
                  <a:srgbClr val="0000FF"/>
                </a:solidFill>
                <a:effectLst/>
              </a:rPr>
              <a:t>:</a:t>
            </a:r>
            <a:r>
              <a:rPr lang="ru-RU" altLang="ru-RU" sz="1400" b="1" dirty="0" smtClean="0">
                <a:effectLst/>
              </a:rPr>
              <a:t> </a:t>
            </a:r>
            <a:endParaRPr lang="en-US" altLang="ru-RU" sz="1400" b="1" dirty="0">
              <a:solidFill>
                <a:srgbClr val="0000FF"/>
              </a:solidFill>
              <a:effectLst/>
            </a:endParaRPr>
          </a:p>
          <a:p>
            <a:pPr marL="228600" indent="-228600">
              <a:buFontTx/>
              <a:buAutoNum type="arabicPeriod"/>
            </a:pPr>
            <a:r>
              <a:rPr lang="ru-RU" altLang="ru-RU" sz="1400" b="1" dirty="0" smtClean="0">
                <a:effectLst/>
              </a:rPr>
              <a:t>Обучение МСП для </a:t>
            </a:r>
            <a:r>
              <a:rPr lang="ru-RU" altLang="ru-RU" sz="1400" b="1" dirty="0" err="1" smtClean="0">
                <a:effectLst/>
              </a:rPr>
              <a:t>вычмсления</a:t>
            </a:r>
            <a:r>
              <a:rPr lang="ru-RU" altLang="ru-RU" sz="1400" b="1" dirty="0" smtClean="0">
                <a:effectLst/>
              </a:rPr>
              <a:t> весов</a:t>
            </a:r>
            <a:r>
              <a:rPr lang="en-US" altLang="ru-RU" sz="1400" b="1" dirty="0" smtClean="0">
                <a:effectLst/>
              </a:rPr>
              <a:t> </a:t>
            </a:r>
            <a:r>
              <a:rPr lang="ru-RU" altLang="ru-RU" sz="1400" b="1" u="sng" dirty="0" smtClean="0">
                <a:solidFill>
                  <a:srgbClr val="D53807"/>
                </a:solidFill>
                <a:effectLst/>
              </a:rPr>
              <a:t>методом обратного  распространения ошибки (</a:t>
            </a:r>
            <a:r>
              <a:rPr lang="en-US" altLang="ru-RU" sz="1400" b="1" u="sng" dirty="0" smtClean="0">
                <a:solidFill>
                  <a:srgbClr val="D53807"/>
                </a:solidFill>
                <a:effectLst/>
              </a:rPr>
              <a:t>error</a:t>
            </a:r>
            <a:r>
              <a:rPr lang="ru-RU" altLang="ru-RU" sz="1400" b="1" u="sng" dirty="0" smtClean="0">
                <a:solidFill>
                  <a:srgbClr val="D53807"/>
                </a:solidFill>
                <a:effectLst/>
              </a:rPr>
              <a:t> </a:t>
            </a:r>
            <a:r>
              <a:rPr lang="ru-RU" altLang="ru-RU" sz="1400" b="1" u="sng" dirty="0" err="1" smtClean="0">
                <a:solidFill>
                  <a:srgbClr val="D53807"/>
                </a:solidFill>
                <a:effectLst/>
              </a:rPr>
              <a:t>backpropagation</a:t>
            </a:r>
            <a:r>
              <a:rPr lang="ru-RU" altLang="ru-RU" sz="1400" b="1" u="sng" dirty="0" smtClean="0">
                <a:solidFill>
                  <a:srgbClr val="D53807"/>
                </a:solidFill>
                <a:effectLst/>
              </a:rPr>
              <a:t>)</a:t>
            </a:r>
            <a:endParaRPr lang="en-US" altLang="ru-RU" sz="800" b="1" u="sng" dirty="0">
              <a:solidFill>
                <a:srgbClr val="D53807"/>
              </a:solidFill>
              <a:effectLst/>
            </a:endParaRPr>
          </a:p>
          <a:p>
            <a:pPr marL="228600" indent="-228600" algn="ctr"/>
            <a:r>
              <a:rPr lang="en-GB" altLang="ru-RU" sz="1400" b="1" i="1" dirty="0">
                <a:effectLst/>
              </a:rPr>
              <a:t>E=</a:t>
            </a:r>
            <a:r>
              <a:rPr lang="el-GR" altLang="ru-RU" sz="1400" b="1" i="1" dirty="0">
                <a:effectLst/>
              </a:rPr>
              <a:t>Σ</a:t>
            </a:r>
            <a:r>
              <a:rPr lang="en-US" altLang="ru-RU" sz="1400" b="1" i="1" baseline="-25000" dirty="0">
                <a:effectLst/>
              </a:rPr>
              <a:t>m</a:t>
            </a:r>
            <a:r>
              <a:rPr lang="el-GR" altLang="ru-RU" sz="1400" b="1" i="1" dirty="0">
                <a:effectLst/>
              </a:rPr>
              <a:t>Σ</a:t>
            </a:r>
            <a:r>
              <a:rPr lang="en-US" altLang="ru-RU" sz="1400" b="1" i="1" baseline="-25000" dirty="0" err="1">
                <a:effectLst/>
              </a:rPr>
              <a:t>ij</a:t>
            </a:r>
            <a:r>
              <a:rPr lang="en-US" altLang="ru-RU" sz="1400" b="1" i="1" baseline="-25000" dirty="0">
                <a:effectLst/>
              </a:rPr>
              <a:t> </a:t>
            </a:r>
            <a:r>
              <a:rPr lang="en-US" altLang="ru-RU" sz="1400" b="1" i="1" dirty="0">
                <a:effectLst/>
              </a:rPr>
              <a:t>(</a:t>
            </a:r>
            <a:r>
              <a:rPr lang="en-GB" altLang="ru-RU" sz="1400" b="1" i="1" dirty="0" err="1">
                <a:effectLst/>
              </a:rPr>
              <a:t>y</a:t>
            </a:r>
            <a:r>
              <a:rPr lang="en-GB" altLang="ru-RU" sz="1400" b="1" i="1" baseline="-25000" dirty="0" err="1">
                <a:effectLst/>
              </a:rPr>
              <a:t>i</a:t>
            </a:r>
            <a:r>
              <a:rPr lang="en-GB" altLang="ru-RU" sz="1400" b="1" i="1" baseline="-25000" dirty="0">
                <a:effectLst/>
              </a:rPr>
              <a:t> </a:t>
            </a:r>
            <a:r>
              <a:rPr lang="en-GB" altLang="ru-RU" sz="1400" b="1" i="1" baseline="30000" dirty="0">
                <a:effectLst/>
              </a:rPr>
              <a:t>(m)</a:t>
            </a:r>
            <a:r>
              <a:rPr lang="en-GB" altLang="ru-RU" sz="1400" b="1" i="1" dirty="0">
                <a:effectLst/>
              </a:rPr>
              <a:t> – </a:t>
            </a:r>
            <a:r>
              <a:rPr lang="en-GB" altLang="ru-RU" sz="1400" b="1" i="1" dirty="0" err="1">
                <a:effectLst/>
              </a:rPr>
              <a:t>z</a:t>
            </a:r>
            <a:r>
              <a:rPr lang="en-GB" altLang="ru-RU" sz="1400" b="1" i="1" baseline="-25000" dirty="0" err="1">
                <a:effectLst/>
              </a:rPr>
              <a:t>i</a:t>
            </a:r>
            <a:r>
              <a:rPr lang="en-GB" altLang="ru-RU" sz="1400" b="1" i="1" baseline="-25000" dirty="0">
                <a:effectLst/>
              </a:rPr>
              <a:t> </a:t>
            </a:r>
            <a:r>
              <a:rPr lang="en-GB" altLang="ru-RU" sz="1400" b="1" i="1" baseline="30000" dirty="0">
                <a:effectLst/>
              </a:rPr>
              <a:t>(m)</a:t>
            </a:r>
            <a:r>
              <a:rPr lang="en-GB" altLang="ru-RU" sz="1400" b="1" i="1" dirty="0">
                <a:effectLst/>
              </a:rPr>
              <a:t> )</a:t>
            </a:r>
            <a:r>
              <a:rPr lang="en-GB" altLang="ru-RU" sz="1400" b="1" i="1" baseline="30000" dirty="0">
                <a:effectLst/>
              </a:rPr>
              <a:t>2</a:t>
            </a:r>
            <a:r>
              <a:rPr lang="en-GB" altLang="ru-RU" sz="1400" b="1" i="1" dirty="0">
                <a:effectLst/>
              </a:rPr>
              <a:t> </a:t>
            </a:r>
            <a:r>
              <a:rPr lang="en-GB" altLang="ru-RU" sz="1400" b="1" dirty="0">
                <a:effectLst/>
              </a:rPr>
              <a:t>→</a:t>
            </a:r>
            <a:r>
              <a:rPr lang="en-GB" altLang="ru-RU" sz="1400" b="1" i="1" dirty="0">
                <a:effectLst/>
              </a:rPr>
              <a:t> min</a:t>
            </a:r>
            <a:r>
              <a:rPr lang="en-GB" altLang="ru-RU" sz="1400" b="1" i="1" baseline="-25000" dirty="0">
                <a:effectLst/>
              </a:rPr>
              <a:t>{</a:t>
            </a:r>
            <a:r>
              <a:rPr lang="en-US" altLang="ru-RU" sz="1400" b="1" i="1" baseline="-25000" dirty="0" err="1">
                <a:effectLst/>
              </a:rPr>
              <a:t>wik</a:t>
            </a:r>
            <a:r>
              <a:rPr lang="en-GB" altLang="ru-RU" sz="1400" b="1" i="1" baseline="-25000" dirty="0">
                <a:effectLst/>
              </a:rPr>
              <a:t>} </a:t>
            </a:r>
            <a:endParaRPr lang="en-GB" altLang="ru-RU" sz="1400" b="1" i="1" dirty="0">
              <a:effectLst/>
            </a:endParaRPr>
          </a:p>
          <a:p>
            <a:pPr marL="228600" indent="-228600"/>
            <a:endParaRPr lang="en-US" altLang="ru-RU" sz="800" b="1" dirty="0">
              <a:effectLst/>
            </a:endParaRPr>
          </a:p>
          <a:p>
            <a:pPr marL="228600" indent="-228600"/>
            <a:r>
              <a:rPr lang="en-US" altLang="ru-RU" sz="1400" b="1" dirty="0">
                <a:effectLst/>
              </a:rPr>
              <a:t>2. </a:t>
            </a:r>
            <a:r>
              <a:rPr lang="ru-RU" altLang="ru-RU" sz="1400" b="1" dirty="0" smtClean="0">
                <a:effectLst/>
              </a:rPr>
              <a:t>После обучения МСП с полученными весами используется, как подпрограмма, или зашивается в интегральную схему (</a:t>
            </a:r>
            <a:r>
              <a:rPr lang="en-US" altLang="ru-RU" sz="1400" b="1" dirty="0" err="1" smtClean="0">
                <a:solidFill>
                  <a:srgbClr val="C00000"/>
                </a:solidFill>
                <a:effectLst/>
              </a:rPr>
              <a:t>neuro</a:t>
            </a:r>
            <a:r>
              <a:rPr lang="en-US" altLang="ru-RU" sz="1400" b="1" dirty="0" err="1" smtClean="0">
                <a:solidFill>
                  <a:srgbClr val="D53807"/>
                </a:solidFill>
                <a:effectLst/>
              </a:rPr>
              <a:t>chip</a:t>
            </a:r>
            <a:r>
              <a:rPr lang="ru-RU" altLang="ru-RU" sz="1400" b="1" dirty="0" smtClean="0">
                <a:solidFill>
                  <a:srgbClr val="D53807"/>
                </a:solidFill>
                <a:effectLst/>
              </a:rPr>
              <a:t>)</a:t>
            </a:r>
            <a:r>
              <a:rPr lang="en-US" altLang="ru-RU" sz="1400" b="1" dirty="0" smtClean="0">
                <a:effectLst/>
              </a:rPr>
              <a:t> </a:t>
            </a:r>
            <a:r>
              <a:rPr lang="ru-RU" altLang="ru-RU" sz="1400" b="1" dirty="0" smtClean="0">
                <a:effectLst/>
              </a:rPr>
              <a:t>для очень быстрого выполнения</a:t>
            </a:r>
            <a:endParaRPr lang="en-US" altLang="ru-RU" sz="1400" b="1" dirty="0">
              <a:effectLst/>
            </a:endParaRPr>
          </a:p>
        </p:txBody>
      </p:sp>
      <p:sp>
        <p:nvSpPr>
          <p:cNvPr id="40973" name="Text Box 13"/>
          <p:cNvSpPr txBox="1">
            <a:spLocks noChangeArrowheads="1"/>
          </p:cNvSpPr>
          <p:nvPr/>
        </p:nvSpPr>
        <p:spPr bwMode="auto">
          <a:xfrm>
            <a:off x="5795963" y="1807369"/>
            <a:ext cx="3348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1200" b="1" dirty="0" smtClean="0">
                <a:effectLst/>
              </a:rPr>
              <a:t>Выход </a:t>
            </a:r>
            <a:r>
              <a:rPr lang="en-GB" altLang="ru-RU" sz="1200" b="1" dirty="0" smtClean="0">
                <a:effectLst/>
              </a:rPr>
              <a:t> </a:t>
            </a:r>
            <a:r>
              <a:rPr lang="en-GB" altLang="ru-RU" sz="1200" b="1" i="1" dirty="0" err="1" smtClean="0">
                <a:effectLst/>
              </a:rPr>
              <a:t>i</a:t>
            </a:r>
            <a:r>
              <a:rPr lang="en-GB" altLang="ru-RU" sz="1200" b="1" dirty="0" smtClean="0">
                <a:effectLst/>
              </a:rPr>
              <a:t>-</a:t>
            </a:r>
            <a:r>
              <a:rPr lang="ru-RU" altLang="ru-RU" sz="1200" b="1" dirty="0" err="1" smtClean="0">
                <a:effectLst/>
              </a:rPr>
              <a:t>го</a:t>
            </a:r>
            <a:r>
              <a:rPr lang="en-GB" altLang="ru-RU" sz="1200" b="1" dirty="0" smtClean="0">
                <a:effectLst/>
              </a:rPr>
              <a:t> </a:t>
            </a:r>
            <a:r>
              <a:rPr lang="ru-RU" altLang="ru-RU" sz="1200" b="1" dirty="0" smtClean="0">
                <a:effectLst/>
              </a:rPr>
              <a:t>нейрона  </a:t>
            </a:r>
            <a:r>
              <a:rPr lang="en-US" altLang="ru-RU" sz="1200" b="1" i="1" dirty="0" smtClean="0">
                <a:effectLst/>
              </a:rPr>
              <a:t>h</a:t>
            </a:r>
            <a:r>
              <a:rPr lang="en-US" altLang="ru-RU" sz="1200" b="1" i="1" baseline="-25000" dirty="0" smtClean="0">
                <a:effectLst/>
              </a:rPr>
              <a:t>i</a:t>
            </a:r>
            <a:r>
              <a:rPr lang="en-US" altLang="ru-RU" sz="1200" b="1" i="1" dirty="0" smtClean="0">
                <a:effectLst/>
              </a:rPr>
              <a:t>=g(</a:t>
            </a:r>
            <a:r>
              <a:rPr lang="el-GR" altLang="ru-RU" sz="1200" b="1" dirty="0">
                <a:effectLst/>
              </a:rPr>
              <a:t>Σ</a:t>
            </a:r>
            <a:r>
              <a:rPr lang="en-US" altLang="ru-RU" sz="1200" b="1" i="1" baseline="-25000" dirty="0" err="1">
                <a:effectLst/>
              </a:rPr>
              <a:t>j</a:t>
            </a:r>
            <a:r>
              <a:rPr lang="en-US" altLang="ru-RU" sz="1200" b="1" i="1" dirty="0" err="1">
                <a:effectLst/>
              </a:rPr>
              <a:t>w</a:t>
            </a:r>
            <a:r>
              <a:rPr lang="en-US" altLang="ru-RU" sz="1200" b="1" i="1" baseline="-25000" dirty="0" err="1">
                <a:effectLst/>
              </a:rPr>
              <a:t>ij</a:t>
            </a:r>
            <a:r>
              <a:rPr lang="en-US" altLang="ru-RU" sz="1200" b="1" i="1" dirty="0">
                <a:effectLst/>
              </a:rPr>
              <a:t> </a:t>
            </a:r>
            <a:r>
              <a:rPr lang="en-US" altLang="ru-RU" sz="1200" b="1" i="1" dirty="0" err="1">
                <a:effectLst/>
              </a:rPr>
              <a:t>s</a:t>
            </a:r>
            <a:r>
              <a:rPr lang="en-US" altLang="ru-RU" sz="1200" b="1" i="1" baseline="-25000" dirty="0" err="1">
                <a:effectLst/>
              </a:rPr>
              <a:t>j</a:t>
            </a:r>
            <a:r>
              <a:rPr lang="en-US" altLang="ru-RU" sz="1200" b="1" i="1" dirty="0">
                <a:effectLst/>
              </a:rPr>
              <a:t>)</a:t>
            </a:r>
            <a:endParaRPr lang="en-US" altLang="ru-RU" sz="1200" b="1" dirty="0">
              <a:solidFill>
                <a:srgbClr val="0000FF"/>
              </a:solidFill>
              <a:effectLst/>
            </a:endParaRPr>
          </a:p>
        </p:txBody>
      </p:sp>
      <p:sp>
        <p:nvSpPr>
          <p:cNvPr id="40974" name="Text Box 14"/>
          <p:cNvSpPr txBox="1">
            <a:spLocks noChangeArrowheads="1"/>
          </p:cNvSpPr>
          <p:nvPr/>
        </p:nvSpPr>
        <p:spPr bwMode="auto">
          <a:xfrm>
            <a:off x="6137648" y="2060059"/>
            <a:ext cx="16862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200" b="1" dirty="0" smtClean="0">
                <a:solidFill>
                  <a:srgbClr val="0000FF"/>
                </a:solidFill>
                <a:effectLst/>
              </a:rPr>
              <a:t>Функция активации</a:t>
            </a:r>
            <a:endParaRPr lang="en-US" altLang="ru-RU" sz="1200" b="1" dirty="0">
              <a:solidFill>
                <a:srgbClr val="0000FF"/>
              </a:solidFill>
              <a:effectLst/>
            </a:endParaRPr>
          </a:p>
          <a:p>
            <a:r>
              <a:rPr lang="en-US" altLang="ru-RU" sz="1200" b="1" i="1" dirty="0">
                <a:solidFill>
                  <a:srgbClr val="0000FF"/>
                </a:solidFill>
                <a:effectLst/>
              </a:rPr>
              <a:t>g(x)=1/(1+exp(-</a:t>
            </a:r>
            <a:r>
              <a:rPr lang="el-GR" altLang="ru-RU" sz="1200" b="1" i="1" dirty="0">
                <a:solidFill>
                  <a:srgbClr val="0000FF"/>
                </a:solidFill>
                <a:effectLst/>
                <a:cs typeface="Arial" charset="0"/>
              </a:rPr>
              <a:t>λ</a:t>
            </a:r>
            <a:r>
              <a:rPr lang="en-US" altLang="ru-RU" sz="1200" b="1" i="1" dirty="0">
                <a:solidFill>
                  <a:srgbClr val="0000FF"/>
                </a:solidFill>
                <a:effectLst/>
                <a:cs typeface="Arial" charset="0"/>
              </a:rPr>
              <a:t>x))</a:t>
            </a:r>
            <a:endParaRPr lang="el-GR" altLang="ru-RU" sz="1200" dirty="0">
              <a:effectLst/>
              <a:cs typeface="Arial" charset="0"/>
            </a:endParaRPr>
          </a:p>
        </p:txBody>
      </p:sp>
      <p:graphicFrame>
        <p:nvGraphicFramePr>
          <p:cNvPr id="40976" name="Object 16"/>
          <p:cNvGraphicFramePr>
            <a:graphicFrameLocks noGrp="1" noChangeAspect="1"/>
          </p:cNvGraphicFramePr>
          <p:nvPr>
            <p:ph sz="quarter" idx="3"/>
            <p:extLst>
              <p:ext uri="{D42A27DB-BD31-4B8C-83A1-F6EECF244321}">
                <p14:modId xmlns:p14="http://schemas.microsoft.com/office/powerpoint/2010/main" val="1329114569"/>
              </p:ext>
            </p:extLst>
          </p:nvPr>
        </p:nvGraphicFramePr>
        <p:xfrm>
          <a:off x="29613" y="4870448"/>
          <a:ext cx="1797050" cy="1727200"/>
        </p:xfrm>
        <a:graphic>
          <a:graphicData uri="http://schemas.openxmlformats.org/presentationml/2006/ole">
            <mc:AlternateContent xmlns:mc="http://schemas.openxmlformats.org/markup-compatibility/2006">
              <mc:Choice xmlns:v="urn:schemas-microsoft-com:vml" Requires="v">
                <p:oleObj spid="_x0000_s61514" r:id="rId7" imgW="2467319" imgH="2371429" progId="Unknown">
                  <p:embed/>
                </p:oleObj>
              </mc:Choice>
              <mc:Fallback>
                <p:oleObj r:id="rId7" imgW="2467319" imgH="2371429"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13" y="4870448"/>
                        <a:ext cx="179705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8" name="Text Box 18"/>
          <p:cNvSpPr txBox="1">
            <a:spLocks noChangeArrowheads="1"/>
          </p:cNvSpPr>
          <p:nvPr/>
        </p:nvSpPr>
        <p:spPr bwMode="auto">
          <a:xfrm>
            <a:off x="1166813"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a:effectLst/>
            </a:endParaRPr>
          </a:p>
        </p:txBody>
      </p:sp>
      <p:sp>
        <p:nvSpPr>
          <p:cNvPr id="40979" name="Text Box 19"/>
          <p:cNvSpPr txBox="1">
            <a:spLocks noChangeArrowheads="1"/>
          </p:cNvSpPr>
          <p:nvPr/>
        </p:nvSpPr>
        <p:spPr bwMode="auto">
          <a:xfrm>
            <a:off x="1547813" y="2924175"/>
            <a:ext cx="212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ru-RU" sz="1600">
              <a:solidFill>
                <a:srgbClr val="0000FF"/>
              </a:solidFill>
              <a:effectLst/>
            </a:endParaRPr>
          </a:p>
        </p:txBody>
      </p:sp>
      <p:sp>
        <p:nvSpPr>
          <p:cNvPr id="40980" name="Text Box 20"/>
          <p:cNvSpPr txBox="1">
            <a:spLocks noChangeArrowheads="1"/>
          </p:cNvSpPr>
          <p:nvPr/>
        </p:nvSpPr>
        <p:spPr bwMode="auto">
          <a:xfrm>
            <a:off x="-18628" y="4640883"/>
            <a:ext cx="41968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1600" b="1" dirty="0">
                <a:solidFill>
                  <a:srgbClr val="C00000"/>
                </a:solidFill>
                <a:effectLst/>
              </a:rPr>
              <a:t>2. </a:t>
            </a:r>
            <a:r>
              <a:rPr lang="ru-RU" altLang="ru-RU" sz="1600" b="1" dirty="0" err="1" smtClean="0">
                <a:solidFill>
                  <a:srgbClr val="C00000"/>
                </a:solidFill>
                <a:effectLst/>
              </a:rPr>
              <a:t>Полносвязные</a:t>
            </a:r>
            <a:r>
              <a:rPr lang="ru-RU" altLang="ru-RU" sz="1600" b="1" dirty="0" smtClean="0">
                <a:solidFill>
                  <a:srgbClr val="C00000"/>
                </a:solidFill>
                <a:effectLst/>
              </a:rPr>
              <a:t> ИНС (сети </a:t>
            </a:r>
            <a:r>
              <a:rPr lang="ru-RU" altLang="ru-RU" sz="1600" b="1" dirty="0" err="1" smtClean="0">
                <a:solidFill>
                  <a:srgbClr val="C00000"/>
                </a:solidFill>
                <a:effectLst/>
              </a:rPr>
              <a:t>Хопфилда</a:t>
            </a:r>
            <a:r>
              <a:rPr lang="ru-RU" altLang="ru-RU" sz="1600" b="1" dirty="0" smtClean="0">
                <a:solidFill>
                  <a:srgbClr val="C00000"/>
                </a:solidFill>
                <a:effectLst/>
              </a:rPr>
              <a:t>)</a:t>
            </a:r>
            <a:endParaRPr lang="en-US" altLang="ru-RU" sz="1600" b="1" dirty="0">
              <a:solidFill>
                <a:srgbClr val="C00000"/>
              </a:solidFill>
              <a:effectLst/>
            </a:endParaRPr>
          </a:p>
        </p:txBody>
      </p:sp>
      <p:sp>
        <p:nvSpPr>
          <p:cNvPr id="40986" name="Rectangle 26"/>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dirty="0"/>
          </a:p>
        </p:txBody>
      </p:sp>
      <p:sp>
        <p:nvSpPr>
          <p:cNvPr id="40987" name="Text Box 27"/>
          <p:cNvSpPr txBox="1">
            <a:spLocks noChangeArrowheads="1"/>
          </p:cNvSpPr>
          <p:nvPr/>
        </p:nvSpPr>
        <p:spPr bwMode="auto">
          <a:xfrm>
            <a:off x="5940152" y="4898638"/>
            <a:ext cx="315921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b="1" dirty="0" smtClean="0">
                <a:solidFill>
                  <a:srgbClr val="0000FF"/>
                </a:solidFill>
                <a:effectLst/>
              </a:rPr>
              <a:t>Применения</a:t>
            </a:r>
          </a:p>
          <a:p>
            <a:pPr indent="228600">
              <a:buAutoNum type="arabicPeriod"/>
            </a:pPr>
            <a:r>
              <a:rPr lang="ru-RU" altLang="ru-RU" sz="1600" dirty="0" smtClean="0">
                <a:solidFill>
                  <a:srgbClr val="0000FF"/>
                </a:solidFill>
                <a:effectLst/>
              </a:rPr>
              <a:t>Выделение </a:t>
            </a:r>
            <a:r>
              <a:rPr lang="ru-RU" altLang="ru-RU" sz="1600" dirty="0" smtClean="0">
                <a:solidFill>
                  <a:srgbClr val="0000FF"/>
                </a:solidFill>
                <a:effectLst/>
              </a:rPr>
              <a:t>т</a:t>
            </a:r>
            <a:r>
              <a:rPr lang="ru-RU" altLang="ru-RU" sz="1600" dirty="0" smtClean="0">
                <a:solidFill>
                  <a:srgbClr val="0000FF"/>
                </a:solidFill>
                <a:effectLst/>
              </a:rPr>
              <a:t>рек-элементов</a:t>
            </a:r>
          </a:p>
          <a:p>
            <a:pPr marL="285750" indent="-57150"/>
            <a:r>
              <a:rPr lang="ru-RU" altLang="ru-RU" sz="1600" dirty="0" smtClean="0">
                <a:solidFill>
                  <a:srgbClr val="0000FF"/>
                </a:solidFill>
                <a:effectLst/>
              </a:rPr>
              <a:t> для последующего  слияния их в трек</a:t>
            </a:r>
            <a:endParaRPr lang="ru-RU" altLang="ru-RU" sz="1600" dirty="0">
              <a:solidFill>
                <a:srgbClr val="0000FF"/>
              </a:solidFill>
              <a:effectLst/>
            </a:endParaRPr>
          </a:p>
          <a:p>
            <a:pPr marL="285750" indent="-285750">
              <a:tabLst>
                <a:tab pos="0" algn="l"/>
              </a:tabLst>
            </a:pPr>
            <a:r>
              <a:rPr lang="ru-RU" altLang="ru-RU" sz="1600" dirty="0" smtClean="0">
                <a:solidFill>
                  <a:srgbClr val="0000FF"/>
                </a:solidFill>
                <a:effectLst/>
              </a:rPr>
              <a:t>2. Генератор случайных    многомерных векторов</a:t>
            </a:r>
          </a:p>
        </p:txBody>
      </p:sp>
      <p:pic>
        <p:nvPicPr>
          <p:cNvPr id="24" name="Picture 16" descr="C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5867" y="4945876"/>
            <a:ext cx="990096"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793072" y="4607962"/>
            <a:ext cx="2581219" cy="338554"/>
          </a:xfrm>
          <a:prstGeom prst="rect">
            <a:avLst/>
          </a:prstGeom>
          <a:noFill/>
        </p:spPr>
        <p:txBody>
          <a:bodyPr wrap="none" rtlCol="0">
            <a:spAutoFit/>
          </a:bodyPr>
          <a:lstStyle/>
          <a:p>
            <a:r>
              <a:rPr lang="en-US" sz="1600" b="1" dirty="0" smtClean="0">
                <a:solidFill>
                  <a:srgbClr val="C00000"/>
                </a:solidFill>
                <a:effectLst/>
              </a:rPr>
              <a:t>3. </a:t>
            </a:r>
            <a:r>
              <a:rPr lang="ru-RU" sz="1600" b="1" dirty="0" smtClean="0">
                <a:solidFill>
                  <a:srgbClr val="C00000"/>
                </a:solidFill>
                <a:effectLst/>
              </a:rPr>
              <a:t>Клеточные автоматы</a:t>
            </a:r>
            <a:endParaRPr lang="ru-RU" sz="1600" b="1" dirty="0">
              <a:solidFill>
                <a:srgbClr val="C00000"/>
              </a:solidFill>
              <a:effectLst/>
            </a:endParaRPr>
          </a:p>
        </p:txBody>
      </p:sp>
      <p:sp>
        <p:nvSpPr>
          <p:cNvPr id="4" name="TextBox 3"/>
          <p:cNvSpPr txBox="1"/>
          <p:nvPr/>
        </p:nvSpPr>
        <p:spPr>
          <a:xfrm>
            <a:off x="-76259" y="2653268"/>
            <a:ext cx="3224857" cy="1846659"/>
          </a:xfrm>
          <a:prstGeom prst="rect">
            <a:avLst/>
          </a:prstGeom>
          <a:noFill/>
        </p:spPr>
        <p:txBody>
          <a:bodyPr wrap="none" rtlCol="0">
            <a:spAutoFit/>
          </a:bodyPr>
          <a:lstStyle/>
          <a:p>
            <a:r>
              <a:rPr lang="ru-RU" b="1" dirty="0" smtClean="0">
                <a:solidFill>
                  <a:srgbClr val="0000FF"/>
                </a:solidFill>
                <a:effectLst/>
              </a:rPr>
              <a:t>Применения МСП:</a:t>
            </a:r>
          </a:p>
          <a:p>
            <a:pPr marL="342900" indent="-342900">
              <a:buAutoNum type="arabicPeriod"/>
            </a:pPr>
            <a:r>
              <a:rPr lang="ru-RU" sz="1600" dirty="0" smtClean="0">
                <a:solidFill>
                  <a:srgbClr val="0000FF"/>
                </a:solidFill>
                <a:effectLst/>
              </a:rPr>
              <a:t>Триггеры всех уровней</a:t>
            </a:r>
          </a:p>
          <a:p>
            <a:pPr marL="342900" indent="-342900">
              <a:buAutoNum type="arabicPeriod"/>
            </a:pPr>
            <a:r>
              <a:rPr lang="ru-RU" sz="1600" dirty="0" smtClean="0">
                <a:solidFill>
                  <a:srgbClr val="0000FF"/>
                </a:solidFill>
                <a:effectLst/>
              </a:rPr>
              <a:t>Идентификация частиц</a:t>
            </a:r>
          </a:p>
          <a:p>
            <a:pPr marL="342900" indent="-342900">
              <a:buAutoNum type="arabicPeriod"/>
            </a:pPr>
            <a:r>
              <a:rPr lang="ru-RU" sz="1600" dirty="0" smtClean="0">
                <a:solidFill>
                  <a:srgbClr val="0000FF"/>
                </a:solidFill>
                <a:effectLst/>
              </a:rPr>
              <a:t>Выбор между физическими </a:t>
            </a:r>
          </a:p>
          <a:p>
            <a:r>
              <a:rPr lang="ru-RU" sz="1600" dirty="0">
                <a:solidFill>
                  <a:srgbClr val="0000FF"/>
                </a:solidFill>
                <a:effectLst/>
              </a:rPr>
              <a:t> </a:t>
            </a:r>
            <a:r>
              <a:rPr lang="ru-RU" sz="1600" dirty="0" smtClean="0">
                <a:solidFill>
                  <a:srgbClr val="0000FF"/>
                </a:solidFill>
                <a:effectLst/>
              </a:rPr>
              <a:t>     гипотезами</a:t>
            </a:r>
          </a:p>
          <a:p>
            <a:pPr marL="342900" indent="-342900">
              <a:buAutoNum type="arabicPeriod" startAt="4"/>
            </a:pPr>
            <a:r>
              <a:rPr lang="ru-RU" sz="1600" dirty="0" smtClean="0">
                <a:solidFill>
                  <a:srgbClr val="0000FF"/>
                </a:solidFill>
                <a:effectLst/>
              </a:rPr>
              <a:t>Аппроксимации</a:t>
            </a:r>
          </a:p>
          <a:p>
            <a:pPr marL="342900" indent="-342900">
              <a:buAutoNum type="arabicPeriod" startAt="4"/>
            </a:pPr>
            <a:r>
              <a:rPr lang="ru-RU" sz="1600" dirty="0" smtClean="0">
                <a:solidFill>
                  <a:srgbClr val="0000FF"/>
                </a:solidFill>
                <a:effectLst/>
              </a:rPr>
              <a:t>Прогнозирование</a:t>
            </a:r>
            <a:endParaRPr lang="ru-RU" sz="1600" dirty="0">
              <a:solidFill>
                <a:srgbClr val="0000FF"/>
              </a:solidFill>
              <a:effectLst/>
            </a:endParaRPr>
          </a:p>
        </p:txBody>
      </p:sp>
      <p:sp>
        <p:nvSpPr>
          <p:cNvPr id="5" name="TextBox 4"/>
          <p:cNvSpPr txBox="1"/>
          <p:nvPr/>
        </p:nvSpPr>
        <p:spPr>
          <a:xfrm>
            <a:off x="1720157" y="4918405"/>
            <a:ext cx="2550122" cy="1600438"/>
          </a:xfrm>
          <a:prstGeom prst="rect">
            <a:avLst/>
          </a:prstGeom>
          <a:noFill/>
        </p:spPr>
        <p:txBody>
          <a:bodyPr wrap="none" rtlCol="0">
            <a:spAutoFit/>
          </a:bodyPr>
          <a:lstStyle/>
          <a:p>
            <a:r>
              <a:rPr lang="ru-RU" b="1" dirty="0" smtClean="0">
                <a:solidFill>
                  <a:srgbClr val="0000FF"/>
                </a:solidFill>
                <a:effectLst/>
              </a:rPr>
              <a:t>Применения</a:t>
            </a:r>
            <a:r>
              <a:rPr lang="ru-RU" sz="1600" dirty="0" smtClean="0">
                <a:solidFill>
                  <a:srgbClr val="0000FF"/>
                </a:solidFill>
                <a:effectLst/>
              </a:rPr>
              <a:t> </a:t>
            </a:r>
          </a:p>
          <a:p>
            <a:pPr marL="171450" indent="-171450">
              <a:buAutoNum type="arabicPeriod"/>
            </a:pPr>
            <a:r>
              <a:rPr lang="ru-RU" sz="1600" dirty="0" smtClean="0">
                <a:solidFill>
                  <a:srgbClr val="0000FF"/>
                </a:solidFill>
                <a:effectLst/>
              </a:rPr>
              <a:t>Ассоциативная память</a:t>
            </a:r>
          </a:p>
          <a:p>
            <a:pPr marL="171450" indent="-171450">
              <a:buAutoNum type="arabicPeriod"/>
            </a:pPr>
            <a:r>
              <a:rPr lang="ru-RU" sz="1600" dirty="0" smtClean="0">
                <a:solidFill>
                  <a:srgbClr val="0000FF"/>
                </a:solidFill>
                <a:effectLst/>
              </a:rPr>
              <a:t>Распознавание треков</a:t>
            </a:r>
          </a:p>
          <a:p>
            <a:pPr marL="400050" indent="-114300">
              <a:buClr>
                <a:srgbClr val="C00000"/>
              </a:buClr>
              <a:buFont typeface="Arial" panose="020B0604020202020204" pitchFamily="34" charset="0"/>
              <a:buChar char="•"/>
              <a:tabLst>
                <a:tab pos="457200" algn="l"/>
                <a:tab pos="571500" algn="l"/>
              </a:tabLst>
            </a:pPr>
            <a:r>
              <a:rPr lang="ru-RU" sz="1600" dirty="0">
                <a:solidFill>
                  <a:srgbClr val="0000FF"/>
                </a:solidFill>
                <a:effectLst/>
              </a:rPr>
              <a:t> </a:t>
            </a:r>
            <a:r>
              <a:rPr lang="ru-RU" sz="1600" dirty="0" smtClean="0">
                <a:solidFill>
                  <a:srgbClr val="0000FF"/>
                </a:solidFill>
                <a:effectLst/>
              </a:rPr>
              <a:t>метод сегментов</a:t>
            </a:r>
          </a:p>
          <a:p>
            <a:pPr marL="400050" indent="-114300">
              <a:buClr>
                <a:srgbClr val="C00000"/>
              </a:buClr>
              <a:buFont typeface="Arial" panose="020B0604020202020204" pitchFamily="34" charset="0"/>
              <a:buChar char="•"/>
              <a:tabLst>
                <a:tab pos="457200" algn="l"/>
                <a:tab pos="571500" algn="l"/>
              </a:tabLst>
            </a:pPr>
            <a:r>
              <a:rPr lang="ru-RU" sz="1600" dirty="0">
                <a:solidFill>
                  <a:srgbClr val="0000FF"/>
                </a:solidFill>
                <a:effectLst/>
              </a:rPr>
              <a:t> </a:t>
            </a:r>
            <a:r>
              <a:rPr lang="ru-RU" sz="1600" dirty="0" smtClean="0">
                <a:solidFill>
                  <a:srgbClr val="0000FF"/>
                </a:solidFill>
                <a:effectLst/>
              </a:rPr>
              <a:t>роторные сети</a:t>
            </a:r>
          </a:p>
          <a:p>
            <a:pPr marL="400050" indent="-114300">
              <a:buClr>
                <a:srgbClr val="C00000"/>
              </a:buClr>
              <a:buFont typeface="Arial" panose="020B0604020202020204" pitchFamily="34" charset="0"/>
              <a:buChar char="•"/>
              <a:tabLst>
                <a:tab pos="457200" algn="l"/>
                <a:tab pos="571500" algn="l"/>
              </a:tabLst>
            </a:pPr>
            <a:r>
              <a:rPr lang="ru-RU" sz="1600" dirty="0">
                <a:solidFill>
                  <a:srgbClr val="0000FF"/>
                </a:solidFill>
                <a:effectLst/>
              </a:rPr>
              <a:t> </a:t>
            </a:r>
            <a:r>
              <a:rPr lang="ru-RU" sz="1600" dirty="0" smtClean="0">
                <a:solidFill>
                  <a:srgbClr val="0000FF"/>
                </a:solidFill>
                <a:effectLst/>
              </a:rPr>
              <a:t>эластичные сети</a:t>
            </a:r>
            <a:endParaRPr lang="ru-RU" sz="1600" dirty="0">
              <a:solidFill>
                <a:srgbClr val="0000FF"/>
              </a:solidFill>
              <a:effectLst/>
            </a:endParaRPr>
          </a:p>
        </p:txBody>
      </p:sp>
      <p:cxnSp>
        <p:nvCxnSpPr>
          <p:cNvPr id="7" name="Прямая соединительная линия 6"/>
          <p:cNvCxnSpPr/>
          <p:nvPr/>
        </p:nvCxnSpPr>
        <p:spPr bwMode="auto">
          <a:xfrm>
            <a:off x="13268" y="4640883"/>
            <a:ext cx="9130732"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8544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9" name="Picture 13" descr="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5" y="3933056"/>
            <a:ext cx="2844304" cy="2844304"/>
          </a:xfrm>
          <a:prstGeom prst="rect">
            <a:avLst/>
          </a:prstGeom>
          <a:noFill/>
          <a:extLst>
            <a:ext uri="{909E8E84-426E-40DD-AFC4-6F175D3DCCD1}">
              <a14:hiddenFill xmlns:a14="http://schemas.microsoft.com/office/drawing/2010/main">
                <a:solidFill>
                  <a:srgbClr val="FFFFFF"/>
                </a:solidFill>
              </a14:hiddenFill>
            </a:ext>
          </a:extLst>
        </p:spPr>
      </p:pic>
      <p:pic>
        <p:nvPicPr>
          <p:cNvPr id="244750" name="Picture 14" desc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5" y="4234979"/>
            <a:ext cx="2542381" cy="2542381"/>
          </a:xfrm>
          <a:prstGeom prst="rect">
            <a:avLst/>
          </a:prstGeom>
          <a:noFill/>
          <a:extLst>
            <a:ext uri="{909E8E84-426E-40DD-AFC4-6F175D3DCCD1}">
              <a14:hiddenFill xmlns:a14="http://schemas.microsoft.com/office/drawing/2010/main">
                <a:solidFill>
                  <a:srgbClr val="FFFFFF"/>
                </a:solidFill>
              </a14:hiddenFill>
            </a:ext>
          </a:extLst>
        </p:spPr>
      </p:pic>
      <p:pic>
        <p:nvPicPr>
          <p:cNvPr id="244751" name="Picture 15" desc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5385"/>
            <a:ext cx="2772233" cy="2772233"/>
          </a:xfrm>
          <a:prstGeom prst="rect">
            <a:avLst/>
          </a:prstGeom>
          <a:noFill/>
          <a:extLst>
            <a:ext uri="{909E8E84-426E-40DD-AFC4-6F175D3DCCD1}">
              <a14:hiddenFill xmlns:a14="http://schemas.microsoft.com/office/drawing/2010/main">
                <a:solidFill>
                  <a:srgbClr val="FFFFFF"/>
                </a:solidFill>
              </a14:hiddenFill>
            </a:ext>
          </a:extLst>
        </p:spPr>
      </p:pic>
      <p:pic>
        <p:nvPicPr>
          <p:cNvPr id="244752" name="Picture 16" descr="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10571"/>
            <a:ext cx="2828405" cy="2828404"/>
          </a:xfrm>
          <a:prstGeom prst="rect">
            <a:avLst/>
          </a:prstGeom>
          <a:noFill/>
          <a:extLst>
            <a:ext uri="{909E8E84-426E-40DD-AFC4-6F175D3DCCD1}">
              <a14:hiddenFill xmlns:a14="http://schemas.microsoft.com/office/drawing/2010/main">
                <a:solidFill>
                  <a:srgbClr val="FFFFFF"/>
                </a:solidFill>
              </a14:hiddenFill>
            </a:ext>
          </a:extLst>
        </p:spPr>
      </p:pic>
      <p:pic>
        <p:nvPicPr>
          <p:cNvPr id="244753" name="Picture 17" descr="e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2" y="4070455"/>
            <a:ext cx="2722091" cy="2722091"/>
          </a:xfrm>
          <a:prstGeom prst="rect">
            <a:avLst/>
          </a:prstGeom>
          <a:noFill/>
          <a:extLst>
            <a:ext uri="{909E8E84-426E-40DD-AFC4-6F175D3DCCD1}">
              <a14:hiddenFill xmlns:a14="http://schemas.microsoft.com/office/drawing/2010/main">
                <a:solidFill>
                  <a:srgbClr val="FFFFFF"/>
                </a:solidFill>
              </a14:hiddenFill>
            </a:ext>
          </a:extLst>
        </p:spPr>
      </p:pic>
      <p:pic>
        <p:nvPicPr>
          <p:cNvPr id="244754" name="Picture 18" descr="e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76" y="3980471"/>
            <a:ext cx="2877158" cy="2877157"/>
          </a:xfrm>
          <a:prstGeom prst="rect">
            <a:avLst/>
          </a:prstGeom>
          <a:noFill/>
          <a:extLst>
            <a:ext uri="{909E8E84-426E-40DD-AFC4-6F175D3DCCD1}">
              <a14:hiddenFill xmlns:a14="http://schemas.microsoft.com/office/drawing/2010/main">
                <a:solidFill>
                  <a:srgbClr val="FFFFFF"/>
                </a:solidFill>
              </a14:hiddenFill>
            </a:ext>
          </a:extLst>
        </p:spPr>
      </p:pic>
      <p:pic>
        <p:nvPicPr>
          <p:cNvPr id="244755" name="Picture 19" descr="e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5" y="4061037"/>
            <a:ext cx="2796592" cy="2796591"/>
          </a:xfrm>
          <a:prstGeom prst="rect">
            <a:avLst/>
          </a:prstGeom>
          <a:noFill/>
          <a:extLst>
            <a:ext uri="{909E8E84-426E-40DD-AFC4-6F175D3DCCD1}">
              <a14:hiddenFill xmlns:a14="http://schemas.microsoft.com/office/drawing/2010/main">
                <a:solidFill>
                  <a:srgbClr val="FFFFFF"/>
                </a:solidFill>
              </a14:hiddenFill>
            </a:ext>
          </a:extLst>
        </p:spPr>
      </p:pic>
      <p:pic>
        <p:nvPicPr>
          <p:cNvPr id="244756" name="Picture 20" descr="e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08" y="3938091"/>
            <a:ext cx="2919910" cy="2919909"/>
          </a:xfrm>
          <a:prstGeom prst="rect">
            <a:avLst/>
          </a:prstGeom>
          <a:noFill/>
          <a:extLst>
            <a:ext uri="{909E8E84-426E-40DD-AFC4-6F175D3DCCD1}">
              <a14:hiddenFill xmlns:a14="http://schemas.microsoft.com/office/drawing/2010/main">
                <a:solidFill>
                  <a:srgbClr val="FFFFFF"/>
                </a:solidFill>
              </a14:hiddenFill>
            </a:ext>
          </a:extLst>
        </p:spPr>
      </p:pic>
      <p:pic>
        <p:nvPicPr>
          <p:cNvPr id="244757" name="Picture 21" descr="e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24" y="3905498"/>
            <a:ext cx="2899420" cy="2899420"/>
          </a:xfrm>
          <a:prstGeom prst="rect">
            <a:avLst/>
          </a:prstGeom>
          <a:noFill/>
          <a:extLst>
            <a:ext uri="{909E8E84-426E-40DD-AFC4-6F175D3DCCD1}">
              <a14:hiddenFill xmlns:a14="http://schemas.microsoft.com/office/drawing/2010/main">
                <a:solidFill>
                  <a:srgbClr val="FFFFFF"/>
                </a:solidFill>
              </a14:hiddenFill>
            </a:ext>
          </a:extLst>
        </p:spPr>
      </p:pic>
      <p:pic>
        <p:nvPicPr>
          <p:cNvPr id="244758" name="Picture 22" descr="e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66" y="3962896"/>
            <a:ext cx="2842022" cy="2842022"/>
          </a:xfrm>
          <a:prstGeom prst="rect">
            <a:avLst/>
          </a:prstGeom>
          <a:noFill/>
          <a:extLst>
            <a:ext uri="{909E8E84-426E-40DD-AFC4-6F175D3DCCD1}">
              <a14:hiddenFill xmlns:a14="http://schemas.microsoft.com/office/drawing/2010/main">
                <a:solidFill>
                  <a:srgbClr val="FFFFFF"/>
                </a:solidFill>
              </a14:hiddenFill>
            </a:ext>
          </a:extLst>
        </p:spPr>
      </p:pic>
      <p:pic>
        <p:nvPicPr>
          <p:cNvPr id="244759" name="Picture 23" descr="e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31" y="3937248"/>
            <a:ext cx="2865593" cy="28971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0142" y="0"/>
            <a:ext cx="9093858" cy="523220"/>
          </a:xfrm>
          <a:prstGeom prst="rect">
            <a:avLst/>
          </a:prstGeom>
        </p:spPr>
        <p:txBody>
          <a:bodyPr wrap="square">
            <a:spAutoFit/>
          </a:bodyPr>
          <a:lstStyle/>
          <a:p>
            <a:r>
              <a:rPr lang="ru-RU" altLang="ru-RU" sz="2800" b="1" dirty="0">
                <a:solidFill>
                  <a:srgbClr val="0000FF"/>
                </a:solidFill>
              </a:rPr>
              <a:t>Почему, собственно, многослойный персептрон?</a:t>
            </a:r>
            <a:endParaRPr lang="ru-RU" sz="2800" dirty="0"/>
          </a:p>
        </p:txBody>
      </p:sp>
      <p:pic>
        <p:nvPicPr>
          <p:cNvPr id="14"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29833" y="639852"/>
            <a:ext cx="3203848" cy="1491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Прямоугольник 2"/>
          <p:cNvSpPr/>
          <p:nvPr/>
        </p:nvSpPr>
        <p:spPr>
          <a:xfrm>
            <a:off x="9152" y="646311"/>
            <a:ext cx="6147024" cy="1323439"/>
          </a:xfrm>
          <a:prstGeom prst="rect">
            <a:avLst/>
          </a:prstGeom>
        </p:spPr>
        <p:txBody>
          <a:bodyPr wrap="square">
            <a:spAutoFit/>
          </a:bodyPr>
          <a:lstStyle/>
          <a:p>
            <a:pPr lvl="0"/>
            <a:r>
              <a:rPr lang="ru-RU" altLang="ru-RU" sz="1600" dirty="0">
                <a:solidFill>
                  <a:srgbClr val="000000"/>
                </a:solidFill>
                <a:effectLst/>
                <a:latin typeface="Arial" pitchFamily="34" charset="0"/>
              </a:rPr>
              <a:t>Там выход нейрона</a:t>
            </a:r>
            <a:r>
              <a:rPr lang="ru-RU" altLang="ru-RU" sz="1600" b="1" dirty="0">
                <a:solidFill>
                  <a:srgbClr val="006600"/>
                </a:solidFill>
                <a:effectLst/>
                <a:latin typeface="Arial" pitchFamily="34" charset="0"/>
              </a:rPr>
              <a:t> </a:t>
            </a:r>
            <a:r>
              <a:rPr lang="el-GR" altLang="ru-RU" sz="1600" b="1" dirty="0">
                <a:solidFill>
                  <a:srgbClr val="006600"/>
                </a:solidFill>
                <a:effectLst/>
                <a:latin typeface="Arial" pitchFamily="34" charset="0"/>
              </a:rPr>
              <a:t>Σ</a:t>
            </a:r>
            <a:r>
              <a:rPr lang="en-US" altLang="ru-RU" sz="1600" b="1" i="1" baseline="-25000" dirty="0">
                <a:solidFill>
                  <a:srgbClr val="006600"/>
                </a:solidFill>
                <a:effectLst/>
                <a:latin typeface="Arial" pitchFamily="34" charset="0"/>
              </a:rPr>
              <a:t>k</a:t>
            </a:r>
            <a:r>
              <a:rPr lang="en-US" altLang="ru-RU" sz="1600" b="1" i="1" dirty="0">
                <a:solidFill>
                  <a:srgbClr val="006600"/>
                </a:solidFill>
                <a:effectLst/>
                <a:latin typeface="Arial" pitchFamily="34" charset="0"/>
              </a:rPr>
              <a:t> </a:t>
            </a:r>
            <a:r>
              <a:rPr lang="en-US" altLang="ru-RU" sz="1600" b="1" i="1" dirty="0" err="1">
                <a:solidFill>
                  <a:srgbClr val="006600"/>
                </a:solidFill>
                <a:effectLst/>
                <a:latin typeface="Arial" pitchFamily="34" charset="0"/>
              </a:rPr>
              <a:t>w</a:t>
            </a:r>
            <a:r>
              <a:rPr lang="en-US" altLang="ru-RU" sz="1600" b="1" i="1" baseline="-25000" dirty="0" err="1">
                <a:solidFill>
                  <a:srgbClr val="006600"/>
                </a:solidFill>
                <a:effectLst/>
                <a:latin typeface="Arial" pitchFamily="34" charset="0"/>
              </a:rPr>
              <a:t>jk</a:t>
            </a:r>
            <a:r>
              <a:rPr lang="en-US" altLang="ru-RU" sz="1600" b="1" i="1" dirty="0" err="1">
                <a:solidFill>
                  <a:srgbClr val="006600"/>
                </a:solidFill>
                <a:effectLst/>
                <a:latin typeface="Arial" pitchFamily="34" charset="0"/>
              </a:rPr>
              <a:t>x</a:t>
            </a:r>
            <a:r>
              <a:rPr lang="en-US" altLang="ru-RU" sz="1600" b="1" i="1" baseline="-25000" dirty="0" err="1">
                <a:solidFill>
                  <a:srgbClr val="006600"/>
                </a:solidFill>
                <a:effectLst/>
                <a:latin typeface="Arial" pitchFamily="34" charset="0"/>
              </a:rPr>
              <a:t>k</a:t>
            </a:r>
            <a:r>
              <a:rPr lang="ru-RU" altLang="ru-RU" sz="1600" b="1" i="1" baseline="-25000" dirty="0">
                <a:solidFill>
                  <a:srgbClr val="006600"/>
                </a:solidFill>
                <a:effectLst/>
                <a:latin typeface="Arial" pitchFamily="34" charset="0"/>
              </a:rPr>
              <a:t> </a:t>
            </a:r>
            <a:r>
              <a:rPr lang="ru-RU" altLang="ru-RU" sz="1600" dirty="0">
                <a:solidFill>
                  <a:srgbClr val="000000"/>
                </a:solidFill>
                <a:effectLst/>
                <a:latin typeface="Arial" pitchFamily="34" charset="0"/>
              </a:rPr>
              <a:t>равен скалярному произведению векторов </a:t>
            </a:r>
            <a:r>
              <a:rPr lang="en-US" altLang="ru-RU" sz="1600" b="1" i="1" dirty="0">
                <a:solidFill>
                  <a:srgbClr val="008000"/>
                </a:solidFill>
                <a:effectLst/>
                <a:latin typeface="Arial" pitchFamily="34" charset="0"/>
              </a:rPr>
              <a:t>X</a:t>
            </a:r>
            <a:r>
              <a:rPr lang="ru-RU" altLang="ru-RU" sz="1600" dirty="0">
                <a:solidFill>
                  <a:srgbClr val="000000"/>
                </a:solidFill>
                <a:effectLst/>
                <a:latin typeface="Arial" pitchFamily="34" charset="0"/>
              </a:rPr>
              <a:t> и </a:t>
            </a:r>
            <a:r>
              <a:rPr lang="en-US" altLang="ru-RU" sz="1600" b="1" i="1" dirty="0" err="1">
                <a:solidFill>
                  <a:srgbClr val="008000"/>
                </a:solidFill>
                <a:effectLst/>
                <a:latin typeface="Arial" pitchFamily="34" charset="0"/>
              </a:rPr>
              <a:t>W</a:t>
            </a:r>
            <a:r>
              <a:rPr lang="en-US" altLang="ru-RU" sz="1600" b="1" i="1" baseline="-25000" dirty="0" err="1">
                <a:solidFill>
                  <a:srgbClr val="008000"/>
                </a:solidFill>
                <a:effectLst/>
                <a:latin typeface="Arial" pitchFamily="34" charset="0"/>
              </a:rPr>
              <a:t>j</a:t>
            </a:r>
            <a:r>
              <a:rPr lang="ru-RU" altLang="ru-RU" sz="1600" dirty="0">
                <a:solidFill>
                  <a:srgbClr val="000000"/>
                </a:solidFill>
                <a:effectLst/>
                <a:latin typeface="Arial" pitchFamily="34" charset="0"/>
              </a:rPr>
              <a:t>. Но есть </a:t>
            </a:r>
            <a:r>
              <a:rPr lang="ru-RU" altLang="ru-RU" sz="1600" b="1" u="sng" dirty="0">
                <a:solidFill>
                  <a:srgbClr val="0000FF"/>
                </a:solidFill>
                <a:effectLst/>
                <a:latin typeface="Arial" pitchFamily="34" charset="0"/>
              </a:rPr>
              <a:t>радиально-базисные сети</a:t>
            </a:r>
            <a:r>
              <a:rPr lang="ru-RU" altLang="ru-RU" sz="1600" b="1" dirty="0">
                <a:solidFill>
                  <a:srgbClr val="0000FF"/>
                </a:solidFill>
                <a:effectLst/>
                <a:latin typeface="Arial" pitchFamily="34" charset="0"/>
              </a:rPr>
              <a:t> (</a:t>
            </a:r>
            <a:r>
              <a:rPr lang="en-US" altLang="ru-RU" sz="1600" b="1" dirty="0">
                <a:solidFill>
                  <a:srgbClr val="0000FF"/>
                </a:solidFill>
                <a:effectLst/>
                <a:latin typeface="Arial" pitchFamily="34" charset="0"/>
              </a:rPr>
              <a:t>RBF)</a:t>
            </a:r>
            <a:r>
              <a:rPr lang="ru-RU" altLang="ru-RU" sz="1600" dirty="0">
                <a:solidFill>
                  <a:srgbClr val="0000FF"/>
                </a:solidFill>
                <a:effectLst/>
                <a:latin typeface="Arial" pitchFamily="34" charset="0"/>
              </a:rPr>
              <a:t>,</a:t>
            </a:r>
            <a:r>
              <a:rPr lang="ru-RU" altLang="ru-RU" sz="1600" dirty="0">
                <a:solidFill>
                  <a:srgbClr val="000000"/>
                </a:solidFill>
                <a:effectLst/>
                <a:latin typeface="Arial" pitchFamily="34" charset="0"/>
              </a:rPr>
              <a:t> где</a:t>
            </a:r>
            <a:r>
              <a:rPr lang="en-GB" altLang="ru-RU" sz="1600" dirty="0">
                <a:solidFill>
                  <a:srgbClr val="000000"/>
                </a:solidFill>
                <a:effectLst/>
                <a:latin typeface="Arial" pitchFamily="34" charset="0"/>
              </a:rPr>
              <a:t> </a:t>
            </a:r>
            <a:r>
              <a:rPr lang="ru-RU" altLang="ru-RU" sz="1600" dirty="0">
                <a:solidFill>
                  <a:srgbClr val="000000"/>
                </a:solidFill>
                <a:effectLst/>
                <a:latin typeface="Arial" pitchFamily="34" charset="0"/>
              </a:rPr>
              <a:t>выход нейрона равен</a:t>
            </a:r>
            <a:r>
              <a:rPr lang="ru-RU" altLang="ru-RU" sz="1600" b="1" dirty="0">
                <a:solidFill>
                  <a:srgbClr val="D53807"/>
                </a:solidFill>
                <a:effectLst/>
                <a:latin typeface="Arial" pitchFamily="34" charset="0"/>
              </a:rPr>
              <a:t> расстоянию</a:t>
            </a:r>
            <a:r>
              <a:rPr lang="en-GB" altLang="ru-RU" sz="1600" b="1" dirty="0">
                <a:solidFill>
                  <a:srgbClr val="D53807"/>
                </a:solidFill>
                <a:effectLst/>
                <a:latin typeface="Arial" pitchFamily="34" charset="0"/>
              </a:rPr>
              <a:t> </a:t>
            </a:r>
            <a:r>
              <a:rPr lang="en-GB" altLang="ru-RU" sz="1600" b="1" i="1" dirty="0">
                <a:solidFill>
                  <a:srgbClr val="008000"/>
                </a:solidFill>
                <a:effectLst/>
                <a:latin typeface="Arial" pitchFamily="34" charset="0"/>
              </a:rPr>
              <a:t>ρ(</a:t>
            </a:r>
            <a:r>
              <a:rPr lang="en-GB" altLang="ru-RU" sz="1600" b="1" i="1" dirty="0" err="1">
                <a:solidFill>
                  <a:srgbClr val="008000"/>
                </a:solidFill>
                <a:effectLst/>
                <a:latin typeface="Arial" pitchFamily="34" charset="0"/>
              </a:rPr>
              <a:t>X,W</a:t>
            </a:r>
            <a:r>
              <a:rPr lang="en-GB" altLang="ru-RU" sz="1600" b="1" i="1" baseline="-25000" dirty="0" err="1">
                <a:solidFill>
                  <a:srgbClr val="008000"/>
                </a:solidFill>
                <a:effectLst/>
                <a:latin typeface="Arial" pitchFamily="34" charset="0"/>
              </a:rPr>
              <a:t>j</a:t>
            </a:r>
            <a:r>
              <a:rPr lang="en-GB" altLang="ru-RU" sz="1600" b="1" i="1" dirty="0">
                <a:solidFill>
                  <a:srgbClr val="008000"/>
                </a:solidFill>
                <a:effectLst/>
                <a:latin typeface="Arial" pitchFamily="34" charset="0"/>
              </a:rPr>
              <a:t>)</a:t>
            </a:r>
            <a:r>
              <a:rPr lang="en-GB" altLang="ru-RU" sz="1600" dirty="0">
                <a:solidFill>
                  <a:srgbClr val="000000"/>
                </a:solidFill>
                <a:effectLst/>
                <a:latin typeface="Arial" pitchFamily="34" charset="0"/>
              </a:rPr>
              <a:t> </a:t>
            </a:r>
            <a:r>
              <a:rPr lang="ru-RU" altLang="ru-RU" sz="1600" b="1" dirty="0">
                <a:solidFill>
                  <a:srgbClr val="D53807"/>
                </a:solidFill>
                <a:effectLst/>
                <a:latin typeface="Arial" pitchFamily="34" charset="0"/>
              </a:rPr>
              <a:t>между ними</a:t>
            </a:r>
            <a:r>
              <a:rPr lang="en-GB" altLang="ru-RU" sz="1600" dirty="0">
                <a:solidFill>
                  <a:srgbClr val="000000"/>
                </a:solidFill>
                <a:effectLst/>
                <a:latin typeface="Arial" pitchFamily="34" charset="0"/>
              </a:rPr>
              <a:t>. </a:t>
            </a:r>
          </a:p>
          <a:p>
            <a:pPr lvl="0"/>
            <a:r>
              <a:rPr lang="ru-RU" altLang="ru-RU" sz="1600" dirty="0">
                <a:solidFill>
                  <a:srgbClr val="000000"/>
                </a:solidFill>
                <a:effectLst/>
                <a:latin typeface="Arial" pitchFamily="34" charset="0"/>
              </a:rPr>
              <a:t>Чаще всего используют метрики</a:t>
            </a:r>
            <a:r>
              <a:rPr lang="en-GB" altLang="ru-RU" sz="1600" dirty="0">
                <a:solidFill>
                  <a:srgbClr val="000000"/>
                </a:solidFill>
                <a:effectLst/>
                <a:latin typeface="Arial" pitchFamily="34" charset="0"/>
              </a:rPr>
              <a:t>: </a:t>
            </a:r>
          </a:p>
          <a:p>
            <a:pPr lvl="0"/>
            <a:r>
              <a:rPr lang="en-GB" altLang="ru-RU" sz="1600" b="1" i="1" dirty="0">
                <a:solidFill>
                  <a:srgbClr val="000000"/>
                </a:solidFill>
                <a:effectLst/>
                <a:latin typeface="Arial" pitchFamily="34" charset="0"/>
              </a:rPr>
              <a:t>Σ</a:t>
            </a:r>
            <a:r>
              <a:rPr lang="en-US" altLang="ru-RU" sz="1600" b="1" i="1" baseline="-25000" dirty="0">
                <a:solidFill>
                  <a:srgbClr val="000000"/>
                </a:solidFill>
                <a:effectLst/>
                <a:latin typeface="Arial" pitchFamily="34" charset="0"/>
              </a:rPr>
              <a:t>j</a:t>
            </a:r>
            <a:r>
              <a:rPr lang="en-US" altLang="ru-RU" sz="1600" b="1" i="1" dirty="0">
                <a:solidFill>
                  <a:srgbClr val="000000"/>
                </a:solidFill>
                <a:effectLst/>
                <a:latin typeface="Arial" pitchFamily="34" charset="0"/>
              </a:rPr>
              <a:t> </a:t>
            </a:r>
            <a:r>
              <a:rPr lang="en-GB" altLang="ru-RU" sz="1600" b="1" i="1" dirty="0">
                <a:solidFill>
                  <a:srgbClr val="000000"/>
                </a:solidFill>
                <a:effectLst/>
                <a:latin typeface="Arial" pitchFamily="34" charset="0"/>
              </a:rPr>
              <a:t>(</a:t>
            </a:r>
            <a:r>
              <a:rPr lang="en-US" altLang="ru-RU" sz="1600" b="1" i="1" dirty="0" err="1">
                <a:solidFill>
                  <a:srgbClr val="000000"/>
                </a:solidFill>
                <a:effectLst/>
                <a:latin typeface="Arial" pitchFamily="34" charset="0"/>
              </a:rPr>
              <a:t>x</a:t>
            </a:r>
            <a:r>
              <a:rPr lang="en-US" altLang="ru-RU" sz="1600" b="1" i="1" baseline="-25000" dirty="0" err="1">
                <a:solidFill>
                  <a:srgbClr val="000000"/>
                </a:solidFill>
                <a:effectLst/>
                <a:latin typeface="Arial" pitchFamily="34" charset="0"/>
              </a:rPr>
              <a:t>j</a:t>
            </a:r>
            <a:r>
              <a:rPr lang="en-US" altLang="ru-RU" sz="1600" b="1" i="1" baseline="-25000" dirty="0">
                <a:solidFill>
                  <a:srgbClr val="000000"/>
                </a:solidFill>
                <a:effectLst/>
                <a:latin typeface="Arial" pitchFamily="34" charset="0"/>
              </a:rPr>
              <a:t> </a:t>
            </a:r>
            <a:r>
              <a:rPr lang="en-GB" altLang="ru-RU" sz="1600" b="1" i="1" dirty="0">
                <a:solidFill>
                  <a:srgbClr val="000000"/>
                </a:solidFill>
                <a:effectLst/>
                <a:latin typeface="Arial" pitchFamily="34" charset="0"/>
              </a:rPr>
              <a:t>– </a:t>
            </a:r>
            <a:r>
              <a:rPr lang="en-US" altLang="ru-RU" sz="1600" b="1" i="1" dirty="0" err="1">
                <a:solidFill>
                  <a:srgbClr val="000000"/>
                </a:solidFill>
                <a:effectLst/>
                <a:latin typeface="Arial" pitchFamily="34" charset="0"/>
              </a:rPr>
              <a:t>w</a:t>
            </a:r>
            <a:r>
              <a:rPr lang="en-US" altLang="ru-RU" sz="1600" b="1" i="1" baseline="-25000" dirty="0" err="1">
                <a:solidFill>
                  <a:srgbClr val="000000"/>
                </a:solidFill>
                <a:effectLst/>
                <a:latin typeface="Arial" pitchFamily="34" charset="0"/>
              </a:rPr>
              <a:t>ij</a:t>
            </a:r>
            <a:r>
              <a:rPr lang="en-GB" altLang="ru-RU" sz="1600" b="1" i="1" dirty="0">
                <a:solidFill>
                  <a:srgbClr val="000000"/>
                </a:solidFill>
                <a:effectLst/>
                <a:latin typeface="Arial" pitchFamily="34" charset="0"/>
              </a:rPr>
              <a:t>)</a:t>
            </a:r>
            <a:r>
              <a:rPr lang="en-GB" altLang="ru-RU" sz="1600" b="1" i="1" baseline="30000" dirty="0">
                <a:solidFill>
                  <a:srgbClr val="000000"/>
                </a:solidFill>
                <a:effectLst/>
                <a:latin typeface="Arial" pitchFamily="34" charset="0"/>
              </a:rPr>
              <a:t>2</a:t>
            </a:r>
            <a:r>
              <a:rPr lang="ru-RU" altLang="ru-RU" sz="1600" b="1" i="1" baseline="30000" dirty="0">
                <a:solidFill>
                  <a:srgbClr val="000000"/>
                </a:solidFill>
                <a:effectLst/>
                <a:latin typeface="Arial" pitchFamily="34" charset="0"/>
              </a:rPr>
              <a:t> </a:t>
            </a:r>
            <a:r>
              <a:rPr lang="ru-RU" altLang="ru-RU" sz="1600" dirty="0">
                <a:solidFill>
                  <a:srgbClr val="000000"/>
                </a:solidFill>
                <a:effectLst/>
                <a:latin typeface="Arial" pitchFamily="34" charset="0"/>
              </a:rPr>
              <a:t>– квадрат эвклидова </a:t>
            </a:r>
            <a:r>
              <a:rPr lang="ru-RU" altLang="ru-RU" sz="1600" dirty="0" smtClean="0">
                <a:solidFill>
                  <a:srgbClr val="000000"/>
                </a:solidFill>
                <a:effectLst/>
                <a:latin typeface="Arial" pitchFamily="34" charset="0"/>
              </a:rPr>
              <a:t>расстояния (окружности);</a:t>
            </a:r>
            <a:endParaRPr lang="en-GB" altLang="ru-RU" sz="1600" dirty="0">
              <a:solidFill>
                <a:srgbClr val="000000"/>
              </a:solidFill>
              <a:effectLst/>
              <a:latin typeface="Arial" pitchFamily="34" charset="0"/>
            </a:endParaRPr>
          </a:p>
        </p:txBody>
      </p:sp>
      <p:sp>
        <p:nvSpPr>
          <p:cNvPr id="4" name="Прямоугольник 3"/>
          <p:cNvSpPr/>
          <p:nvPr/>
        </p:nvSpPr>
        <p:spPr>
          <a:xfrm>
            <a:off x="27831" y="1969750"/>
            <a:ext cx="9105850" cy="1600438"/>
          </a:xfrm>
          <a:prstGeom prst="rect">
            <a:avLst/>
          </a:prstGeom>
        </p:spPr>
        <p:txBody>
          <a:bodyPr wrap="square">
            <a:spAutoFit/>
          </a:bodyPr>
          <a:lstStyle/>
          <a:p>
            <a:pPr lvl="0"/>
            <a:r>
              <a:rPr lang="en-GB" altLang="ru-RU" sz="1600" b="1" i="1" dirty="0">
                <a:solidFill>
                  <a:srgbClr val="000000"/>
                </a:solidFill>
                <a:effectLst/>
                <a:latin typeface="Arial" pitchFamily="34" charset="0"/>
              </a:rPr>
              <a:t>d</a:t>
            </a:r>
            <a:r>
              <a:rPr lang="en-GB" altLang="ru-RU" sz="1600" b="1" i="1" baseline="30000" dirty="0">
                <a:solidFill>
                  <a:srgbClr val="000000"/>
                </a:solidFill>
                <a:effectLst/>
                <a:latin typeface="Arial" pitchFamily="34" charset="0"/>
              </a:rPr>
              <a:t>2</a:t>
            </a:r>
            <a:r>
              <a:rPr lang="en-GB" altLang="ru-RU" sz="1600" b="1" i="1" dirty="0">
                <a:solidFill>
                  <a:srgbClr val="000000"/>
                </a:solidFill>
                <a:effectLst/>
                <a:latin typeface="Arial" pitchFamily="34" charset="0"/>
              </a:rPr>
              <a:t>(</a:t>
            </a:r>
            <a:r>
              <a:rPr lang="en-GB" altLang="ru-RU" sz="1600" b="1" i="1" dirty="0" err="1">
                <a:solidFill>
                  <a:srgbClr val="000000"/>
                </a:solidFill>
                <a:effectLst/>
                <a:latin typeface="Arial" pitchFamily="34" charset="0"/>
              </a:rPr>
              <a:t>X,Wj</a:t>
            </a:r>
            <a:r>
              <a:rPr lang="en-GB" altLang="ru-RU" sz="1600" b="1" i="1" dirty="0">
                <a:solidFill>
                  <a:srgbClr val="000000"/>
                </a:solidFill>
                <a:effectLst/>
                <a:latin typeface="Arial" pitchFamily="34" charset="0"/>
              </a:rPr>
              <a:t> ) = (X-</a:t>
            </a:r>
            <a:r>
              <a:rPr lang="en-GB" altLang="ru-RU" sz="1600" b="1" i="1" dirty="0" err="1">
                <a:solidFill>
                  <a:srgbClr val="000000"/>
                </a:solidFill>
                <a:effectLst/>
                <a:latin typeface="Arial" pitchFamily="34" charset="0"/>
              </a:rPr>
              <a:t>W</a:t>
            </a:r>
            <a:r>
              <a:rPr lang="en-GB" altLang="ru-RU" sz="1600" b="1" i="1" baseline="-25000" dirty="0" err="1">
                <a:solidFill>
                  <a:srgbClr val="000000"/>
                </a:solidFill>
                <a:effectLst/>
                <a:latin typeface="Arial" pitchFamily="34" charset="0"/>
              </a:rPr>
              <a:t>j</a:t>
            </a:r>
            <a:r>
              <a:rPr lang="en-GB" altLang="ru-RU" sz="1600" b="1" i="1" dirty="0">
                <a:solidFill>
                  <a:srgbClr val="000000"/>
                </a:solidFill>
                <a:effectLst/>
                <a:latin typeface="Arial" pitchFamily="34" charset="0"/>
              </a:rPr>
              <a:t>  ) </a:t>
            </a:r>
            <a:r>
              <a:rPr lang="en-GB" altLang="ru-RU" sz="1600" b="1" i="1" baseline="30000" dirty="0">
                <a:solidFill>
                  <a:srgbClr val="000000"/>
                </a:solidFill>
                <a:effectLst/>
                <a:latin typeface="Arial" pitchFamily="34" charset="0"/>
              </a:rPr>
              <a:t>-</a:t>
            </a:r>
            <a:r>
              <a:rPr lang="en-US" altLang="ru-RU" sz="1600" b="1" i="1" baseline="30000" dirty="0">
                <a:solidFill>
                  <a:srgbClr val="000000"/>
                </a:solidFill>
                <a:effectLst/>
                <a:latin typeface="Arial" pitchFamily="34" charset="0"/>
              </a:rPr>
              <a:t>T</a:t>
            </a:r>
            <a:r>
              <a:rPr lang="en-GB" altLang="ru-RU" sz="1600" b="1" i="1" dirty="0">
                <a:solidFill>
                  <a:srgbClr val="000000"/>
                </a:solidFill>
                <a:effectLst/>
                <a:latin typeface="Arial" pitchFamily="34" charset="0"/>
              </a:rPr>
              <a:t> ∑ </a:t>
            </a:r>
            <a:r>
              <a:rPr lang="en-GB" altLang="ru-RU" sz="1600" b="1" i="1" baseline="30000" dirty="0">
                <a:solidFill>
                  <a:srgbClr val="000000"/>
                </a:solidFill>
                <a:effectLst/>
                <a:latin typeface="Arial" pitchFamily="34" charset="0"/>
              </a:rPr>
              <a:t>-1</a:t>
            </a:r>
            <a:r>
              <a:rPr lang="en-GB" altLang="ru-RU" sz="1600" b="1" i="1" dirty="0">
                <a:solidFill>
                  <a:srgbClr val="000000"/>
                </a:solidFill>
                <a:effectLst/>
                <a:latin typeface="Arial" pitchFamily="34" charset="0"/>
              </a:rPr>
              <a:t> (X- </a:t>
            </a:r>
            <a:r>
              <a:rPr lang="en-GB" altLang="ru-RU" sz="1600" b="1" i="1" dirty="0" err="1">
                <a:solidFill>
                  <a:srgbClr val="000000"/>
                </a:solidFill>
                <a:effectLst/>
                <a:latin typeface="Arial" pitchFamily="34" charset="0"/>
              </a:rPr>
              <a:t>W</a:t>
            </a:r>
            <a:r>
              <a:rPr lang="en-GB" altLang="ru-RU" sz="1600" b="1" i="1" baseline="-25000" dirty="0" err="1">
                <a:solidFill>
                  <a:srgbClr val="000000"/>
                </a:solidFill>
                <a:effectLst/>
                <a:latin typeface="Arial" pitchFamily="34" charset="0"/>
              </a:rPr>
              <a:t>j</a:t>
            </a:r>
            <a:r>
              <a:rPr lang="en-GB" altLang="ru-RU" sz="1600" b="1" i="1" dirty="0">
                <a:solidFill>
                  <a:srgbClr val="000000"/>
                </a:solidFill>
                <a:effectLst/>
                <a:latin typeface="Arial" pitchFamily="34" charset="0"/>
              </a:rPr>
              <a:t> ) </a:t>
            </a:r>
            <a:r>
              <a:rPr lang="en-US" altLang="ru-RU" sz="1600" b="1" i="1" baseline="30000" dirty="0">
                <a:solidFill>
                  <a:srgbClr val="000000"/>
                </a:solidFill>
                <a:effectLst/>
                <a:latin typeface="Arial" pitchFamily="34" charset="0"/>
              </a:rPr>
              <a:t>T</a:t>
            </a:r>
            <a:r>
              <a:rPr lang="en-US" altLang="ru-RU" sz="1600" dirty="0">
                <a:solidFill>
                  <a:srgbClr val="000000"/>
                </a:solidFill>
                <a:effectLst/>
                <a:latin typeface="Arial" pitchFamily="34" charset="0"/>
              </a:rPr>
              <a:t> -</a:t>
            </a:r>
            <a:r>
              <a:rPr lang="ru-RU" altLang="ru-RU" sz="1600" b="1" dirty="0">
                <a:solidFill>
                  <a:srgbClr val="006600"/>
                </a:solidFill>
                <a:effectLst/>
                <a:latin typeface="Arial" pitchFamily="34" charset="0"/>
              </a:rPr>
              <a:t>расстояние </a:t>
            </a:r>
            <a:r>
              <a:rPr lang="ru-RU" altLang="ru-RU" sz="1600" b="1" dirty="0" err="1">
                <a:solidFill>
                  <a:srgbClr val="006600"/>
                </a:solidFill>
                <a:effectLst/>
                <a:latin typeface="Arial" pitchFamily="34" charset="0"/>
              </a:rPr>
              <a:t>Махаланобиса</a:t>
            </a:r>
            <a:r>
              <a:rPr lang="ru-RU" altLang="ru-RU" sz="1600" dirty="0">
                <a:solidFill>
                  <a:srgbClr val="000000"/>
                </a:solidFill>
                <a:effectLst/>
                <a:latin typeface="Arial" pitchFamily="34" charset="0"/>
              </a:rPr>
              <a:t> для случаев, когда известна ковариационная матрица </a:t>
            </a:r>
            <a:r>
              <a:rPr lang="en-GB" altLang="ru-RU" sz="1600" b="1" i="1" dirty="0">
                <a:solidFill>
                  <a:srgbClr val="000000"/>
                </a:solidFill>
                <a:effectLst/>
                <a:latin typeface="Arial" pitchFamily="34" charset="0"/>
              </a:rPr>
              <a:t>∑</a:t>
            </a:r>
            <a:r>
              <a:rPr lang="ru-RU" altLang="ru-RU" sz="1600" dirty="0">
                <a:solidFill>
                  <a:srgbClr val="000000"/>
                </a:solidFill>
                <a:effectLst/>
                <a:latin typeface="Arial" pitchFamily="34" charset="0"/>
              </a:rPr>
              <a:t> </a:t>
            </a:r>
            <a:r>
              <a:rPr lang="ru-RU" altLang="ru-RU" sz="1600" dirty="0" smtClean="0">
                <a:solidFill>
                  <a:srgbClr val="000000"/>
                </a:solidFill>
                <a:effectLst/>
                <a:latin typeface="Arial" pitchFamily="34" charset="0"/>
              </a:rPr>
              <a:t>пикселей (эллипсы).</a:t>
            </a:r>
            <a:endParaRPr lang="ru-RU" altLang="ru-RU" sz="1600" b="1" i="1" baseline="-25000" dirty="0">
              <a:solidFill>
                <a:srgbClr val="006600"/>
              </a:solidFill>
              <a:effectLst/>
              <a:latin typeface="Arial" pitchFamily="34" charset="0"/>
            </a:endParaRPr>
          </a:p>
          <a:p>
            <a:pPr lvl="0"/>
            <a:r>
              <a:rPr lang="ru-RU" altLang="ru-RU" sz="1600" dirty="0">
                <a:solidFill>
                  <a:srgbClr val="000000"/>
                </a:solidFill>
                <a:effectLst/>
                <a:latin typeface="Arial" pitchFamily="34" charset="0"/>
              </a:rPr>
              <a:t>RBF-сеть имеет скрытый слой из </a:t>
            </a:r>
            <a:r>
              <a:rPr lang="ru-RU" altLang="ru-RU" sz="1600" b="1" dirty="0">
                <a:solidFill>
                  <a:srgbClr val="0000FF"/>
                </a:solidFill>
                <a:effectLst/>
                <a:latin typeface="Arial" pitchFamily="34" charset="0"/>
              </a:rPr>
              <a:t>радиальных </a:t>
            </a:r>
            <a:r>
              <a:rPr lang="ru-RU" altLang="ru-RU" sz="1600" b="1" dirty="0" smtClean="0">
                <a:solidFill>
                  <a:srgbClr val="0000FF"/>
                </a:solidFill>
                <a:effectLst/>
                <a:latin typeface="Arial" pitchFamily="34" charset="0"/>
              </a:rPr>
              <a:t>нейронов</a:t>
            </a:r>
            <a:r>
              <a:rPr lang="ru-RU" altLang="ru-RU" sz="1600" dirty="0" smtClean="0">
                <a:solidFill>
                  <a:srgbClr val="000000"/>
                </a:solidFill>
                <a:effectLst/>
                <a:latin typeface="Arial" pitchFamily="34" charset="0"/>
              </a:rPr>
              <a:t> </a:t>
            </a:r>
            <a:r>
              <a:rPr lang="ru-RU" altLang="ru-RU" sz="1600" b="1" dirty="0" smtClean="0">
                <a:solidFill>
                  <a:srgbClr val="0000FF"/>
                </a:solidFill>
                <a:effectLst/>
                <a:latin typeface="Arial" pitchFamily="34" charset="0"/>
              </a:rPr>
              <a:t>с гауссовой поверхностью </a:t>
            </a:r>
            <a:r>
              <a:rPr lang="ru-RU" altLang="ru-RU" sz="1600" b="1" dirty="0">
                <a:solidFill>
                  <a:srgbClr val="0000FF"/>
                </a:solidFill>
                <a:effectLst/>
                <a:latin typeface="Arial" pitchFamily="34" charset="0"/>
              </a:rPr>
              <a:t>отклика</a:t>
            </a:r>
            <a:r>
              <a:rPr lang="ru-RU" altLang="ru-RU" sz="1600" dirty="0">
                <a:solidFill>
                  <a:srgbClr val="000000"/>
                </a:solidFill>
                <a:effectLst/>
                <a:latin typeface="Arial" pitchFamily="34" charset="0"/>
              </a:rPr>
              <a:t> </a:t>
            </a:r>
            <a:r>
              <a:rPr lang="ru-RU" altLang="ru-RU" sz="1600" dirty="0" smtClean="0">
                <a:solidFill>
                  <a:srgbClr val="000000"/>
                </a:solidFill>
                <a:effectLst/>
                <a:latin typeface="Arial" pitchFamily="34" charset="0"/>
              </a:rPr>
              <a:t>и выходной слой с </a:t>
            </a:r>
            <a:r>
              <a:rPr lang="ru-RU" altLang="ru-RU" sz="1600" dirty="0">
                <a:solidFill>
                  <a:srgbClr val="000000"/>
                </a:solidFill>
                <a:effectLst/>
                <a:latin typeface="Arial" pitchFamily="34" charset="0"/>
              </a:rPr>
              <a:t>линейными функциями активации</a:t>
            </a:r>
            <a:r>
              <a:rPr lang="ru-RU" altLang="ru-RU" sz="1600" dirty="0" smtClean="0">
                <a:solidFill>
                  <a:srgbClr val="000000"/>
                </a:solidFill>
                <a:effectLst/>
                <a:latin typeface="Arial" pitchFamily="34" charset="0"/>
              </a:rPr>
              <a:t>. Обучение </a:t>
            </a:r>
            <a:r>
              <a:rPr lang="ru-RU" altLang="ru-RU" sz="1600" dirty="0">
                <a:solidFill>
                  <a:srgbClr val="000000"/>
                </a:solidFill>
                <a:effectLst/>
                <a:latin typeface="Arial" pitchFamily="34" charset="0"/>
              </a:rPr>
              <a:t>RBF-сети – на порядок быстрее, но </a:t>
            </a:r>
            <a:r>
              <a:rPr lang="ru-RU" altLang="ru-RU" sz="1600" b="1" dirty="0" smtClean="0">
                <a:solidFill>
                  <a:srgbClr val="C00000"/>
                </a:solidFill>
                <a:effectLst/>
                <a:latin typeface="Arial" pitchFamily="34" charset="0"/>
              </a:rPr>
              <a:t>затраты подбор </a:t>
            </a:r>
            <a:r>
              <a:rPr lang="ru-RU" altLang="ru-RU" sz="1600" b="1" dirty="0" err="1">
                <a:solidFill>
                  <a:srgbClr val="C00000"/>
                </a:solidFill>
                <a:effectLst/>
                <a:latin typeface="Arial" pitchFamily="34" charset="0"/>
              </a:rPr>
              <a:t>гауссианов</a:t>
            </a:r>
            <a:r>
              <a:rPr lang="ru-RU" altLang="ru-RU" sz="1600" b="1" dirty="0">
                <a:solidFill>
                  <a:srgbClr val="C00000"/>
                </a:solidFill>
                <a:effectLst/>
                <a:latin typeface="Arial" pitchFamily="34" charset="0"/>
              </a:rPr>
              <a:t> </a:t>
            </a:r>
            <a:r>
              <a:rPr lang="ru-RU" altLang="ru-RU" sz="1600" b="1" dirty="0" smtClean="0">
                <a:solidFill>
                  <a:srgbClr val="C00000"/>
                </a:solidFill>
                <a:effectLst/>
                <a:latin typeface="Arial" pitchFamily="34" charset="0"/>
              </a:rPr>
              <a:t>сводят </a:t>
            </a:r>
            <a:r>
              <a:rPr lang="ru-RU" altLang="ru-RU" sz="1600" b="1" dirty="0">
                <a:solidFill>
                  <a:srgbClr val="C00000"/>
                </a:solidFill>
                <a:effectLst/>
                <a:latin typeface="Arial" pitchFamily="34" charset="0"/>
              </a:rPr>
              <a:t>на нет все </a:t>
            </a:r>
            <a:r>
              <a:rPr lang="ru-RU" altLang="ru-RU" sz="1600" b="1" dirty="0" smtClean="0">
                <a:solidFill>
                  <a:srgbClr val="C00000"/>
                </a:solidFill>
                <a:effectLst/>
                <a:latin typeface="Arial" pitchFamily="34" charset="0"/>
              </a:rPr>
              <a:t>преимущества</a:t>
            </a:r>
            <a:r>
              <a:rPr lang="ru-RU" altLang="ru-RU" sz="1600" dirty="0" smtClean="0">
                <a:solidFill>
                  <a:srgbClr val="000000"/>
                </a:solidFill>
                <a:effectLst/>
                <a:latin typeface="Arial" pitchFamily="34" charset="0"/>
              </a:rPr>
              <a:t>.</a:t>
            </a:r>
          </a:p>
          <a:p>
            <a:r>
              <a:rPr lang="ru-RU" altLang="ru-RU" b="1" dirty="0">
                <a:solidFill>
                  <a:srgbClr val="006600"/>
                </a:solidFill>
                <a:effectLst/>
                <a:latin typeface="Comic Sans MS" pitchFamily="66" charset="0"/>
                <a:sym typeface="Symbol" pitchFamily="18" charset="2"/>
              </a:rPr>
              <a:t>Задача: разбить двумерное множество из точек 3-х цветов на 3 </a:t>
            </a:r>
            <a:r>
              <a:rPr lang="ru-RU" altLang="ru-RU" b="1" dirty="0" smtClean="0">
                <a:solidFill>
                  <a:srgbClr val="006600"/>
                </a:solidFill>
                <a:effectLst/>
                <a:latin typeface="Comic Sans MS" pitchFamily="66" charset="0"/>
                <a:sym typeface="Symbol" pitchFamily="18" charset="2"/>
              </a:rPr>
              <a:t>кластера</a:t>
            </a:r>
            <a:endParaRPr lang="ru-RU" dirty="0"/>
          </a:p>
        </p:txBody>
      </p:sp>
      <p:sp>
        <p:nvSpPr>
          <p:cNvPr id="6" name="Прямоугольник 5"/>
          <p:cNvSpPr/>
          <p:nvPr/>
        </p:nvSpPr>
        <p:spPr>
          <a:xfrm>
            <a:off x="2872594" y="3491081"/>
            <a:ext cx="6219937" cy="3046988"/>
          </a:xfrm>
          <a:prstGeom prst="rect">
            <a:avLst/>
          </a:prstGeom>
        </p:spPr>
        <p:txBody>
          <a:bodyPr wrap="square">
            <a:spAutoFit/>
          </a:bodyPr>
          <a:lstStyle/>
          <a:p>
            <a:r>
              <a:rPr lang="ru-RU" sz="1600" b="1" u="sng" dirty="0">
                <a:solidFill>
                  <a:srgbClr val="006666"/>
                </a:solidFill>
                <a:effectLst/>
                <a:latin typeface="+mn-lt"/>
                <a:ea typeface="Times New Roman"/>
                <a:cs typeface="Times New Roman"/>
              </a:rPr>
              <a:t>RBF-сеть </a:t>
            </a:r>
            <a:r>
              <a:rPr lang="ru-RU" sz="1600" b="1" u="sng" dirty="0" err="1">
                <a:solidFill>
                  <a:srgbClr val="006666"/>
                </a:solidFill>
                <a:effectLst/>
                <a:latin typeface="+mn-lt"/>
                <a:ea typeface="Times New Roman"/>
                <a:cs typeface="Times New Roman"/>
              </a:rPr>
              <a:t>А.Стадника</a:t>
            </a:r>
            <a:r>
              <a:rPr lang="ru-RU" sz="1600" b="1" u="sng" dirty="0">
                <a:solidFill>
                  <a:srgbClr val="006666"/>
                </a:solidFill>
                <a:effectLst/>
                <a:latin typeface="+mn-lt"/>
                <a:ea typeface="Times New Roman"/>
                <a:cs typeface="Times New Roman"/>
              </a:rPr>
              <a:t>. </a:t>
            </a:r>
            <a:r>
              <a:rPr lang="ru-RU" sz="1600" dirty="0">
                <a:effectLst/>
                <a:latin typeface="+mn-lt"/>
                <a:ea typeface="Times New Roman"/>
                <a:cs typeface="Times New Roman"/>
              </a:rPr>
              <a:t>Пороговая активационная функция, динамическое добавление нейронов в скрытом слое, отдельное обучение нейронов и слоев. Алгоритм обучения использует метод ближайшего соседа</a:t>
            </a:r>
            <a:r>
              <a:rPr lang="ru-RU" sz="1600" dirty="0" smtClean="0">
                <a:effectLst/>
                <a:latin typeface="+mn-lt"/>
                <a:ea typeface="Times New Roman"/>
                <a:cs typeface="Times New Roman"/>
              </a:rPr>
              <a:t>: </a:t>
            </a:r>
            <a:r>
              <a:rPr lang="ru-RU" sz="1600" dirty="0">
                <a:effectLst/>
              </a:rPr>
              <a:t> </a:t>
            </a:r>
            <a:endParaRPr lang="ru-RU" sz="1600" dirty="0" smtClean="0">
              <a:effectLst/>
            </a:endParaRPr>
          </a:p>
          <a:p>
            <a:r>
              <a:rPr lang="ru-RU" sz="1400" dirty="0" smtClean="0">
                <a:effectLst/>
              </a:rPr>
              <a:t>(</a:t>
            </a:r>
            <a:r>
              <a:rPr lang="ru-RU" sz="1400" dirty="0">
                <a:effectLst/>
              </a:rPr>
              <a:t>1) Берем случайную точку и строим кластер  С из её соседей, входящих в тот же класс, в соответствии в выбранной метрикой (</a:t>
            </a:r>
            <a:r>
              <a:rPr lang="ru-RU" sz="1400" b="1" dirty="0" err="1">
                <a:solidFill>
                  <a:srgbClr val="339966"/>
                </a:solidFill>
                <a:effectLst/>
              </a:rPr>
              <a:t>Махаланобис</a:t>
            </a:r>
            <a:r>
              <a:rPr lang="ru-RU" sz="1400" dirty="0">
                <a:effectLst/>
              </a:rPr>
              <a:t>); (2)  по ходу увеличивается радиус </a:t>
            </a:r>
            <a:r>
              <a:rPr lang="en-US" sz="1400" dirty="0">
                <a:effectLst/>
              </a:rPr>
              <a:t>R </a:t>
            </a:r>
            <a:r>
              <a:rPr lang="ru-RU" sz="1400" dirty="0">
                <a:effectLst/>
              </a:rPr>
              <a:t>кластера </a:t>
            </a:r>
            <a:r>
              <a:rPr lang="en-US" sz="1400" dirty="0">
                <a:effectLst/>
              </a:rPr>
              <a:t>C</a:t>
            </a:r>
            <a:r>
              <a:rPr lang="ru-RU" sz="1400" dirty="0">
                <a:effectLst/>
              </a:rPr>
              <a:t> и </a:t>
            </a:r>
            <a:r>
              <a:rPr lang="ru-RU" sz="1400" dirty="0" err="1">
                <a:effectLst/>
              </a:rPr>
              <a:t>перевычисляется</a:t>
            </a:r>
            <a:r>
              <a:rPr lang="ru-RU" sz="1400" dirty="0">
                <a:effectLst/>
              </a:rPr>
              <a:t> его центр тяжести пока не встречается элемент другого класса</a:t>
            </a:r>
            <a:r>
              <a:rPr lang="ru-RU" sz="1400" dirty="0" smtClean="0">
                <a:effectLst/>
              </a:rPr>
              <a:t>; (</a:t>
            </a:r>
            <a:r>
              <a:rPr lang="ru-RU" sz="1400" dirty="0">
                <a:effectLst/>
              </a:rPr>
              <a:t>3) добавляем в скрытый слой нейрон с </a:t>
            </a:r>
            <a:r>
              <a:rPr lang="ru-RU" sz="1400" dirty="0" err="1">
                <a:effectLst/>
              </a:rPr>
              <a:t>синаптическим</a:t>
            </a:r>
            <a:r>
              <a:rPr lang="ru-RU" sz="1400" dirty="0">
                <a:effectLst/>
              </a:rPr>
              <a:t> весом равным </a:t>
            </a:r>
            <a:r>
              <a:rPr lang="en-US" sz="1400" dirty="0">
                <a:effectLst/>
              </a:rPr>
              <a:t>C </a:t>
            </a:r>
            <a:r>
              <a:rPr lang="ru-RU" sz="1400" dirty="0">
                <a:effectLst/>
              </a:rPr>
              <a:t>и  порогом </a:t>
            </a:r>
            <a:r>
              <a:rPr lang="en-US" sz="1400" dirty="0">
                <a:effectLst/>
              </a:rPr>
              <a:t>R</a:t>
            </a:r>
            <a:r>
              <a:rPr lang="ru-RU" sz="1400" dirty="0">
                <a:effectLst/>
              </a:rPr>
              <a:t>;  (4) повторяем процедуру с любым неиспользованным элементом и продолжаем до полного исчерпания обучающего множества. </a:t>
            </a:r>
          </a:p>
          <a:p>
            <a:r>
              <a:rPr lang="ru-RU" sz="1400" b="1" i="1" dirty="0">
                <a:solidFill>
                  <a:srgbClr val="C00000"/>
                </a:solidFill>
                <a:effectLst/>
              </a:rPr>
              <a:t>Гарантированы сходимость </a:t>
            </a:r>
            <a:r>
              <a:rPr lang="ru-RU" sz="1400" b="1" i="1" dirty="0" smtClean="0">
                <a:solidFill>
                  <a:srgbClr val="C00000"/>
                </a:solidFill>
                <a:effectLst/>
              </a:rPr>
              <a:t>и конечность </a:t>
            </a:r>
            <a:r>
              <a:rPr lang="ru-RU" sz="1400" b="1" i="1" dirty="0">
                <a:solidFill>
                  <a:srgbClr val="C00000"/>
                </a:solidFill>
                <a:effectLst/>
              </a:rPr>
              <a:t>времени обучения</a:t>
            </a:r>
            <a:r>
              <a:rPr lang="ru-RU" sz="1600" b="1" dirty="0" smtClean="0">
                <a:solidFill>
                  <a:srgbClr val="C00000"/>
                </a:solidFill>
                <a:effectLst/>
              </a:rPr>
              <a:t>.</a:t>
            </a:r>
            <a:endParaRPr lang="ru-RU" sz="1600" b="1" dirty="0">
              <a:solidFill>
                <a:srgbClr val="C00000"/>
              </a:solidFill>
              <a:effectLst/>
              <a:latin typeface="+mn-lt"/>
              <a:ea typeface="Calibri"/>
              <a:cs typeface="Times New Roman"/>
            </a:endParaRPr>
          </a:p>
        </p:txBody>
      </p:sp>
    </p:spTree>
    <p:extLst>
      <p:ext uri="{BB962C8B-B14F-4D97-AF65-F5344CB8AC3E}">
        <p14:creationId xmlns:p14="http://schemas.microsoft.com/office/powerpoint/2010/main" val="1958465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4749"/>
                                        </p:tgtEl>
                                        <p:attrNameLst>
                                          <p:attrName>style.visibility</p:attrName>
                                        </p:attrNameLst>
                                      </p:cBhvr>
                                      <p:to>
                                        <p:strVal val="visible"/>
                                      </p:to>
                                    </p:set>
                                  </p:childTnLst>
                                  <p:subTnLst>
                                    <p:set>
                                      <p:cBhvr override="childStyle">
                                        <p:cTn dur="1" fill="hold" display="0" masterRel="nextClick" afterEffect="1"/>
                                        <p:tgtEl>
                                          <p:spTgt spid="24474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4750"/>
                                        </p:tgtEl>
                                        <p:attrNameLst>
                                          <p:attrName>style.visibility</p:attrName>
                                        </p:attrNameLst>
                                      </p:cBhvr>
                                      <p:to>
                                        <p:strVal val="visible"/>
                                      </p:to>
                                    </p:set>
                                  </p:childTnLst>
                                  <p:subTnLst>
                                    <p:set>
                                      <p:cBhvr override="childStyle">
                                        <p:cTn dur="1" fill="hold" display="0" masterRel="nextClick" afterEffect="1"/>
                                        <p:tgtEl>
                                          <p:spTgt spid="24475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4751"/>
                                        </p:tgtEl>
                                        <p:attrNameLst>
                                          <p:attrName>style.visibility</p:attrName>
                                        </p:attrNameLst>
                                      </p:cBhvr>
                                      <p:to>
                                        <p:strVal val="visible"/>
                                      </p:to>
                                    </p:set>
                                  </p:childTnLst>
                                  <p:subTnLst>
                                    <p:set>
                                      <p:cBhvr override="childStyle">
                                        <p:cTn dur="1" fill="hold" display="0" masterRel="nextClick" afterEffect="1"/>
                                        <p:tgtEl>
                                          <p:spTgt spid="24475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4752"/>
                                        </p:tgtEl>
                                        <p:attrNameLst>
                                          <p:attrName>style.visibility</p:attrName>
                                        </p:attrNameLst>
                                      </p:cBhvr>
                                      <p:to>
                                        <p:strVal val="visible"/>
                                      </p:to>
                                    </p:set>
                                  </p:childTnLst>
                                  <p:subTnLst>
                                    <p:set>
                                      <p:cBhvr override="childStyle">
                                        <p:cTn dur="1" fill="hold" display="0" masterRel="nextClick" afterEffect="1"/>
                                        <p:tgtEl>
                                          <p:spTgt spid="24475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44753"/>
                                        </p:tgtEl>
                                        <p:attrNameLst>
                                          <p:attrName>style.visibility</p:attrName>
                                        </p:attrNameLst>
                                      </p:cBhvr>
                                      <p:to>
                                        <p:strVal val="visible"/>
                                      </p:to>
                                    </p:set>
                                  </p:childTnLst>
                                  <p:subTnLst>
                                    <p:set>
                                      <p:cBhvr override="childStyle">
                                        <p:cTn dur="1" fill="hold" display="0" masterRel="nextClick" afterEffect="1"/>
                                        <p:tgtEl>
                                          <p:spTgt spid="24475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44754"/>
                                        </p:tgtEl>
                                        <p:attrNameLst>
                                          <p:attrName>style.visibility</p:attrName>
                                        </p:attrNameLst>
                                      </p:cBhvr>
                                      <p:to>
                                        <p:strVal val="visible"/>
                                      </p:to>
                                    </p:set>
                                  </p:childTnLst>
                                  <p:subTnLst>
                                    <p:set>
                                      <p:cBhvr override="childStyle">
                                        <p:cTn dur="1" fill="hold" display="0" masterRel="nextClick" afterEffect="1"/>
                                        <p:tgtEl>
                                          <p:spTgt spid="24475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44755"/>
                                        </p:tgtEl>
                                        <p:attrNameLst>
                                          <p:attrName>style.visibility</p:attrName>
                                        </p:attrNameLst>
                                      </p:cBhvr>
                                      <p:to>
                                        <p:strVal val="visible"/>
                                      </p:to>
                                    </p:set>
                                  </p:childTnLst>
                                  <p:subTnLst>
                                    <p:set>
                                      <p:cBhvr override="childStyle">
                                        <p:cTn dur="1" fill="hold" display="0" masterRel="nextClick" afterEffect="1"/>
                                        <p:tgtEl>
                                          <p:spTgt spid="244755"/>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44756"/>
                                        </p:tgtEl>
                                        <p:attrNameLst>
                                          <p:attrName>style.visibility</p:attrName>
                                        </p:attrNameLst>
                                      </p:cBhvr>
                                      <p:to>
                                        <p:strVal val="visible"/>
                                      </p:to>
                                    </p:set>
                                  </p:childTnLst>
                                  <p:subTnLst>
                                    <p:set>
                                      <p:cBhvr override="childStyle">
                                        <p:cTn dur="1" fill="hold" display="0" masterRel="nextClick" afterEffect="1"/>
                                        <p:tgtEl>
                                          <p:spTgt spid="244756"/>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44757"/>
                                        </p:tgtEl>
                                        <p:attrNameLst>
                                          <p:attrName>style.visibility</p:attrName>
                                        </p:attrNameLst>
                                      </p:cBhvr>
                                      <p:to>
                                        <p:strVal val="visible"/>
                                      </p:to>
                                    </p:set>
                                  </p:childTnLst>
                                  <p:subTnLst>
                                    <p:set>
                                      <p:cBhvr override="childStyle">
                                        <p:cTn dur="1" fill="hold" display="0" masterRel="nextClick" afterEffect="1"/>
                                        <p:tgtEl>
                                          <p:spTgt spid="244757"/>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44758"/>
                                        </p:tgtEl>
                                        <p:attrNameLst>
                                          <p:attrName>style.visibility</p:attrName>
                                        </p:attrNameLst>
                                      </p:cBhvr>
                                      <p:to>
                                        <p:strVal val="visible"/>
                                      </p:to>
                                    </p:set>
                                  </p:childTnLst>
                                  <p:subTnLst>
                                    <p:set>
                                      <p:cBhvr override="childStyle">
                                        <p:cTn dur="1" fill="hold" display="0" masterRel="nextClick" afterEffect="1"/>
                                        <p:tgtEl>
                                          <p:spTgt spid="244758"/>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44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3"/>
          <p:cNvPicPr/>
          <p:nvPr/>
        </p:nvPicPr>
        <p:blipFill>
          <a:blip r:embed="rId3">
            <a:lum bright="-52000" contrast="92000"/>
            <a:extLst>
              <a:ext uri="{28A0092B-C50C-407E-A947-70E740481C1C}">
                <a14:useLocalDpi xmlns:a14="http://schemas.microsoft.com/office/drawing/2010/main" val="0"/>
              </a:ext>
            </a:extLst>
          </a:blip>
          <a:srcRect/>
          <a:stretch>
            <a:fillRect/>
          </a:stretch>
        </p:blipFill>
        <p:spPr bwMode="auto">
          <a:xfrm>
            <a:off x="6660232" y="1692044"/>
            <a:ext cx="2149663" cy="477981"/>
          </a:xfrm>
          <a:prstGeom prst="rect">
            <a:avLst/>
          </a:prstGeom>
          <a:noFill/>
          <a:ln>
            <a:noFill/>
          </a:ln>
          <a:effectLst/>
          <a:extLst/>
        </p:spPr>
      </p:pic>
      <p:grpSp>
        <p:nvGrpSpPr>
          <p:cNvPr id="215044" name="Group 4"/>
          <p:cNvGrpSpPr>
            <a:grpSpLocks/>
          </p:cNvGrpSpPr>
          <p:nvPr/>
        </p:nvGrpSpPr>
        <p:grpSpPr bwMode="auto">
          <a:xfrm>
            <a:off x="110095" y="5902961"/>
            <a:ext cx="8942883" cy="724770"/>
            <a:chOff x="1104" y="960"/>
            <a:chExt cx="3791" cy="1017"/>
          </a:xfrm>
        </p:grpSpPr>
        <p:sp>
          <p:nvSpPr>
            <p:cNvPr id="215045" name="AutoShape 5"/>
            <p:cNvSpPr>
              <a:spLocks noChangeArrowheads="1"/>
            </p:cNvSpPr>
            <p:nvPr/>
          </p:nvSpPr>
          <p:spPr bwMode="auto">
            <a:xfrm>
              <a:off x="1104" y="960"/>
              <a:ext cx="3791" cy="1016"/>
            </a:xfrm>
            <a:prstGeom prst="roundRect">
              <a:avLst>
                <a:gd name="adj" fmla="val 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215046" name="Text Box 6"/>
            <p:cNvSpPr txBox="1">
              <a:spLocks noChangeArrowheads="1"/>
            </p:cNvSpPr>
            <p:nvPr/>
          </p:nvSpPr>
          <p:spPr bwMode="auto">
            <a:xfrm>
              <a:off x="1104" y="1631"/>
              <a:ext cx="37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nchor="b">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endParaRPr lang="en-US" altLang="ru-RU" sz="3000">
                <a:solidFill>
                  <a:srgbClr val="2300DC"/>
                </a:solidFill>
                <a:effectLst>
                  <a:outerShdw blurRad="38100" dist="38100" dir="2700000" algn="tl">
                    <a:srgbClr val="C0C0C0"/>
                  </a:outerShdw>
                </a:effectLst>
                <a:latin typeface="Arial" pitchFamily="34" charset="0"/>
              </a:endParaRPr>
            </a:p>
          </p:txBody>
        </p:sp>
      </p:grpSp>
      <p:grpSp>
        <p:nvGrpSpPr>
          <p:cNvPr id="215047" name="Group 7"/>
          <p:cNvGrpSpPr>
            <a:grpSpLocks/>
          </p:cNvGrpSpPr>
          <p:nvPr/>
        </p:nvGrpSpPr>
        <p:grpSpPr bwMode="auto">
          <a:xfrm>
            <a:off x="75108" y="5897760"/>
            <a:ext cx="8972344" cy="663895"/>
            <a:chOff x="792" y="2120"/>
            <a:chExt cx="4183" cy="1462"/>
          </a:xfrm>
        </p:grpSpPr>
        <p:sp>
          <p:nvSpPr>
            <p:cNvPr id="215048" name="AutoShape 8"/>
            <p:cNvSpPr>
              <a:spLocks noChangeArrowheads="1"/>
            </p:cNvSpPr>
            <p:nvPr/>
          </p:nvSpPr>
          <p:spPr bwMode="auto">
            <a:xfrm>
              <a:off x="792" y="2120"/>
              <a:ext cx="4183" cy="1462"/>
            </a:xfrm>
            <a:prstGeom prst="roundRect">
              <a:avLst>
                <a:gd name="adj" fmla="val 6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215049" name="Text Box 9"/>
            <p:cNvSpPr txBox="1">
              <a:spLocks noChangeArrowheads="1"/>
            </p:cNvSpPr>
            <p:nvPr/>
          </p:nvSpPr>
          <p:spPr bwMode="auto">
            <a:xfrm>
              <a:off x="792" y="2120"/>
              <a:ext cx="4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lIns="92160" tIns="46080" rIns="92160" bIns="46080">
              <a:spAutoFit/>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5pPr>
              <a:lvl6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6pPr>
              <a:lvl7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7pPr>
              <a:lvl8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8pPr>
              <a:lvl9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9pPr>
            </a:lstStyle>
            <a:p>
              <a:pPr algn="ctr"/>
              <a:endParaRPr lang="en-US" altLang="ru-RU" sz="2000">
                <a:solidFill>
                  <a:srgbClr val="0000FF"/>
                </a:solidFill>
                <a:latin typeface="Arial" pitchFamily="34" charset="0"/>
              </a:endParaRPr>
            </a:p>
          </p:txBody>
        </p:sp>
      </p:grpSp>
      <p:sp>
        <p:nvSpPr>
          <p:cNvPr id="215050" name="Rectangle 10"/>
          <p:cNvSpPr>
            <a:spLocks noChangeArrowheads="1"/>
          </p:cNvSpPr>
          <p:nvPr/>
        </p:nvSpPr>
        <p:spPr bwMode="auto">
          <a:xfrm>
            <a:off x="19075" y="183917"/>
            <a:ext cx="91249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altLang="ru-RU" sz="2800" b="1" dirty="0" smtClean="0">
                <a:solidFill>
                  <a:srgbClr val="0000FF"/>
                </a:solidFill>
                <a:ea typeface="Times New Roman" pitchFamily="18" charset="0"/>
                <a:cs typeface="Arial" pitchFamily="34" charset="0"/>
              </a:rPr>
              <a:t>     Wavelet </a:t>
            </a:r>
            <a:r>
              <a:rPr lang="en-US" altLang="ru-RU" sz="2800" b="1" dirty="0">
                <a:solidFill>
                  <a:srgbClr val="0000FF"/>
                </a:solidFill>
                <a:ea typeface="Times New Roman" pitchFamily="18" charset="0"/>
                <a:cs typeface="Arial" pitchFamily="34" charset="0"/>
              </a:rPr>
              <a:t>analysis applications in particle physics</a:t>
            </a:r>
            <a:endParaRPr lang="en-GB" altLang="ru-RU" sz="2800" dirty="0">
              <a:ea typeface="Times New Roman" pitchFamily="18" charset="0"/>
              <a:cs typeface="Arial" pitchFamily="34" charset="0"/>
            </a:endParaRPr>
          </a:p>
          <a:p>
            <a:pPr eaLnBrk="0" hangingPunct="0"/>
            <a:r>
              <a:rPr lang="en-US" altLang="ru-RU" sz="2000" b="1" dirty="0">
                <a:ea typeface="Times New Roman" pitchFamily="18" charset="0"/>
                <a:cs typeface="Arial" pitchFamily="34" charset="0"/>
              </a:rPr>
              <a:t>1</a:t>
            </a:r>
            <a:r>
              <a:rPr lang="en-US" altLang="ru-RU" sz="2000" b="1" dirty="0">
                <a:effectLst/>
                <a:ea typeface="Times New Roman" pitchFamily="18" charset="0"/>
                <a:cs typeface="Arial" pitchFamily="34" charset="0"/>
              </a:rPr>
              <a:t>. Brief wavelet introduction. </a:t>
            </a:r>
            <a:r>
              <a:rPr lang="en-US" altLang="ru-RU" sz="2000" b="1" dirty="0">
                <a:solidFill>
                  <a:srgbClr val="D53807"/>
                </a:solidFill>
                <a:effectLst/>
                <a:ea typeface="Times New Roman" pitchFamily="18" charset="0"/>
                <a:cs typeface="Arial" pitchFamily="34" charset="0"/>
              </a:rPr>
              <a:t>Why it is different from Fourier-transform?</a:t>
            </a:r>
            <a:endParaRPr lang="en-GB" altLang="ru-RU" sz="2000" dirty="0">
              <a:solidFill>
                <a:srgbClr val="D53807"/>
              </a:solidFill>
              <a:effectLst/>
              <a:ea typeface="Times New Roman" pitchFamily="18" charset="0"/>
              <a:cs typeface="Arial" pitchFamily="34" charset="0"/>
            </a:endParaRPr>
          </a:p>
          <a:p>
            <a:pPr eaLnBrk="0" hangingPunct="0"/>
            <a:r>
              <a:rPr lang="en-US" altLang="ru-RU" sz="1800" dirty="0">
                <a:effectLst/>
                <a:ea typeface="Times New Roman" pitchFamily="18" charset="0"/>
                <a:cs typeface="Arial" pitchFamily="34" charset="0"/>
              </a:rPr>
              <a:t>O</a:t>
            </a:r>
            <a:r>
              <a:rPr lang="en-GB" altLang="ru-RU" sz="1800" dirty="0">
                <a:effectLst/>
                <a:ea typeface="Times New Roman" pitchFamily="18" charset="0"/>
                <a:cs typeface="Arial" pitchFamily="34" charset="0"/>
              </a:rPr>
              <a:t>ne-dimensional wavelet transform of the signal f(x) </a:t>
            </a:r>
            <a:r>
              <a:rPr lang="en-GB" altLang="ru-RU" sz="1800" b="1" dirty="0">
                <a:solidFill>
                  <a:srgbClr val="C00000"/>
                </a:solidFill>
                <a:effectLst/>
                <a:ea typeface="Times New Roman" pitchFamily="18" charset="0"/>
                <a:cs typeface="Arial" pitchFamily="34" charset="0"/>
              </a:rPr>
              <a:t>has 2D form</a:t>
            </a:r>
            <a:r>
              <a:rPr lang="en-GB" altLang="ru-RU" sz="1800" dirty="0">
                <a:ea typeface="Times New Roman" pitchFamily="18" charset="0"/>
                <a:cs typeface="Arial" pitchFamily="34" charset="0"/>
              </a:rPr>
              <a:t>,</a:t>
            </a:r>
            <a:r>
              <a:rPr lang="en-GB" altLang="ru-RU" sz="1800" dirty="0">
                <a:latin typeface="Times New Roman" pitchFamily="18" charset="0"/>
                <a:ea typeface="Times New Roman" pitchFamily="18" charset="0"/>
                <a:cs typeface="Courier New" pitchFamily="49" charset="0"/>
              </a:rPr>
              <a:t> </a:t>
            </a:r>
            <a:r>
              <a:rPr lang="en-GB" altLang="ru-RU" dirty="0">
                <a:effectLst/>
                <a:latin typeface="+mj-lt"/>
              </a:rPr>
              <a:t>where the function </a:t>
            </a:r>
            <a:r>
              <a:rPr lang="en-GB" altLang="ru-RU" b="1" dirty="0" smtClean="0">
                <a:solidFill>
                  <a:srgbClr val="0000FF"/>
                </a:solidFill>
                <a:effectLst/>
                <a:latin typeface="+mj-lt"/>
                <a:sym typeface="Symbol" pitchFamily="18" charset="2"/>
              </a:rPr>
              <a:t></a:t>
            </a:r>
            <a:endParaRPr lang="en-US" altLang="ru-RU" sz="1800" dirty="0">
              <a:latin typeface="Times New Roman" pitchFamily="18" charset="0"/>
              <a:ea typeface="Times New Roman" pitchFamily="18" charset="0"/>
              <a:cs typeface="Courier New" pitchFamily="49" charset="0"/>
            </a:endParaRPr>
          </a:p>
        </p:txBody>
      </p:sp>
      <p:graphicFrame>
        <p:nvGraphicFramePr>
          <p:cNvPr id="215051" name="Object 11"/>
          <p:cNvGraphicFramePr>
            <a:graphicFrameLocks noChangeAspect="1"/>
          </p:cNvGraphicFramePr>
          <p:nvPr>
            <p:extLst>
              <p:ext uri="{D42A27DB-BD31-4B8C-83A1-F6EECF244321}">
                <p14:modId xmlns:p14="http://schemas.microsoft.com/office/powerpoint/2010/main" val="2980606451"/>
              </p:ext>
            </p:extLst>
          </p:nvPr>
        </p:nvGraphicFramePr>
        <p:xfrm>
          <a:off x="19075" y="1225020"/>
          <a:ext cx="3184773" cy="723204"/>
        </p:xfrm>
        <a:graphic>
          <a:graphicData uri="http://schemas.openxmlformats.org/presentationml/2006/ole">
            <mc:AlternateContent xmlns:mc="http://schemas.openxmlformats.org/markup-compatibility/2006">
              <mc:Choice xmlns:v="urn:schemas-microsoft-com:vml" Requires="v">
                <p:oleObj spid="_x0000_s62551" r:id="rId4" imgW="2499577" imgH="517986" progId="Unknown">
                  <p:embed/>
                </p:oleObj>
              </mc:Choice>
              <mc:Fallback>
                <p:oleObj r:id="rId4" imgW="2499577" imgH="517986" progId="Unknown">
                  <p:embed/>
                  <p:pic>
                    <p:nvPicPr>
                      <p:cNvPr id="0" nam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8000" contrast="76000"/>
                                </a14:imgEffect>
                              </a14:imgLayer>
                            </a14:imgProps>
                          </a:ext>
                          <a:ext uri="{28A0092B-C50C-407E-A947-70E740481C1C}">
                            <a14:useLocalDpi xmlns:a14="http://schemas.microsoft.com/office/drawing/2010/main" val="0"/>
                          </a:ext>
                        </a:extLst>
                      </a:blip>
                      <a:srcRect/>
                      <a:stretch>
                        <a:fillRect/>
                      </a:stretch>
                    </p:blipFill>
                    <p:spPr bwMode="auto">
                      <a:xfrm>
                        <a:off x="19075" y="1225020"/>
                        <a:ext cx="3184773" cy="723204"/>
                      </a:xfrm>
                      <a:prstGeom prst="rect">
                        <a:avLst/>
                      </a:prstGeom>
                      <a:noFill/>
                      <a:extLst/>
                    </p:spPr>
                  </p:pic>
                </p:oleObj>
              </mc:Fallback>
            </mc:AlternateContent>
          </a:graphicData>
        </a:graphic>
      </p:graphicFrame>
      <p:sp>
        <p:nvSpPr>
          <p:cNvPr id="215052" name="Rectangle 12"/>
          <p:cNvSpPr>
            <a:spLocks noChangeArrowheads="1"/>
          </p:cNvSpPr>
          <p:nvPr/>
        </p:nvSpPr>
        <p:spPr bwMode="auto">
          <a:xfrm>
            <a:off x="3254126" y="1214485"/>
            <a:ext cx="586814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GB" altLang="ru-RU" dirty="0">
                <a:effectLst/>
                <a:latin typeface="+mj-lt"/>
              </a:rPr>
              <a:t>is the wavelet, </a:t>
            </a:r>
            <a:r>
              <a:rPr lang="en-GB" altLang="ru-RU" b="1" dirty="0">
                <a:solidFill>
                  <a:srgbClr val="0000FF"/>
                </a:solidFill>
                <a:effectLst/>
                <a:latin typeface="+mj-lt"/>
                <a:sym typeface="Symbol" pitchFamily="18" charset="2"/>
              </a:rPr>
              <a:t>b</a:t>
            </a:r>
            <a:r>
              <a:rPr lang="en-GB" altLang="ru-RU" b="1" dirty="0">
                <a:effectLst/>
                <a:latin typeface="+mj-lt"/>
                <a:sym typeface="Symbol" pitchFamily="18" charset="2"/>
              </a:rPr>
              <a:t> </a:t>
            </a:r>
            <a:r>
              <a:rPr lang="en-GB" altLang="ru-RU" dirty="0">
                <a:solidFill>
                  <a:srgbClr val="0000FF"/>
                </a:solidFill>
                <a:effectLst/>
                <a:latin typeface="+mj-lt"/>
                <a:sym typeface="Symbol" pitchFamily="18" charset="2"/>
              </a:rPr>
              <a:t>is the displacement, and </a:t>
            </a:r>
            <a:r>
              <a:rPr lang="en-GB" altLang="ru-RU" b="1" dirty="0">
                <a:solidFill>
                  <a:srgbClr val="0000FF"/>
                </a:solidFill>
                <a:effectLst/>
                <a:latin typeface="+mj-lt"/>
                <a:sym typeface="Symbol" pitchFamily="18" charset="2"/>
              </a:rPr>
              <a:t>a</a:t>
            </a:r>
            <a:r>
              <a:rPr lang="en-GB" altLang="ru-RU" dirty="0">
                <a:effectLst/>
                <a:latin typeface="+mj-lt"/>
                <a:sym typeface="Symbol" pitchFamily="18" charset="2"/>
              </a:rPr>
              <a:t> </a:t>
            </a:r>
            <a:r>
              <a:rPr lang="en-GB" altLang="ru-RU" dirty="0">
                <a:solidFill>
                  <a:srgbClr val="0000FF"/>
                </a:solidFill>
                <a:effectLst/>
                <a:latin typeface="+mj-lt"/>
                <a:sym typeface="Symbol" pitchFamily="18" charset="2"/>
              </a:rPr>
              <a:t>is the scale</a:t>
            </a:r>
            <a:r>
              <a:rPr lang="en-GB" altLang="ru-RU" dirty="0">
                <a:effectLst/>
                <a:latin typeface="+mj-lt"/>
                <a:sym typeface="Symbol" pitchFamily="18" charset="2"/>
              </a:rPr>
              <a:t>.</a:t>
            </a:r>
            <a:r>
              <a:rPr lang="en-US" altLang="ru-RU" dirty="0">
                <a:latin typeface="Times New Roman" pitchFamily="18" charset="0"/>
                <a:ea typeface="Times New Roman" pitchFamily="18" charset="0"/>
                <a:cs typeface="Courier New" pitchFamily="49" charset="0"/>
              </a:rPr>
              <a:t> </a:t>
            </a:r>
            <a:r>
              <a:rPr lang="en-US" altLang="ru-RU" sz="1600" dirty="0" smtClean="0">
                <a:effectLst/>
                <a:latin typeface="+mj-lt"/>
                <a:sym typeface="Symbol" pitchFamily="18" charset="2"/>
              </a:rPr>
              <a:t>Continuous wavelet family named </a:t>
            </a:r>
            <a:r>
              <a:rPr lang="en-US" altLang="ru-RU" sz="1600" b="1" dirty="0" smtClean="0">
                <a:solidFill>
                  <a:srgbClr val="C00000"/>
                </a:solidFill>
                <a:effectLst/>
                <a:latin typeface="+mj-lt"/>
                <a:sym typeface="Symbol" pitchFamily="18" charset="2"/>
              </a:rPr>
              <a:t>Gaussian wavelets </a:t>
            </a:r>
            <a:r>
              <a:rPr lang="en-US" altLang="ru-RU" sz="1600" dirty="0" smtClean="0">
                <a:effectLst/>
                <a:latin typeface="+mj-lt"/>
                <a:sym typeface="Symbol" pitchFamily="18" charset="2"/>
              </a:rPr>
              <a:t>can be obtained by differencing a </a:t>
            </a:r>
            <a:r>
              <a:rPr lang="en-US" altLang="ru-RU" sz="1600" dirty="0" err="1" smtClean="0">
                <a:effectLst/>
                <a:latin typeface="+mj-lt"/>
                <a:sym typeface="Symbol" pitchFamily="18" charset="2"/>
              </a:rPr>
              <a:t>gaussian</a:t>
            </a:r>
            <a:r>
              <a:rPr lang="en-US" altLang="ru-RU" sz="1600" dirty="0" smtClean="0">
                <a:effectLst/>
                <a:latin typeface="+mj-lt"/>
                <a:sym typeface="Symbol" pitchFamily="18" charset="2"/>
              </a:rPr>
              <a:t> </a:t>
            </a:r>
            <a:endParaRPr lang="en-US" altLang="ru-RU" sz="1600" b="1" dirty="0">
              <a:solidFill>
                <a:srgbClr val="0000FF"/>
              </a:solidFill>
              <a:effectLst/>
              <a:latin typeface="+mj-lt"/>
              <a:sym typeface="Symbol" pitchFamily="18" charset="2"/>
            </a:endParaRPr>
          </a:p>
        </p:txBody>
      </p:sp>
      <p:sp>
        <p:nvSpPr>
          <p:cNvPr id="215053" name="Rectangle 13"/>
          <p:cNvSpPr>
            <a:spLocks noChangeArrowheads="1"/>
          </p:cNvSpPr>
          <p:nvPr/>
        </p:nvSpPr>
        <p:spPr bwMode="auto">
          <a:xfrm>
            <a:off x="19076" y="5585123"/>
            <a:ext cx="5144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600" dirty="0">
                <a:effectLst/>
              </a:rPr>
              <a:t>Continuous wavelets are remarkably resistant </a:t>
            </a:r>
            <a:r>
              <a:rPr lang="en-US" sz="1600" dirty="0" smtClean="0">
                <a:effectLst/>
              </a:rPr>
              <a:t>to noise,</a:t>
            </a:r>
            <a:endParaRPr lang="ru-RU" sz="1600" dirty="0">
              <a:effectLst/>
            </a:endParaRPr>
          </a:p>
        </p:txBody>
      </p:sp>
      <p:sp>
        <p:nvSpPr>
          <p:cNvPr id="215055" name="Rectangle 15"/>
          <p:cNvSpPr>
            <a:spLocks noChangeArrowheads="1"/>
          </p:cNvSpPr>
          <p:nvPr/>
        </p:nvSpPr>
        <p:spPr bwMode="auto">
          <a:xfrm>
            <a:off x="-2862263" y="6283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ltLang="ru-RU" sz="2400">
              <a:latin typeface="Times New Roman" pitchFamily="18" charset="0"/>
            </a:endParaRPr>
          </a:p>
        </p:txBody>
      </p:sp>
      <p:sp>
        <p:nvSpPr>
          <p:cNvPr id="215056" name="Rectangle 16"/>
          <p:cNvSpPr>
            <a:spLocks noChangeArrowheads="1"/>
          </p:cNvSpPr>
          <p:nvPr/>
        </p:nvSpPr>
        <p:spPr bwMode="auto">
          <a:xfrm>
            <a:off x="179388" y="6165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ltLang="ru-RU" sz="1800"/>
          </a:p>
        </p:txBody>
      </p:sp>
      <p:sp>
        <p:nvSpPr>
          <p:cNvPr id="215057" name="Text Box 17"/>
          <p:cNvSpPr txBox="1">
            <a:spLocks noChangeArrowheads="1"/>
          </p:cNvSpPr>
          <p:nvPr/>
        </p:nvSpPr>
        <p:spPr bwMode="auto">
          <a:xfrm>
            <a:off x="4662363" y="3665537"/>
            <a:ext cx="3995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400" dirty="0"/>
              <a:t>An example of the signal with a localized high frequency part and considerable contamination</a:t>
            </a:r>
            <a:endParaRPr lang="fr-FR" altLang="ru-RU" sz="1400" b="1" dirty="0"/>
          </a:p>
        </p:txBody>
      </p:sp>
      <p:pic>
        <p:nvPicPr>
          <p:cNvPr id="215058" name="Picture 18" descr="examp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875" y="2455578"/>
            <a:ext cx="4667250" cy="126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59" name="Object 19"/>
          <p:cNvGraphicFramePr>
            <a:graphicFrameLocks noChangeAspect="1"/>
          </p:cNvGraphicFramePr>
          <p:nvPr>
            <p:extLst>
              <p:ext uri="{D42A27DB-BD31-4B8C-83A1-F6EECF244321}">
                <p14:modId xmlns:p14="http://schemas.microsoft.com/office/powerpoint/2010/main" val="3904663695"/>
              </p:ext>
            </p:extLst>
          </p:nvPr>
        </p:nvGraphicFramePr>
        <p:xfrm>
          <a:off x="4590925" y="4183062"/>
          <a:ext cx="4460744" cy="1149177"/>
        </p:xfrm>
        <a:graphic>
          <a:graphicData uri="http://schemas.openxmlformats.org/presentationml/2006/ole">
            <mc:AlternateContent xmlns:mc="http://schemas.openxmlformats.org/markup-compatibility/2006">
              <mc:Choice xmlns:v="urn:schemas-microsoft-com:vml" Requires="v">
                <p:oleObj spid="_x0000_s62552" r:id="rId8" imgW="5151566" imgH="2255238" progId="">
                  <p:embed/>
                </p:oleObj>
              </mc:Choice>
              <mc:Fallback>
                <p:oleObj r:id="rId8" imgW="5151566" imgH="2255238"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0925" y="4183062"/>
                        <a:ext cx="4460744" cy="1149177"/>
                      </a:xfrm>
                      <a:prstGeom prst="rect">
                        <a:avLst/>
                      </a:prstGeom>
                      <a:noFill/>
                      <a:ln>
                        <a:noFill/>
                      </a:ln>
                      <a:effectLst/>
                      <a:extLst/>
                    </p:spPr>
                  </p:pic>
                </p:oleObj>
              </mc:Fallback>
            </mc:AlternateContent>
          </a:graphicData>
        </a:graphic>
      </p:graphicFrame>
      <p:sp>
        <p:nvSpPr>
          <p:cNvPr id="215060" name="Text Box 20"/>
          <p:cNvSpPr txBox="1">
            <a:spLocks noChangeArrowheads="1"/>
          </p:cNvSpPr>
          <p:nvPr/>
        </p:nvSpPr>
        <p:spPr bwMode="auto">
          <a:xfrm>
            <a:off x="599983" y="5157192"/>
            <a:ext cx="28793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dirty="0"/>
              <a:t>G</a:t>
            </a:r>
            <a:r>
              <a:rPr lang="en-US" sz="1400" baseline="-25000" dirty="0"/>
              <a:t>2</a:t>
            </a:r>
            <a:r>
              <a:rPr lang="en-US" altLang="ru-RU" sz="1400" b="1" dirty="0" smtClean="0"/>
              <a:t> </a:t>
            </a:r>
            <a:r>
              <a:rPr lang="en-US" altLang="ru-RU" sz="1400" dirty="0"/>
              <a:t>wavelet spectrum of this signal</a:t>
            </a:r>
            <a:endParaRPr lang="fr-FR" altLang="ru-RU" sz="1800" b="1" dirty="0"/>
          </a:p>
        </p:txBody>
      </p:sp>
      <p:sp>
        <p:nvSpPr>
          <p:cNvPr id="215061" name="Text Box 21"/>
          <p:cNvSpPr txBox="1">
            <a:spLocks noChangeArrowheads="1"/>
          </p:cNvSpPr>
          <p:nvPr/>
        </p:nvSpPr>
        <p:spPr bwMode="auto">
          <a:xfrm>
            <a:off x="5123152" y="5314156"/>
            <a:ext cx="39243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400" b="1" dirty="0"/>
              <a:t>Filtering results. </a:t>
            </a:r>
            <a:r>
              <a:rPr lang="en-US" altLang="ru-RU" sz="1200" b="1" dirty="0">
                <a:effectLst/>
              </a:rPr>
              <a:t>Noise is removed and high frequency part perfectly localized</a:t>
            </a:r>
            <a:endParaRPr lang="fr-FR" altLang="ru-RU" sz="1200" b="1" dirty="0">
              <a:effectLst/>
            </a:endParaRPr>
          </a:p>
        </p:txBody>
      </p:sp>
      <p:pic>
        <p:nvPicPr>
          <p:cNvPr id="215062" name="Picture 22" descr="sig3wg4gr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977" y="3188903"/>
            <a:ext cx="4032572" cy="194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ижний колонтитул 1"/>
          <p:cNvSpPr>
            <a:spLocks noGrp="1"/>
          </p:cNvSpPr>
          <p:nvPr>
            <p:ph type="ftr" sz="quarter" idx="10"/>
          </p:nvPr>
        </p:nvSpPr>
        <p:spPr/>
        <p:txBody>
          <a:bodyPr/>
          <a:lstStyle/>
          <a:p>
            <a:pPr>
              <a:defRPr/>
            </a:pPr>
            <a:r>
              <a:rPr lang="en-US" dirty="0" err="1" smtClean="0"/>
              <a:t>G.Ososkov</a:t>
            </a:r>
            <a:r>
              <a:rPr lang="en-US" dirty="0" smtClean="0"/>
              <a:t> AIS-GRID 2015</a:t>
            </a:r>
            <a:endParaRPr lang="ru-RU" dirty="0"/>
          </a:p>
        </p:txBody>
      </p:sp>
      <p:sp>
        <p:nvSpPr>
          <p:cNvPr id="3" name="Номер слайда 2"/>
          <p:cNvSpPr>
            <a:spLocks noGrp="1"/>
          </p:cNvSpPr>
          <p:nvPr>
            <p:ph type="sldNum" sz="quarter" idx="11"/>
          </p:nvPr>
        </p:nvSpPr>
        <p:spPr/>
        <p:txBody>
          <a:bodyPr/>
          <a:lstStyle/>
          <a:p>
            <a:pPr>
              <a:defRPr/>
            </a:pPr>
            <a:fld id="{5D979B7D-6596-4869-9863-83AF6D5C0B99}" type="slidenum">
              <a:rPr lang="ru-RU" smtClean="0"/>
              <a:pPr>
                <a:defRPr/>
              </a:pPr>
              <a:t>25</a:t>
            </a:fld>
            <a:endParaRPr lang="ru-RU"/>
          </a:p>
        </p:txBody>
      </p:sp>
      <p:pic>
        <p:nvPicPr>
          <p:cNvPr id="24" name="Рисунок 23"/>
          <p:cNvPicPr/>
          <p:nvPr/>
        </p:nvPicPr>
        <p:blipFill>
          <a:blip r:embed="rId11">
            <a:extLst>
              <a:ext uri="{BEBA8EAE-BF5A-486C-A8C5-ECC9F3942E4B}">
                <a14:imgProps xmlns:a14="http://schemas.microsoft.com/office/drawing/2010/main">
                  <a14:imgLayer r:embed="rId12">
                    <a14:imgEffect>
                      <a14:brightnessContrast bright="-18000" contrast="62000"/>
                    </a14:imgEffect>
                  </a14:imgLayer>
                </a14:imgProps>
              </a:ext>
              <a:ext uri="{28A0092B-C50C-407E-A947-70E740481C1C}">
                <a14:useLocalDpi xmlns:a14="http://schemas.microsoft.com/office/drawing/2010/main" val="0"/>
              </a:ext>
            </a:extLst>
          </a:blip>
          <a:srcRect/>
          <a:stretch>
            <a:fillRect/>
          </a:stretch>
        </p:blipFill>
        <p:spPr bwMode="auto">
          <a:xfrm>
            <a:off x="19076" y="1931035"/>
            <a:ext cx="2102654" cy="1209933"/>
          </a:xfrm>
          <a:prstGeom prst="rect">
            <a:avLst/>
          </a:prstGeom>
          <a:noFill/>
          <a:ln>
            <a:noFill/>
          </a:ln>
        </p:spPr>
      </p:pic>
      <p:pic>
        <p:nvPicPr>
          <p:cNvPr id="25" name="Picture 14"/>
          <p:cNvPicPr>
            <a:picLocks noChangeAspect="1" noChangeArrowheads="1"/>
          </p:cNvPicPr>
          <p:nvPr/>
        </p:nvPicPr>
        <p:blipFill>
          <a:blip r:embed="rId13">
            <a:lum bright="-40000" contrast="60000"/>
            <a:extLst>
              <a:ext uri="{28A0092B-C50C-407E-A947-70E740481C1C}">
                <a14:useLocalDpi xmlns:a14="http://schemas.microsoft.com/office/drawing/2010/main" val="0"/>
              </a:ext>
            </a:extLst>
          </a:blip>
          <a:srcRect/>
          <a:stretch>
            <a:fillRect/>
          </a:stretch>
        </p:blipFill>
        <p:spPr bwMode="auto">
          <a:xfrm>
            <a:off x="4903168" y="1992225"/>
            <a:ext cx="223202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21730" y="2021815"/>
            <a:ext cx="7056784" cy="600647"/>
          </a:xfrm>
          <a:prstGeom prst="rect">
            <a:avLst/>
          </a:prstGeom>
        </p:spPr>
        <p:txBody>
          <a:bodyPr wrap="square">
            <a:spAutoFit/>
          </a:bodyPr>
          <a:lstStyle/>
          <a:p>
            <a:pPr eaLnBrk="0" hangingPunct="0"/>
            <a:r>
              <a:rPr lang="en-US" sz="1600" dirty="0" smtClean="0">
                <a:effectLst/>
                <a:cs typeface="Arial" pitchFamily="34" charset="0"/>
              </a:rPr>
              <a:t>The most known of them is </a:t>
            </a:r>
            <a:r>
              <a:rPr lang="en-US" altLang="ru-RU" sz="1600" dirty="0" smtClean="0">
                <a:effectLst/>
                <a:cs typeface="Arial" pitchFamily="34" charset="0"/>
              </a:rPr>
              <a:t>                                            </a:t>
            </a:r>
            <a:r>
              <a:rPr lang="en-US" altLang="ru-RU" sz="1600" dirty="0" err="1" smtClean="0">
                <a:effectLst/>
                <a:cs typeface="Arial" pitchFamily="34" charset="0"/>
              </a:rPr>
              <a:t>usualy</a:t>
            </a:r>
            <a:r>
              <a:rPr lang="en-US" altLang="ru-RU" sz="1600" dirty="0" smtClean="0">
                <a:effectLst/>
                <a:cs typeface="Arial" pitchFamily="34" charset="0"/>
              </a:rPr>
              <a:t> </a:t>
            </a:r>
            <a:r>
              <a:rPr lang="en-US" altLang="ru-RU" sz="1600" dirty="0">
                <a:effectLst/>
                <a:cs typeface="Arial" pitchFamily="34" charset="0"/>
              </a:rPr>
              <a:t>named  </a:t>
            </a:r>
            <a:endParaRPr lang="en-US" altLang="ru-RU" sz="1600" dirty="0" smtClean="0">
              <a:effectLst/>
              <a:cs typeface="Arial" pitchFamily="34" charset="0"/>
            </a:endParaRPr>
          </a:p>
          <a:p>
            <a:pPr eaLnBrk="0" hangingPunct="0"/>
            <a:r>
              <a:rPr lang="en-US" altLang="ru-RU" sz="1600" b="1" dirty="0" smtClean="0">
                <a:solidFill>
                  <a:srgbClr val="C00000"/>
                </a:solidFill>
                <a:cs typeface="Arial" pitchFamily="34" charset="0"/>
              </a:rPr>
              <a:t>“</a:t>
            </a:r>
            <a:r>
              <a:rPr lang="en-US" altLang="ru-RU" sz="1600" b="1" dirty="0">
                <a:solidFill>
                  <a:srgbClr val="C00000"/>
                </a:solidFill>
                <a:cs typeface="Arial" pitchFamily="34" charset="0"/>
              </a:rPr>
              <a:t>the Mexican hat</a:t>
            </a:r>
            <a:r>
              <a:rPr lang="en-US" altLang="ru-RU" sz="1600" b="1" dirty="0" smtClean="0">
                <a:solidFill>
                  <a:srgbClr val="C00000"/>
                </a:solidFill>
                <a:cs typeface="Arial" pitchFamily="34" charset="0"/>
              </a:rPr>
              <a:t>”.</a:t>
            </a:r>
            <a:endParaRPr lang="en-US" altLang="ru-RU" sz="1600" dirty="0">
              <a:solidFill>
                <a:srgbClr val="C00000"/>
              </a:solidFill>
              <a:latin typeface="Times New Roman" pitchFamily="18" charset="0"/>
            </a:endParaRPr>
          </a:p>
        </p:txBody>
      </p:sp>
      <p:sp>
        <p:nvSpPr>
          <p:cNvPr id="5" name="Стрелка влево 4"/>
          <p:cNvSpPr/>
          <p:nvPr/>
        </p:nvSpPr>
        <p:spPr bwMode="auto">
          <a:xfrm>
            <a:off x="2137758" y="2559562"/>
            <a:ext cx="1930185" cy="123364"/>
          </a:xfrm>
          <a:prstGeom prst="leftArrow">
            <a:avLst/>
          </a:prstGeom>
          <a:solidFill>
            <a:srgbClr val="C00000">
              <a:alpha val="2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Прямоугольник 5"/>
          <p:cNvSpPr/>
          <p:nvPr/>
        </p:nvSpPr>
        <p:spPr>
          <a:xfrm>
            <a:off x="0" y="5837791"/>
            <a:ext cx="9103196" cy="584775"/>
          </a:xfrm>
          <a:prstGeom prst="rect">
            <a:avLst/>
          </a:prstGeom>
        </p:spPr>
        <p:txBody>
          <a:bodyPr wrap="square">
            <a:spAutoFit/>
          </a:bodyPr>
          <a:lstStyle/>
          <a:p>
            <a:r>
              <a:rPr lang="en-US" sz="1600" dirty="0">
                <a:effectLst/>
              </a:rPr>
              <a:t>but because of their </a:t>
            </a:r>
            <a:r>
              <a:rPr lang="en-US" sz="1600" b="1" dirty="0">
                <a:effectLst/>
              </a:rPr>
              <a:t>non-orthogonality</a:t>
            </a:r>
            <a:r>
              <a:rPr lang="en-US" sz="1600" dirty="0">
                <a:effectLst/>
              </a:rPr>
              <a:t> one obtains non-admissible signal distortions after inverse transform. So orthogonal discrete wavelets (DWT) are mostly applicable</a:t>
            </a:r>
            <a:endParaRPr lang="ru-RU" sz="1600" dirty="0">
              <a:effectLst/>
            </a:endParaRPr>
          </a:p>
        </p:txBody>
      </p:sp>
    </p:spTree>
    <p:extLst>
      <p:ext uri="{BB962C8B-B14F-4D97-AF65-F5344CB8AC3E}">
        <p14:creationId xmlns:p14="http://schemas.microsoft.com/office/powerpoint/2010/main" val="3990474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3"/>
          <p:cNvSpPr>
            <a:spLocks noGrp="1"/>
          </p:cNvSpPr>
          <p:nvPr>
            <p:ph type="sldNum" idx="12"/>
          </p:nvPr>
        </p:nvSpPr>
        <p:spPr/>
        <p:txBody>
          <a:bodyPr/>
          <a:lstStyle/>
          <a:p>
            <a:fld id="{0110E6C4-2F67-4A47-84FA-E98D775AE29E}" type="slidenum">
              <a:rPr lang="ru-RU" altLang="ru-RU"/>
              <a:pPr/>
              <a:t>26</a:t>
            </a:fld>
            <a:endParaRPr lang="ru-RU" altLang="ru-RU"/>
          </a:p>
        </p:txBody>
      </p:sp>
      <p:sp>
        <p:nvSpPr>
          <p:cNvPr id="21505" name="Rectangle 1"/>
          <p:cNvSpPr>
            <a:spLocks noChangeArrowheads="1"/>
          </p:cNvSpPr>
          <p:nvPr/>
        </p:nvSpPr>
        <p:spPr bwMode="auto">
          <a:xfrm>
            <a:off x="603250" y="134938"/>
            <a:ext cx="8094663"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gn="ctr"/>
            <a:r>
              <a:rPr lang="en-US" altLang="ru-RU" sz="3200" b="1" dirty="0">
                <a:solidFill>
                  <a:srgbClr val="0000CC"/>
                </a:solidFill>
                <a:effectLst>
                  <a:outerShdw blurRad="38100" dist="38100" dir="2700000" algn="tl">
                    <a:srgbClr val="C0C0C0"/>
                  </a:outerShdw>
                </a:effectLst>
                <a:latin typeface="Arial" charset="0"/>
              </a:rPr>
              <a:t>Why do we need wavelets</a:t>
            </a:r>
            <a:br>
              <a:rPr lang="en-US" altLang="ru-RU" sz="3200" b="1" dirty="0">
                <a:solidFill>
                  <a:srgbClr val="0000CC"/>
                </a:solidFill>
                <a:effectLst>
                  <a:outerShdw blurRad="38100" dist="38100" dir="2700000" algn="tl">
                    <a:srgbClr val="C0C0C0"/>
                  </a:outerShdw>
                </a:effectLst>
                <a:latin typeface="Arial" charset="0"/>
              </a:rPr>
            </a:br>
            <a:r>
              <a:rPr lang="en-US" altLang="ru-RU" sz="2000" b="1" dirty="0">
                <a:solidFill>
                  <a:srgbClr val="0000CC"/>
                </a:solidFill>
                <a:effectLst>
                  <a:outerShdw blurRad="38100" dist="38100" dir="2700000" algn="tl">
                    <a:srgbClr val="C0C0C0"/>
                  </a:outerShdw>
                </a:effectLst>
                <a:latin typeface="Arial" charset="0"/>
              </a:rPr>
              <a:t>for handling invariant mass spectra?</a:t>
            </a:r>
          </a:p>
        </p:txBody>
      </p:sp>
      <p:pic>
        <p:nvPicPr>
          <p:cNvPr id="21506" name="Picture 2"/>
          <p:cNvPicPr>
            <a:picLocks noChangeAspect="1" noChangeArrowheads="1"/>
          </p:cNvPicPr>
          <p:nvPr/>
        </p:nvPicPr>
        <p:blipFill>
          <a:blip r:embed="rId4">
            <a:lum bright="-20000" contrast="52000"/>
            <a:extLst>
              <a:ext uri="{28A0092B-C50C-407E-A947-70E740481C1C}">
                <a14:useLocalDpi xmlns:a14="http://schemas.microsoft.com/office/drawing/2010/main" val="0"/>
              </a:ext>
            </a:extLst>
          </a:blip>
          <a:srcRect/>
          <a:stretch>
            <a:fillRect/>
          </a:stretch>
        </p:blipFill>
        <p:spPr bwMode="auto">
          <a:xfrm>
            <a:off x="5376041" y="895350"/>
            <a:ext cx="3423151" cy="1597543"/>
          </a:xfrm>
          <a:prstGeom prst="rect">
            <a:avLst/>
          </a:prstGeom>
          <a:noFill/>
          <a:ln>
            <a:noFill/>
          </a:ln>
          <a:effectLst/>
          <a:extLst>
            <a:ext uri="{909E8E84-426E-40DD-AFC4-6F175D3DCCD1}">
              <a14:hiddenFill xmlns:a14="http://schemas.microsoft.com/office/drawing/2010/main">
                <a:blipFill dpi="0" rotWithShape="0">
                  <a:blip>
                    <a:lum bright="-20000" contrast="5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1507" name="Object 3"/>
          <p:cNvGraphicFramePr>
            <a:graphicFrameLocks noChangeAspect="1"/>
          </p:cNvGraphicFramePr>
          <p:nvPr>
            <p:extLst>
              <p:ext uri="{D42A27DB-BD31-4B8C-83A1-F6EECF244321}">
                <p14:modId xmlns:p14="http://schemas.microsoft.com/office/powerpoint/2010/main" val="8623422"/>
              </p:ext>
            </p:extLst>
          </p:nvPr>
        </p:nvGraphicFramePr>
        <p:xfrm>
          <a:off x="144016" y="2241392"/>
          <a:ext cx="2983692" cy="2020759"/>
        </p:xfrm>
        <a:graphic>
          <a:graphicData uri="http://schemas.openxmlformats.org/presentationml/2006/ole">
            <mc:AlternateContent xmlns:mc="http://schemas.openxmlformats.org/markup-compatibility/2006">
              <mc:Choice xmlns:v="urn:schemas-microsoft-com:vml" Requires="v">
                <p:oleObj spid="_x0000_s60454" r:id="rId5" imgW="5125165" imgH="3191320" progId="">
                  <p:embed/>
                </p:oleObj>
              </mc:Choice>
              <mc:Fallback>
                <p:oleObj r:id="rId5" imgW="5125165" imgH="3191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16" y="2241392"/>
                        <a:ext cx="2983692" cy="2020759"/>
                      </a:xfrm>
                      <a:prstGeom prst="rect">
                        <a:avLst/>
                      </a:prstGeom>
                      <a:noFill/>
                      <a:effectLst/>
                      <a:extLst/>
                    </p:spPr>
                  </p:pic>
                </p:oleObj>
              </mc:Fallback>
            </mc:AlternateContent>
          </a:graphicData>
        </a:graphic>
      </p:graphicFrame>
      <p:sp>
        <p:nvSpPr>
          <p:cNvPr id="21508" name="Oval 4"/>
          <p:cNvSpPr>
            <a:spLocks noChangeArrowheads="1"/>
          </p:cNvSpPr>
          <p:nvPr/>
        </p:nvSpPr>
        <p:spPr bwMode="auto">
          <a:xfrm flipV="1">
            <a:off x="858837" y="2373298"/>
            <a:ext cx="288925" cy="239191"/>
          </a:xfrm>
          <a:prstGeom prst="ellipse">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09" name="Line 5"/>
          <p:cNvSpPr>
            <a:spLocks noChangeShapeType="1"/>
          </p:cNvSpPr>
          <p:nvPr/>
        </p:nvSpPr>
        <p:spPr bwMode="auto">
          <a:xfrm>
            <a:off x="1003299" y="2492893"/>
            <a:ext cx="1552477" cy="504059"/>
          </a:xfrm>
          <a:prstGeom prst="line">
            <a:avLst/>
          </a:prstGeom>
          <a:noFill/>
          <a:ln w="1908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11" name="Text Box 7"/>
          <p:cNvSpPr txBox="1">
            <a:spLocks noChangeArrowheads="1"/>
          </p:cNvSpPr>
          <p:nvPr/>
        </p:nvSpPr>
        <p:spPr bwMode="auto">
          <a:xfrm>
            <a:off x="83976" y="981075"/>
            <a:ext cx="4941074"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buClr>
                <a:srgbClr val="333399"/>
              </a:buClr>
              <a:buFont typeface="Arial" charset="0"/>
              <a:buChar char="-"/>
            </a:pPr>
            <a:r>
              <a:rPr lang="en-US" altLang="ru-RU" sz="1800" b="1" dirty="0">
                <a:solidFill>
                  <a:srgbClr val="333399"/>
                </a:solidFill>
                <a:effectLst/>
                <a:latin typeface="Arial" charset="0"/>
              </a:rPr>
              <a:t>we need them when S/B ratio is &lt;&lt; 1</a:t>
            </a:r>
          </a:p>
          <a:p>
            <a:pPr>
              <a:buFont typeface="Arial" charset="0"/>
              <a:buNone/>
            </a:pPr>
            <a:endParaRPr lang="en-US" altLang="ru-RU" sz="800" b="1" dirty="0">
              <a:latin typeface="Arial" charset="0"/>
            </a:endParaRPr>
          </a:p>
          <a:p>
            <a:pPr>
              <a:buClrTx/>
              <a:buSzTx/>
              <a:buFontTx/>
              <a:buNone/>
            </a:pPr>
            <a:r>
              <a:rPr lang="en-US" altLang="ru-RU" sz="2000" b="1" dirty="0">
                <a:solidFill>
                  <a:srgbClr val="FF0000"/>
                </a:solidFill>
                <a:latin typeface="Arial" charset="0"/>
              </a:rPr>
              <a:t>1.</a:t>
            </a:r>
            <a:r>
              <a:rPr lang="en-US" altLang="ru-RU" sz="2000" b="1" dirty="0">
                <a:latin typeface="Arial" charset="0"/>
              </a:rPr>
              <a:t> </a:t>
            </a:r>
            <a:r>
              <a:rPr lang="en-US" altLang="ru-RU" sz="1800" b="1" dirty="0">
                <a:effectLst/>
                <a:latin typeface="Arial" charset="0"/>
              </a:rPr>
              <a:t>Smoothing after background subtraction</a:t>
            </a:r>
          </a:p>
          <a:p>
            <a:pPr>
              <a:buClrTx/>
              <a:buSzTx/>
              <a:buFontTx/>
              <a:buNone/>
            </a:pPr>
            <a:r>
              <a:rPr lang="en-US" altLang="ru-RU" sz="1800" b="1" dirty="0">
                <a:solidFill>
                  <a:srgbClr val="C00000"/>
                </a:solidFill>
                <a:effectLst/>
                <a:latin typeface="Arial" charset="0"/>
              </a:rPr>
              <a:t>without </a:t>
            </a:r>
            <a:r>
              <a:rPr lang="en-US" altLang="ru-RU" sz="1800" b="1" dirty="0" smtClean="0">
                <a:solidFill>
                  <a:srgbClr val="C00000"/>
                </a:solidFill>
                <a:effectLst/>
                <a:latin typeface="Arial" charset="0"/>
              </a:rPr>
              <a:t>losing </a:t>
            </a:r>
            <a:r>
              <a:rPr lang="en-US" altLang="ru-RU" sz="1800" b="1" dirty="0">
                <a:effectLst/>
                <a:latin typeface="Arial" charset="0"/>
              </a:rPr>
              <a:t>any essential information</a:t>
            </a:r>
          </a:p>
        </p:txBody>
      </p:sp>
      <p:sp>
        <p:nvSpPr>
          <p:cNvPr id="21512" name="Text Box 8"/>
          <p:cNvSpPr txBox="1">
            <a:spLocks noChangeArrowheads="1"/>
          </p:cNvSpPr>
          <p:nvPr/>
        </p:nvSpPr>
        <p:spPr bwMode="auto">
          <a:xfrm>
            <a:off x="3119185" y="2852936"/>
            <a:ext cx="3615357"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gn="ctr"/>
            <a:r>
              <a:rPr lang="en-US" altLang="ru-RU" sz="1800" b="1" dirty="0">
                <a:solidFill>
                  <a:srgbClr val="FF0000"/>
                </a:solidFill>
                <a:effectLst/>
                <a:latin typeface="Arial" charset="0"/>
              </a:rPr>
              <a:t>2.</a:t>
            </a:r>
            <a:r>
              <a:rPr lang="en-US" altLang="ru-RU" sz="1800" b="1" dirty="0">
                <a:effectLst/>
                <a:latin typeface="Arial" charset="0"/>
              </a:rPr>
              <a:t> resonance indicating </a:t>
            </a:r>
          </a:p>
          <a:p>
            <a:pPr algn="ctr"/>
            <a:r>
              <a:rPr lang="en-US" altLang="ru-RU" sz="1800" b="1" dirty="0">
                <a:effectLst/>
                <a:latin typeface="Arial" charset="0"/>
              </a:rPr>
              <a:t>even in presence of </a:t>
            </a:r>
            <a:r>
              <a:rPr lang="en-US" altLang="ru-RU" sz="1800" b="1" dirty="0" smtClean="0">
                <a:effectLst/>
                <a:latin typeface="Arial" charset="0"/>
              </a:rPr>
              <a:t>massive background</a:t>
            </a:r>
            <a:endParaRPr lang="en-US" altLang="ru-RU" sz="1800" b="1" dirty="0">
              <a:effectLst/>
              <a:latin typeface="Arial" charset="0"/>
            </a:endParaRPr>
          </a:p>
        </p:txBody>
      </p:sp>
      <p:sp>
        <p:nvSpPr>
          <p:cNvPr id="21513" name="Text Box 9"/>
          <p:cNvSpPr txBox="1">
            <a:spLocks noChangeArrowheads="1"/>
          </p:cNvSpPr>
          <p:nvPr/>
        </p:nvSpPr>
        <p:spPr bwMode="auto">
          <a:xfrm>
            <a:off x="3164062" y="3713035"/>
            <a:ext cx="3733227" cy="679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r>
              <a:rPr lang="en-US" altLang="ru-RU" sz="1800" b="1" dirty="0">
                <a:solidFill>
                  <a:srgbClr val="FF0000"/>
                </a:solidFill>
                <a:effectLst/>
                <a:latin typeface="Arial" charset="0"/>
              </a:rPr>
              <a:t>3.</a:t>
            </a:r>
            <a:r>
              <a:rPr lang="en-US" altLang="ru-RU" sz="2000" b="1" dirty="0">
                <a:latin typeface="Arial" charset="0"/>
              </a:rPr>
              <a:t> </a:t>
            </a:r>
            <a:r>
              <a:rPr lang="en-US" altLang="ru-RU" sz="1800" b="1" dirty="0">
                <a:effectLst/>
                <a:latin typeface="Arial" charset="0"/>
              </a:rPr>
              <a:t>evaluating peak </a:t>
            </a:r>
            <a:r>
              <a:rPr lang="en-US" altLang="ru-RU" sz="1800" b="1" dirty="0" smtClean="0">
                <a:effectLst/>
                <a:latin typeface="Arial" charset="0"/>
              </a:rPr>
              <a:t>parameters from invariant mass spectrum</a:t>
            </a:r>
            <a:endParaRPr lang="en-US" altLang="ru-RU" sz="1800" b="1" dirty="0">
              <a:effectLst/>
              <a:latin typeface="Arial" charset="0"/>
            </a:endParaRPr>
          </a:p>
        </p:txBody>
      </p:sp>
      <p:sp>
        <p:nvSpPr>
          <p:cNvPr id="21514" name="AutoShape 10"/>
          <p:cNvSpPr>
            <a:spLocks noChangeArrowheads="1"/>
          </p:cNvSpPr>
          <p:nvPr/>
        </p:nvSpPr>
        <p:spPr bwMode="auto">
          <a:xfrm>
            <a:off x="2673350" y="2083436"/>
            <a:ext cx="2762250" cy="157956"/>
          </a:xfrm>
          <a:prstGeom prst="rightArrow">
            <a:avLst>
              <a:gd name="adj1" fmla="val 50000"/>
              <a:gd name="adj2" fmla="val 218593"/>
            </a:avLst>
          </a:prstGeom>
          <a:solidFill>
            <a:srgbClr val="00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15" name="AutoShape 11"/>
          <p:cNvSpPr>
            <a:spLocks noChangeArrowheads="1"/>
          </p:cNvSpPr>
          <p:nvPr/>
        </p:nvSpPr>
        <p:spPr bwMode="auto">
          <a:xfrm>
            <a:off x="4101224" y="4378155"/>
            <a:ext cx="2402210" cy="119180"/>
          </a:xfrm>
          <a:prstGeom prst="rightArrow">
            <a:avLst>
              <a:gd name="adj1" fmla="val 50000"/>
              <a:gd name="adj2" fmla="val 218593"/>
            </a:avLst>
          </a:prstGeom>
          <a:solidFill>
            <a:srgbClr val="FFCC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16" name="AutoShape 12"/>
          <p:cNvSpPr>
            <a:spLocks noChangeArrowheads="1"/>
          </p:cNvSpPr>
          <p:nvPr/>
        </p:nvSpPr>
        <p:spPr bwMode="auto">
          <a:xfrm>
            <a:off x="2267744" y="3573016"/>
            <a:ext cx="1944216" cy="112866"/>
          </a:xfrm>
          <a:prstGeom prst="leftArrow">
            <a:avLst>
              <a:gd name="adj1" fmla="val 50000"/>
              <a:gd name="adj2" fmla="val 284235"/>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 name="TextBox 1"/>
          <p:cNvSpPr txBox="1"/>
          <p:nvPr/>
        </p:nvSpPr>
        <p:spPr>
          <a:xfrm>
            <a:off x="2267744" y="2283256"/>
            <a:ext cx="797013" cy="461665"/>
          </a:xfrm>
          <a:prstGeom prst="rect">
            <a:avLst/>
          </a:prstGeom>
          <a:noFill/>
        </p:spPr>
        <p:txBody>
          <a:bodyPr wrap="none" rtlCol="0">
            <a:spAutoFit/>
          </a:bodyPr>
          <a:lstStyle/>
          <a:p>
            <a:r>
              <a:rPr lang="en-US" sz="1200" dirty="0" smtClean="0">
                <a:effectLst/>
              </a:rPr>
              <a:t>Wavelet </a:t>
            </a:r>
          </a:p>
          <a:p>
            <a:r>
              <a:rPr lang="en-US" sz="1200" dirty="0" smtClean="0">
                <a:effectLst/>
              </a:rPr>
              <a:t>shrinking</a:t>
            </a:r>
            <a:endParaRPr lang="ru-RU" sz="1200" dirty="0">
              <a:effectLst/>
            </a:endParaRPr>
          </a:p>
        </p:txBody>
      </p:sp>
      <p:pic>
        <p:nvPicPr>
          <p:cNvPr id="18" name="Picture 8"/>
          <p:cNvPicPr/>
          <p:nvPr/>
        </p:nvPicPr>
        <p:blipFill>
          <a:blip r:embed="rId7" cstate="print">
            <a:lum contrast="40000"/>
            <a:extLst>
              <a:ext uri="{28A0092B-C50C-407E-A947-70E740481C1C}">
                <a14:useLocalDpi xmlns:a14="http://schemas.microsoft.com/office/drawing/2010/main" val="0"/>
              </a:ext>
            </a:extLst>
          </a:blip>
          <a:srcRect/>
          <a:stretch>
            <a:fillRect/>
          </a:stretch>
        </p:blipFill>
        <p:spPr bwMode="auto">
          <a:xfrm>
            <a:off x="4508595" y="4661234"/>
            <a:ext cx="2244600" cy="1492162"/>
          </a:xfrm>
          <a:prstGeom prst="rect">
            <a:avLst/>
          </a:prstGeom>
          <a:noFill/>
          <a:ln>
            <a:noFill/>
          </a:ln>
          <a:effectLst/>
          <a:extLst/>
        </p:spPr>
      </p:pic>
      <p:pic>
        <p:nvPicPr>
          <p:cNvPr id="60433"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2238" y="2516727"/>
            <a:ext cx="2515816" cy="185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Рисунок 19"/>
          <p:cNvPicPr/>
          <p:nvPr/>
        </p:nvPicPr>
        <p:blipFill>
          <a:blip r:embed="rId9">
            <a:extLst>
              <a:ext uri="{28A0092B-C50C-407E-A947-70E740481C1C}">
                <a14:useLocalDpi xmlns:a14="http://schemas.microsoft.com/office/drawing/2010/main" val="0"/>
              </a:ext>
            </a:extLst>
          </a:blip>
          <a:srcRect/>
          <a:stretch>
            <a:fillRect/>
          </a:stretch>
        </p:blipFill>
        <p:spPr bwMode="auto">
          <a:xfrm>
            <a:off x="6871715" y="4667361"/>
            <a:ext cx="1927478" cy="1445700"/>
          </a:xfrm>
          <a:prstGeom prst="rect">
            <a:avLst/>
          </a:prstGeom>
          <a:noFill/>
        </p:spPr>
      </p:pic>
      <p:sp>
        <p:nvSpPr>
          <p:cNvPr id="3" name="TextBox 2"/>
          <p:cNvSpPr txBox="1"/>
          <p:nvPr/>
        </p:nvSpPr>
        <p:spPr>
          <a:xfrm>
            <a:off x="6792708" y="3907222"/>
            <a:ext cx="2325346" cy="276999"/>
          </a:xfrm>
          <a:prstGeom prst="rect">
            <a:avLst/>
          </a:prstGeom>
          <a:noFill/>
        </p:spPr>
        <p:txBody>
          <a:bodyPr wrap="square" rtlCol="0">
            <a:spAutoFit/>
          </a:bodyPr>
          <a:lstStyle/>
          <a:p>
            <a:r>
              <a:rPr lang="en-US" sz="1200" b="1" dirty="0" smtClean="0">
                <a:solidFill>
                  <a:srgbClr val="0000FF"/>
                </a:solidFill>
                <a:effectLst/>
              </a:rPr>
              <a:t>thanks to Anna </a:t>
            </a:r>
            <a:r>
              <a:rPr lang="en-US" sz="1200" b="1" dirty="0" err="1" smtClean="0">
                <a:solidFill>
                  <a:srgbClr val="0000FF"/>
                </a:solidFill>
                <a:effectLst/>
              </a:rPr>
              <a:t>Senger</a:t>
            </a:r>
            <a:r>
              <a:rPr lang="en-US" sz="1200" b="1" dirty="0" smtClean="0">
                <a:solidFill>
                  <a:srgbClr val="0000FF"/>
                </a:solidFill>
                <a:effectLst/>
              </a:rPr>
              <a:t>, CBM</a:t>
            </a:r>
            <a:endParaRPr lang="ru-RU" sz="1200" b="1" dirty="0">
              <a:solidFill>
                <a:srgbClr val="0000FF"/>
              </a:solidFill>
              <a:effectLst/>
            </a:endParaRPr>
          </a:p>
        </p:txBody>
      </p:sp>
      <p:sp>
        <p:nvSpPr>
          <p:cNvPr id="4" name="TextBox 3"/>
          <p:cNvSpPr txBox="1"/>
          <p:nvPr/>
        </p:nvSpPr>
        <p:spPr>
          <a:xfrm>
            <a:off x="459710" y="3761559"/>
            <a:ext cx="2144883" cy="307777"/>
          </a:xfrm>
          <a:prstGeom prst="rect">
            <a:avLst/>
          </a:prstGeom>
          <a:noFill/>
        </p:spPr>
        <p:txBody>
          <a:bodyPr wrap="none" rtlCol="0">
            <a:spAutoFit/>
          </a:bodyPr>
          <a:lstStyle/>
          <a:p>
            <a:r>
              <a:rPr lang="en-US" sz="1400" b="1" dirty="0" smtClean="0">
                <a:solidFill>
                  <a:srgbClr val="0000FF"/>
                </a:solidFill>
                <a:effectLst/>
              </a:rPr>
              <a:t>thanks to Alex Stadnik</a:t>
            </a:r>
            <a:endParaRPr lang="ru-RU" sz="1400" b="1" dirty="0">
              <a:solidFill>
                <a:srgbClr val="0000FF"/>
              </a:solidFill>
              <a:effectLst/>
            </a:endParaRPr>
          </a:p>
        </p:txBody>
      </p:sp>
      <p:sp>
        <p:nvSpPr>
          <p:cNvPr id="23" name="Rectangle 10"/>
          <p:cNvSpPr>
            <a:spLocks noChangeArrowheads="1"/>
          </p:cNvSpPr>
          <p:nvPr/>
        </p:nvSpPr>
        <p:spPr bwMode="auto">
          <a:xfrm>
            <a:off x="7822446" y="5858569"/>
            <a:ext cx="405554" cy="156592"/>
          </a:xfrm>
          <a:prstGeom prst="rect">
            <a:avLst/>
          </a:prstGeom>
          <a:noFill/>
          <a:ln w="1908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8" charset="0"/>
              <a:buNone/>
            </a:pPr>
            <a:endParaRPr lang="ru-RU" sz="2400" smtClean="0">
              <a:solidFill>
                <a:srgbClr val="FFFFFF"/>
              </a:solidFill>
              <a:effectLst/>
              <a:latin typeface="Times New Roman" pitchFamily="18" charset="0"/>
            </a:endParaRPr>
          </a:p>
        </p:txBody>
      </p:sp>
      <p:sp>
        <p:nvSpPr>
          <p:cNvPr id="24" name="Rectangle 14"/>
          <p:cNvSpPr>
            <a:spLocks noChangeArrowheads="1"/>
          </p:cNvSpPr>
          <p:nvPr/>
        </p:nvSpPr>
        <p:spPr bwMode="auto">
          <a:xfrm>
            <a:off x="4270051" y="4725144"/>
            <a:ext cx="38053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r>
              <a:rPr lang="el-GR" altLang="ru-RU" sz="1400" b="1" i="1" dirty="0">
                <a:solidFill>
                  <a:srgbClr val="FF3300"/>
                </a:solidFill>
                <a:effectLst/>
                <a:latin typeface="Arial" pitchFamily="34" charset="0"/>
              </a:rPr>
              <a:t>ω</a:t>
            </a:r>
            <a:r>
              <a:rPr lang="en-US" altLang="ru-RU" sz="1400" b="1" i="1" dirty="0">
                <a:solidFill>
                  <a:srgbClr val="FF3300"/>
                </a:solidFill>
                <a:effectLst/>
                <a:latin typeface="Arial" pitchFamily="34" charset="0"/>
              </a:rPr>
              <a:t>.</a:t>
            </a:r>
          </a:p>
        </p:txBody>
      </p:sp>
      <p:cxnSp>
        <p:nvCxnSpPr>
          <p:cNvPr id="6" name="Прямая со стрелкой 5"/>
          <p:cNvCxnSpPr/>
          <p:nvPr/>
        </p:nvCxnSpPr>
        <p:spPr bwMode="auto">
          <a:xfrm flipH="1" flipV="1">
            <a:off x="5630895" y="5516019"/>
            <a:ext cx="2394328" cy="420846"/>
          </a:xfrm>
          <a:prstGeom prst="straightConnector1">
            <a:avLst/>
          </a:prstGeom>
          <a:solidFill>
            <a:schemeClr val="accent1"/>
          </a:solidFill>
          <a:ln w="254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0" y="4392292"/>
            <a:ext cx="4509539" cy="2277547"/>
          </a:xfrm>
          <a:prstGeom prst="rect">
            <a:avLst/>
          </a:prstGeom>
          <a:noFill/>
        </p:spPr>
        <p:txBody>
          <a:bodyPr wrap="square" rtlCol="0">
            <a:spAutoFit/>
          </a:bodyPr>
          <a:lstStyle/>
          <a:p>
            <a:r>
              <a:rPr lang="en-US" sz="1600" b="1" dirty="0">
                <a:solidFill>
                  <a:srgbClr val="0000FF"/>
                </a:solidFill>
                <a:effectLst/>
              </a:rPr>
              <a:t>Wavelet G</a:t>
            </a:r>
            <a:r>
              <a:rPr lang="en-US" sz="1600" b="1" baseline="-25000" dirty="0">
                <a:solidFill>
                  <a:srgbClr val="0000FF"/>
                </a:solidFill>
                <a:effectLst/>
              </a:rPr>
              <a:t>2</a:t>
            </a:r>
            <a:r>
              <a:rPr lang="en-US" sz="1600" b="1" dirty="0">
                <a:solidFill>
                  <a:srgbClr val="0000FF"/>
                </a:solidFill>
                <a:effectLst/>
              </a:rPr>
              <a:t> transforms a </a:t>
            </a:r>
            <a:r>
              <a:rPr lang="en-US" sz="1600" b="1" dirty="0" err="1">
                <a:solidFill>
                  <a:srgbClr val="0000FF"/>
                </a:solidFill>
                <a:effectLst/>
              </a:rPr>
              <a:t>gaussian</a:t>
            </a:r>
            <a:r>
              <a:rPr lang="en-US" sz="1600" b="1" dirty="0">
                <a:solidFill>
                  <a:srgbClr val="0000FF"/>
                </a:solidFill>
                <a:effectLst/>
              </a:rPr>
              <a:t> g(</a:t>
            </a:r>
            <a:r>
              <a:rPr lang="en-US" sz="1600" b="1" dirty="0" err="1">
                <a:solidFill>
                  <a:srgbClr val="0000FF"/>
                </a:solidFill>
                <a:effectLst/>
              </a:rPr>
              <a:t>x;A,x</a:t>
            </a:r>
            <a:r>
              <a:rPr lang="en-US" sz="1600" b="1" baseline="-25000" dirty="0" err="1">
                <a:solidFill>
                  <a:srgbClr val="0000FF"/>
                </a:solidFill>
                <a:effectLst/>
              </a:rPr>
              <a:t>o</a:t>
            </a:r>
            <a:r>
              <a:rPr lang="en-US" sz="1600" b="1" dirty="0">
                <a:solidFill>
                  <a:srgbClr val="0000FF"/>
                </a:solidFill>
                <a:effectLst/>
              </a:rPr>
              <a:t>,</a:t>
            </a:r>
            <a:r>
              <a:rPr lang="el-GR" sz="1600" b="1" dirty="0">
                <a:solidFill>
                  <a:srgbClr val="0000FF"/>
                </a:solidFill>
                <a:effectLst/>
              </a:rPr>
              <a:t>σ</a:t>
            </a:r>
            <a:r>
              <a:rPr lang="en-US" sz="1600" b="1" dirty="0">
                <a:solidFill>
                  <a:srgbClr val="0000FF"/>
                </a:solidFill>
                <a:effectLst/>
              </a:rPr>
              <a:t>) </a:t>
            </a:r>
            <a:r>
              <a:rPr lang="en-US" sz="1600" b="1" dirty="0" smtClean="0">
                <a:solidFill>
                  <a:srgbClr val="0000FF"/>
                </a:solidFill>
                <a:effectLst/>
              </a:rPr>
              <a:t>into </a:t>
            </a:r>
            <a:r>
              <a:rPr lang="en-US" sz="1600" b="1" dirty="0">
                <a:solidFill>
                  <a:srgbClr val="0000FF"/>
                </a:solidFill>
                <a:effectLst/>
              </a:rPr>
              <a:t>wavelet of the same order, but with </a:t>
            </a:r>
            <a:r>
              <a:rPr lang="en-US" sz="1600" b="1" dirty="0" smtClean="0">
                <a:solidFill>
                  <a:srgbClr val="0000FF"/>
                </a:solidFill>
                <a:effectLst/>
              </a:rPr>
              <a:t>parameters </a:t>
            </a:r>
            <a:r>
              <a:rPr lang="en-US" sz="1600" b="1" dirty="0">
                <a:solidFill>
                  <a:srgbClr val="0000FF"/>
                </a:solidFill>
                <a:effectLst/>
              </a:rPr>
              <a:t>of that </a:t>
            </a:r>
            <a:r>
              <a:rPr lang="en-US" sz="1600" b="1" dirty="0" err="1">
                <a:solidFill>
                  <a:srgbClr val="0000FF"/>
                </a:solidFill>
                <a:effectLst/>
              </a:rPr>
              <a:t>gaussian</a:t>
            </a:r>
            <a:r>
              <a:rPr lang="en-US" sz="1600" b="1" dirty="0">
                <a:solidFill>
                  <a:srgbClr val="0000FF"/>
                </a:solidFill>
                <a:effectLst/>
              </a:rPr>
              <a:t>: </a:t>
            </a:r>
            <a:endParaRPr lang="en-US" sz="1600" b="1" dirty="0" smtClean="0">
              <a:solidFill>
                <a:srgbClr val="0000FF"/>
              </a:solidFill>
              <a:effectLst/>
            </a:endParaRPr>
          </a:p>
          <a:p>
            <a:endParaRPr lang="en-US" sz="1600" b="1" dirty="0">
              <a:solidFill>
                <a:srgbClr val="0000FF"/>
              </a:solidFill>
              <a:effectLst/>
            </a:endParaRPr>
          </a:p>
          <a:p>
            <a:endParaRPr lang="ru-RU" sz="1600" dirty="0">
              <a:solidFill>
                <a:srgbClr val="0000FF"/>
              </a:solidFill>
              <a:effectLst/>
            </a:endParaRPr>
          </a:p>
          <a:p>
            <a:r>
              <a:rPr lang="en-US" sz="1600" b="1" dirty="0">
                <a:solidFill>
                  <a:srgbClr val="0000FF"/>
                </a:solidFill>
                <a:effectLst/>
              </a:rPr>
              <a:t>It is true for any order n and leads to the idea </a:t>
            </a:r>
            <a:r>
              <a:rPr lang="en-US" sz="1600" b="1" dirty="0" smtClean="0">
                <a:solidFill>
                  <a:srgbClr val="0000FF"/>
                </a:solidFill>
                <a:effectLst/>
              </a:rPr>
              <a:t>of </a:t>
            </a:r>
            <a:r>
              <a:rPr lang="en-US" sz="1600" b="1" dirty="0">
                <a:solidFill>
                  <a:srgbClr val="0000FF"/>
                </a:solidFill>
                <a:effectLst/>
              </a:rPr>
              <a:t>looking for the peak parameters </a:t>
            </a:r>
            <a:r>
              <a:rPr lang="en-US" sz="1600" b="1" dirty="0">
                <a:solidFill>
                  <a:srgbClr val="C00000"/>
                </a:solidFill>
                <a:effectLst/>
              </a:rPr>
              <a:t>directly </a:t>
            </a:r>
            <a:r>
              <a:rPr lang="en-US" sz="1600" b="1" dirty="0" smtClean="0">
                <a:solidFill>
                  <a:srgbClr val="C00000"/>
                </a:solidFill>
                <a:effectLst/>
              </a:rPr>
              <a:t>in G</a:t>
            </a:r>
            <a:r>
              <a:rPr lang="en-US" sz="1600" b="1" baseline="-25000" dirty="0" smtClean="0">
                <a:solidFill>
                  <a:srgbClr val="C00000"/>
                </a:solidFill>
                <a:effectLst/>
              </a:rPr>
              <a:t>2</a:t>
            </a:r>
            <a:r>
              <a:rPr lang="en-US" sz="1600" b="1" dirty="0" smtClean="0">
                <a:solidFill>
                  <a:srgbClr val="C00000"/>
                </a:solidFill>
                <a:effectLst/>
              </a:rPr>
              <a:t> </a:t>
            </a:r>
            <a:r>
              <a:rPr lang="en-US" sz="1600" b="1" dirty="0">
                <a:solidFill>
                  <a:srgbClr val="C00000"/>
                </a:solidFill>
                <a:effectLst/>
              </a:rPr>
              <a:t>domain without  its inverting </a:t>
            </a:r>
            <a:endParaRPr lang="ru-RU" sz="1600" dirty="0">
              <a:solidFill>
                <a:srgbClr val="C00000"/>
              </a:solidFill>
              <a:effectLst/>
            </a:endParaRPr>
          </a:p>
          <a:p>
            <a:endParaRPr lang="ru-RU" sz="1400" dirty="0"/>
          </a:p>
        </p:txBody>
      </p:sp>
      <p:pic>
        <p:nvPicPr>
          <p:cNvPr id="28" name="Picture 1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556" y="5221813"/>
            <a:ext cx="2894332" cy="371004"/>
          </a:xfrm>
          <a:prstGeom prst="rect">
            <a:avLst/>
          </a:prstGeom>
          <a:noFill/>
          <a:ln>
            <a:noFill/>
          </a:ln>
          <a:effectLst/>
          <a:extLst/>
        </p:spPr>
      </p:pic>
      <p:sp>
        <p:nvSpPr>
          <p:cNvPr id="8" name="Нижний колонтитул 7"/>
          <p:cNvSpPr>
            <a:spLocks noGrp="1"/>
          </p:cNvSpPr>
          <p:nvPr>
            <p:ph type="ftr" sz="quarter" idx="10"/>
          </p:nvPr>
        </p:nvSpPr>
        <p:spPr/>
        <p:txBody>
          <a:bodyPr/>
          <a:lstStyle/>
          <a:p>
            <a:pPr>
              <a:defRPr/>
            </a:pPr>
            <a:r>
              <a:rPr lang="en-US" dirty="0" err="1" smtClean="0"/>
              <a:t>G.Ososkov</a:t>
            </a:r>
            <a:r>
              <a:rPr lang="en-US" dirty="0" smtClean="0"/>
              <a:t> AIS-GRID 2015</a:t>
            </a:r>
            <a:endParaRPr lang="ru-RU" dirty="0"/>
          </a:p>
        </p:txBody>
      </p:sp>
    </p:spTree>
    <p:extLst>
      <p:ext uri="{BB962C8B-B14F-4D97-AF65-F5344CB8AC3E}">
        <p14:creationId xmlns:p14="http://schemas.microsoft.com/office/powerpoint/2010/main" val="20765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187624" y="6248400"/>
            <a:ext cx="7499176" cy="457200"/>
          </a:xfrm>
        </p:spPr>
        <p:txBody>
          <a:bodyPr/>
          <a:lstStyle/>
          <a:p>
            <a:r>
              <a:rPr lang="en-US" altLang="ru-RU" smtClean="0"/>
              <a:t>G.Ososkov AIS-GRID 2015</a:t>
            </a:r>
            <a:endParaRPr lang="ru-RU" altLang="ru-RU" dirty="0"/>
          </a:p>
        </p:txBody>
      </p:sp>
      <p:sp>
        <p:nvSpPr>
          <p:cNvPr id="6" name="Номер слайда 5"/>
          <p:cNvSpPr>
            <a:spLocks noGrp="1"/>
          </p:cNvSpPr>
          <p:nvPr>
            <p:ph type="sldNum" sz="quarter" idx="12"/>
          </p:nvPr>
        </p:nvSpPr>
        <p:spPr/>
        <p:txBody>
          <a:bodyPr/>
          <a:lstStyle/>
          <a:p>
            <a:fld id="{50BB0709-7B1A-40CE-8D91-BC88E8776A5E}" type="slidenum">
              <a:rPr lang="ru-RU" altLang="ru-RU"/>
              <a:pPr/>
              <a:t>27</a:t>
            </a:fld>
            <a:endParaRPr lang="ru-RU" altLang="ru-RU"/>
          </a:p>
        </p:txBody>
      </p:sp>
      <p:sp>
        <p:nvSpPr>
          <p:cNvPr id="6146" name="Rectangle 2"/>
          <p:cNvSpPr>
            <a:spLocks noGrp="1" noChangeArrowheads="1"/>
          </p:cNvSpPr>
          <p:nvPr>
            <p:ph type="title"/>
          </p:nvPr>
        </p:nvSpPr>
        <p:spPr>
          <a:xfrm>
            <a:off x="0" y="332656"/>
            <a:ext cx="9144000" cy="549275"/>
          </a:xfrm>
        </p:spPr>
        <p:txBody>
          <a:bodyPr/>
          <a:lstStyle/>
          <a:p>
            <a:pPr algn="ctr"/>
            <a:r>
              <a:rPr lang="ru-RU" altLang="ru-RU" sz="3200" b="1" dirty="0">
                <a:solidFill>
                  <a:srgbClr val="0000CC"/>
                </a:solidFill>
              </a:rPr>
              <a:t>П</a:t>
            </a:r>
            <a:r>
              <a:rPr lang="ru-RU" altLang="ru-RU" sz="3200" b="1" dirty="0" smtClean="0">
                <a:solidFill>
                  <a:srgbClr val="0000CC"/>
                </a:solidFill>
              </a:rPr>
              <a:t>ринципы имитационного моделирования</a:t>
            </a:r>
            <a:r>
              <a:rPr lang="ru-RU" altLang="ru-RU" sz="4000" dirty="0" smtClean="0"/>
              <a:t> </a:t>
            </a:r>
            <a:endParaRPr lang="ru-RU" altLang="ru-RU" sz="4000" dirty="0"/>
          </a:p>
        </p:txBody>
      </p:sp>
      <p:sp>
        <p:nvSpPr>
          <p:cNvPr id="6147" name="Rectangle 3"/>
          <p:cNvSpPr>
            <a:spLocks noGrp="1" noChangeArrowheads="1"/>
          </p:cNvSpPr>
          <p:nvPr>
            <p:ph type="body" idx="1"/>
          </p:nvPr>
        </p:nvSpPr>
        <p:spPr>
          <a:xfrm>
            <a:off x="0" y="836712"/>
            <a:ext cx="9144000" cy="6165850"/>
          </a:xfrm>
        </p:spPr>
        <p:txBody>
          <a:bodyPr/>
          <a:lstStyle/>
          <a:p>
            <a:pPr marL="0" indent="0">
              <a:buNone/>
            </a:pPr>
            <a:r>
              <a:rPr lang="ru-RU" altLang="ru-RU" sz="2000" b="1" u="sng" dirty="0">
                <a:solidFill>
                  <a:srgbClr val="C00000"/>
                </a:solidFill>
              </a:rPr>
              <a:t>Имитационное моделировани</a:t>
            </a:r>
            <a:r>
              <a:rPr lang="ru-RU" altLang="ru-RU" sz="2000" b="1" u="sng" dirty="0">
                <a:solidFill>
                  <a:srgbClr val="FF0000"/>
                </a:solidFill>
              </a:rPr>
              <a:t>е</a:t>
            </a:r>
            <a:r>
              <a:rPr lang="ru-RU" altLang="ru-RU" sz="2000" dirty="0"/>
              <a:t> </a:t>
            </a:r>
            <a:r>
              <a:rPr lang="ru-RU" altLang="ru-RU" sz="2200" dirty="0"/>
              <a:t>- </a:t>
            </a:r>
            <a:r>
              <a:rPr lang="ru-RU" altLang="ru-RU" sz="1800" dirty="0"/>
              <a:t>это моделирование сложных систем, характеризуемых</a:t>
            </a:r>
          </a:p>
          <a:p>
            <a:pPr>
              <a:spcBef>
                <a:spcPts val="0"/>
              </a:spcBef>
            </a:pPr>
            <a:r>
              <a:rPr lang="ru-RU" altLang="ru-RU" sz="1800" dirty="0" smtClean="0"/>
              <a:t>сложностью</a:t>
            </a:r>
            <a:r>
              <a:rPr lang="ru-RU" altLang="ru-RU" sz="1800" dirty="0"/>
              <a:t>, многоуровневой иерархической структурой;</a:t>
            </a:r>
          </a:p>
          <a:p>
            <a:pPr>
              <a:spcBef>
                <a:spcPts val="0"/>
              </a:spcBef>
            </a:pPr>
            <a:r>
              <a:rPr lang="ru-RU" altLang="ru-RU" sz="1800" dirty="0" smtClean="0"/>
              <a:t>наличием </a:t>
            </a:r>
            <a:r>
              <a:rPr lang="ru-RU" altLang="ru-RU" sz="1800" dirty="0"/>
              <a:t>взаимосвязей элементов и самих уровней;</a:t>
            </a:r>
          </a:p>
          <a:p>
            <a:pPr>
              <a:spcBef>
                <a:spcPts val="0"/>
              </a:spcBef>
            </a:pPr>
            <a:r>
              <a:rPr lang="ru-RU" altLang="ru-RU" sz="1800" dirty="0" smtClean="0"/>
              <a:t>стохастичностью </a:t>
            </a:r>
            <a:r>
              <a:rPr lang="ru-RU" altLang="ru-RU" sz="1800" dirty="0"/>
              <a:t>процессов функционирования явлений,</a:t>
            </a:r>
            <a:endParaRPr lang="en-US" altLang="ru-RU" sz="1800" dirty="0"/>
          </a:p>
          <a:p>
            <a:pPr>
              <a:spcBef>
                <a:spcPts val="0"/>
              </a:spcBef>
            </a:pPr>
            <a:r>
              <a:rPr lang="ru-RU" altLang="ru-RU" sz="1800" dirty="0" smtClean="0"/>
              <a:t>необходимо</a:t>
            </a:r>
            <a:r>
              <a:rPr lang="en-US" altLang="ru-RU" sz="1800" dirty="0"/>
              <a:t>c</a:t>
            </a:r>
            <a:r>
              <a:rPr lang="ru-RU" altLang="ru-RU" sz="1800" dirty="0" err="1"/>
              <a:t>тью</a:t>
            </a:r>
            <a:r>
              <a:rPr lang="ru-RU" altLang="ru-RU" sz="1800" dirty="0"/>
              <a:t> сымитировать поведение системы во времени. </a:t>
            </a:r>
            <a:endParaRPr lang="en-US" altLang="ru-RU" sz="1800" dirty="0"/>
          </a:p>
          <a:p>
            <a:pPr marL="0" indent="0">
              <a:spcBef>
                <a:spcPts val="0"/>
              </a:spcBef>
              <a:buNone/>
            </a:pPr>
            <a:r>
              <a:rPr lang="ru-RU" altLang="ru-RU" sz="1600" b="1" dirty="0" smtClean="0"/>
              <a:t>Развитие имитационных моделей стало возможным только с появлением компьютеров, поэтому часто вместо имитационного говорят о </a:t>
            </a:r>
            <a:r>
              <a:rPr lang="ru-RU" altLang="ru-RU" sz="1600" b="1" dirty="0" smtClean="0">
                <a:solidFill>
                  <a:srgbClr val="FF3300"/>
                </a:solidFill>
              </a:rPr>
              <a:t>компьютерном моделировании, </a:t>
            </a:r>
            <a:r>
              <a:rPr lang="ru-RU" altLang="ru-RU" sz="1600" b="1" dirty="0" smtClean="0"/>
              <a:t>хотя последнее – шире, т.к. включает также аналитические и вычислительные модели</a:t>
            </a:r>
            <a:endParaRPr lang="ru-RU" altLang="ru-RU" sz="1600" b="1" dirty="0" smtClean="0">
              <a:solidFill>
                <a:srgbClr val="FF3300"/>
              </a:solidFill>
            </a:endParaRPr>
          </a:p>
          <a:p>
            <a:pPr marL="0" indent="0">
              <a:spcBef>
                <a:spcPts val="0"/>
              </a:spcBef>
              <a:buNone/>
            </a:pPr>
            <a:r>
              <a:rPr lang="ru-RU" altLang="ru-RU" sz="2200" b="1" dirty="0" smtClean="0">
                <a:solidFill>
                  <a:srgbClr val="C00000"/>
                </a:solidFill>
              </a:rPr>
              <a:t>Структуры</a:t>
            </a:r>
            <a:r>
              <a:rPr lang="ru-RU" altLang="ru-RU" sz="2200" dirty="0" smtClean="0">
                <a:solidFill>
                  <a:srgbClr val="C00000"/>
                </a:solidFill>
              </a:rPr>
              <a:t> </a:t>
            </a:r>
            <a:r>
              <a:rPr lang="ru-RU" altLang="ru-RU" sz="2200" dirty="0">
                <a:solidFill>
                  <a:srgbClr val="C00000"/>
                </a:solidFill>
              </a:rPr>
              <a:t>имитационных моделей: </a:t>
            </a:r>
          </a:p>
          <a:p>
            <a:pPr marL="0" indent="0">
              <a:spcBef>
                <a:spcPts val="0"/>
              </a:spcBef>
              <a:buNone/>
            </a:pPr>
            <a:r>
              <a:rPr lang="ru-RU" altLang="ru-RU" sz="1800" dirty="0"/>
              <a:t>модель состоит из следующих составляющих:</a:t>
            </a:r>
          </a:p>
          <a:p>
            <a:pPr marL="0" indent="0">
              <a:spcBef>
                <a:spcPts val="0"/>
              </a:spcBef>
              <a:buNone/>
            </a:pPr>
            <a:r>
              <a:rPr lang="ru-RU" altLang="ru-RU" sz="1800" dirty="0"/>
              <a:t>- компоненты (блоки и уровни);</a:t>
            </a:r>
          </a:p>
          <a:p>
            <a:pPr marL="0" indent="0">
              <a:spcBef>
                <a:spcPts val="0"/>
              </a:spcBef>
              <a:buNone/>
            </a:pPr>
            <a:r>
              <a:rPr lang="ru-RU" altLang="ru-RU" sz="1800" dirty="0"/>
              <a:t>- переменные;</a:t>
            </a:r>
          </a:p>
          <a:p>
            <a:pPr marL="0" indent="0">
              <a:spcBef>
                <a:spcPts val="0"/>
              </a:spcBef>
              <a:buNone/>
            </a:pPr>
            <a:r>
              <a:rPr lang="ru-RU" altLang="ru-RU" sz="1800" dirty="0"/>
              <a:t>- параметры;</a:t>
            </a:r>
          </a:p>
          <a:p>
            <a:pPr marL="0" indent="0">
              <a:spcBef>
                <a:spcPts val="0"/>
              </a:spcBef>
              <a:buNone/>
            </a:pPr>
            <a:r>
              <a:rPr lang="ru-RU" altLang="ru-RU" sz="1800" dirty="0"/>
              <a:t>- функциональные зависимости переменных и уровней;</a:t>
            </a:r>
          </a:p>
          <a:p>
            <a:pPr marL="0" indent="0">
              <a:spcBef>
                <a:spcPts val="0"/>
              </a:spcBef>
              <a:buNone/>
            </a:pPr>
            <a:r>
              <a:rPr lang="ru-RU" altLang="ru-RU" sz="1800" dirty="0"/>
              <a:t>- </a:t>
            </a:r>
            <a:r>
              <a:rPr lang="ru-RU" altLang="ru-RU" sz="1800" b="1" dirty="0">
                <a:solidFill>
                  <a:srgbClr val="C00000"/>
                </a:solidFill>
              </a:rPr>
              <a:t>ограничения</a:t>
            </a:r>
            <a:r>
              <a:rPr lang="ru-RU" altLang="ru-RU" sz="1800" dirty="0"/>
              <a:t>   (на время, ресурсы, ошибки, риски);</a:t>
            </a:r>
          </a:p>
          <a:p>
            <a:pPr marL="0" indent="0">
              <a:spcBef>
                <a:spcPts val="0"/>
              </a:spcBef>
              <a:buNone/>
            </a:pPr>
            <a:r>
              <a:rPr lang="ru-RU" altLang="ru-RU" sz="1800" dirty="0"/>
              <a:t>- </a:t>
            </a:r>
            <a:r>
              <a:rPr lang="ru-RU" altLang="ru-RU" sz="1800" b="1" dirty="0">
                <a:solidFill>
                  <a:srgbClr val="C00000"/>
                </a:solidFill>
              </a:rPr>
              <a:t>целевые функции</a:t>
            </a:r>
            <a:r>
              <a:rPr lang="ru-RU" altLang="ru-RU" sz="1800" dirty="0"/>
              <a:t>. Их два типа: </a:t>
            </a:r>
          </a:p>
          <a:p>
            <a:pPr marL="0" indent="0">
              <a:spcBef>
                <a:spcPts val="0"/>
              </a:spcBef>
              <a:buNone/>
            </a:pPr>
            <a:r>
              <a:rPr lang="ru-RU" altLang="ru-RU" sz="1800" dirty="0"/>
              <a:t>     - сохранить , т.е. обеспечить </a:t>
            </a:r>
            <a:r>
              <a:rPr lang="en-US" altLang="ru-RU" sz="1800" b="1" i="1" dirty="0"/>
              <a:t>min</a:t>
            </a:r>
            <a:r>
              <a:rPr lang="ru-RU" altLang="ru-RU" sz="1800" dirty="0"/>
              <a:t> потерь, риска, ошибки;</a:t>
            </a:r>
          </a:p>
          <a:p>
            <a:pPr marL="0" indent="0">
              <a:spcBef>
                <a:spcPts val="0"/>
              </a:spcBef>
              <a:buNone/>
            </a:pPr>
            <a:r>
              <a:rPr lang="ru-RU" altLang="ru-RU" sz="1800" dirty="0"/>
              <a:t>     - приобрести, </a:t>
            </a:r>
            <a:r>
              <a:rPr lang="ru-RU" altLang="ru-RU" sz="1800" dirty="0" err="1"/>
              <a:t>т.е</a:t>
            </a:r>
            <a:r>
              <a:rPr lang="ru-RU" altLang="ru-RU" sz="1800" dirty="0"/>
              <a:t>  обеспечить </a:t>
            </a:r>
            <a:r>
              <a:rPr lang="en-US" altLang="ru-RU" sz="1800" b="1" i="1" dirty="0"/>
              <a:t>max</a:t>
            </a:r>
            <a:r>
              <a:rPr lang="ru-RU" altLang="ru-RU" sz="1800" dirty="0"/>
              <a:t> прибыли, эффективности, точности.</a:t>
            </a:r>
          </a:p>
          <a:p>
            <a:pPr>
              <a:lnSpc>
                <a:spcPct val="80000"/>
              </a:lnSpc>
              <a:spcBef>
                <a:spcPts val="0"/>
              </a:spcBef>
              <a:buFontTx/>
              <a:buNone/>
            </a:pPr>
            <a:endParaRPr lang="ru-RU" altLang="ru-RU" sz="1800" dirty="0"/>
          </a:p>
        </p:txBody>
      </p:sp>
    </p:spTree>
    <p:extLst>
      <p:ext uri="{BB962C8B-B14F-4D97-AF65-F5344CB8AC3E}">
        <p14:creationId xmlns:p14="http://schemas.microsoft.com/office/powerpoint/2010/main" val="363399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Нижний колонтитул 4"/>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400" smtClean="0">
                <a:solidFill>
                  <a:srgbClr val="000000"/>
                </a:solidFill>
              </a:rPr>
              <a:t>G.Ososkov AIS-GRID 2015</a:t>
            </a:r>
            <a:endParaRPr lang="ru-RU" altLang="ru-RU" sz="1400" smtClean="0">
              <a:solidFill>
                <a:srgbClr val="000000"/>
              </a:solidFill>
            </a:endParaRPr>
          </a:p>
        </p:txBody>
      </p:sp>
      <p:sp>
        <p:nvSpPr>
          <p:cNvPr id="9220"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46A1E32-679A-4545-988C-4E47ABC3A887}" type="slidenum">
              <a:rPr lang="ru-RU" altLang="ru-RU" sz="1400">
                <a:solidFill>
                  <a:srgbClr val="000000"/>
                </a:solidFill>
              </a:rPr>
              <a:pPr>
                <a:spcBef>
                  <a:spcPct val="0"/>
                </a:spcBef>
                <a:buFontTx/>
                <a:buNone/>
              </a:pPr>
              <a:t>28</a:t>
            </a:fld>
            <a:endParaRPr lang="ru-RU" altLang="ru-RU" sz="1400">
              <a:solidFill>
                <a:srgbClr val="000000"/>
              </a:solidFill>
            </a:endParaRPr>
          </a:p>
        </p:txBody>
      </p:sp>
      <p:sp>
        <p:nvSpPr>
          <p:cNvPr id="9221" name="Rectangle 2"/>
          <p:cNvSpPr>
            <a:spLocks noGrp="1" noChangeArrowheads="1"/>
          </p:cNvSpPr>
          <p:nvPr>
            <p:ph type="title"/>
          </p:nvPr>
        </p:nvSpPr>
        <p:spPr>
          <a:xfrm>
            <a:off x="395536" y="260648"/>
            <a:ext cx="8748464" cy="576064"/>
          </a:xfrm>
        </p:spPr>
        <p:txBody>
          <a:bodyPr/>
          <a:lstStyle/>
          <a:p>
            <a:pPr algn="ctr" eaLnBrk="1" hangingPunct="1">
              <a:lnSpc>
                <a:spcPct val="80000"/>
              </a:lnSpc>
            </a:pPr>
            <a:r>
              <a:rPr lang="ru-RU" altLang="ru-RU" sz="3600" b="1" dirty="0" smtClean="0">
                <a:solidFill>
                  <a:srgbClr val="0000FF"/>
                </a:solidFill>
                <a:effectLst>
                  <a:outerShdw blurRad="38100" dist="38100" dir="2700000" algn="tl">
                    <a:srgbClr val="000000">
                      <a:alpha val="43137"/>
                    </a:srgbClr>
                  </a:outerShdw>
                </a:effectLst>
              </a:rPr>
              <a:t>Этапы моделирования</a:t>
            </a:r>
            <a:endParaRPr lang="ru-RU" altLang="ru-RU" sz="3600" b="1" dirty="0" smtClean="0">
              <a:solidFill>
                <a:srgbClr val="0000FF"/>
              </a:solidFill>
              <a:effectLst>
                <a:outerShdw blurRad="38100" dist="38100" dir="2700000" algn="tl">
                  <a:srgbClr val="000000">
                    <a:alpha val="43137"/>
                  </a:srgbClr>
                </a:outerShdw>
              </a:effectLst>
            </a:endParaRPr>
          </a:p>
        </p:txBody>
      </p:sp>
      <p:sp>
        <p:nvSpPr>
          <p:cNvPr id="9222" name="Rectangle 3"/>
          <p:cNvSpPr>
            <a:spLocks noGrp="1" noChangeArrowheads="1"/>
          </p:cNvSpPr>
          <p:nvPr>
            <p:ph type="body" idx="1"/>
          </p:nvPr>
        </p:nvSpPr>
        <p:spPr>
          <a:xfrm>
            <a:off x="35496" y="836712"/>
            <a:ext cx="9108504" cy="5400600"/>
          </a:xfrm>
        </p:spPr>
        <p:txBody>
          <a:bodyPr/>
          <a:lstStyle/>
          <a:p>
            <a:pPr marL="0" indent="0" eaLnBrk="1" hangingPunct="1">
              <a:lnSpc>
                <a:spcPct val="90000"/>
              </a:lnSpc>
              <a:buNone/>
            </a:pPr>
            <a:r>
              <a:rPr lang="ru-RU" altLang="ko-KR" sz="2000" b="1" dirty="0" smtClean="0">
                <a:solidFill>
                  <a:srgbClr val="0000FF"/>
                </a:solidFill>
              </a:rPr>
              <a:t>АНАЛИЗ</a:t>
            </a:r>
            <a:r>
              <a:rPr lang="ru-RU" altLang="ko-KR" sz="2000" dirty="0" smtClean="0"/>
              <a:t> </a:t>
            </a:r>
            <a:endParaRPr lang="ru-RU" altLang="ko-KR" sz="2000" dirty="0"/>
          </a:p>
          <a:p>
            <a:pPr eaLnBrk="1" hangingPunct="1">
              <a:lnSpc>
                <a:spcPct val="90000"/>
              </a:lnSpc>
            </a:pPr>
            <a:r>
              <a:rPr lang="ru-RU" altLang="ko-KR" sz="2000" dirty="0" smtClean="0"/>
              <a:t> </a:t>
            </a:r>
            <a:r>
              <a:rPr lang="ru-RU" altLang="ko-KR" sz="1800" dirty="0" smtClean="0"/>
              <a:t>анализ работы объекта для выделения его </a:t>
            </a:r>
            <a:r>
              <a:rPr lang="ru-RU" altLang="ko-KR" sz="1800" dirty="0"/>
              <a:t>основных </a:t>
            </a:r>
            <a:r>
              <a:rPr lang="ru-RU" altLang="ko-KR" sz="1800" dirty="0" smtClean="0"/>
              <a:t>функций, обеспечивающих выполнение им своего предназначения;</a:t>
            </a:r>
          </a:p>
          <a:p>
            <a:pPr eaLnBrk="1" hangingPunct="1">
              <a:lnSpc>
                <a:spcPct val="90000"/>
              </a:lnSpc>
            </a:pPr>
            <a:r>
              <a:rPr lang="ru-RU" altLang="ko-KR" sz="1800" dirty="0" smtClean="0"/>
              <a:t> статистический </a:t>
            </a:r>
            <a:r>
              <a:rPr lang="ru-RU" altLang="ko-KR" sz="1800" dirty="0" smtClean="0"/>
              <a:t>анализ данных об объекте, определение их источника (данные о состоянии  элементов объекта </a:t>
            </a:r>
            <a:r>
              <a:rPr lang="ru-RU" altLang="ko-KR" sz="1800" dirty="0" smtClean="0"/>
              <a:t>или </a:t>
            </a:r>
            <a:r>
              <a:rPr lang="ru-RU" altLang="ko-KR" sz="1800" dirty="0" smtClean="0"/>
              <a:t>данные, получаемые от него самого в процессе его работы), и их природы: детерминированные или стохастические. Для последних – проверка гипотезы об их распределении и оценка параметров этих распределений;</a:t>
            </a:r>
          </a:p>
          <a:p>
            <a:pPr marL="0" indent="0" eaLnBrk="1" hangingPunct="1">
              <a:lnSpc>
                <a:spcPct val="90000"/>
              </a:lnSpc>
              <a:buNone/>
            </a:pPr>
            <a:r>
              <a:rPr lang="ru-RU" altLang="ko-KR" sz="2000" b="1" dirty="0" smtClean="0">
                <a:solidFill>
                  <a:srgbClr val="0000FF"/>
                </a:solidFill>
              </a:rPr>
              <a:t>СИНТЕЗ</a:t>
            </a:r>
            <a:r>
              <a:rPr lang="ru-RU" altLang="ko-KR" sz="2000" dirty="0" smtClean="0"/>
              <a:t> </a:t>
            </a:r>
            <a:endParaRPr lang="ru-RU" altLang="ko-KR" sz="2000" dirty="0"/>
          </a:p>
          <a:p>
            <a:pPr eaLnBrk="1" hangingPunct="1">
              <a:lnSpc>
                <a:spcPct val="90000"/>
              </a:lnSpc>
            </a:pPr>
            <a:r>
              <a:rPr lang="ru-RU" altLang="ko-KR" sz="1800" dirty="0" smtClean="0"/>
              <a:t>разработка идеализированной математической модели объекта</a:t>
            </a:r>
            <a:r>
              <a:rPr lang="ru-RU" altLang="ko-KR" sz="1800" dirty="0" smtClean="0"/>
              <a:t>, включающей основные процессы его функционирования с использованием методов упрощающей аппроксимации и линеаризации, если они не препятствуют достижению целевых условий;</a:t>
            </a:r>
          </a:p>
          <a:p>
            <a:pPr eaLnBrk="1" hangingPunct="1">
              <a:lnSpc>
                <a:spcPct val="90000"/>
              </a:lnSpc>
            </a:pPr>
            <a:r>
              <a:rPr lang="ru-RU" altLang="ko-KR" sz="1800" dirty="0" smtClean="0"/>
              <a:t>разработка соответствующей </a:t>
            </a:r>
            <a:r>
              <a:rPr lang="ru-RU" altLang="ko-KR" sz="1800" dirty="0"/>
              <a:t>компьютерной </a:t>
            </a:r>
            <a:r>
              <a:rPr lang="ru-RU" altLang="ko-KR" sz="1800" dirty="0" smtClean="0"/>
              <a:t>модели, реализующей </a:t>
            </a:r>
            <a:r>
              <a:rPr lang="ru-RU" altLang="ko-KR" sz="1800" dirty="0" smtClean="0"/>
              <a:t>имитационные алгоритмы математической модели;</a:t>
            </a:r>
            <a:endParaRPr lang="ru-RU" altLang="ko-KR" sz="1800" dirty="0" smtClean="0"/>
          </a:p>
          <a:p>
            <a:pPr marL="0" indent="0" eaLnBrk="1" hangingPunct="1">
              <a:lnSpc>
                <a:spcPct val="90000"/>
              </a:lnSpc>
              <a:buNone/>
            </a:pPr>
            <a:r>
              <a:rPr lang="ru-RU" altLang="ko-KR" sz="2000" b="1" dirty="0" smtClean="0">
                <a:solidFill>
                  <a:srgbClr val="0000FF"/>
                </a:solidFill>
              </a:rPr>
              <a:t>ВЕРИФИКАЦИЯ и СОПРОВОЖДЕНИЕ</a:t>
            </a:r>
            <a:r>
              <a:rPr lang="ru-RU" altLang="ko-KR" sz="2000" dirty="0" smtClean="0"/>
              <a:t> </a:t>
            </a:r>
            <a:endParaRPr lang="ru-RU" altLang="ko-KR" sz="2000" dirty="0"/>
          </a:p>
          <a:p>
            <a:pPr eaLnBrk="1" hangingPunct="1">
              <a:lnSpc>
                <a:spcPct val="90000"/>
              </a:lnSpc>
            </a:pPr>
            <a:r>
              <a:rPr lang="ru-RU" altLang="ko-KR" sz="1800" dirty="0" smtClean="0"/>
              <a:t>проверка </a:t>
            </a:r>
            <a:r>
              <a:rPr lang="ru-RU" altLang="ko-KR" sz="1800" dirty="0" smtClean="0"/>
              <a:t>адекватности модели методами математической </a:t>
            </a:r>
            <a:r>
              <a:rPr lang="ru-RU" altLang="ko-KR" sz="1800" dirty="0" smtClean="0"/>
              <a:t>статистики;</a:t>
            </a:r>
          </a:p>
          <a:p>
            <a:pPr eaLnBrk="1" hangingPunct="1">
              <a:lnSpc>
                <a:spcPct val="90000"/>
              </a:lnSpc>
            </a:pPr>
            <a:r>
              <a:rPr lang="ru-RU" altLang="ko-KR" sz="1800" dirty="0" smtClean="0"/>
              <a:t>ее отладка;</a:t>
            </a:r>
          </a:p>
          <a:p>
            <a:pPr eaLnBrk="1" hangingPunct="1">
              <a:lnSpc>
                <a:spcPct val="90000"/>
              </a:lnSpc>
            </a:pPr>
            <a:r>
              <a:rPr lang="ru-RU" altLang="ko-KR" sz="1800" dirty="0" smtClean="0"/>
              <a:t>сопровождение</a:t>
            </a:r>
            <a:r>
              <a:rPr lang="ru-RU" altLang="ko-KR" sz="1800" dirty="0" smtClean="0"/>
              <a:t>. </a:t>
            </a:r>
            <a:endParaRPr lang="ru-RU" altLang="ru-RU" sz="1800" dirty="0" smtClean="0"/>
          </a:p>
        </p:txBody>
      </p:sp>
    </p:spTree>
    <p:extLst>
      <p:ext uri="{BB962C8B-B14F-4D97-AF65-F5344CB8AC3E}">
        <p14:creationId xmlns:p14="http://schemas.microsoft.com/office/powerpoint/2010/main" val="3737463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691680" y="332656"/>
            <a:ext cx="7452320" cy="595313"/>
          </a:xfrm>
        </p:spPr>
        <p:txBody>
          <a:bodyPr/>
          <a:lstStyle/>
          <a:p>
            <a:r>
              <a:rPr lang="en-US" altLang="ru-RU" sz="3200" b="1" dirty="0">
                <a:solidFill>
                  <a:srgbClr val="0000FF"/>
                </a:solidFill>
              </a:rPr>
              <a:t>HENP computing at the Big Data era</a:t>
            </a:r>
            <a:endParaRPr lang="ru-RU" altLang="ru-RU" sz="3200" b="1" dirty="0" smtClean="0">
              <a:solidFill>
                <a:srgbClr val="0000FF"/>
              </a:solidFill>
            </a:endParaRPr>
          </a:p>
        </p:txBody>
      </p:sp>
      <p:sp>
        <p:nvSpPr>
          <p:cNvPr id="3" name="Объект 2"/>
          <p:cNvSpPr>
            <a:spLocks noGrp="1"/>
          </p:cNvSpPr>
          <p:nvPr>
            <p:ph idx="1"/>
          </p:nvPr>
        </p:nvSpPr>
        <p:spPr>
          <a:xfrm>
            <a:off x="251520" y="836712"/>
            <a:ext cx="8578850" cy="5472608"/>
          </a:xfrm>
        </p:spPr>
        <p:txBody>
          <a:bodyPr/>
          <a:lstStyle/>
          <a:p>
            <a:pPr marL="0" indent="0">
              <a:buFont typeface="Wingdings" pitchFamily="2" charset="2"/>
              <a:buNone/>
              <a:defRPr/>
            </a:pPr>
            <a:r>
              <a:rPr lang="ru-RU" sz="2000" dirty="0" smtClean="0">
                <a:solidFill>
                  <a:srgbClr val="0000FF"/>
                </a:solidFill>
                <a:effectLst>
                  <a:outerShdw blurRad="38100" dist="38100" dir="2700000" algn="tl">
                    <a:srgbClr val="000000">
                      <a:alpha val="43137"/>
                    </a:srgbClr>
                  </a:outerShdw>
                </a:effectLst>
              </a:rPr>
              <a:t>Планы развития </a:t>
            </a:r>
            <a:r>
              <a:rPr lang="ru-RU" sz="2000" dirty="0" err="1" smtClean="0">
                <a:solidFill>
                  <a:srgbClr val="0000FF"/>
                </a:solidFill>
                <a:effectLst>
                  <a:outerShdw blurRad="38100" dist="38100" dir="2700000" algn="tl">
                    <a:srgbClr val="000000">
                      <a:alpha val="43137"/>
                    </a:srgbClr>
                  </a:outerShdw>
                </a:effectLst>
              </a:rPr>
              <a:t>компьютинга</a:t>
            </a:r>
            <a:r>
              <a:rPr lang="ru-RU" sz="2000" dirty="0" smtClean="0">
                <a:solidFill>
                  <a:srgbClr val="0000FF"/>
                </a:solidFill>
                <a:effectLst>
                  <a:outerShdw blurRad="38100" dist="38100" dir="2700000" algn="tl">
                    <a:srgbClr val="000000">
                      <a:alpha val="43137"/>
                    </a:srgbClr>
                  </a:outerShdw>
                </a:effectLst>
              </a:rPr>
              <a:t> в </a:t>
            </a:r>
            <a:r>
              <a:rPr lang="ru-RU" sz="2000" dirty="0" err="1" smtClean="0">
                <a:solidFill>
                  <a:srgbClr val="0000FF"/>
                </a:solidFill>
                <a:effectLst>
                  <a:outerShdw blurRad="38100" dist="38100" dir="2700000" algn="tl">
                    <a:srgbClr val="000000">
                      <a:alpha val="43137"/>
                    </a:srgbClr>
                  </a:outerShdw>
                </a:effectLst>
              </a:rPr>
              <a:t>ЦЕРНе</a:t>
            </a:r>
            <a:r>
              <a:rPr lang="ru-RU" sz="2000" dirty="0" smtClean="0">
                <a:solidFill>
                  <a:srgbClr val="0000FF"/>
                </a:solidFill>
                <a:effectLst>
                  <a:outerShdw blurRad="38100" dist="38100" dir="2700000" algn="tl">
                    <a:srgbClr val="000000">
                      <a:alpha val="43137"/>
                    </a:srgbClr>
                  </a:outerShdw>
                </a:effectLst>
              </a:rPr>
              <a:t> для обеспечения </a:t>
            </a:r>
            <a:r>
              <a:rPr lang="ru-RU" sz="2000" b="1" dirty="0" smtClean="0">
                <a:solidFill>
                  <a:srgbClr val="0000FF"/>
                </a:solidFill>
                <a:effectLst>
                  <a:outerShdw blurRad="38100" dist="38100" dir="2700000" algn="tl">
                    <a:srgbClr val="000000">
                      <a:alpha val="43137"/>
                    </a:srgbClr>
                  </a:outerShdw>
                </a:effectLst>
              </a:rPr>
              <a:t>потенциально новой физики </a:t>
            </a:r>
            <a:r>
              <a:rPr lang="ru-RU" sz="2000" dirty="0" smtClean="0">
                <a:solidFill>
                  <a:srgbClr val="0000FF"/>
                </a:solidFill>
                <a:effectLst>
                  <a:outerShdw blurRad="38100" dist="38100" dir="2700000" algn="tl">
                    <a:srgbClr val="000000">
                      <a:alpha val="43137"/>
                    </a:srgbClr>
                  </a:outerShdw>
                </a:effectLst>
              </a:rPr>
              <a:t>после  запуска БАК  в 2015 году</a:t>
            </a:r>
          </a:p>
          <a:p>
            <a:pPr>
              <a:buFont typeface="+mj-lt"/>
              <a:buAutoNum type="arabicPeriod"/>
              <a:defRPr/>
            </a:pPr>
            <a:r>
              <a:rPr lang="ru-RU" sz="2000" dirty="0" smtClean="0">
                <a:effectLst>
                  <a:outerShdw blurRad="38100" dist="38100" dir="2700000" algn="tl">
                    <a:srgbClr val="000000">
                      <a:alpha val="43137"/>
                    </a:srgbClr>
                  </a:outerShdw>
                </a:effectLst>
              </a:rPr>
              <a:t>Значительное </a:t>
            </a:r>
            <a:r>
              <a:rPr lang="ru-RU" sz="2000" dirty="0">
                <a:effectLst>
                  <a:outerShdw blurRad="38100" dist="38100" dir="2700000" algn="tl">
                    <a:srgbClr val="000000">
                      <a:alpha val="43137"/>
                    </a:srgbClr>
                  </a:outerShdw>
                </a:effectLst>
              </a:rPr>
              <a:t>увеличение вычислительных мощностей и сетевых ресурсов хранения данных; </a:t>
            </a:r>
          </a:p>
          <a:p>
            <a:pPr>
              <a:buFont typeface="+mj-lt"/>
              <a:buAutoNum type="arabicPeriod"/>
              <a:defRPr/>
            </a:pPr>
            <a:r>
              <a:rPr lang="ru-RU" sz="2000" dirty="0" smtClean="0">
                <a:effectLst>
                  <a:outerShdw blurRad="38100" dist="38100" dir="2700000" algn="tl">
                    <a:srgbClr val="000000">
                      <a:alpha val="43137"/>
                    </a:srgbClr>
                  </a:outerShdw>
                </a:effectLst>
              </a:rPr>
              <a:t>Развитие интеллектуальных средств </a:t>
            </a:r>
            <a:r>
              <a:rPr lang="ru-RU" sz="2000" dirty="0">
                <a:effectLst>
                  <a:outerShdw blurRad="38100" dist="38100" dir="2700000" algn="tl">
                    <a:srgbClr val="000000">
                      <a:alpha val="43137"/>
                    </a:srgbClr>
                  </a:outerShdw>
                </a:effectLst>
              </a:rPr>
              <a:t>динамического хранения данных;</a:t>
            </a:r>
          </a:p>
          <a:p>
            <a:pPr>
              <a:buFont typeface="+mj-lt"/>
              <a:buAutoNum type="arabicPeriod"/>
              <a:defRPr/>
            </a:pPr>
            <a:r>
              <a:rPr lang="ru-RU" sz="2000" b="1" dirty="0" smtClean="0">
                <a:solidFill>
                  <a:srgbClr val="C00000"/>
                </a:solidFill>
              </a:rPr>
              <a:t>Повышение </a:t>
            </a:r>
            <a:r>
              <a:rPr lang="ru-RU" sz="2000" b="1" dirty="0">
                <a:solidFill>
                  <a:srgbClr val="C00000"/>
                </a:solidFill>
              </a:rPr>
              <a:t>эффективности </a:t>
            </a:r>
            <a:r>
              <a:rPr lang="en-US" sz="2000" b="1" dirty="0">
                <a:solidFill>
                  <a:srgbClr val="C00000"/>
                </a:solidFill>
              </a:rPr>
              <a:t>WLCG</a:t>
            </a:r>
            <a:r>
              <a:rPr lang="ru-RU" sz="2000" b="1" dirty="0">
                <a:solidFill>
                  <a:srgbClr val="C00000"/>
                </a:solidFill>
              </a:rPr>
              <a:t> путем синтеза </a:t>
            </a:r>
            <a:r>
              <a:rPr lang="ru-RU" sz="2000" b="1" dirty="0" err="1">
                <a:solidFill>
                  <a:srgbClr val="C00000"/>
                </a:solidFill>
              </a:rPr>
              <a:t>грид</a:t>
            </a:r>
            <a:r>
              <a:rPr lang="ru-RU" sz="2000" b="1" dirty="0">
                <a:solidFill>
                  <a:srgbClr val="C00000"/>
                </a:solidFill>
              </a:rPr>
              <a:t> и облачных </a:t>
            </a:r>
            <a:r>
              <a:rPr lang="ru-RU" sz="2000" b="1" dirty="0" smtClean="0">
                <a:solidFill>
                  <a:srgbClr val="C00000"/>
                </a:solidFill>
              </a:rPr>
              <a:t>технологий; </a:t>
            </a:r>
            <a:endParaRPr lang="ru-RU" sz="2000" b="1" dirty="0">
              <a:solidFill>
                <a:srgbClr val="C00000"/>
              </a:solidFill>
            </a:endParaRPr>
          </a:p>
          <a:p>
            <a:pPr>
              <a:buFont typeface="+mj-lt"/>
              <a:buAutoNum type="arabicPeriod"/>
              <a:defRPr/>
            </a:pPr>
            <a:r>
              <a:rPr lang="ru-RU" sz="2000" dirty="0">
                <a:effectLst>
                  <a:outerShdw blurRad="38100" dist="38100" dir="2700000" algn="tl">
                    <a:srgbClr val="000000">
                      <a:alpha val="43137"/>
                    </a:srgbClr>
                  </a:outerShdw>
                </a:effectLst>
              </a:rPr>
              <a:t>активизация использования распределенных параллельных </a:t>
            </a:r>
            <a:r>
              <a:rPr lang="ru-RU" sz="2000" dirty="0" smtClean="0">
                <a:effectLst>
                  <a:outerShdw blurRad="38100" dist="38100" dir="2700000" algn="tl">
                    <a:srgbClr val="000000">
                      <a:alpha val="43137"/>
                    </a:srgbClr>
                  </a:outerShdw>
                </a:effectLst>
              </a:rPr>
              <a:t>вычислений</a:t>
            </a:r>
          </a:p>
          <a:p>
            <a:pPr>
              <a:buFont typeface="+mj-lt"/>
              <a:buAutoNum type="arabicPeriod"/>
              <a:defRPr/>
            </a:pPr>
            <a:r>
              <a:rPr lang="ru-RU" sz="2000" dirty="0">
                <a:effectLst>
                  <a:outerShdw blurRad="38100" dist="38100" dir="2700000" algn="tl">
                    <a:srgbClr val="000000">
                      <a:alpha val="43137"/>
                    </a:srgbClr>
                  </a:outerShdw>
                </a:effectLst>
              </a:rPr>
              <a:t>Совершенствования </a:t>
            </a:r>
            <a:r>
              <a:rPr lang="ru-RU" sz="2000" dirty="0" smtClean="0">
                <a:effectLst>
                  <a:outerShdw blurRad="38100" dist="38100" dir="2700000" algn="tl">
                    <a:srgbClr val="000000">
                      <a:alpha val="43137"/>
                    </a:srgbClr>
                  </a:outerShdw>
                </a:effectLst>
              </a:rPr>
              <a:t>алгоритмических и программных </a:t>
            </a:r>
            <a:r>
              <a:rPr lang="ru-RU" sz="2000" dirty="0">
                <a:effectLst>
                  <a:outerShdw blurRad="38100" dist="38100" dir="2700000" algn="tl">
                    <a:srgbClr val="000000">
                      <a:alpha val="43137"/>
                    </a:srgbClr>
                  </a:outerShdw>
                </a:effectLst>
              </a:rPr>
              <a:t>средств анализа и моделирования; </a:t>
            </a:r>
          </a:p>
          <a:p>
            <a:pPr>
              <a:buFont typeface="+mj-lt"/>
              <a:buAutoNum type="arabicPeriod"/>
              <a:defRPr/>
            </a:pPr>
            <a:endParaRPr lang="ru-RU" sz="800" dirty="0">
              <a:effectLst>
                <a:outerShdw blurRad="38100" dist="38100" dir="2700000" algn="tl">
                  <a:srgbClr val="000000">
                    <a:alpha val="43137"/>
                  </a:srgbClr>
                </a:outerShdw>
              </a:effectLst>
            </a:endParaRPr>
          </a:p>
          <a:p>
            <a:pPr marL="0" indent="0">
              <a:buFont typeface="Wingdings" pitchFamily="2" charset="2"/>
              <a:buNone/>
              <a:defRPr/>
            </a:pPr>
            <a:r>
              <a:rPr lang="ru-RU" sz="2000" dirty="0" smtClean="0">
                <a:solidFill>
                  <a:srgbClr val="0000FF"/>
                </a:solidFill>
                <a:effectLst>
                  <a:outerShdw blurRad="38100" dist="38100" dir="2700000" algn="tl">
                    <a:srgbClr val="000000">
                      <a:alpha val="43137"/>
                    </a:srgbClr>
                  </a:outerShdw>
                </a:effectLst>
              </a:rPr>
              <a:t>Такие же планы характерны для ведущих физических центров мира, в том числе и для ОИЯИ с его </a:t>
            </a:r>
            <a:r>
              <a:rPr lang="ru-RU" sz="2000" dirty="0" err="1" smtClean="0">
                <a:solidFill>
                  <a:srgbClr val="0000FF"/>
                </a:solidFill>
                <a:effectLst>
                  <a:outerShdw blurRad="38100" dist="38100" dir="2700000" algn="tl">
                    <a:srgbClr val="000000">
                      <a:alpha val="43137"/>
                    </a:srgbClr>
                  </a:outerShdw>
                </a:effectLst>
              </a:rPr>
              <a:t>мегапроектом</a:t>
            </a:r>
            <a:r>
              <a:rPr lang="ru-RU" sz="2000" dirty="0" smtClean="0">
                <a:solidFill>
                  <a:srgbClr val="0000FF"/>
                </a:solidFill>
                <a:effectLst>
                  <a:outerShdw blurRad="38100" dist="38100" dir="2700000" algn="tl">
                    <a:srgbClr val="000000">
                      <a:alpha val="43137"/>
                    </a:srgbClr>
                  </a:outerShdw>
                </a:effectLst>
              </a:rPr>
              <a:t> </a:t>
            </a:r>
            <a:r>
              <a:rPr lang="en-US" sz="2000" dirty="0" smtClean="0">
                <a:solidFill>
                  <a:srgbClr val="0000FF"/>
                </a:solidFill>
                <a:effectLst>
                  <a:outerShdw blurRad="38100" dist="38100" dir="2700000" algn="tl">
                    <a:srgbClr val="000000">
                      <a:alpha val="43137"/>
                    </a:srgbClr>
                  </a:outerShdw>
                </a:effectLst>
              </a:rPr>
              <a:t>NICA</a:t>
            </a:r>
            <a:r>
              <a:rPr lang="ru-RU" sz="2000" dirty="0" smtClean="0">
                <a:solidFill>
                  <a:srgbClr val="0000FF"/>
                </a:solidFill>
                <a:effectLst>
                  <a:outerShdw blurRad="38100" dist="38100" dir="2700000" algn="tl">
                    <a:srgbClr val="000000">
                      <a:alpha val="43137"/>
                    </a:srgbClr>
                  </a:outerShdw>
                </a:effectLst>
              </a:rPr>
              <a:t> и </a:t>
            </a:r>
            <a:r>
              <a:rPr lang="en-US" sz="2000" dirty="0" smtClean="0">
                <a:solidFill>
                  <a:srgbClr val="0000FF"/>
                </a:solidFill>
                <a:effectLst>
                  <a:outerShdw blurRad="38100" dist="38100" dir="2700000" algn="tl">
                    <a:srgbClr val="000000">
                      <a:alpha val="43137"/>
                    </a:srgbClr>
                  </a:outerShdw>
                </a:effectLst>
              </a:rPr>
              <a:t>CMS Tier 1 </a:t>
            </a:r>
            <a:r>
              <a:rPr lang="ru-RU" sz="2000" dirty="0" smtClean="0">
                <a:solidFill>
                  <a:srgbClr val="0000FF"/>
                </a:solidFill>
                <a:effectLst>
                  <a:outerShdw blurRad="38100" dist="38100" dir="2700000" algn="tl">
                    <a:srgbClr val="000000">
                      <a:alpha val="43137"/>
                    </a:srgbClr>
                  </a:outerShdw>
                </a:effectLst>
              </a:rPr>
              <a:t>в ЛИТ.</a:t>
            </a:r>
          </a:p>
          <a:p>
            <a:pPr marL="0" indent="0">
              <a:buFont typeface="Wingdings" pitchFamily="2" charset="2"/>
              <a:buNone/>
              <a:defRPr/>
            </a:pPr>
            <a:r>
              <a:rPr lang="ru-RU" sz="2000" b="1" dirty="0" smtClean="0">
                <a:solidFill>
                  <a:srgbClr val="C00000"/>
                </a:solidFill>
              </a:rPr>
              <a:t>Обсудим пункт 3</a:t>
            </a:r>
            <a:endParaRPr lang="ru-RU" sz="2000" dirty="0" smtClean="0">
              <a:solidFill>
                <a:srgbClr val="0000FF"/>
              </a:solidFill>
              <a:effectLst>
                <a:outerShdw blurRad="38100" dist="38100" dir="2700000" algn="tl">
                  <a:srgbClr val="000000">
                    <a:alpha val="43137"/>
                  </a:srgbClr>
                </a:outerShdw>
              </a:effectLst>
            </a:endParaRPr>
          </a:p>
          <a:p>
            <a:pPr marL="0" indent="0">
              <a:buFont typeface="Wingdings" pitchFamily="2" charset="2"/>
              <a:buNone/>
              <a:defRPr/>
            </a:pPr>
            <a:endParaRPr lang="ru-RU" sz="1800" dirty="0">
              <a:solidFill>
                <a:srgbClr val="0000FF"/>
              </a:solidFill>
              <a:effectLst>
                <a:outerShdw blurRad="38100" dist="38100" dir="2700000" algn="tl">
                  <a:srgbClr val="000000">
                    <a:alpha val="43137"/>
                  </a:srgbClr>
                </a:outerShdw>
              </a:effectLst>
            </a:endParaRPr>
          </a:p>
          <a:p>
            <a:pPr marL="0" indent="0">
              <a:buFont typeface="Wingdings" pitchFamily="2" charset="2"/>
              <a:buNone/>
              <a:defRPr/>
            </a:pPr>
            <a:endParaRPr lang="ru-RU" sz="1800" dirty="0" smtClean="0">
              <a:solidFill>
                <a:srgbClr val="0000FF"/>
              </a:solidFill>
              <a:effectLst>
                <a:outerShdw blurRad="38100" dist="38100" dir="2700000" algn="tl">
                  <a:srgbClr val="000000">
                    <a:alpha val="43137"/>
                  </a:srgbClr>
                </a:outerShdw>
              </a:effectLst>
            </a:endParaRPr>
          </a:p>
          <a:p>
            <a:pPr marL="0" indent="0">
              <a:buFont typeface="Wingdings" pitchFamily="2" charset="2"/>
              <a:buNone/>
              <a:defRPr/>
            </a:pPr>
            <a:endParaRPr lang="ru-RU" sz="2000" dirty="0">
              <a:solidFill>
                <a:srgbClr val="0000FF"/>
              </a:solidFill>
              <a:effectLst>
                <a:outerShdw blurRad="38100" dist="38100" dir="2700000" algn="tl">
                  <a:srgbClr val="000000">
                    <a:alpha val="43137"/>
                  </a:srgbClr>
                </a:outerShdw>
              </a:effectLst>
            </a:endParaRPr>
          </a:p>
          <a:p>
            <a:pPr marL="0" indent="0">
              <a:buFont typeface="Wingdings" pitchFamily="2" charset="2"/>
              <a:buNone/>
              <a:defRPr/>
            </a:pPr>
            <a:endParaRPr lang="ru-RU" sz="1800" dirty="0"/>
          </a:p>
        </p:txBody>
      </p:sp>
      <p:sp>
        <p:nvSpPr>
          <p:cNvPr id="24580"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300E5285-C03B-4665-A0D7-FF8122B2A510}" type="slidenum">
              <a:rPr lang="ru-RU" altLang="ru-RU" sz="1200" smtClean="0">
                <a:latin typeface="Arial Black" pitchFamily="34" charset="0"/>
              </a:rPr>
              <a:pPr eaLnBrk="1" hangingPunct="1">
                <a:spcBef>
                  <a:spcPct val="0"/>
                </a:spcBef>
                <a:buClrTx/>
                <a:buSzTx/>
                <a:buFontTx/>
                <a:buNone/>
              </a:pPr>
              <a:t>29</a:t>
            </a:fld>
            <a:endParaRPr lang="ru-RU" altLang="ru-RU" sz="1200" smtClean="0">
              <a:latin typeface="Arial Black" pitchFamily="34" charset="0"/>
            </a:endParaRPr>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259229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07951" y="116632"/>
            <a:ext cx="8928546" cy="594866"/>
          </a:xfrm>
        </p:spPr>
        <p:txBody>
          <a:bodyPr/>
          <a:lstStyle/>
          <a:p>
            <a:pPr algn="r">
              <a:lnSpc>
                <a:spcPct val="70000"/>
              </a:lnSpc>
            </a:pPr>
            <a:r>
              <a:rPr lang="ru-RU" altLang="ru-RU" sz="2800" dirty="0">
                <a:solidFill>
                  <a:srgbClr val="0000FF"/>
                </a:solidFill>
              </a:rPr>
              <a:t/>
            </a:r>
            <a:br>
              <a:rPr lang="ru-RU" altLang="ru-RU" sz="2800" dirty="0">
                <a:solidFill>
                  <a:srgbClr val="0000FF"/>
                </a:solidFill>
              </a:rPr>
            </a:br>
            <a:r>
              <a:rPr lang="en-US" altLang="ru-RU" sz="2800" b="1" dirty="0">
                <a:solidFill>
                  <a:srgbClr val="0000FF"/>
                </a:solidFill>
              </a:rPr>
              <a:t>WLCG</a:t>
            </a:r>
            <a:r>
              <a:rPr lang="ru-RU" altLang="ru-RU" sz="2800" b="1" dirty="0">
                <a:solidFill>
                  <a:srgbClr val="0000FF"/>
                </a:solidFill>
              </a:rPr>
              <a:t> </a:t>
            </a:r>
            <a:r>
              <a:rPr lang="ru-RU" altLang="ru-RU" sz="2800" b="1" dirty="0" smtClean="0">
                <a:solidFill>
                  <a:srgbClr val="0000FF"/>
                </a:solidFill>
              </a:rPr>
              <a:t>-</a:t>
            </a:r>
            <a:r>
              <a:rPr lang="en-US" altLang="ru-RU" sz="2800" b="1" dirty="0" smtClean="0">
                <a:solidFill>
                  <a:srgbClr val="0000FF"/>
                </a:solidFill>
              </a:rPr>
              <a:t> Worldwide </a:t>
            </a:r>
            <a:r>
              <a:rPr lang="en-US" altLang="ru-RU" sz="2800" b="1" dirty="0">
                <a:solidFill>
                  <a:srgbClr val="0000FF"/>
                </a:solidFill>
              </a:rPr>
              <a:t>LHC Computing Grid</a:t>
            </a:r>
            <a:endParaRPr lang="ru-RU" altLang="ru-RU" sz="2800" dirty="0" smtClean="0">
              <a:solidFill>
                <a:srgbClr val="0000FF"/>
              </a:solidFill>
            </a:endParaRPr>
          </a:p>
        </p:txBody>
      </p:sp>
      <p:sp>
        <p:nvSpPr>
          <p:cNvPr id="3" name="Объект 2"/>
          <p:cNvSpPr>
            <a:spLocks noGrp="1"/>
          </p:cNvSpPr>
          <p:nvPr>
            <p:ph idx="1"/>
          </p:nvPr>
        </p:nvSpPr>
        <p:spPr>
          <a:xfrm>
            <a:off x="107950" y="764704"/>
            <a:ext cx="3023890" cy="3812845"/>
          </a:xfrm>
        </p:spPr>
        <p:txBody>
          <a:bodyPr/>
          <a:lstStyle/>
          <a:p>
            <a:pPr marL="0" indent="0" algn="ctr">
              <a:buNone/>
              <a:defRPr/>
            </a:pPr>
            <a:r>
              <a:rPr lang="ru-RU" altLang="ru-RU" sz="1600" dirty="0"/>
              <a:t>Сотни тысяч компьютеров, объединены во </a:t>
            </a:r>
            <a:r>
              <a:rPr lang="ru-RU" altLang="ru-RU" sz="1600" b="1" dirty="0">
                <a:solidFill>
                  <a:srgbClr val="0000FF"/>
                </a:solidFill>
              </a:rPr>
              <a:t>Всемирную сеть распределенных вычислений</a:t>
            </a:r>
            <a:r>
              <a:rPr lang="ru-RU" altLang="ru-RU" sz="1600" dirty="0"/>
              <a:t> </a:t>
            </a:r>
            <a:r>
              <a:rPr lang="ru-RU" altLang="ru-RU" sz="1600" dirty="0">
                <a:solidFill>
                  <a:schemeClr val="bg1">
                    <a:lumMod val="50000"/>
                  </a:schemeClr>
                </a:solidFill>
                <a:effectLst>
                  <a:outerShdw blurRad="38100" dist="38100" dir="2700000" algn="tl">
                    <a:srgbClr val="000000">
                      <a:alpha val="43137"/>
                    </a:srgbClr>
                  </a:outerShdw>
                </a:effectLst>
              </a:rPr>
              <a:t>- </a:t>
            </a:r>
            <a:r>
              <a:rPr lang="en-US" altLang="ru-RU" sz="1600" u="sng" dirty="0">
                <a:solidFill>
                  <a:schemeClr val="bg1">
                    <a:lumMod val="50000"/>
                  </a:schemeClr>
                </a:solidFill>
                <a:effectLst>
                  <a:outerShdw blurRad="38100" dist="38100" dir="2700000" algn="tl">
                    <a:srgbClr val="000000">
                      <a:alpha val="43137"/>
                    </a:srgbClr>
                  </a:outerShdw>
                </a:effectLst>
                <a:hlinkClick r:id="rId2"/>
              </a:rPr>
              <a:t>Worldwide LHC </a:t>
            </a:r>
            <a:r>
              <a:rPr lang="en-US" altLang="ru-RU" sz="1600" u="sng" dirty="0" smtClean="0">
                <a:solidFill>
                  <a:schemeClr val="bg1">
                    <a:lumMod val="50000"/>
                  </a:schemeClr>
                </a:solidFill>
                <a:effectLst>
                  <a:outerShdw blurRad="38100" dist="38100" dir="2700000" algn="tl">
                    <a:srgbClr val="000000">
                      <a:alpha val="43137"/>
                    </a:srgbClr>
                  </a:outerShdw>
                </a:effectLst>
                <a:hlinkClick r:id="rId2"/>
              </a:rPr>
              <a:t>Computing</a:t>
            </a:r>
            <a:r>
              <a:rPr lang="ru-RU" altLang="ru-RU" sz="1600" u="sng" dirty="0" smtClean="0">
                <a:solidFill>
                  <a:schemeClr val="bg1">
                    <a:lumMod val="50000"/>
                  </a:schemeClr>
                </a:solidFill>
                <a:effectLst>
                  <a:outerShdw blurRad="38100" dist="38100" dir="2700000" algn="tl">
                    <a:srgbClr val="000000">
                      <a:alpha val="43137"/>
                    </a:srgbClr>
                  </a:outerShdw>
                </a:effectLst>
                <a:hlinkClick r:id="rId2"/>
              </a:rPr>
              <a:t> </a:t>
            </a:r>
            <a:r>
              <a:rPr lang="en-US" altLang="ru-RU" sz="1600" u="sng" dirty="0" smtClean="0">
                <a:solidFill>
                  <a:schemeClr val="bg1">
                    <a:lumMod val="50000"/>
                  </a:schemeClr>
                </a:solidFill>
                <a:effectLst>
                  <a:outerShdw blurRad="38100" dist="38100" dir="2700000" algn="tl">
                    <a:srgbClr val="000000">
                      <a:alpha val="43137"/>
                    </a:srgbClr>
                  </a:outerShdw>
                </a:effectLst>
                <a:hlinkClick r:id="rId2"/>
              </a:rPr>
              <a:t>Grid</a:t>
            </a:r>
            <a:r>
              <a:rPr lang="en-US" altLang="ru-RU" sz="1600" u="sng" dirty="0">
                <a:solidFill>
                  <a:schemeClr val="bg1">
                    <a:lumMod val="50000"/>
                  </a:schemeClr>
                </a:solidFill>
                <a:effectLst>
                  <a:outerShdw blurRad="38100" dist="38100" dir="2700000" algn="tl">
                    <a:srgbClr val="000000">
                      <a:alpha val="43137"/>
                    </a:srgbClr>
                  </a:outerShdw>
                </a:effectLst>
              </a:rPr>
              <a:t> </a:t>
            </a:r>
            <a:r>
              <a:rPr lang="ru-RU" altLang="ru-RU" sz="1600" dirty="0">
                <a:solidFill>
                  <a:schemeClr val="bg1">
                    <a:lumMod val="50000"/>
                  </a:schemeClr>
                </a:solidFill>
                <a:effectLst>
                  <a:outerShdw blurRad="38100" dist="38100" dir="2700000" algn="tl">
                    <a:srgbClr val="000000">
                      <a:alpha val="43137"/>
                    </a:srgbClr>
                  </a:outerShdw>
                </a:effectLst>
              </a:rPr>
              <a:t>(</a:t>
            </a:r>
            <a:r>
              <a:rPr lang="en-US" altLang="ru-RU" sz="1600" dirty="0">
                <a:solidFill>
                  <a:schemeClr val="bg1">
                    <a:lumMod val="50000"/>
                  </a:schemeClr>
                </a:solidFill>
                <a:effectLst>
                  <a:outerShdw blurRad="38100" dist="38100" dir="2700000" algn="tl">
                    <a:srgbClr val="000000">
                      <a:alpha val="43137"/>
                    </a:srgbClr>
                  </a:outerShdw>
                </a:effectLst>
              </a:rPr>
              <a:t>WLCG</a:t>
            </a:r>
            <a:r>
              <a:rPr lang="ru-RU" altLang="ru-RU" sz="1600" dirty="0">
                <a:solidFill>
                  <a:schemeClr val="bg1">
                    <a:lumMod val="50000"/>
                  </a:schemeClr>
                </a:solidFill>
                <a:effectLst>
                  <a:outerShdw blurRad="38100" dist="38100" dir="2700000" algn="tl">
                    <a:srgbClr val="000000">
                      <a:alpha val="43137"/>
                    </a:srgbClr>
                  </a:outerShdw>
                </a:effectLst>
              </a:rPr>
              <a:t>).  </a:t>
            </a:r>
          </a:p>
          <a:p>
            <a:pPr marL="0" indent="0" algn="ctr">
              <a:buFont typeface="Wingdings" pitchFamily="2" charset="2"/>
              <a:buNone/>
              <a:defRPr/>
            </a:pPr>
            <a:r>
              <a:rPr lang="ru-RU" sz="1600" b="1" dirty="0" smtClean="0">
                <a:effectLst>
                  <a:outerShdw blurRad="38100" dist="38100" dir="2700000" algn="tl">
                    <a:srgbClr val="000000">
                      <a:alpha val="43137"/>
                    </a:srgbClr>
                  </a:outerShdw>
                </a:effectLst>
              </a:rPr>
              <a:t>Иерархическая </a:t>
            </a:r>
            <a:r>
              <a:rPr lang="ru-RU" sz="1600" b="1" dirty="0">
                <a:effectLst>
                  <a:outerShdw blurRad="38100" dist="38100" dir="2700000" algn="tl">
                    <a:srgbClr val="000000">
                      <a:alpha val="43137"/>
                    </a:srgbClr>
                  </a:outerShdw>
                </a:effectLst>
              </a:rPr>
              <a:t>структура </a:t>
            </a:r>
            <a:r>
              <a:rPr lang="en-US" sz="1600" b="1" dirty="0">
                <a:effectLst>
                  <a:outerShdw blurRad="38100" dist="38100" dir="2700000" algn="tl">
                    <a:srgbClr val="000000">
                      <a:alpha val="43137"/>
                    </a:srgbClr>
                  </a:outerShdw>
                </a:effectLst>
              </a:rPr>
              <a:t>WLCG</a:t>
            </a:r>
            <a:r>
              <a:rPr lang="ru-RU" sz="1600" b="1" dirty="0">
                <a:effectLst>
                  <a:outerShdw blurRad="38100" dist="38100" dir="2700000" algn="tl">
                    <a:srgbClr val="000000">
                      <a:alpha val="43137"/>
                    </a:srgbClr>
                  </a:outerShdw>
                </a:effectLst>
              </a:rPr>
              <a:t> состоит из вычислительных </a:t>
            </a:r>
          </a:p>
          <a:p>
            <a:pPr marL="0" indent="0" algn="ctr">
              <a:buNone/>
              <a:defRPr/>
            </a:pPr>
            <a:r>
              <a:rPr lang="en-US" sz="1600" b="1" dirty="0">
                <a:effectLst>
                  <a:outerShdw blurRad="38100" dist="38100" dir="2700000" algn="tl">
                    <a:srgbClr val="000000">
                      <a:alpha val="43137"/>
                    </a:srgbClr>
                  </a:outerShdw>
                </a:effectLst>
              </a:rPr>
              <a:t>Tier</a:t>
            </a:r>
            <a:r>
              <a:rPr lang="ru-RU" sz="1600" b="1" dirty="0">
                <a:effectLst>
                  <a:outerShdw blurRad="38100" dist="38100" dir="2700000" algn="tl">
                    <a:srgbClr val="000000">
                      <a:alpha val="43137"/>
                    </a:srgbClr>
                  </a:outerShdw>
                </a:effectLst>
              </a:rPr>
              <a:t>-центров разных уровней. </a:t>
            </a:r>
            <a:endParaRPr lang="ru-RU" sz="1600" b="1" dirty="0" smtClean="0">
              <a:effectLst>
                <a:outerShdw blurRad="38100" dist="38100" dir="2700000" algn="tl">
                  <a:srgbClr val="000000">
                    <a:alpha val="43137"/>
                  </a:srgbClr>
                </a:outerShdw>
              </a:effectLst>
            </a:endParaRPr>
          </a:p>
          <a:p>
            <a:pPr marL="0" indent="0" algn="ctr">
              <a:buNone/>
              <a:defRPr/>
            </a:pPr>
            <a:r>
              <a:rPr lang="ru-RU" sz="1600" dirty="0" smtClean="0">
                <a:solidFill>
                  <a:srgbClr val="000000"/>
                </a:solidFill>
              </a:rPr>
              <a:t>Ежедневно </a:t>
            </a:r>
            <a:r>
              <a:rPr lang="ru-RU" sz="1600" dirty="0">
                <a:solidFill>
                  <a:srgbClr val="000000"/>
                </a:solidFill>
              </a:rPr>
              <a:t>в </a:t>
            </a:r>
            <a:r>
              <a:rPr lang="en-US" sz="1600" dirty="0">
                <a:solidFill>
                  <a:srgbClr val="000000"/>
                </a:solidFill>
              </a:rPr>
              <a:t>WLCG</a:t>
            </a:r>
            <a:r>
              <a:rPr lang="ru-RU" sz="1600" dirty="0">
                <a:solidFill>
                  <a:srgbClr val="000000"/>
                </a:solidFill>
              </a:rPr>
              <a:t> обрабатываются полтора миллиона </a:t>
            </a:r>
            <a:r>
              <a:rPr lang="ru-RU" sz="1600" dirty="0" smtClean="0">
                <a:solidFill>
                  <a:srgbClr val="000000"/>
                </a:solidFill>
              </a:rPr>
              <a:t>заданий. </a:t>
            </a:r>
            <a:endParaRPr lang="ru-RU" sz="1600" b="1" dirty="0" smtClean="0">
              <a:effectLst>
                <a:outerShdw blurRad="38100" dist="38100" dir="2700000" algn="tl">
                  <a:srgbClr val="000000">
                    <a:alpha val="43137"/>
                  </a:srgbClr>
                </a:outerShdw>
              </a:effectLst>
            </a:endParaRPr>
          </a:p>
        </p:txBody>
      </p:sp>
      <p:sp>
        <p:nvSpPr>
          <p:cNvPr id="15364" name="Номер слайда 3"/>
          <p:cNvSpPr>
            <a:spLocks noGrp="1"/>
          </p:cNvSpPr>
          <p:nvPr>
            <p:ph type="sldNum" sz="quarter" idx="11"/>
          </p:nvPr>
        </p:nvSpPr>
        <p:spPr>
          <a:xfrm>
            <a:off x="6948264" y="6301680"/>
            <a:ext cx="2133600" cy="457200"/>
          </a:xfrm>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51739F87-58E4-4238-99CA-4B9B55536C2C}" type="slidenum">
              <a:rPr lang="ru-RU" altLang="ru-RU" sz="1200" smtClean="0">
                <a:latin typeface="Arial Black" pitchFamily="34" charset="0"/>
              </a:rPr>
              <a:pPr eaLnBrk="1" hangingPunct="1">
                <a:spcBef>
                  <a:spcPct val="0"/>
                </a:spcBef>
                <a:buClrTx/>
                <a:buSzTx/>
                <a:buFontTx/>
                <a:buNone/>
              </a:pPr>
              <a:t>3</a:t>
            </a:fld>
            <a:endParaRPr lang="ru-RU" altLang="ru-RU" sz="1200" smtClean="0">
              <a:latin typeface="Arial Black" pitchFamily="34" charset="0"/>
            </a:endParaRPr>
          </a:p>
        </p:txBody>
      </p:sp>
      <p:sp>
        <p:nvSpPr>
          <p:cNvPr id="15367" name="Прямоугольник 1"/>
          <p:cNvSpPr>
            <a:spLocks noChangeArrowheads="1"/>
          </p:cNvSpPr>
          <p:nvPr/>
        </p:nvSpPr>
        <p:spPr bwMode="auto">
          <a:xfrm>
            <a:off x="230486" y="5221547"/>
            <a:ext cx="8964488" cy="1085056"/>
          </a:xfrm>
          <a:prstGeom prst="rect">
            <a:avLst/>
          </a:prstGeom>
          <a:solidFill>
            <a:schemeClr val="bg1"/>
          </a:solidFill>
          <a:ln w="9525" algn="ctr">
            <a:noFill/>
            <a:round/>
            <a:headEnd/>
            <a:tailEnd/>
          </a:ln>
        </p:spPr>
        <p:txBody>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ru-RU" altLang="ru-RU" sz="1600" dirty="0">
                <a:solidFill>
                  <a:srgbClr val="C00000"/>
                </a:solidFill>
              </a:rPr>
              <a:t>Создание баз </a:t>
            </a:r>
            <a:r>
              <a:rPr lang="ru-RU" altLang="ru-RU" sz="1600" dirty="0">
                <a:solidFill>
                  <a:srgbClr val="C00000"/>
                </a:solidFill>
                <a:effectLst/>
              </a:rPr>
              <a:t>наблюденных и смоделированных данных и </a:t>
            </a:r>
            <a:r>
              <a:rPr lang="ru-RU" altLang="ru-RU" sz="1600" dirty="0">
                <a:solidFill>
                  <a:srgbClr val="C00000"/>
                </a:solidFill>
              </a:rPr>
              <a:t>хранение их копий </a:t>
            </a:r>
            <a:r>
              <a:rPr lang="ru-RU" altLang="ru-RU" sz="1600" dirty="0">
                <a:solidFill>
                  <a:srgbClr val="C00000"/>
                </a:solidFill>
                <a:effectLst/>
              </a:rPr>
              <a:t>(реплик) </a:t>
            </a:r>
          </a:p>
          <a:p>
            <a:pPr eaLnBrk="1" hangingPunct="1">
              <a:buFont typeface="Wingdings" pitchFamily="2" charset="2"/>
              <a:buChar char="Ø"/>
            </a:pPr>
            <a:r>
              <a:rPr lang="ru-RU" altLang="ru-RU" sz="1600" dirty="0">
                <a:solidFill>
                  <a:srgbClr val="C00000"/>
                </a:solidFill>
              </a:rPr>
              <a:t>Распространение и обмен репликами </a:t>
            </a:r>
            <a:r>
              <a:rPr lang="ru-RU" altLang="ru-RU" sz="1600" dirty="0">
                <a:solidFill>
                  <a:srgbClr val="C00000"/>
                </a:solidFill>
                <a:effectLst/>
              </a:rPr>
              <a:t>по запросам </a:t>
            </a:r>
            <a:r>
              <a:rPr lang="en-US" altLang="ru-RU" sz="1600" dirty="0">
                <a:solidFill>
                  <a:srgbClr val="C00000"/>
                </a:solidFill>
                <a:effectLst/>
              </a:rPr>
              <a:t>WLCG</a:t>
            </a:r>
            <a:r>
              <a:rPr lang="ru-RU" altLang="ru-RU" sz="1600" dirty="0">
                <a:solidFill>
                  <a:srgbClr val="C00000"/>
                </a:solidFill>
                <a:effectLst/>
              </a:rPr>
              <a:t> центров разных уровней. </a:t>
            </a:r>
          </a:p>
          <a:p>
            <a:pPr eaLnBrk="1" hangingPunct="1">
              <a:buFont typeface="Wingdings" pitchFamily="2" charset="2"/>
              <a:buChar char="Ø"/>
            </a:pPr>
            <a:r>
              <a:rPr lang="ru-RU" altLang="ru-RU" sz="1600" dirty="0">
                <a:solidFill>
                  <a:srgbClr val="C00000"/>
                </a:solidFill>
                <a:effectLst/>
              </a:rPr>
              <a:t>Сбалансированны</a:t>
            </a:r>
            <a:r>
              <a:rPr lang="ru-RU" altLang="ru-RU" dirty="0">
                <a:solidFill>
                  <a:srgbClr val="C00000"/>
                </a:solidFill>
                <a:effectLst/>
              </a:rPr>
              <a:t>й </a:t>
            </a:r>
            <a:r>
              <a:rPr lang="ru-RU" altLang="ru-RU" sz="1600" dirty="0">
                <a:solidFill>
                  <a:srgbClr val="C00000"/>
                </a:solidFill>
              </a:rPr>
              <a:t>процесс копирования  </a:t>
            </a:r>
            <a:r>
              <a:rPr lang="ru-RU" altLang="ru-RU" sz="1600" dirty="0">
                <a:solidFill>
                  <a:srgbClr val="C00000"/>
                </a:solidFill>
                <a:effectLst/>
              </a:rPr>
              <a:t>востребованных </a:t>
            </a:r>
            <a:r>
              <a:rPr lang="ru-RU" altLang="ru-RU" sz="1600" dirty="0">
                <a:solidFill>
                  <a:srgbClr val="C00000"/>
                </a:solidFill>
              </a:rPr>
              <a:t>и стирания устаревших записей</a:t>
            </a:r>
          </a:p>
        </p:txBody>
      </p:sp>
      <p:sp>
        <p:nvSpPr>
          <p:cNvPr id="2" name="TextBox 1"/>
          <p:cNvSpPr txBox="1"/>
          <p:nvPr/>
        </p:nvSpPr>
        <p:spPr>
          <a:xfrm>
            <a:off x="107504" y="4593150"/>
            <a:ext cx="8568952" cy="646331"/>
          </a:xfrm>
          <a:prstGeom prst="rect">
            <a:avLst/>
          </a:prstGeom>
          <a:noFill/>
        </p:spPr>
        <p:txBody>
          <a:bodyPr wrap="square" rtlCol="0">
            <a:spAutoFit/>
          </a:bodyPr>
          <a:lstStyle/>
          <a:p>
            <a:pPr marL="0" indent="0">
              <a:buFont typeface="Wingdings" pitchFamily="2" charset="2"/>
              <a:buNone/>
              <a:defRPr/>
            </a:pPr>
            <a:r>
              <a:rPr lang="ru-RU" altLang="ru-RU" dirty="0" smtClean="0"/>
              <a:t>Помимо </a:t>
            </a:r>
            <a:r>
              <a:rPr lang="ru-RU" altLang="ru-RU" dirty="0"/>
              <a:t>задач анализа данных значительную часть </a:t>
            </a:r>
            <a:endParaRPr lang="en-US" altLang="ru-RU" dirty="0" smtClean="0"/>
          </a:p>
          <a:p>
            <a:pPr marL="0" indent="0">
              <a:buFont typeface="Wingdings" pitchFamily="2" charset="2"/>
              <a:buNone/>
              <a:defRPr/>
            </a:pPr>
            <a:r>
              <a:rPr lang="ru-RU" altLang="ru-RU" dirty="0" smtClean="0"/>
              <a:t>занимают </a:t>
            </a:r>
            <a:r>
              <a:rPr lang="ru-RU" altLang="ru-RU" b="1" dirty="0" smtClean="0">
                <a:solidFill>
                  <a:srgbClr val="C00000"/>
                </a:solidFill>
              </a:rPr>
              <a:t>задачи </a:t>
            </a:r>
            <a:r>
              <a:rPr lang="ru-RU" altLang="ru-RU" b="1" dirty="0">
                <a:solidFill>
                  <a:srgbClr val="C00000"/>
                </a:solidFill>
              </a:rPr>
              <a:t>хранения и обмена данными в системе </a:t>
            </a:r>
            <a:r>
              <a:rPr lang="en-US" altLang="ru-RU" b="1" dirty="0">
                <a:solidFill>
                  <a:srgbClr val="C00000"/>
                </a:solidFill>
              </a:rPr>
              <a:t>WLCG</a:t>
            </a:r>
            <a:endParaRPr lang="ru-RU" altLang="ru-RU" b="1" dirty="0">
              <a:solidFill>
                <a:srgbClr val="C00000"/>
              </a:solidFill>
            </a:endParaRPr>
          </a:p>
        </p:txBody>
      </p:sp>
      <p:sp>
        <p:nvSpPr>
          <p:cNvPr id="7" name="Нижний колонтитул 6"/>
          <p:cNvSpPr>
            <a:spLocks noGrp="1"/>
          </p:cNvSpPr>
          <p:nvPr>
            <p:ph type="ftr" sz="quarter" idx="10"/>
          </p:nvPr>
        </p:nvSpPr>
        <p:spPr/>
        <p:txBody>
          <a:bodyPr/>
          <a:lstStyle/>
          <a:p>
            <a:pPr>
              <a:defRPr/>
            </a:pPr>
            <a:r>
              <a:rPr lang="en-US" smtClean="0"/>
              <a:t>G.Ososkov AIS-GRID 2015</a:t>
            </a:r>
            <a:endParaRPr lang="ru-RU"/>
          </a:p>
        </p:txBody>
      </p:sp>
      <p:pic>
        <p:nvPicPr>
          <p:cNvPr id="11" name="Рисунок 10" descr="jinrT1.png"/>
          <p:cNvPicPr/>
          <p:nvPr/>
        </p:nvPicPr>
        <p:blipFill>
          <a:blip r:embed="rId3" cstate="print"/>
          <a:stretch>
            <a:fillRect/>
          </a:stretch>
        </p:blipFill>
        <p:spPr>
          <a:xfrm>
            <a:off x="3491880" y="764704"/>
            <a:ext cx="5328592" cy="3871807"/>
          </a:xfrm>
          <a:prstGeom prst="rect">
            <a:avLst/>
          </a:prstGeom>
        </p:spPr>
      </p:pic>
      <p:sp>
        <p:nvSpPr>
          <p:cNvPr id="4" name="Овал 3"/>
          <p:cNvSpPr/>
          <p:nvPr/>
        </p:nvSpPr>
        <p:spPr bwMode="auto">
          <a:xfrm>
            <a:off x="4003005" y="2246529"/>
            <a:ext cx="777950" cy="497210"/>
          </a:xfrm>
          <a:prstGeom prst="ellipse">
            <a:avLst/>
          </a:prstGeom>
          <a:noFill/>
          <a:ln w="28575" cap="flat" cmpd="sng" algn="ctr">
            <a:solidFill>
              <a:srgbClr val="00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61883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0" y="404664"/>
            <a:ext cx="9144000" cy="936104"/>
          </a:xfrm>
        </p:spPr>
        <p:txBody>
          <a:bodyPr/>
          <a:lstStyle/>
          <a:p>
            <a:pPr algn="ctr">
              <a:lnSpc>
                <a:spcPct val="75000"/>
              </a:lnSpc>
            </a:pPr>
            <a:r>
              <a:rPr lang="ru-RU" altLang="ru-RU" sz="3200" b="1" dirty="0" smtClean="0">
                <a:solidFill>
                  <a:srgbClr val="0000FF"/>
                </a:solidFill>
              </a:rPr>
              <a:t>     3. </a:t>
            </a:r>
            <a:r>
              <a:rPr lang="en-US" sz="3200" b="1" dirty="0">
                <a:solidFill>
                  <a:srgbClr val="0000FF"/>
                </a:solidFill>
              </a:rPr>
              <a:t>Combined grid and cloud access to increase </a:t>
            </a:r>
            <a:r>
              <a:rPr lang="en-US" altLang="ru-RU" sz="3200" b="1" dirty="0">
                <a:solidFill>
                  <a:srgbClr val="0000FF"/>
                </a:solidFill>
              </a:rPr>
              <a:t>WLCG efficiency</a:t>
            </a:r>
            <a:endParaRPr lang="ru-RU" altLang="ru-RU" sz="3200" dirty="0" smtClean="0"/>
          </a:p>
        </p:txBody>
      </p:sp>
      <p:sp>
        <p:nvSpPr>
          <p:cNvPr id="28675" name="Объект 2"/>
          <p:cNvSpPr>
            <a:spLocks noGrp="1"/>
          </p:cNvSpPr>
          <p:nvPr>
            <p:ph idx="1"/>
          </p:nvPr>
        </p:nvSpPr>
        <p:spPr>
          <a:xfrm>
            <a:off x="0" y="1196752"/>
            <a:ext cx="6444208" cy="1728788"/>
          </a:xfrm>
        </p:spPr>
        <p:txBody>
          <a:bodyPr/>
          <a:lstStyle/>
          <a:p>
            <a:pPr marL="0" indent="0">
              <a:spcBef>
                <a:spcPct val="0"/>
              </a:spcBef>
              <a:buFont typeface="Wingdings" pitchFamily="2" charset="2"/>
              <a:buNone/>
            </a:pPr>
            <a:r>
              <a:rPr lang="ru-RU" altLang="ru-RU" sz="1600" dirty="0" smtClean="0"/>
              <a:t>Жесткая структура системы </a:t>
            </a:r>
            <a:r>
              <a:rPr lang="ru-RU" altLang="ru-RU" sz="1600" dirty="0" err="1" smtClean="0"/>
              <a:t>грид</a:t>
            </a:r>
            <a:r>
              <a:rPr lang="ru-RU" altLang="ru-RU" sz="1600" dirty="0" smtClean="0"/>
              <a:t> создавалась для интеграции уже существующих аппаратных и программных ресурсов, зафиксированных  в системе, в то время как облачная структура распределенных вычислений оказывается более гибкой, используя </a:t>
            </a:r>
            <a:r>
              <a:rPr lang="ru-RU" altLang="ru-RU" sz="1600" dirty="0" smtClean="0"/>
              <a:t>виртуальные </a:t>
            </a:r>
            <a:r>
              <a:rPr lang="ru-RU" altLang="ru-RU" sz="1600" dirty="0" smtClean="0"/>
              <a:t>кластеры из виртуальных вычислителей</a:t>
            </a:r>
            <a:r>
              <a:rPr lang="ru-RU" altLang="ru-RU" sz="2000" dirty="0" smtClean="0"/>
              <a:t>.</a:t>
            </a:r>
          </a:p>
          <a:p>
            <a:pPr marL="0" indent="0">
              <a:buFont typeface="Wingdings" pitchFamily="2" charset="2"/>
              <a:buNone/>
            </a:pPr>
            <a:endParaRPr lang="ru-RU" altLang="ru-RU" sz="2000" dirty="0" smtClean="0"/>
          </a:p>
          <a:p>
            <a:pPr marL="0" indent="0">
              <a:buFont typeface="Wingdings" pitchFamily="2" charset="2"/>
              <a:buNone/>
            </a:pPr>
            <a:endParaRPr lang="ru-RU" altLang="ru-RU" sz="2000" dirty="0" smtClean="0"/>
          </a:p>
          <a:p>
            <a:pPr marL="0" indent="0">
              <a:buFont typeface="Wingdings" pitchFamily="2" charset="2"/>
              <a:buNone/>
            </a:pPr>
            <a:r>
              <a:rPr lang="ru-RU" altLang="ru-RU" sz="1600" dirty="0" smtClean="0"/>
              <a:t>Примером </a:t>
            </a:r>
            <a:r>
              <a:rPr lang="ru-RU" altLang="ru-RU" sz="1600" dirty="0" smtClean="0"/>
              <a:t>уже имеющейся технологии, реализующей подобный синтез для работы с Большими Данными является система </a:t>
            </a:r>
            <a:r>
              <a:rPr lang="ru-RU" altLang="ru-RU" sz="1600" dirty="0" err="1" smtClean="0"/>
              <a:t>PanDA</a:t>
            </a:r>
            <a:r>
              <a:rPr lang="ru-RU" altLang="ru-RU" sz="1600" dirty="0" smtClean="0"/>
              <a:t> (</a:t>
            </a:r>
            <a:r>
              <a:rPr lang="ru-RU" altLang="ru-RU" sz="1600" b="1" dirty="0" err="1" smtClean="0">
                <a:solidFill>
                  <a:srgbClr val="0000FF"/>
                </a:solidFill>
              </a:rPr>
              <a:t>P</a:t>
            </a:r>
            <a:r>
              <a:rPr lang="ru-RU" altLang="ru-RU" sz="1600" dirty="0" err="1" smtClean="0"/>
              <a:t>roduction</a:t>
            </a:r>
            <a:r>
              <a:rPr lang="ru-RU" altLang="ru-RU" sz="1600" dirty="0" smtClean="0"/>
              <a:t> </a:t>
            </a:r>
            <a:r>
              <a:rPr lang="ru-RU" altLang="ru-RU" sz="1600" b="1" dirty="0" err="1" smtClean="0">
                <a:solidFill>
                  <a:srgbClr val="0000FF"/>
                </a:solidFill>
              </a:rPr>
              <a:t>an</a:t>
            </a:r>
            <a:r>
              <a:rPr lang="ru-RU" altLang="ru-RU" sz="1600" dirty="0" err="1" smtClean="0"/>
              <a:t>d</a:t>
            </a:r>
            <a:r>
              <a:rPr lang="ru-RU" altLang="ru-RU" sz="1600" dirty="0" smtClean="0"/>
              <a:t> </a:t>
            </a:r>
            <a:r>
              <a:rPr lang="ru-RU" altLang="ru-RU" sz="1600" b="1" dirty="0" err="1" smtClean="0">
                <a:solidFill>
                  <a:srgbClr val="0000FF"/>
                </a:solidFill>
              </a:rPr>
              <a:t>D</a:t>
            </a:r>
            <a:r>
              <a:rPr lang="ru-RU" altLang="ru-RU" sz="1600" dirty="0" err="1" smtClean="0"/>
              <a:t>istributed</a:t>
            </a:r>
            <a:r>
              <a:rPr lang="ru-RU" altLang="ru-RU" sz="1600" dirty="0" smtClean="0"/>
              <a:t> </a:t>
            </a:r>
            <a:r>
              <a:rPr lang="ru-RU" altLang="ru-RU" sz="1600" b="1" dirty="0" err="1" smtClean="0">
                <a:solidFill>
                  <a:srgbClr val="0000FF"/>
                </a:solidFill>
              </a:rPr>
              <a:t>A</a:t>
            </a:r>
            <a:r>
              <a:rPr lang="ru-RU" altLang="ru-RU" sz="1600" dirty="0" err="1" smtClean="0"/>
              <a:t>nalysis</a:t>
            </a:r>
            <a:r>
              <a:rPr lang="ru-RU" altLang="ru-RU" sz="1600" dirty="0" smtClean="0"/>
              <a:t> – обработка данных и распределенный анализ) эксперимента АTLAS на LHC. Сегодня </a:t>
            </a:r>
            <a:r>
              <a:rPr lang="ru-RU" altLang="ru-RU" sz="1600" dirty="0" err="1" smtClean="0"/>
              <a:t>PanDA</a:t>
            </a:r>
            <a:r>
              <a:rPr lang="ru-RU" altLang="ru-RU" sz="1600" dirty="0" smtClean="0"/>
              <a:t> развилась в </a:t>
            </a:r>
            <a:r>
              <a:rPr lang="ru-RU" altLang="ru-RU" sz="1600" dirty="0" smtClean="0"/>
              <a:t>систему </a:t>
            </a:r>
            <a:r>
              <a:rPr lang="en-US" altLang="ru-RU" sz="1600" dirty="0" err="1" smtClean="0"/>
              <a:t>BigPanda</a:t>
            </a:r>
            <a:r>
              <a:rPr lang="en-US" altLang="ru-RU" sz="1600" dirty="0" smtClean="0"/>
              <a:t> </a:t>
            </a:r>
            <a:r>
              <a:rPr lang="ru-RU" altLang="ru-RU" sz="1600" dirty="0" smtClean="0"/>
              <a:t>и уже работает </a:t>
            </a:r>
            <a:r>
              <a:rPr lang="ru-RU" altLang="ru-RU" sz="1600" dirty="0"/>
              <a:t>в ОИЯИ</a:t>
            </a:r>
            <a:endParaRPr lang="ru-RU" altLang="ru-RU" sz="1600" dirty="0">
              <a:solidFill>
                <a:srgbClr val="0000FF"/>
              </a:solidFill>
            </a:endParaRPr>
          </a:p>
          <a:p>
            <a:pPr marL="0" indent="0">
              <a:buFont typeface="Wingdings" pitchFamily="2" charset="2"/>
              <a:buNone/>
            </a:pPr>
            <a:r>
              <a:rPr lang="ru-RU" altLang="ru-RU" sz="1600" dirty="0" smtClean="0"/>
              <a:t>для </a:t>
            </a:r>
            <a:r>
              <a:rPr lang="en-US" altLang="ru-RU" sz="1600" dirty="0" smtClean="0"/>
              <a:t>CMS Tier1 </a:t>
            </a:r>
            <a:r>
              <a:rPr lang="ru-RU" altLang="ru-RU" sz="1600" dirty="0" smtClean="0"/>
              <a:t>и российского </a:t>
            </a:r>
            <a:r>
              <a:rPr lang="ru-RU" altLang="ru-RU" sz="1600" dirty="0" err="1" smtClean="0"/>
              <a:t>мегапроекта</a:t>
            </a:r>
            <a:r>
              <a:rPr lang="ru-RU" altLang="ru-RU" sz="1600" dirty="0" smtClean="0"/>
              <a:t> </a:t>
            </a:r>
            <a:r>
              <a:rPr lang="en-US" altLang="ru-RU" sz="1600" dirty="0" smtClean="0"/>
              <a:t>NICA</a:t>
            </a:r>
            <a:endParaRPr lang="ru-RU" altLang="ru-RU" sz="1600" dirty="0" smtClean="0">
              <a:solidFill>
                <a:srgbClr val="0000FF"/>
              </a:solidFill>
            </a:endParaRPr>
          </a:p>
        </p:txBody>
      </p:sp>
      <p:sp>
        <p:nvSpPr>
          <p:cNvPr id="28676"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6DF163CE-E716-4872-B0DF-11FBB44D8516}" type="slidenum">
              <a:rPr lang="ru-RU" altLang="ru-RU" sz="1200" smtClean="0">
                <a:latin typeface="Arial Black" pitchFamily="34" charset="0"/>
              </a:rPr>
              <a:pPr eaLnBrk="1" hangingPunct="1">
                <a:spcBef>
                  <a:spcPct val="0"/>
                </a:spcBef>
                <a:buClrTx/>
                <a:buSzTx/>
                <a:buFontTx/>
                <a:buNone/>
              </a:pPr>
              <a:t>30</a:t>
            </a:fld>
            <a:endParaRPr lang="ru-RU" altLang="ru-RU" sz="1200" smtClean="0">
              <a:latin typeface="Arial Black" pitchFamily="34" charset="0"/>
            </a:endParaRPr>
          </a:p>
        </p:txBody>
      </p:sp>
      <p:sp>
        <p:nvSpPr>
          <p:cNvPr id="6" name="Прямоугольник 5"/>
          <p:cNvSpPr/>
          <p:nvPr/>
        </p:nvSpPr>
        <p:spPr bwMode="auto">
          <a:xfrm>
            <a:off x="-12923" y="2514999"/>
            <a:ext cx="6276972" cy="720080"/>
          </a:xfrm>
          <a:prstGeom prst="rect">
            <a:avLst/>
          </a:prstGeom>
          <a:solidFill>
            <a:srgbClr val="FFFFCC"/>
          </a:solidFill>
          <a:ln w="9525" cap="flat" cmpd="sng" algn="ctr">
            <a:solidFill>
              <a:schemeClr val="tx1"/>
            </a:solidFill>
            <a:prstDash val="solid"/>
            <a:round/>
            <a:headEnd type="none" w="med" len="med"/>
            <a:tailEnd type="none" w="med" len="med"/>
          </a:ln>
          <a:effectLst/>
          <a:extLst/>
        </p:spPr>
        <p:txBody>
          <a:bodyPr/>
          <a:lstStyle/>
          <a:p>
            <a:pPr>
              <a:defRPr/>
            </a:pPr>
            <a:r>
              <a:rPr lang="ru-RU" sz="1400" b="1" dirty="0"/>
              <a:t>Николай </a:t>
            </a:r>
            <a:r>
              <a:rPr lang="ru-RU" sz="1400" b="1" dirty="0" err="1"/>
              <a:t>Кутовский</a:t>
            </a:r>
            <a:r>
              <a:rPr lang="ru-RU" sz="1400" b="1" dirty="0" smtClean="0"/>
              <a:t>,:</a:t>
            </a:r>
            <a:r>
              <a:rPr lang="ru-RU" sz="1400" dirty="0" smtClean="0"/>
              <a:t> </a:t>
            </a:r>
            <a:r>
              <a:rPr lang="ru-RU" sz="1400" i="1" dirty="0">
                <a:solidFill>
                  <a:srgbClr val="0000FF"/>
                </a:solidFill>
              </a:rPr>
              <a:t>Включение в  </a:t>
            </a:r>
            <a:r>
              <a:rPr lang="ru-RU" sz="1400" i="1" dirty="0" err="1">
                <a:solidFill>
                  <a:srgbClr val="0000FF"/>
                </a:solidFill>
              </a:rPr>
              <a:t>грид</a:t>
            </a:r>
            <a:r>
              <a:rPr lang="ru-RU" sz="1400" i="1" dirty="0">
                <a:solidFill>
                  <a:srgbClr val="0000FF"/>
                </a:solidFill>
              </a:rPr>
              <a:t> облачных структур позволяет сократить время решения широкого круга задач в области физики высоких энергий и повысить эффективность использования ресурсов</a:t>
            </a:r>
          </a:p>
        </p:txBody>
      </p:sp>
      <p:pic>
        <p:nvPicPr>
          <p:cNvPr id="286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807" y="1196752"/>
            <a:ext cx="2848671" cy="376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ижний колонтитул 3"/>
          <p:cNvSpPr>
            <a:spLocks noGrp="1"/>
          </p:cNvSpPr>
          <p:nvPr>
            <p:ph type="ftr" sz="quarter" idx="10"/>
          </p:nvPr>
        </p:nvSpPr>
        <p:spPr>
          <a:xfrm>
            <a:off x="2051050" y="6434138"/>
            <a:ext cx="5553075" cy="260350"/>
          </a:xfrm>
        </p:spPr>
        <p:txBody>
          <a:bodyPr/>
          <a:lstStyle/>
          <a:p>
            <a:pPr>
              <a:defRPr/>
            </a:pPr>
            <a:r>
              <a:rPr lang="en-US" dirty="0" err="1" smtClean="0"/>
              <a:t>G.Ososkov</a:t>
            </a:r>
            <a:r>
              <a:rPr lang="en-US" dirty="0" smtClean="0"/>
              <a:t> AIS-GRID 2015</a:t>
            </a:r>
            <a:endParaRPr lang="ru-RU" dirty="0"/>
          </a:p>
        </p:txBody>
      </p:sp>
      <p:sp>
        <p:nvSpPr>
          <p:cNvPr id="2" name="Прямоугольник 1"/>
          <p:cNvSpPr/>
          <p:nvPr/>
        </p:nvSpPr>
        <p:spPr>
          <a:xfrm>
            <a:off x="6297807" y="2274851"/>
            <a:ext cx="2890343" cy="276999"/>
          </a:xfrm>
          <a:prstGeom prst="rect">
            <a:avLst/>
          </a:prstGeom>
        </p:spPr>
        <p:txBody>
          <a:bodyPr wrap="none">
            <a:spAutoFit/>
          </a:bodyPr>
          <a:lstStyle/>
          <a:p>
            <a:pPr>
              <a:defRPr/>
            </a:pPr>
            <a:r>
              <a:rPr lang="ru-RU" sz="1200" dirty="0">
                <a:solidFill>
                  <a:srgbClr val="FFFF00"/>
                </a:solidFill>
                <a:effectLst/>
              </a:rPr>
              <a:t>Суперкомпьютеры №15, 2013, стр.56 </a:t>
            </a:r>
          </a:p>
        </p:txBody>
      </p:sp>
      <p:sp>
        <p:nvSpPr>
          <p:cNvPr id="3" name="TextBox 2"/>
          <p:cNvSpPr txBox="1"/>
          <p:nvPr/>
        </p:nvSpPr>
        <p:spPr>
          <a:xfrm>
            <a:off x="0" y="4928394"/>
            <a:ext cx="9108504" cy="1532727"/>
          </a:xfrm>
          <a:prstGeom prst="rect">
            <a:avLst/>
          </a:prstGeom>
          <a:noFill/>
        </p:spPr>
        <p:txBody>
          <a:bodyPr wrap="square" rtlCol="0">
            <a:spAutoFit/>
          </a:bodyPr>
          <a:lstStyle/>
          <a:p>
            <a:pPr lvl="0" eaLnBrk="0" hangingPunct="0">
              <a:spcBef>
                <a:spcPct val="20000"/>
              </a:spcBef>
              <a:buClr>
                <a:srgbClr val="00007D"/>
              </a:buClr>
              <a:buSzPct val="75000"/>
              <a:defRPr/>
            </a:pPr>
            <a:r>
              <a:rPr lang="ru-RU" kern="0" dirty="0">
                <a:solidFill>
                  <a:srgbClr val="000000"/>
                </a:solidFill>
                <a:effectLst/>
                <a:latin typeface="Arial"/>
              </a:rPr>
              <a:t>Разработка сложнейших </a:t>
            </a:r>
            <a:r>
              <a:rPr lang="ru-RU" kern="0" dirty="0" err="1">
                <a:solidFill>
                  <a:srgbClr val="000000"/>
                </a:solidFill>
                <a:effectLst/>
                <a:latin typeface="Arial"/>
              </a:rPr>
              <a:t>грид</a:t>
            </a:r>
            <a:r>
              <a:rPr lang="ru-RU" kern="0" dirty="0">
                <a:solidFill>
                  <a:srgbClr val="000000"/>
                </a:solidFill>
                <a:effectLst/>
                <a:latin typeface="Arial"/>
              </a:rPr>
              <a:t>-облачных систем сбора, передачи и распределённой обработки сверхбольших объемов информации требует больших предварительных исследований по выбору </a:t>
            </a:r>
            <a:r>
              <a:rPr lang="ru-RU" b="1" kern="0" dirty="0">
                <a:solidFill>
                  <a:srgbClr val="0000FF"/>
                </a:solidFill>
                <a:effectLst/>
                <a:latin typeface="Arial"/>
              </a:rPr>
              <a:t>оптимальной  их структуры с учетом стоимости и предполагаемых ресурсов и загрузки</a:t>
            </a:r>
            <a:r>
              <a:rPr lang="ru-RU" kern="0" dirty="0">
                <a:solidFill>
                  <a:srgbClr val="000000"/>
                </a:solidFill>
                <a:effectLst/>
                <a:latin typeface="Arial"/>
              </a:rPr>
              <a:t>.  </a:t>
            </a:r>
            <a:endParaRPr lang="ru-RU" kern="0" dirty="0" smtClean="0">
              <a:solidFill>
                <a:srgbClr val="000000"/>
              </a:solidFill>
              <a:effectLst/>
              <a:latin typeface="Arial"/>
            </a:endParaRPr>
          </a:p>
          <a:p>
            <a:pPr lvl="0" eaLnBrk="0" hangingPunct="0">
              <a:spcBef>
                <a:spcPct val="20000"/>
              </a:spcBef>
              <a:buClr>
                <a:srgbClr val="00007D"/>
              </a:buClr>
              <a:buSzPct val="75000"/>
              <a:defRPr/>
            </a:pPr>
            <a:r>
              <a:rPr lang="ru-RU" b="1" kern="0" dirty="0" smtClean="0">
                <a:solidFill>
                  <a:srgbClr val="C00000"/>
                </a:solidFill>
                <a:effectLst/>
                <a:latin typeface="Arial"/>
              </a:rPr>
              <a:t>Для оптимизации создаваемых систем их нужно моделировать</a:t>
            </a:r>
            <a:endParaRPr lang="ru-RU" b="1" kern="0" dirty="0">
              <a:solidFill>
                <a:srgbClr val="C00000"/>
              </a:solidFill>
              <a:effectLst/>
              <a:latin typeface="Arial"/>
            </a:endParaRPr>
          </a:p>
        </p:txBody>
      </p:sp>
    </p:spTree>
    <p:extLst>
      <p:ext uri="{BB962C8B-B14F-4D97-AF65-F5344CB8AC3E}">
        <p14:creationId xmlns:p14="http://schemas.microsoft.com/office/powerpoint/2010/main" val="1705198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539552" y="476672"/>
            <a:ext cx="8229600" cy="450850"/>
          </a:xfrm>
        </p:spPr>
        <p:txBody>
          <a:bodyPr/>
          <a:lstStyle/>
          <a:p>
            <a:r>
              <a:rPr lang="en-US" altLang="ru-RU" sz="2800" b="1" dirty="0">
                <a:solidFill>
                  <a:srgbClr val="0000FF"/>
                </a:solidFill>
              </a:rPr>
              <a:t>Simulation of</a:t>
            </a:r>
            <a:r>
              <a:rPr lang="en-US" sz="2800" b="1" dirty="0">
                <a:solidFill>
                  <a:srgbClr val="0070C0"/>
                </a:solidFill>
              </a:rPr>
              <a:t> </a:t>
            </a:r>
            <a:r>
              <a:rPr lang="en-US" sz="3200" b="1" dirty="0">
                <a:solidFill>
                  <a:srgbClr val="0000FF"/>
                </a:solidFill>
              </a:rPr>
              <a:t>grid and cloud systems</a:t>
            </a:r>
            <a:endParaRPr lang="ru-RU" altLang="ru-RU" sz="3200" b="1" dirty="0" smtClean="0">
              <a:solidFill>
                <a:srgbClr val="0000FF"/>
              </a:solidFill>
            </a:endParaRPr>
          </a:p>
        </p:txBody>
      </p:sp>
      <p:sp>
        <p:nvSpPr>
          <p:cNvPr id="3" name="Объект 2"/>
          <p:cNvSpPr>
            <a:spLocks noGrp="1"/>
          </p:cNvSpPr>
          <p:nvPr>
            <p:ph idx="1"/>
          </p:nvPr>
        </p:nvSpPr>
        <p:spPr>
          <a:xfrm>
            <a:off x="0" y="981075"/>
            <a:ext cx="9144000" cy="5328245"/>
          </a:xfrm>
        </p:spPr>
        <p:txBody>
          <a:bodyPr/>
          <a:lstStyle/>
          <a:p>
            <a:pPr>
              <a:defRPr/>
            </a:pPr>
            <a:r>
              <a:rPr lang="ru-RU" sz="1800" dirty="0" smtClean="0"/>
              <a:t>Исследования </a:t>
            </a:r>
            <a:r>
              <a:rPr lang="ru-RU" sz="1800" dirty="0"/>
              <a:t>сложнейших </a:t>
            </a:r>
            <a:r>
              <a:rPr lang="ru-RU" sz="1800" dirty="0" err="1"/>
              <a:t>грид</a:t>
            </a:r>
            <a:r>
              <a:rPr lang="ru-RU" sz="1800" dirty="0"/>
              <a:t>-облачных систем сбора, передачи и распределённой обработки сверхбольших объемов информации должны </a:t>
            </a:r>
            <a:r>
              <a:rPr lang="ru-RU" sz="1800" dirty="0"/>
              <a:t>основываться на </a:t>
            </a:r>
            <a:r>
              <a:rPr lang="ru-RU" sz="1800" b="1" dirty="0">
                <a:solidFill>
                  <a:srgbClr val="0000FF"/>
                </a:solidFill>
              </a:rPr>
              <a:t>тщательном моделировании</a:t>
            </a:r>
            <a:r>
              <a:rPr lang="ru-RU" sz="1800" b="1" dirty="0"/>
              <a:t> </a:t>
            </a:r>
            <a:r>
              <a:rPr lang="ru-RU" sz="1800" dirty="0"/>
              <a:t>как </a:t>
            </a:r>
            <a:r>
              <a:rPr lang="ru-RU" sz="1800" dirty="0">
                <a:solidFill>
                  <a:srgbClr val="C00000"/>
                </a:solidFill>
                <a:effectLst>
                  <a:outerShdw blurRad="38100" dist="38100" dir="2700000" algn="tl">
                    <a:srgbClr val="000000">
                      <a:alpha val="43137"/>
                    </a:srgbClr>
                  </a:outerShdw>
                </a:effectLst>
              </a:rPr>
              <a:t>потока</a:t>
            </a:r>
            <a:r>
              <a:rPr lang="ru-RU" sz="1800" dirty="0"/>
              <a:t> заданий с учетом их типов и статистических данных о распределении времени их поступления и требуемых компьютерных </a:t>
            </a:r>
            <a:r>
              <a:rPr lang="ru-RU" sz="1800" dirty="0">
                <a:effectLst>
                  <a:outerShdw blurRad="38100" dist="38100" dir="2700000" algn="tl">
                    <a:srgbClr val="000000">
                      <a:alpha val="43137"/>
                    </a:srgbClr>
                  </a:outerShdw>
                </a:effectLst>
              </a:rPr>
              <a:t>ресурсов</a:t>
            </a:r>
            <a:r>
              <a:rPr lang="ru-RU" sz="1800" dirty="0"/>
              <a:t> для их выполнения, так и </a:t>
            </a:r>
            <a:r>
              <a:rPr lang="ru-RU" sz="1800" dirty="0">
                <a:solidFill>
                  <a:srgbClr val="C00000"/>
                </a:solidFill>
                <a:effectLst>
                  <a:outerShdw blurRad="38100" dist="38100" dir="2700000" algn="tl">
                    <a:srgbClr val="000000">
                      <a:alpha val="43137"/>
                    </a:srgbClr>
                  </a:outerShdw>
                </a:effectLst>
              </a:rPr>
              <a:t>состава моделируемой </a:t>
            </a:r>
            <a:r>
              <a:rPr lang="ru-RU" sz="1800" dirty="0" err="1">
                <a:solidFill>
                  <a:srgbClr val="C00000"/>
                </a:solidFill>
                <a:effectLst>
                  <a:outerShdw blurRad="38100" dist="38100" dir="2700000" algn="tl">
                    <a:srgbClr val="000000">
                      <a:alpha val="43137"/>
                    </a:srgbClr>
                  </a:outerShdw>
                </a:effectLst>
              </a:rPr>
              <a:t>грид</a:t>
            </a:r>
            <a:r>
              <a:rPr lang="ru-RU" sz="1800" dirty="0">
                <a:solidFill>
                  <a:srgbClr val="C00000"/>
                </a:solidFill>
                <a:effectLst>
                  <a:outerShdw blurRad="38100" dist="38100" dir="2700000" algn="tl">
                    <a:srgbClr val="000000">
                      <a:alpha val="43137"/>
                    </a:srgbClr>
                  </a:outerShdw>
                </a:effectLst>
              </a:rPr>
              <a:t>-структуры</a:t>
            </a:r>
            <a:r>
              <a:rPr lang="ru-RU" sz="1800" dirty="0" smtClean="0">
                <a:solidFill>
                  <a:srgbClr val="C00000"/>
                </a:solidFill>
              </a:rPr>
              <a:t>.</a:t>
            </a:r>
          </a:p>
          <a:p>
            <a:pPr>
              <a:defRPr/>
            </a:pPr>
            <a:r>
              <a:rPr lang="ru-RU" sz="1800" dirty="0"/>
              <a:t>Такая </a:t>
            </a:r>
            <a:r>
              <a:rPr lang="ru-RU" sz="1800" dirty="0">
                <a:solidFill>
                  <a:srgbClr val="C00000"/>
                </a:solidFill>
                <a:effectLst>
                  <a:outerShdw blurRad="38100" dist="38100" dir="2700000" algn="tl">
                    <a:srgbClr val="000000">
                      <a:alpha val="43137"/>
                    </a:srgbClr>
                  </a:outerShdw>
                </a:effectLst>
              </a:rPr>
              <a:t>программа моделирования </a:t>
            </a:r>
            <a:r>
              <a:rPr lang="en-US" sz="1800" dirty="0" err="1">
                <a:solidFill>
                  <a:srgbClr val="C00000"/>
                </a:solidFill>
                <a:effectLst>
                  <a:outerShdw blurRad="38100" dist="38100" dir="2700000" algn="tl">
                    <a:srgbClr val="000000">
                      <a:alpha val="43137"/>
                    </a:srgbClr>
                  </a:outerShdw>
                </a:effectLst>
              </a:rPr>
              <a:t>SyMSim</a:t>
            </a:r>
            <a:r>
              <a:rPr lang="en-US" sz="1800" dirty="0">
                <a:solidFill>
                  <a:srgbClr val="C00000"/>
                </a:solidFill>
                <a:effectLst>
                  <a:outerShdw blurRad="38100" dist="38100" dir="2700000" algn="tl">
                    <a:srgbClr val="000000">
                      <a:alpha val="43137"/>
                    </a:srgbClr>
                  </a:outerShdw>
                </a:effectLst>
              </a:rPr>
              <a:t> </a:t>
            </a:r>
            <a:r>
              <a:rPr lang="ru-RU" sz="1800" dirty="0">
                <a:solidFill>
                  <a:srgbClr val="C00000"/>
                </a:solidFill>
                <a:effectLst>
                  <a:outerShdw blurRad="38100" dist="38100" dir="2700000" algn="tl">
                    <a:srgbClr val="000000">
                      <a:alpha val="43137"/>
                    </a:srgbClr>
                  </a:outerShdw>
                </a:effectLst>
              </a:rPr>
              <a:t>(</a:t>
            </a:r>
            <a:r>
              <a:rPr lang="en-US" sz="1800" dirty="0">
                <a:solidFill>
                  <a:srgbClr val="C00000"/>
                </a:solidFill>
                <a:effectLst>
                  <a:outerShdw blurRad="38100" dist="38100" dir="2700000" algn="tl">
                    <a:srgbClr val="000000">
                      <a:alpha val="43137"/>
                    </a:srgbClr>
                  </a:outerShdw>
                </a:effectLst>
              </a:rPr>
              <a:t>Synthesis of </a:t>
            </a:r>
            <a:r>
              <a:rPr lang="en-US" sz="1800" dirty="0" err="1">
                <a:solidFill>
                  <a:srgbClr val="C00000"/>
                </a:solidFill>
                <a:effectLst>
                  <a:outerShdw blurRad="38100" dist="38100" dir="2700000" algn="tl">
                    <a:srgbClr val="000000">
                      <a:alpha val="43137"/>
                    </a:srgbClr>
                  </a:outerShdw>
                </a:effectLst>
              </a:rPr>
              <a:t>Monitorung</a:t>
            </a:r>
            <a:r>
              <a:rPr lang="en-US" sz="1800" dirty="0">
                <a:solidFill>
                  <a:srgbClr val="C00000"/>
                </a:solidFill>
                <a:effectLst>
                  <a:outerShdw blurRad="38100" dist="38100" dir="2700000" algn="tl">
                    <a:srgbClr val="000000">
                      <a:alpha val="43137"/>
                    </a:srgbClr>
                  </a:outerShdw>
                </a:effectLst>
              </a:rPr>
              <a:t> and Simulation</a:t>
            </a:r>
            <a:r>
              <a:rPr lang="ru-RU" sz="1800" dirty="0">
                <a:solidFill>
                  <a:srgbClr val="C00000"/>
                </a:solidFill>
                <a:effectLst>
                  <a:outerShdw blurRad="38100" dist="38100" dir="2700000" algn="tl">
                    <a:srgbClr val="000000">
                      <a:alpha val="43137"/>
                    </a:srgbClr>
                  </a:outerShdw>
                </a:effectLst>
              </a:rPr>
              <a:t>) разработана в ЛИТ ОИЯИ для </a:t>
            </a:r>
            <a:r>
              <a:rPr lang="en-US" sz="1800" dirty="0" smtClean="0">
                <a:solidFill>
                  <a:srgbClr val="C00000"/>
                </a:solidFill>
                <a:effectLst>
                  <a:outerShdw blurRad="38100" dist="38100" dir="2700000" algn="tl">
                    <a:srgbClr val="000000">
                      <a:alpha val="43137"/>
                    </a:srgbClr>
                  </a:outerShdw>
                </a:effectLst>
              </a:rPr>
              <a:t> </a:t>
            </a:r>
            <a:r>
              <a:rPr lang="ru-RU" sz="1800" dirty="0" smtClean="0">
                <a:solidFill>
                  <a:srgbClr val="C00000"/>
                </a:solidFill>
                <a:effectLst>
                  <a:outerShdw blurRad="38100" dist="38100" dir="2700000" algn="tl">
                    <a:srgbClr val="000000">
                      <a:alpha val="43137"/>
                    </a:srgbClr>
                  </a:outerShdw>
                </a:effectLst>
              </a:rPr>
              <a:t>оптимизации центра </a:t>
            </a:r>
            <a:r>
              <a:rPr lang="en-US" sz="1800" dirty="0" smtClean="0">
                <a:solidFill>
                  <a:srgbClr val="C00000"/>
                </a:solidFill>
                <a:effectLst>
                  <a:outerShdw blurRad="38100" dist="38100" dir="2700000" algn="tl">
                    <a:srgbClr val="000000">
                      <a:alpha val="43137"/>
                    </a:srgbClr>
                  </a:outerShdw>
                </a:effectLst>
              </a:rPr>
              <a:t>WLCG </a:t>
            </a:r>
            <a:r>
              <a:rPr lang="ru-RU" sz="1800" dirty="0" smtClean="0">
                <a:solidFill>
                  <a:srgbClr val="C00000"/>
                </a:solidFill>
                <a:effectLst>
                  <a:outerShdw blurRad="38100" dist="38100" dir="2700000" algn="tl">
                    <a:srgbClr val="000000">
                      <a:alpha val="43137"/>
                    </a:srgbClr>
                  </a:outerShdw>
                </a:effectLst>
              </a:rPr>
              <a:t> </a:t>
            </a:r>
            <a:r>
              <a:rPr lang="en-US" sz="1800" dirty="0" smtClean="0">
                <a:solidFill>
                  <a:srgbClr val="C00000"/>
                </a:solidFill>
                <a:effectLst>
                  <a:outerShdw blurRad="38100" dist="38100" dir="2700000" algn="tl">
                    <a:srgbClr val="000000">
                      <a:alpha val="43137"/>
                    </a:srgbClr>
                  </a:outerShdw>
                </a:effectLst>
              </a:rPr>
              <a:t>Tier</a:t>
            </a:r>
            <a:r>
              <a:rPr lang="ru-RU" sz="1800" dirty="0" smtClean="0">
                <a:solidFill>
                  <a:srgbClr val="C00000"/>
                </a:solidFill>
                <a:effectLst>
                  <a:outerShdw blurRad="38100" dist="38100" dir="2700000" algn="tl">
                    <a:srgbClr val="000000">
                      <a:alpha val="43137"/>
                    </a:srgbClr>
                  </a:outerShdw>
                </a:effectLst>
              </a:rPr>
              <a:t> </a:t>
            </a:r>
            <a:r>
              <a:rPr lang="ru-RU" sz="1800" dirty="0">
                <a:solidFill>
                  <a:srgbClr val="C00000"/>
                </a:solidFill>
                <a:effectLst>
                  <a:outerShdw blurRad="38100" dist="38100" dir="2700000" algn="tl">
                    <a:srgbClr val="000000">
                      <a:alpha val="43137"/>
                    </a:srgbClr>
                  </a:outerShdw>
                </a:effectLst>
              </a:rPr>
              <a:t>1 </a:t>
            </a:r>
            <a:r>
              <a:rPr lang="en-US" sz="1800" dirty="0" smtClean="0">
                <a:solidFill>
                  <a:srgbClr val="C00000"/>
                </a:solidFill>
                <a:effectLst>
                  <a:outerShdw blurRad="38100" dist="38100" dir="2700000" algn="tl">
                    <a:srgbClr val="000000">
                      <a:alpha val="43137"/>
                    </a:srgbClr>
                  </a:outerShdw>
                </a:effectLst>
              </a:rPr>
              <a:t>CMS</a:t>
            </a:r>
            <a:r>
              <a:rPr lang="ru-RU" sz="1800" dirty="0" smtClean="0">
                <a:solidFill>
                  <a:srgbClr val="C00000"/>
                </a:solidFill>
                <a:effectLst>
                  <a:outerShdw blurRad="38100" dist="38100" dir="2700000" algn="tl">
                    <a:srgbClr val="000000">
                      <a:alpha val="43137"/>
                    </a:srgbClr>
                  </a:outerShdw>
                </a:effectLst>
              </a:rPr>
              <a:t> и ускорения </a:t>
            </a:r>
            <a:r>
              <a:rPr lang="ru-RU" sz="1800" dirty="0">
                <a:solidFill>
                  <a:srgbClr val="C00000"/>
                </a:solidFill>
                <a:effectLst>
                  <a:outerShdw blurRad="38100" dist="38100" dir="2700000" algn="tl">
                    <a:srgbClr val="000000">
                      <a:alpha val="43137"/>
                    </a:srgbClr>
                  </a:outerShdw>
                </a:effectLst>
              </a:rPr>
              <a:t>проектирования центров </a:t>
            </a:r>
            <a:r>
              <a:rPr lang="en-US" sz="1800" dirty="0" smtClean="0">
                <a:solidFill>
                  <a:srgbClr val="C00000"/>
                </a:solidFill>
                <a:effectLst>
                  <a:outerShdw blurRad="38100" dist="38100" dir="2700000" algn="tl">
                    <a:srgbClr val="000000">
                      <a:alpha val="43137"/>
                    </a:srgbClr>
                  </a:outerShdw>
                </a:effectLst>
              </a:rPr>
              <a:t>Tier</a:t>
            </a:r>
            <a:r>
              <a:rPr lang="ru-RU" sz="1800" dirty="0" smtClean="0">
                <a:solidFill>
                  <a:srgbClr val="C00000"/>
                </a:solidFill>
                <a:effectLst>
                  <a:outerShdw blurRad="38100" dist="38100" dir="2700000" algn="tl">
                    <a:srgbClr val="000000">
                      <a:alpha val="43137"/>
                    </a:srgbClr>
                  </a:outerShdw>
                </a:effectLst>
              </a:rPr>
              <a:t> 0/1 проекта </a:t>
            </a:r>
            <a:r>
              <a:rPr lang="en-US" sz="1800" dirty="0" smtClean="0">
                <a:solidFill>
                  <a:srgbClr val="C00000"/>
                </a:solidFill>
                <a:effectLst>
                  <a:outerShdw blurRad="38100" dist="38100" dir="2700000" algn="tl">
                    <a:srgbClr val="000000">
                      <a:alpha val="43137"/>
                    </a:srgbClr>
                  </a:outerShdw>
                </a:effectLst>
              </a:rPr>
              <a:t>NICA</a:t>
            </a:r>
            <a:r>
              <a:rPr lang="ru-RU" sz="1800" dirty="0" smtClean="0">
                <a:solidFill>
                  <a:srgbClr val="C00000"/>
                </a:solidFill>
                <a:effectLst>
                  <a:outerShdw blurRad="38100" dist="38100" dir="2700000" algn="tl">
                    <a:srgbClr val="000000">
                      <a:alpha val="43137"/>
                    </a:srgbClr>
                  </a:outerShdw>
                </a:effectLst>
              </a:rPr>
              <a:t>. </a:t>
            </a:r>
            <a:r>
              <a:rPr lang="ru-RU" sz="1800" dirty="0"/>
              <a:t>Программа ориентирована на повышения эффективности их разработки путем учета качества работы уже функционирующей системы в прогнозах на ее дальнейшее развитие. Это </a:t>
            </a:r>
            <a:r>
              <a:rPr lang="ru-RU" sz="1800" dirty="0" smtClean="0"/>
              <a:t>выполнено за </a:t>
            </a:r>
            <a:r>
              <a:rPr lang="ru-RU" sz="1800" dirty="0"/>
              <a:t>счет </a:t>
            </a:r>
            <a:r>
              <a:rPr lang="ru-RU" sz="1800" b="1" dirty="0">
                <a:solidFill>
                  <a:srgbClr val="0000FF"/>
                </a:solidFill>
              </a:rPr>
              <a:t>объединения самой программы моделирования с системой мониторинга реального (или модельного) </a:t>
            </a:r>
            <a:r>
              <a:rPr lang="ru-RU" sz="1800" b="1" dirty="0" err="1">
                <a:solidFill>
                  <a:srgbClr val="0000FF"/>
                </a:solidFill>
              </a:rPr>
              <a:t>грид</a:t>
            </a:r>
            <a:r>
              <a:rPr lang="ru-RU" sz="1800" b="1" dirty="0">
                <a:solidFill>
                  <a:srgbClr val="0000FF"/>
                </a:solidFill>
              </a:rPr>
              <a:t>-облачного сервиса </a:t>
            </a:r>
            <a:r>
              <a:rPr lang="ru-RU" sz="1800" dirty="0"/>
              <a:t>через специальную базу данных, осуществляющую сбор и статистический анализ по вычислению распределений данных мониторинга, используемых затем для динамической коррекции параметров моделирования.  </a:t>
            </a:r>
          </a:p>
          <a:p>
            <a:pPr>
              <a:defRPr/>
            </a:pPr>
            <a:endParaRPr lang="ru-RU" sz="1800" dirty="0"/>
          </a:p>
          <a:p>
            <a:pPr marL="0" indent="0">
              <a:buFont typeface="Wingdings" pitchFamily="2" charset="2"/>
              <a:buNone/>
              <a:defRPr/>
            </a:pPr>
            <a:endParaRPr lang="ru-RU" sz="1800" dirty="0"/>
          </a:p>
        </p:txBody>
      </p:sp>
      <p:sp>
        <p:nvSpPr>
          <p:cNvPr id="29700"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B4EEDD35-3200-406F-BA88-833C3A8D5418}" type="slidenum">
              <a:rPr lang="ru-RU" altLang="ru-RU" sz="1200" smtClean="0">
                <a:latin typeface="Arial Black" pitchFamily="34" charset="0"/>
              </a:rPr>
              <a:pPr eaLnBrk="1" hangingPunct="1">
                <a:spcBef>
                  <a:spcPct val="0"/>
                </a:spcBef>
                <a:buClrTx/>
                <a:buSzTx/>
                <a:buFontTx/>
                <a:buNone/>
              </a:pPr>
              <a:t>31</a:t>
            </a:fld>
            <a:endParaRPr lang="ru-RU" altLang="ru-RU" sz="1200" smtClean="0">
              <a:latin typeface="Arial Black" pitchFamily="34" charset="0"/>
            </a:endParaRPr>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728604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6425" cy="792089"/>
          </a:xfrm>
        </p:spPr>
        <p:txBody>
          <a:bodyPr/>
          <a:lstStyle/>
          <a:p>
            <a:pPr marL="571500" indent="-571500" algn="ctr">
              <a:buSzPct val="400000"/>
              <a:buFont typeface="Wingdings" panose="05000000000000000000" pitchFamily="2" charset="2"/>
              <a:buChar char="§"/>
            </a:pPr>
            <a:r>
              <a:rPr lang="ru-RU" altLang="ru-RU" sz="3600" b="1" dirty="0" err="1">
                <a:solidFill>
                  <a:srgbClr val="1818FF"/>
                </a:solidFill>
              </a:rPr>
              <a:t>Basic</a:t>
            </a:r>
            <a:r>
              <a:rPr lang="ru-RU" altLang="ru-RU" sz="3600" b="1" dirty="0">
                <a:solidFill>
                  <a:srgbClr val="1818FF"/>
                </a:solidFill>
              </a:rPr>
              <a:t> </a:t>
            </a:r>
            <a:r>
              <a:rPr lang="en-US" altLang="ru-RU" sz="3600" b="1" dirty="0">
                <a:solidFill>
                  <a:srgbClr val="1818FF"/>
                </a:solidFill>
              </a:rPr>
              <a:t>simulation </a:t>
            </a:r>
            <a:r>
              <a:rPr lang="ru-RU" altLang="ru-RU" sz="3600" b="1" dirty="0" err="1">
                <a:solidFill>
                  <a:srgbClr val="1818FF"/>
                </a:solidFill>
              </a:rPr>
              <a:t>concept</a:t>
            </a:r>
            <a:r>
              <a:rPr lang="en-US" altLang="ru-RU" sz="3600" b="1" dirty="0">
                <a:solidFill>
                  <a:srgbClr val="1818FF"/>
                </a:solidFill>
              </a:rPr>
              <a:t>s</a:t>
            </a:r>
            <a:endParaRPr lang="ru-RU" sz="3600" dirty="0"/>
          </a:p>
        </p:txBody>
      </p:sp>
      <p:sp>
        <p:nvSpPr>
          <p:cNvPr id="3" name="Объект 2"/>
          <p:cNvSpPr>
            <a:spLocks noGrp="1"/>
          </p:cNvSpPr>
          <p:nvPr>
            <p:ph idx="1"/>
          </p:nvPr>
        </p:nvSpPr>
        <p:spPr>
          <a:xfrm>
            <a:off x="-25846" y="1124744"/>
            <a:ext cx="9169846" cy="5328592"/>
          </a:xfrm>
        </p:spPr>
        <p:txBody>
          <a:bodyPr/>
          <a:lstStyle/>
          <a:p>
            <a:pPr eaLnBrk="1" hangingPunct="1">
              <a:lnSpc>
                <a:spcPct val="100000"/>
              </a:lnSpc>
              <a:spcBef>
                <a:spcPts val="400"/>
              </a:spcBef>
              <a:spcAft>
                <a:spcPts val="600"/>
              </a:spcAft>
              <a:buClr>
                <a:srgbClr val="00007D"/>
              </a:buClr>
              <a:buSzPct val="75000"/>
              <a:buFont typeface="Wingdings" charset="2"/>
              <a:buChar char=""/>
              <a:defRPr/>
            </a:pPr>
            <a:r>
              <a:rPr lang="ru-RU" altLang="ru-RU" sz="2000" dirty="0" err="1" smtClean="0"/>
              <a:t>The</a:t>
            </a:r>
            <a:r>
              <a:rPr lang="ru-RU" altLang="ru-RU" sz="2000" dirty="0" smtClean="0"/>
              <a:t> </a:t>
            </a:r>
            <a:r>
              <a:rPr lang="ru-RU" altLang="ru-RU" sz="2000" dirty="0" err="1" smtClean="0"/>
              <a:t>best</a:t>
            </a:r>
            <a:r>
              <a:rPr lang="ru-RU" altLang="ru-RU" sz="2000" dirty="0" smtClean="0"/>
              <a:t> </a:t>
            </a:r>
            <a:r>
              <a:rPr lang="ru-RU" altLang="ru-RU" sz="2000" dirty="0" err="1" smtClean="0"/>
              <a:t>way</a:t>
            </a:r>
            <a:r>
              <a:rPr lang="ru-RU" altLang="ru-RU" sz="2000" dirty="0" smtClean="0"/>
              <a:t> </a:t>
            </a:r>
            <a:r>
              <a:rPr lang="ru-RU" altLang="ru-RU" sz="2000" dirty="0" err="1" smtClean="0"/>
              <a:t>to</a:t>
            </a:r>
            <a:r>
              <a:rPr lang="ru-RU" altLang="ru-RU" sz="2000" dirty="0" smtClean="0"/>
              <a:t> </a:t>
            </a:r>
            <a:r>
              <a:rPr lang="ru-RU" altLang="ru-RU" sz="2000" dirty="0" err="1" smtClean="0"/>
              <a:t>evaluate</a:t>
            </a:r>
            <a:r>
              <a:rPr lang="ru-RU" altLang="ru-RU" sz="2000" dirty="0" smtClean="0"/>
              <a:t> </a:t>
            </a:r>
            <a:r>
              <a:rPr lang="ru-RU" altLang="ru-RU" sz="2000" dirty="0" err="1" smtClean="0"/>
              <a:t>dynamically</a:t>
            </a:r>
            <a:r>
              <a:rPr lang="ru-RU" altLang="ru-RU" sz="2000" dirty="0" smtClean="0"/>
              <a:t> </a:t>
            </a:r>
            <a:r>
              <a:rPr lang="ru-RU" altLang="ru-RU" sz="2000" dirty="0" err="1" smtClean="0"/>
              <a:t>the</a:t>
            </a:r>
            <a:r>
              <a:rPr lang="ru-RU" altLang="ru-RU" sz="2000" dirty="0" smtClean="0"/>
              <a:t> </a:t>
            </a:r>
            <a:r>
              <a:rPr lang="ru-RU" altLang="ru-RU" sz="2000" dirty="0" err="1" smtClean="0"/>
              <a:t>system</a:t>
            </a:r>
            <a:r>
              <a:rPr lang="ru-RU" altLang="ru-RU" sz="2000" dirty="0" smtClean="0"/>
              <a:t> </a:t>
            </a:r>
            <a:r>
              <a:rPr lang="ru-RU" altLang="ru-RU" sz="2000" dirty="0" err="1" smtClean="0"/>
              <a:t>functioning</a:t>
            </a:r>
            <a:r>
              <a:rPr lang="ru-RU" altLang="ru-RU" sz="2000" dirty="0" smtClean="0"/>
              <a:t> </a:t>
            </a:r>
            <a:r>
              <a:rPr lang="ru-RU" altLang="ru-RU" sz="2000" dirty="0" err="1" smtClean="0"/>
              <a:t>quality</a:t>
            </a:r>
            <a:r>
              <a:rPr lang="ru-RU" altLang="ru-RU" sz="2000" dirty="0" smtClean="0"/>
              <a:t> </a:t>
            </a:r>
            <a:r>
              <a:rPr lang="ru-RU" altLang="ru-RU" sz="2000" dirty="0" err="1" smtClean="0"/>
              <a:t>is</a:t>
            </a:r>
            <a:r>
              <a:rPr lang="ru-RU" altLang="ru-RU" sz="2000" dirty="0" smtClean="0"/>
              <a:t> </a:t>
            </a:r>
            <a:r>
              <a:rPr lang="ru-RU" altLang="ru-RU" sz="2000" dirty="0" err="1" smtClean="0"/>
              <a:t>using</a:t>
            </a:r>
            <a:r>
              <a:rPr lang="ru-RU" altLang="ru-RU" sz="2000" dirty="0" smtClean="0"/>
              <a:t> </a:t>
            </a:r>
            <a:r>
              <a:rPr lang="ru-RU" altLang="ru-RU" sz="2000" dirty="0" err="1" smtClean="0"/>
              <a:t>its</a:t>
            </a:r>
            <a:r>
              <a:rPr lang="ru-RU" altLang="ru-RU" sz="2000" dirty="0" smtClean="0"/>
              <a:t> </a:t>
            </a:r>
            <a:r>
              <a:rPr lang="ru-RU" altLang="ru-RU" sz="2000" b="1" dirty="0" err="1" smtClean="0">
                <a:solidFill>
                  <a:srgbClr val="C00000"/>
                </a:solidFill>
              </a:rPr>
              <a:t>monitoring</a:t>
            </a:r>
            <a:r>
              <a:rPr lang="ru-RU" altLang="ru-RU" sz="2000" b="1" dirty="0" smtClean="0">
                <a:solidFill>
                  <a:srgbClr val="C00000"/>
                </a:solidFill>
              </a:rPr>
              <a:t> </a:t>
            </a:r>
            <a:r>
              <a:rPr lang="ru-RU" altLang="ru-RU" sz="2000" b="1" dirty="0" err="1" smtClean="0">
                <a:solidFill>
                  <a:srgbClr val="C00000"/>
                </a:solidFill>
              </a:rPr>
              <a:t>tools</a:t>
            </a:r>
            <a:endParaRPr lang="ru-RU" altLang="ru-RU" sz="2000" b="1" dirty="0" smtClean="0">
              <a:solidFill>
                <a:srgbClr val="C00000"/>
              </a:solidFill>
            </a:endParaRPr>
          </a:p>
          <a:p>
            <a:pPr eaLnBrk="1" hangingPunct="1">
              <a:lnSpc>
                <a:spcPct val="100000"/>
              </a:lnSpc>
              <a:spcBef>
                <a:spcPts val="400"/>
              </a:spcBef>
              <a:spcAft>
                <a:spcPts val="600"/>
              </a:spcAft>
              <a:buClr>
                <a:srgbClr val="00007D"/>
              </a:buClr>
              <a:buSzPct val="75000"/>
              <a:buFont typeface="Wingdings" charset="2"/>
              <a:buChar char=""/>
              <a:defRPr/>
            </a:pPr>
            <a:r>
              <a:rPr lang="ru-RU" altLang="ru-RU" sz="2000" dirty="0" err="1" smtClean="0"/>
              <a:t>The</a:t>
            </a:r>
            <a:r>
              <a:rPr lang="ru-RU" altLang="ru-RU" sz="2000" dirty="0" smtClean="0"/>
              <a:t> </a:t>
            </a:r>
            <a:r>
              <a:rPr lang="ru-RU" altLang="ru-RU" sz="2000" dirty="0" err="1" smtClean="0"/>
              <a:t>simulation</a:t>
            </a:r>
            <a:r>
              <a:rPr lang="ru-RU" altLang="ru-RU" sz="2000" dirty="0" smtClean="0"/>
              <a:t> </a:t>
            </a:r>
            <a:r>
              <a:rPr lang="ru-RU" altLang="ru-RU" sz="2000" dirty="0" err="1" smtClean="0"/>
              <a:t>program</a:t>
            </a:r>
            <a:r>
              <a:rPr lang="ru-RU" altLang="ru-RU" sz="2000" dirty="0" smtClean="0"/>
              <a:t> </a:t>
            </a:r>
            <a:r>
              <a:rPr lang="ru-RU" altLang="ru-RU" sz="2000" dirty="0" err="1" smtClean="0"/>
              <a:t>is</a:t>
            </a:r>
            <a:r>
              <a:rPr lang="ru-RU" altLang="ru-RU" sz="2000" dirty="0" smtClean="0"/>
              <a:t> </a:t>
            </a:r>
            <a:r>
              <a:rPr lang="en-US" altLang="ru-RU" sz="2000" dirty="0" smtClean="0"/>
              <a:t>to be </a:t>
            </a:r>
            <a:r>
              <a:rPr lang="ru-RU" altLang="ru-RU" sz="2000" dirty="0" err="1" smtClean="0"/>
              <a:t>combined</a:t>
            </a:r>
            <a:r>
              <a:rPr lang="ru-RU" altLang="ru-RU" sz="2000" dirty="0" smtClean="0"/>
              <a:t> </a:t>
            </a:r>
            <a:r>
              <a:rPr lang="ru-RU" altLang="ru-RU" sz="2000" dirty="0" err="1" smtClean="0"/>
              <a:t>with</a:t>
            </a:r>
            <a:r>
              <a:rPr lang="ru-RU" altLang="ru-RU" sz="2000" dirty="0" smtClean="0"/>
              <a:t> </a:t>
            </a:r>
            <a:r>
              <a:rPr lang="ru-RU" altLang="ru-RU" sz="2000" dirty="0" err="1" smtClean="0"/>
              <a:t>real</a:t>
            </a:r>
            <a:r>
              <a:rPr lang="ru-RU" altLang="ru-RU" sz="2000" dirty="0" smtClean="0"/>
              <a:t> </a:t>
            </a:r>
            <a:r>
              <a:rPr lang="ru-RU" altLang="ru-RU" sz="2000" dirty="0" err="1" smtClean="0"/>
              <a:t>monitoring</a:t>
            </a:r>
            <a:r>
              <a:rPr lang="ru-RU" altLang="ru-RU" sz="2000" dirty="0" smtClean="0"/>
              <a:t> </a:t>
            </a:r>
            <a:r>
              <a:rPr lang="ru-RU" altLang="ru-RU" sz="2000" dirty="0" err="1" smtClean="0"/>
              <a:t>system</a:t>
            </a:r>
            <a:r>
              <a:rPr lang="ru-RU" altLang="ru-RU" sz="2000" dirty="0" smtClean="0"/>
              <a:t> </a:t>
            </a:r>
            <a:r>
              <a:rPr lang="ru-RU" altLang="ru-RU" sz="2000" dirty="0" err="1" smtClean="0"/>
              <a:t>of</a:t>
            </a:r>
            <a:r>
              <a:rPr lang="ru-RU" altLang="ru-RU" sz="2000" dirty="0" smtClean="0"/>
              <a:t> </a:t>
            </a:r>
            <a:r>
              <a:rPr lang="ru-RU" altLang="ru-RU" sz="2000" dirty="0" err="1" smtClean="0"/>
              <a:t>the</a:t>
            </a:r>
            <a:r>
              <a:rPr lang="ru-RU" altLang="ru-RU" sz="2000" dirty="0" smtClean="0"/>
              <a:t> </a:t>
            </a:r>
            <a:r>
              <a:rPr lang="ru-RU" altLang="ru-RU" sz="2000" dirty="0" err="1" smtClean="0"/>
              <a:t>grid</a:t>
            </a:r>
            <a:r>
              <a:rPr lang="ru-RU" altLang="ru-RU" sz="2000" dirty="0" smtClean="0"/>
              <a:t>/</a:t>
            </a:r>
            <a:r>
              <a:rPr lang="ru-RU" altLang="ru-RU" sz="2000" dirty="0" err="1" smtClean="0"/>
              <a:t>cloud</a:t>
            </a:r>
            <a:r>
              <a:rPr lang="ru-RU" altLang="ru-RU" sz="2000" dirty="0" smtClean="0"/>
              <a:t> </a:t>
            </a:r>
            <a:r>
              <a:rPr lang="ru-RU" altLang="ru-RU" sz="2000" dirty="0" err="1" smtClean="0"/>
              <a:t>service</a:t>
            </a:r>
            <a:r>
              <a:rPr lang="ru-RU" altLang="ru-RU" sz="2000" dirty="0" smtClean="0"/>
              <a:t> </a:t>
            </a:r>
            <a:r>
              <a:rPr lang="ru-RU" altLang="ru-RU" sz="2000" dirty="0" err="1" smtClean="0"/>
              <a:t>through</a:t>
            </a:r>
            <a:r>
              <a:rPr lang="ru-RU" altLang="ru-RU" sz="2000" dirty="0" smtClean="0"/>
              <a:t> a </a:t>
            </a:r>
            <a:r>
              <a:rPr lang="ru-RU" altLang="ru-RU" sz="2000" b="1" dirty="0" err="1" smtClean="0">
                <a:solidFill>
                  <a:srgbClr val="C00000"/>
                </a:solidFill>
              </a:rPr>
              <a:t>special</a:t>
            </a:r>
            <a:r>
              <a:rPr lang="ru-RU" altLang="ru-RU" sz="2000" b="1" dirty="0" smtClean="0">
                <a:solidFill>
                  <a:srgbClr val="C00000"/>
                </a:solidFill>
              </a:rPr>
              <a:t> </a:t>
            </a:r>
            <a:r>
              <a:rPr lang="ru-RU" altLang="ru-RU" sz="2000" b="1" dirty="0" err="1" smtClean="0">
                <a:solidFill>
                  <a:srgbClr val="C00000"/>
                </a:solidFill>
              </a:rPr>
              <a:t>database</a:t>
            </a:r>
            <a:r>
              <a:rPr lang="en-US" altLang="ru-RU" sz="2000" b="1" dirty="0" smtClean="0">
                <a:solidFill>
                  <a:srgbClr val="C00000"/>
                </a:solidFill>
              </a:rPr>
              <a:t> (DB)</a:t>
            </a:r>
            <a:endParaRPr lang="ru-RU" altLang="ru-RU" sz="2000" b="1" dirty="0" smtClean="0">
              <a:solidFill>
                <a:srgbClr val="C00000"/>
              </a:solidFill>
            </a:endParaRPr>
          </a:p>
          <a:p>
            <a:pPr eaLnBrk="1" hangingPunct="1">
              <a:lnSpc>
                <a:spcPct val="100000"/>
              </a:lnSpc>
              <a:spcBef>
                <a:spcPts val="400"/>
              </a:spcBef>
              <a:spcAft>
                <a:spcPts val="600"/>
              </a:spcAft>
              <a:buClr>
                <a:srgbClr val="00007D"/>
              </a:buClr>
              <a:buSzPct val="75000"/>
              <a:buFont typeface="Wingdings" charset="2"/>
              <a:buChar char=""/>
              <a:defRPr/>
            </a:pPr>
            <a:r>
              <a:rPr lang="en-US" altLang="ru-RU" sz="2000" dirty="0" smtClean="0"/>
              <a:t>To</a:t>
            </a:r>
            <a:r>
              <a:rPr lang="en-US" altLang="ru-RU" sz="2000" b="1" dirty="0" smtClean="0"/>
              <a:t> </a:t>
            </a:r>
            <a:r>
              <a:rPr lang="en-US" altLang="ru-RU" sz="2000" dirty="0" smtClean="0"/>
              <a:t>ensure a developer from writing the simulation program from zero on each development stage it is more feasible to accept a </a:t>
            </a:r>
            <a:r>
              <a:rPr lang="en-US" altLang="ru-RU" sz="2000" b="1" dirty="0" smtClean="0"/>
              <a:t>twofold model structure, </a:t>
            </a:r>
            <a:r>
              <a:rPr lang="en-US" altLang="ru-RU" sz="2000" dirty="0" smtClean="0"/>
              <a:t>when it consists from</a:t>
            </a:r>
          </a:p>
          <a:p>
            <a:pPr marL="228600" indent="228600" eaLnBrk="1" hangingPunct="1">
              <a:lnSpc>
                <a:spcPct val="100000"/>
              </a:lnSpc>
              <a:spcBef>
                <a:spcPts val="400"/>
              </a:spcBef>
              <a:spcAft>
                <a:spcPts val="600"/>
              </a:spcAft>
              <a:buClr>
                <a:srgbClr val="00007D"/>
              </a:buClr>
              <a:buSzPct val="75000"/>
              <a:buFont typeface="+mj-lt"/>
              <a:buAutoNum type="arabicPeriod"/>
              <a:defRPr/>
            </a:pPr>
            <a:r>
              <a:rPr lang="en-US" altLang="ru-RU" sz="1800" b="1" dirty="0" smtClean="0">
                <a:solidFill>
                  <a:srgbClr val="0000FF"/>
                </a:solidFill>
              </a:rPr>
              <a:t>a </a:t>
            </a:r>
            <a:r>
              <a:rPr lang="en-US" altLang="ru-RU" sz="1800" b="1" dirty="0" smtClean="0">
                <a:solidFill>
                  <a:srgbClr val="C00000"/>
                </a:solidFill>
                <a:effectLst>
                  <a:outerShdw blurRad="38100" dist="38100" dir="2700000" algn="tl">
                    <a:srgbClr val="000000">
                      <a:alpha val="43137"/>
                    </a:srgbClr>
                  </a:outerShdw>
                </a:effectLst>
              </a:rPr>
              <a:t>core</a:t>
            </a:r>
            <a:r>
              <a:rPr lang="en-US" altLang="ru-RU" sz="1800" b="1" dirty="0" smtClean="0">
                <a:solidFill>
                  <a:srgbClr val="0000FF"/>
                </a:solidFill>
              </a:rPr>
              <a:t> – its stable main part independent on simulated object and</a:t>
            </a:r>
          </a:p>
          <a:p>
            <a:pPr marL="228600" indent="228600" eaLnBrk="1" hangingPunct="1">
              <a:lnSpc>
                <a:spcPct val="100000"/>
              </a:lnSpc>
              <a:spcBef>
                <a:spcPts val="400"/>
              </a:spcBef>
              <a:spcAft>
                <a:spcPts val="600"/>
              </a:spcAft>
              <a:buClr>
                <a:srgbClr val="00007D"/>
              </a:buClr>
              <a:buSzPct val="75000"/>
              <a:buFont typeface="+mj-lt"/>
              <a:buAutoNum type="arabicPeriod"/>
              <a:defRPr/>
            </a:pPr>
            <a:r>
              <a:rPr lang="en-US" altLang="ru-RU" sz="1800" b="1" dirty="0" smtClean="0">
                <a:solidFill>
                  <a:srgbClr val="0000FF"/>
                </a:solidFill>
              </a:rPr>
              <a:t>a </a:t>
            </a:r>
            <a:r>
              <a:rPr lang="en-US" altLang="ru-RU" sz="1800" b="1" dirty="0" smtClean="0">
                <a:solidFill>
                  <a:srgbClr val="C00000"/>
                </a:solidFill>
                <a:effectLst>
                  <a:outerShdw blurRad="38100" dist="38100" dir="2700000" algn="tl">
                    <a:srgbClr val="000000">
                      <a:alpha val="43137"/>
                    </a:srgbClr>
                  </a:outerShdw>
                </a:effectLst>
              </a:rPr>
              <a:t>declarative module </a:t>
            </a:r>
            <a:r>
              <a:rPr lang="en-US" altLang="ru-RU" sz="1800" b="1" dirty="0" smtClean="0">
                <a:solidFill>
                  <a:srgbClr val="0000FF"/>
                </a:solidFill>
              </a:rPr>
              <a:t>for input of model parameters defining a concrete distributed computing center, - its setup and parameters obtained from monitoring information, as dataflow, job stream, </a:t>
            </a:r>
            <a:r>
              <a:rPr lang="en-US" altLang="ru-RU" sz="1800" b="1" dirty="0" err="1" smtClean="0">
                <a:solidFill>
                  <a:srgbClr val="0000FF"/>
                </a:solidFill>
              </a:rPr>
              <a:t>etc</a:t>
            </a:r>
            <a:endParaRPr lang="en-US" altLang="ru-RU" sz="1800" b="1" dirty="0" smtClean="0">
              <a:solidFill>
                <a:srgbClr val="0000FF"/>
              </a:solidFill>
            </a:endParaRPr>
          </a:p>
          <a:p>
            <a:pPr eaLnBrk="1" hangingPunct="1">
              <a:lnSpc>
                <a:spcPct val="100000"/>
              </a:lnSpc>
              <a:spcBef>
                <a:spcPts val="400"/>
              </a:spcBef>
              <a:spcAft>
                <a:spcPts val="600"/>
              </a:spcAft>
              <a:buClr>
                <a:srgbClr val="00007D"/>
              </a:buClr>
              <a:buSzPct val="160000"/>
              <a:buFont typeface="Wingdings" panose="05000000000000000000" pitchFamily="2" charset="2"/>
              <a:buChar char="§"/>
              <a:defRPr/>
            </a:pPr>
            <a:r>
              <a:rPr lang="en-US" altLang="ru-RU" sz="2000" b="1" dirty="0" smtClean="0">
                <a:solidFill>
                  <a:srgbClr val="C00000"/>
                </a:solidFill>
              </a:rPr>
              <a:t>DB intention </a:t>
            </a:r>
            <a:r>
              <a:rPr lang="en-US" altLang="ru-RU" sz="2000" dirty="0" smtClean="0"/>
              <a:t>is just to realize this declarative module work and provide means for output of simulation results</a:t>
            </a:r>
          </a:p>
          <a:p>
            <a:pPr eaLnBrk="1" hangingPunct="1">
              <a:lnSpc>
                <a:spcPct val="100000"/>
              </a:lnSpc>
              <a:spcBef>
                <a:spcPts val="400"/>
              </a:spcBef>
              <a:spcAft>
                <a:spcPts val="600"/>
              </a:spcAft>
              <a:buClr>
                <a:srgbClr val="00007D"/>
              </a:buClr>
              <a:buSzPct val="160000"/>
              <a:buFont typeface="Wingdings" panose="05000000000000000000" pitchFamily="2" charset="2"/>
              <a:buChar char="§"/>
              <a:defRPr/>
            </a:pPr>
            <a:r>
              <a:rPr lang="en-US" altLang="ru-RU" sz="2000" b="1" dirty="0" smtClean="0">
                <a:solidFill>
                  <a:srgbClr val="C00000"/>
                </a:solidFill>
              </a:rPr>
              <a:t>Web-portal</a:t>
            </a:r>
            <a:r>
              <a:rPr lang="en-US" altLang="ru-RU" sz="2000" dirty="0" smtClean="0"/>
              <a:t> is needed to communicate with DB assigning concrete simulation parameters and storing results in DB</a:t>
            </a:r>
          </a:p>
          <a:p>
            <a:pPr marL="400050" indent="0" eaLnBrk="1" hangingPunct="1">
              <a:lnSpc>
                <a:spcPct val="100000"/>
              </a:lnSpc>
              <a:spcBef>
                <a:spcPts val="400"/>
              </a:spcBef>
              <a:spcAft>
                <a:spcPts val="600"/>
              </a:spcAft>
              <a:buClr>
                <a:srgbClr val="00007D"/>
              </a:buClr>
              <a:buSzPct val="75000"/>
              <a:defRPr/>
            </a:pPr>
            <a:endParaRPr lang="en-US" altLang="ru-RU" sz="2200" dirty="0" smtClean="0"/>
          </a:p>
          <a:p>
            <a:pPr marL="400050" indent="0" eaLnBrk="1" hangingPunct="1">
              <a:lnSpc>
                <a:spcPct val="100000"/>
              </a:lnSpc>
              <a:spcBef>
                <a:spcPts val="400"/>
              </a:spcBef>
              <a:spcAft>
                <a:spcPts val="600"/>
              </a:spcAft>
              <a:buClr>
                <a:srgbClr val="00007D"/>
              </a:buClr>
              <a:buSzPct val="75000"/>
              <a:defRPr/>
            </a:pPr>
            <a:endParaRPr lang="en-US" altLang="ru-RU" sz="2200" dirty="0" smtClean="0"/>
          </a:p>
          <a:p>
            <a:pPr marL="400050" indent="0" eaLnBrk="1" hangingPunct="1">
              <a:lnSpc>
                <a:spcPct val="80000"/>
              </a:lnSpc>
              <a:spcBef>
                <a:spcPts val="400"/>
              </a:spcBef>
              <a:spcAft>
                <a:spcPts val="400"/>
              </a:spcAft>
              <a:buClr>
                <a:srgbClr val="00007D"/>
              </a:buClr>
              <a:buSzPct val="75000"/>
              <a:defRPr/>
            </a:pPr>
            <a:endParaRPr lang="en-US" altLang="ru-RU" sz="2000" dirty="0" smtClean="0"/>
          </a:p>
          <a:p>
            <a:pPr eaLnBrk="1" hangingPunct="1">
              <a:spcBef>
                <a:spcPts val="400"/>
              </a:spcBef>
              <a:buClr>
                <a:srgbClr val="00007D"/>
              </a:buClr>
              <a:buSzPct val="75000"/>
              <a:buFont typeface="Wingdings" charset="2"/>
              <a:buChar char=""/>
              <a:defRPr/>
            </a:pPr>
            <a:endParaRPr lang="en-US" altLang="ru-RU" sz="2000" b="1" dirty="0" smtClean="0"/>
          </a:p>
          <a:p>
            <a:pPr eaLnBrk="1" hangingPunct="1">
              <a:spcBef>
                <a:spcPts val="400"/>
              </a:spcBef>
              <a:buClr>
                <a:srgbClr val="00007D"/>
              </a:buClr>
              <a:buSzPct val="75000"/>
              <a:buFont typeface="Wingdings" charset="2"/>
              <a:buChar char=""/>
              <a:defRPr/>
            </a:pPr>
            <a:endParaRPr lang="ru-RU" altLang="ru-RU" sz="2000" b="1" dirty="0" smtClean="0"/>
          </a:p>
          <a:p>
            <a:endParaRPr lang="ru-RU" dirty="0"/>
          </a:p>
        </p:txBody>
      </p:sp>
      <p:sp>
        <p:nvSpPr>
          <p:cNvPr id="4" name="Нижний колонтитул 3"/>
          <p:cNvSpPr>
            <a:spLocks noGrp="1"/>
          </p:cNvSpPr>
          <p:nvPr>
            <p:ph type="ftr" idx="10"/>
          </p:nvPr>
        </p:nvSpPr>
        <p:spPr/>
        <p:txBody>
          <a:bodyPr/>
          <a:lstStyle/>
          <a:p>
            <a:pPr>
              <a:defRPr/>
            </a:pPr>
            <a:r>
              <a:rPr lang="en-US" altLang="ru-RU" dirty="0" err="1" smtClean="0"/>
              <a:t>G.Ososkov</a:t>
            </a:r>
            <a:r>
              <a:rPr lang="en-US" altLang="ru-RU" dirty="0" smtClean="0"/>
              <a:t> AIS-GRID 2015</a:t>
            </a:r>
            <a:endParaRPr lang="ru-RU" altLang="ru-RU" dirty="0"/>
          </a:p>
        </p:txBody>
      </p:sp>
      <p:sp>
        <p:nvSpPr>
          <p:cNvPr id="7" name="Номер слайда 6"/>
          <p:cNvSpPr>
            <a:spLocks noGrp="1"/>
          </p:cNvSpPr>
          <p:nvPr>
            <p:ph type="sldNum" idx="11"/>
          </p:nvPr>
        </p:nvSpPr>
        <p:spPr/>
        <p:txBody>
          <a:bodyPr/>
          <a:lstStyle/>
          <a:p>
            <a:pPr>
              <a:defRPr/>
            </a:pPr>
            <a:fld id="{5C219E1E-8582-44FC-88F9-710DAD2AE252}" type="slidenum">
              <a:rPr lang="ru-RU" altLang="ru-RU" smtClean="0"/>
              <a:pPr>
                <a:defRPr/>
              </a:pPr>
              <a:t>32</a:t>
            </a:fld>
            <a:endParaRPr lang="ru-RU" altLang="ru-RU"/>
          </a:p>
        </p:txBody>
      </p:sp>
    </p:spTree>
    <p:extLst>
      <p:ext uri="{BB962C8B-B14F-4D97-AF65-F5344CB8AC3E}">
        <p14:creationId xmlns:p14="http://schemas.microsoft.com/office/powerpoint/2010/main" val="634535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2548" y="476672"/>
            <a:ext cx="8229600" cy="504056"/>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dirty="0" err="1">
                <a:solidFill>
                  <a:srgbClr val="1818FF"/>
                </a:solidFill>
              </a:rPr>
              <a:t>How</a:t>
            </a:r>
            <a:r>
              <a:rPr lang="ru-RU" altLang="ru-RU" sz="3600" b="1" dirty="0">
                <a:solidFill>
                  <a:srgbClr val="1818FF"/>
                </a:solidFill>
              </a:rPr>
              <a:t> </a:t>
            </a:r>
            <a:r>
              <a:rPr lang="ru-RU" altLang="ru-RU" sz="3600" b="1" dirty="0" err="1">
                <a:solidFill>
                  <a:srgbClr val="1818FF"/>
                </a:solidFill>
              </a:rPr>
              <a:t>it</a:t>
            </a:r>
            <a:r>
              <a:rPr lang="ru-RU" altLang="ru-RU" sz="3600" b="1" dirty="0">
                <a:solidFill>
                  <a:srgbClr val="1818FF"/>
                </a:solidFill>
              </a:rPr>
              <a:t> </a:t>
            </a:r>
            <a:r>
              <a:rPr lang="ru-RU" altLang="ru-RU" sz="3600" b="1" dirty="0" err="1">
                <a:solidFill>
                  <a:srgbClr val="1818FF"/>
                </a:solidFill>
              </a:rPr>
              <a:t>was</a:t>
            </a:r>
            <a:r>
              <a:rPr lang="ru-RU" altLang="ru-RU" sz="3600" b="1" dirty="0">
                <a:solidFill>
                  <a:srgbClr val="1818FF"/>
                </a:solidFill>
              </a:rPr>
              <a:t> </a:t>
            </a:r>
            <a:r>
              <a:rPr lang="ru-RU" altLang="ru-RU" sz="3600" b="1" dirty="0" err="1">
                <a:solidFill>
                  <a:srgbClr val="1818FF"/>
                </a:solidFill>
              </a:rPr>
              <a:t>realized</a:t>
            </a:r>
            <a:endParaRPr lang="ru-RU" altLang="ru-RU" sz="3600" b="1" dirty="0" smtClean="0">
              <a:solidFill>
                <a:srgbClr val="1818FF"/>
              </a:solidFill>
              <a:ea typeface="PMingLiU" charset="-120"/>
            </a:endParaRPr>
          </a:p>
        </p:txBody>
      </p:sp>
      <p:sp>
        <p:nvSpPr>
          <p:cNvPr id="3" name="Нижний колонтитул 2"/>
          <p:cNvSpPr>
            <a:spLocks noGrp="1"/>
          </p:cNvSpPr>
          <p:nvPr>
            <p:ph type="ftr" idx="10"/>
          </p:nvPr>
        </p:nvSpPr>
        <p:spPr/>
        <p:txBody>
          <a:bodyPr/>
          <a:lstStyle/>
          <a:p>
            <a:pPr>
              <a:defRPr/>
            </a:pPr>
            <a:r>
              <a:rPr lang="en-US" altLang="ru-RU" smtClean="0"/>
              <a:t>G.Ososkov AIS-GRID 2015</a:t>
            </a:r>
            <a:endParaRPr lang="ru-RU" altLang="ru-RU"/>
          </a:p>
        </p:txBody>
      </p:sp>
      <p:sp>
        <p:nvSpPr>
          <p:cNvPr id="5" name="Номер слайда 4"/>
          <p:cNvSpPr>
            <a:spLocks noGrp="1"/>
          </p:cNvSpPr>
          <p:nvPr>
            <p:ph type="sldNum" idx="11"/>
          </p:nvPr>
        </p:nvSpPr>
        <p:spPr>
          <a:xfrm>
            <a:off x="6695727" y="6267003"/>
            <a:ext cx="2130425" cy="454025"/>
          </a:xfrm>
        </p:spPr>
        <p:txBody>
          <a:bodyPr/>
          <a:lstStyle/>
          <a:p>
            <a:pPr>
              <a:defRPr/>
            </a:pPr>
            <a:fld id="{DC527ACE-BA65-4E28-B96F-8AC39BCB80A9}" type="slidenum">
              <a:rPr lang="ru-RU" altLang="ru-RU" smtClean="0"/>
              <a:pPr>
                <a:defRPr/>
              </a:pPr>
              <a:t>33</a:t>
            </a:fld>
            <a:endParaRPr lang="ru-RU" altLang="ru-RU" dirty="0"/>
          </a:p>
        </p:txBody>
      </p:sp>
      <p:sp>
        <p:nvSpPr>
          <p:cNvPr id="6" name="Прямоугольник 5"/>
          <p:cNvSpPr/>
          <p:nvPr/>
        </p:nvSpPr>
        <p:spPr>
          <a:xfrm>
            <a:off x="26665" y="1124744"/>
            <a:ext cx="9144000" cy="4750018"/>
          </a:xfrm>
          <a:prstGeom prst="rect">
            <a:avLst/>
          </a:prstGeom>
        </p:spPr>
        <p:txBody>
          <a:bodyPr wrap="square">
            <a:spAutoFit/>
          </a:bodyPr>
          <a:lstStyle/>
          <a:p>
            <a:pPr marL="342900" lvl="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a:solidFill>
                  <a:srgbClr val="000000"/>
                </a:solidFill>
                <a:effectLst/>
              </a:rPr>
              <a:t>Our team has already the experience with simulation grid structures </a:t>
            </a:r>
            <a:r>
              <a:rPr lang="en-US" sz="2200" dirty="0" smtClean="0">
                <a:solidFill>
                  <a:srgbClr val="000000"/>
                </a:solidFill>
                <a:effectLst/>
              </a:rPr>
              <a:t>ins</a:t>
            </a:r>
            <a:r>
              <a:rPr lang="en-US" sz="2200" dirty="0">
                <a:solidFill>
                  <a:srgbClr val="000000"/>
                </a:solidFill>
                <a:effectLst/>
              </a:rPr>
              <a:t>p</a:t>
            </a:r>
            <a:r>
              <a:rPr lang="en-US" sz="2200" dirty="0" smtClean="0">
                <a:solidFill>
                  <a:srgbClr val="000000"/>
                </a:solidFill>
                <a:effectLst/>
              </a:rPr>
              <a:t>ired by </a:t>
            </a:r>
            <a:r>
              <a:rPr lang="en-US" sz="2200" dirty="0" err="1" smtClean="0">
                <a:solidFill>
                  <a:srgbClr val="000000"/>
                </a:solidFill>
                <a:effectLst/>
              </a:rPr>
              <a:t>GridSim</a:t>
            </a:r>
            <a:r>
              <a:rPr lang="en-US" sz="2200" dirty="0" smtClean="0">
                <a:solidFill>
                  <a:srgbClr val="000000"/>
                </a:solidFill>
                <a:effectLst/>
              </a:rPr>
              <a:t> library </a:t>
            </a:r>
            <a:r>
              <a:rPr lang="en-US" sz="2200" dirty="0">
                <a:solidFill>
                  <a:srgbClr val="000000"/>
                </a:solidFill>
                <a:effectLst/>
              </a:rPr>
              <a:t>(</a:t>
            </a:r>
            <a:r>
              <a:rPr lang="en-US" sz="2200" dirty="0">
                <a:solidFill>
                  <a:srgbClr val="3333CC"/>
                </a:solidFill>
                <a:effectLst/>
              </a:rPr>
              <a:t>http://www.buyya.com/gridsim</a:t>
            </a:r>
            <a:r>
              <a:rPr lang="en-US" sz="2200" dirty="0">
                <a:solidFill>
                  <a:srgbClr val="000000"/>
                </a:solidFill>
                <a:effectLst/>
              </a:rPr>
              <a:t>)  </a:t>
            </a:r>
            <a:r>
              <a:rPr lang="en-US" sz="2200" dirty="0" smtClean="0">
                <a:solidFill>
                  <a:srgbClr val="000000"/>
                </a:solidFill>
                <a:effectLst/>
              </a:rPr>
              <a:t>and job </a:t>
            </a:r>
            <a:r>
              <a:rPr lang="en-US" sz="2200" dirty="0">
                <a:solidFill>
                  <a:srgbClr val="000000"/>
                </a:solidFill>
                <a:effectLst/>
              </a:rPr>
              <a:t>scheduler ALEA (</a:t>
            </a:r>
            <a:r>
              <a:rPr lang="en-US" sz="2200" dirty="0">
                <a:solidFill>
                  <a:srgbClr val="3333CC"/>
                </a:solidFill>
                <a:effectLst/>
              </a:rPr>
              <a:t>http://www.fi.muni.cz/~xklusac/alea). </a:t>
            </a:r>
            <a:endParaRPr lang="en-US" sz="2200" dirty="0" smtClean="0">
              <a:solidFill>
                <a:srgbClr val="3333CC"/>
              </a:solidFill>
              <a:effectLst/>
            </a:endParaRPr>
          </a:p>
          <a:p>
            <a:pPr marL="34290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smtClean="0">
                <a:solidFill>
                  <a:srgbClr val="000000"/>
                </a:solidFill>
                <a:effectLst/>
              </a:rPr>
              <a:t>The </a:t>
            </a:r>
            <a:r>
              <a:rPr lang="en-US" sz="2200" dirty="0">
                <a:solidFill>
                  <a:srgbClr val="000000"/>
                </a:solidFill>
                <a:effectLst/>
              </a:rPr>
              <a:t>new </a:t>
            </a:r>
            <a:r>
              <a:rPr lang="ru-RU" altLang="ru-RU" sz="2200" dirty="0" err="1">
                <a:solidFill>
                  <a:srgbClr val="000000"/>
                </a:solidFill>
                <a:effectLst/>
              </a:rPr>
              <a:t>simulation</a:t>
            </a:r>
            <a:r>
              <a:rPr lang="ru-RU" altLang="ru-RU" sz="2200" dirty="0">
                <a:solidFill>
                  <a:srgbClr val="000000"/>
                </a:solidFill>
                <a:effectLst/>
              </a:rPr>
              <a:t> </a:t>
            </a:r>
            <a:r>
              <a:rPr lang="ru-RU" altLang="ru-RU" sz="2200" dirty="0" err="1">
                <a:solidFill>
                  <a:srgbClr val="000000"/>
                </a:solidFill>
                <a:effectLst/>
              </a:rPr>
              <a:t>program</a:t>
            </a:r>
            <a:r>
              <a:rPr lang="ru-RU" altLang="ru-RU" sz="2200" dirty="0">
                <a:solidFill>
                  <a:srgbClr val="000000"/>
                </a:solidFill>
                <a:effectLst/>
              </a:rPr>
              <a:t> </a:t>
            </a:r>
            <a:r>
              <a:rPr lang="ru-RU" altLang="ru-RU" sz="2200" dirty="0" err="1">
                <a:solidFill>
                  <a:srgbClr val="000000"/>
                </a:solidFill>
                <a:effectLst/>
              </a:rPr>
              <a:t>called</a:t>
            </a:r>
            <a:r>
              <a:rPr lang="ru-RU" altLang="ru-RU" sz="2200" dirty="0">
                <a:solidFill>
                  <a:srgbClr val="000000"/>
                </a:solidFill>
                <a:effectLst/>
              </a:rPr>
              <a:t> </a:t>
            </a:r>
            <a:r>
              <a:rPr lang="ru-RU" altLang="ru-RU" sz="2200" b="1" dirty="0" err="1">
                <a:solidFill>
                  <a:srgbClr val="1818FF"/>
                </a:solidFill>
                <a:effectLst/>
              </a:rPr>
              <a:t>SyMSim</a:t>
            </a:r>
            <a:r>
              <a:rPr lang="ru-RU" altLang="ru-RU" sz="2200" b="1" dirty="0">
                <a:solidFill>
                  <a:srgbClr val="1818FF"/>
                </a:solidFill>
                <a:effectLst/>
              </a:rPr>
              <a:t> (</a:t>
            </a:r>
            <a:r>
              <a:rPr lang="ru-RU" altLang="ru-RU" sz="2200" b="1" dirty="0" err="1">
                <a:solidFill>
                  <a:srgbClr val="1818FF"/>
                </a:solidFill>
                <a:effectLst/>
              </a:rPr>
              <a:t>Synthesis</a:t>
            </a:r>
            <a:r>
              <a:rPr lang="ru-RU" altLang="ru-RU" sz="2200" b="1" dirty="0">
                <a:solidFill>
                  <a:srgbClr val="1818FF"/>
                </a:solidFill>
                <a:effectLst/>
              </a:rPr>
              <a:t> </a:t>
            </a:r>
            <a:r>
              <a:rPr lang="ru-RU" altLang="ru-RU" sz="2200" b="1" dirty="0" err="1">
                <a:solidFill>
                  <a:srgbClr val="1818FF"/>
                </a:solidFill>
                <a:effectLst/>
              </a:rPr>
              <a:t>of</a:t>
            </a:r>
            <a:r>
              <a:rPr lang="ru-RU" altLang="ru-RU" sz="2200" b="1" dirty="0">
                <a:solidFill>
                  <a:srgbClr val="1818FF"/>
                </a:solidFill>
                <a:effectLst/>
              </a:rPr>
              <a:t> </a:t>
            </a:r>
            <a:r>
              <a:rPr lang="ru-RU" altLang="ru-RU" sz="2200" b="1" dirty="0" err="1">
                <a:solidFill>
                  <a:srgbClr val="1818FF"/>
                </a:solidFill>
                <a:effectLst/>
              </a:rPr>
              <a:t>Monitoring</a:t>
            </a:r>
            <a:r>
              <a:rPr lang="en-US" altLang="ru-RU" sz="2200" b="1" dirty="0">
                <a:solidFill>
                  <a:srgbClr val="1818FF"/>
                </a:solidFill>
                <a:effectLst/>
              </a:rPr>
              <a:t> </a:t>
            </a:r>
            <a:r>
              <a:rPr lang="ru-RU" altLang="ru-RU" sz="2200" b="1" dirty="0" err="1">
                <a:solidFill>
                  <a:srgbClr val="1818FF"/>
                </a:solidFill>
                <a:effectLst/>
              </a:rPr>
              <a:t>and</a:t>
            </a:r>
            <a:r>
              <a:rPr lang="ru-RU" altLang="ru-RU" sz="2200" b="1" dirty="0">
                <a:solidFill>
                  <a:srgbClr val="1818FF"/>
                </a:solidFill>
                <a:effectLst/>
              </a:rPr>
              <a:t> </a:t>
            </a:r>
            <a:r>
              <a:rPr lang="ru-RU" altLang="ru-RU" sz="2200" b="1" dirty="0" err="1">
                <a:solidFill>
                  <a:srgbClr val="1818FF"/>
                </a:solidFill>
                <a:effectLst/>
              </a:rPr>
              <a:t>SIMulation</a:t>
            </a:r>
            <a:r>
              <a:rPr lang="ru-RU" altLang="ru-RU" sz="2200" b="1" dirty="0">
                <a:solidFill>
                  <a:srgbClr val="1818FF"/>
                </a:solidFill>
                <a:effectLst/>
              </a:rPr>
              <a:t>) </a:t>
            </a:r>
            <a:r>
              <a:rPr lang="en-US" altLang="ru-RU" sz="2200" b="1" dirty="0">
                <a:solidFill>
                  <a:srgbClr val="1818FF"/>
                </a:solidFill>
                <a:effectLst/>
              </a:rPr>
              <a:t> </a:t>
            </a:r>
            <a:r>
              <a:rPr lang="en-US" altLang="ru-RU" sz="2200" dirty="0">
                <a:solidFill>
                  <a:srgbClr val="000000"/>
                </a:solidFill>
                <a:effectLst/>
              </a:rPr>
              <a:t>was</a:t>
            </a:r>
            <a:r>
              <a:rPr lang="en-US" altLang="ru-RU" sz="2200" b="1" dirty="0">
                <a:solidFill>
                  <a:srgbClr val="000000"/>
                </a:solidFill>
                <a:effectLst/>
              </a:rPr>
              <a:t> </a:t>
            </a:r>
            <a:r>
              <a:rPr lang="en-US" altLang="ru-RU" sz="2200" dirty="0">
                <a:solidFill>
                  <a:srgbClr val="000000"/>
                </a:solidFill>
                <a:effectLst/>
              </a:rPr>
              <a:t>developed according to the above basic concepts and </a:t>
            </a:r>
            <a:r>
              <a:rPr lang="en-US" altLang="ru-RU" sz="2200" dirty="0" err="1">
                <a:solidFill>
                  <a:srgbClr val="C00000"/>
                </a:solidFill>
                <a:effectLst/>
              </a:rPr>
              <a:t>succesfully</a:t>
            </a:r>
            <a:r>
              <a:rPr lang="en-US" altLang="ru-RU" sz="2200" dirty="0">
                <a:solidFill>
                  <a:srgbClr val="C00000"/>
                </a:solidFill>
                <a:effectLst/>
              </a:rPr>
              <a:t> tested for the JINR CMS Tier 1 </a:t>
            </a:r>
            <a:r>
              <a:rPr lang="en-US" altLang="ru-RU" sz="2200" dirty="0" smtClean="0">
                <a:solidFill>
                  <a:srgbClr val="C00000"/>
                </a:solidFill>
                <a:effectLst/>
              </a:rPr>
              <a:t>center </a:t>
            </a:r>
            <a:r>
              <a:rPr lang="en-US" sz="2200" dirty="0">
                <a:solidFill>
                  <a:srgbClr val="C00000"/>
                </a:solidFill>
                <a:effectLst/>
              </a:rPr>
              <a:t>with robotized tape </a:t>
            </a:r>
            <a:r>
              <a:rPr lang="en-US" sz="2200" dirty="0" smtClean="0">
                <a:solidFill>
                  <a:srgbClr val="C00000"/>
                </a:solidFill>
                <a:effectLst/>
              </a:rPr>
              <a:t>library.</a:t>
            </a:r>
          </a:p>
          <a:p>
            <a:pPr marL="34290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smtClean="0">
                <a:solidFill>
                  <a:srgbClr val="C00000"/>
                </a:solidFill>
                <a:effectLst/>
              </a:rPr>
              <a:t> </a:t>
            </a:r>
            <a:r>
              <a:rPr lang="en-US" sz="2200" dirty="0" smtClean="0">
                <a:solidFill>
                  <a:schemeClr val="tx1"/>
                </a:solidFill>
                <a:effectLst/>
              </a:rPr>
              <a:t>To accomplish that</a:t>
            </a:r>
            <a:endParaRPr lang="en-US" altLang="ru-RU" sz="2200" dirty="0" smtClean="0">
              <a:solidFill>
                <a:srgbClr val="000000"/>
              </a:solidFill>
              <a:effectLst/>
            </a:endParaRPr>
          </a:p>
          <a:p>
            <a:pPr marL="80010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tx1"/>
                </a:solidFill>
                <a:effectLst/>
              </a:rPr>
              <a:t>New classes are invented to declare the data store specific for the </a:t>
            </a:r>
            <a:r>
              <a:rPr lang="ru-RU" altLang="ru-RU" sz="2000" dirty="0" err="1" smtClean="0">
                <a:solidFill>
                  <a:schemeClr val="tx1"/>
                </a:solidFill>
                <a:effectLst/>
              </a:rPr>
              <a:t>tape</a:t>
            </a:r>
            <a:r>
              <a:rPr lang="ru-RU" altLang="ru-RU" sz="2000" dirty="0" smtClean="0">
                <a:solidFill>
                  <a:schemeClr val="tx1"/>
                </a:solidFill>
                <a:effectLst/>
              </a:rPr>
              <a:t> </a:t>
            </a:r>
            <a:r>
              <a:rPr lang="ru-RU" altLang="ru-RU" sz="2000" dirty="0" err="1">
                <a:solidFill>
                  <a:schemeClr val="tx1"/>
                </a:solidFill>
                <a:effectLst/>
              </a:rPr>
              <a:t>robot</a:t>
            </a:r>
            <a:r>
              <a:rPr lang="ru-RU" altLang="ru-RU" sz="2000" dirty="0">
                <a:solidFill>
                  <a:schemeClr val="tx1"/>
                </a:solidFill>
                <a:effectLst/>
              </a:rPr>
              <a:t> </a:t>
            </a:r>
            <a:r>
              <a:rPr lang="ru-RU" altLang="ru-RU" sz="2000" dirty="0" err="1" smtClean="0">
                <a:solidFill>
                  <a:schemeClr val="tx1"/>
                </a:solidFill>
                <a:effectLst/>
              </a:rPr>
              <a:t>library</a:t>
            </a:r>
            <a:r>
              <a:rPr lang="en-US" altLang="ru-RU" sz="2000" dirty="0" smtClean="0">
                <a:solidFill>
                  <a:schemeClr val="tx1"/>
                </a:solidFill>
                <a:effectLst/>
              </a:rPr>
              <a:t>;</a:t>
            </a:r>
            <a:endParaRPr lang="en-US" sz="2000" dirty="0" smtClean="0">
              <a:solidFill>
                <a:schemeClr val="tx1"/>
              </a:solidFill>
              <a:effectLst/>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tx1"/>
                </a:solidFill>
                <a:effectLst/>
              </a:rPr>
              <a:t>Input  </a:t>
            </a:r>
            <a:r>
              <a:rPr lang="en-US" sz="2000" dirty="0">
                <a:solidFill>
                  <a:schemeClr val="tx1"/>
                </a:solidFill>
                <a:effectLst/>
              </a:rPr>
              <a:t>job stream is formed via data </a:t>
            </a:r>
            <a:r>
              <a:rPr lang="en-US" sz="2000" dirty="0" smtClean="0">
                <a:solidFill>
                  <a:schemeClr val="tx1"/>
                </a:solidFill>
                <a:effectLst/>
              </a:rPr>
              <a:t>base;</a:t>
            </a:r>
            <a:endParaRPr lang="ru-RU" sz="2000" dirty="0">
              <a:solidFill>
                <a:schemeClr val="tx1"/>
              </a:solidFill>
              <a:effectLst/>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effectLst/>
              </a:rPr>
              <a:t>Data exchange process is modified from packet flow simulation into file transfer </a:t>
            </a:r>
            <a:r>
              <a:rPr lang="en-US" sz="2000" dirty="0" smtClean="0">
                <a:solidFill>
                  <a:schemeClr val="tx1"/>
                </a:solidFill>
                <a:effectLst/>
              </a:rPr>
              <a:t>simulation;</a:t>
            </a:r>
            <a:endParaRPr lang="ru-RU" sz="2000" dirty="0">
              <a:solidFill>
                <a:schemeClr val="tx1"/>
              </a:solidFill>
              <a:effectLst/>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effectLst/>
              </a:rPr>
              <a:t>Software means for handling simulation results are </a:t>
            </a:r>
            <a:r>
              <a:rPr lang="en-US" sz="2000" dirty="0" smtClean="0">
                <a:solidFill>
                  <a:schemeClr val="tx1"/>
                </a:solidFill>
                <a:effectLst/>
              </a:rPr>
              <a:t>provided.</a:t>
            </a:r>
            <a:endParaRPr lang="ru-RU" altLang="ru-RU" sz="2000" dirty="0">
              <a:solidFill>
                <a:schemeClr val="tx1"/>
              </a:solidFill>
              <a:effectLst/>
            </a:endParaRPr>
          </a:p>
        </p:txBody>
      </p:sp>
    </p:spTree>
    <p:extLst>
      <p:ext uri="{BB962C8B-B14F-4D97-AF65-F5344CB8AC3E}">
        <p14:creationId xmlns:p14="http://schemas.microsoft.com/office/powerpoint/2010/main" val="36305672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2" y="476672"/>
            <a:ext cx="9153264" cy="595536"/>
          </a:xfrm>
        </p:spPr>
        <p:txBody>
          <a:bodyPr/>
          <a:lstStyle/>
          <a:p>
            <a:pPr algn="ctr"/>
            <a:r>
              <a:rPr lang="ru-RU" sz="2800" b="1" dirty="0" smtClean="0">
                <a:solidFill>
                  <a:srgbClr val="0000FF"/>
                </a:solidFill>
              </a:rPr>
              <a:t>Игровая модель </a:t>
            </a:r>
            <a:r>
              <a:rPr lang="ru-RU" sz="2800" b="1" dirty="0" smtClean="0">
                <a:solidFill>
                  <a:srgbClr val="0000FF"/>
                </a:solidFill>
              </a:rPr>
              <a:t>центра хранения </a:t>
            </a:r>
            <a:r>
              <a:rPr lang="ru-RU" sz="2800" b="1" dirty="0">
                <a:solidFill>
                  <a:srgbClr val="0000FF"/>
                </a:solidFill>
              </a:rPr>
              <a:t>данных</a:t>
            </a:r>
          </a:p>
        </p:txBody>
      </p:sp>
      <p:sp>
        <p:nvSpPr>
          <p:cNvPr id="3" name="Объект 2"/>
          <p:cNvSpPr>
            <a:spLocks noGrp="1"/>
          </p:cNvSpPr>
          <p:nvPr>
            <p:ph idx="1"/>
          </p:nvPr>
        </p:nvSpPr>
        <p:spPr>
          <a:xfrm>
            <a:off x="107504" y="980728"/>
            <a:ext cx="8856984" cy="1296144"/>
          </a:xfrm>
        </p:spPr>
        <p:txBody>
          <a:bodyPr/>
          <a:lstStyle/>
          <a:p>
            <a:pPr marL="0" indent="0">
              <a:buNone/>
            </a:pPr>
            <a:r>
              <a:rPr lang="ru-RU" sz="1600" dirty="0" smtClean="0">
                <a:effectLst>
                  <a:outerShdw blurRad="38100" dist="38100" dir="2700000" algn="tl">
                    <a:srgbClr val="000000">
                      <a:alpha val="43137"/>
                    </a:srgbClr>
                  </a:outerShdw>
                </a:effectLst>
              </a:rPr>
              <a:t>Рассматривается модель реализации компьютерного центра для хранении данных в роботизированной библиотеке с тысячами кассет с магнитными лентами, которые робот  автоматически достаёт и устанавливает в одно или несколько устройств чтения-записи (драйвов).</a:t>
            </a:r>
          </a:p>
          <a:p>
            <a:pPr marL="0" indent="0">
              <a:buNone/>
            </a:pPr>
            <a:endParaRPr lang="ru-RU" sz="1600" dirty="0" smtClean="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669FE549-AA89-4745-8A65-D3468331572A}" type="slidenum">
              <a:rPr lang="ru-RU" altLang="ru-RU" smtClean="0"/>
              <a:pPr>
                <a:defRPr/>
              </a:pPr>
              <a:t>34</a:t>
            </a:fld>
            <a:endParaRPr lang="ru-RU" altLang="ru-RU"/>
          </a:p>
        </p:txBody>
      </p:sp>
      <p:sp>
        <p:nvSpPr>
          <p:cNvPr id="5" name="Прямоугольник 4"/>
          <p:cNvSpPr/>
          <p:nvPr/>
        </p:nvSpPr>
        <p:spPr>
          <a:xfrm>
            <a:off x="0" y="2039516"/>
            <a:ext cx="4211960" cy="2800767"/>
          </a:xfrm>
          <a:prstGeom prst="rect">
            <a:avLst/>
          </a:prstGeom>
        </p:spPr>
        <p:txBody>
          <a:bodyPr wrap="square">
            <a:spAutoFit/>
          </a:bodyPr>
          <a:lstStyle/>
          <a:p>
            <a:pPr marL="0" indent="0">
              <a:buNone/>
            </a:pPr>
            <a:r>
              <a:rPr lang="ru-RU" sz="1600" b="1" u="sng" dirty="0">
                <a:solidFill>
                  <a:srgbClr val="C00000"/>
                </a:solidFill>
                <a:effectLst/>
              </a:rPr>
              <a:t>Проектируемая структура:</a:t>
            </a:r>
            <a:r>
              <a:rPr lang="ru-RU" sz="1600" b="1" dirty="0">
                <a:solidFill>
                  <a:srgbClr val="C00000"/>
                </a:solidFill>
                <a:effectLst/>
              </a:rPr>
              <a:t> </a:t>
            </a:r>
            <a:endParaRPr lang="ru-RU" sz="1600" b="1" dirty="0" smtClean="0">
              <a:solidFill>
                <a:srgbClr val="C00000"/>
              </a:solidFill>
              <a:effectLst/>
            </a:endParaRPr>
          </a:p>
          <a:p>
            <a:pPr marL="0" indent="0">
              <a:buNone/>
            </a:pPr>
            <a:r>
              <a:rPr lang="ru-RU" sz="1600" dirty="0" smtClean="0">
                <a:effectLst/>
              </a:rPr>
              <a:t>ленточный </a:t>
            </a:r>
            <a:r>
              <a:rPr lang="ru-RU" sz="1600" dirty="0">
                <a:effectLst/>
              </a:rPr>
              <a:t>робот, массив драйвов, </a:t>
            </a:r>
            <a:endParaRPr lang="ru-RU" sz="1600" dirty="0" smtClean="0">
              <a:effectLst/>
            </a:endParaRPr>
          </a:p>
          <a:p>
            <a:pPr marL="0" indent="0">
              <a:buNone/>
            </a:pPr>
            <a:r>
              <a:rPr lang="ru-RU" sz="1600" dirty="0" smtClean="0">
                <a:effectLst/>
              </a:rPr>
              <a:t>кластер процессоров. </a:t>
            </a:r>
          </a:p>
          <a:p>
            <a:pPr marL="0" indent="0">
              <a:buNone/>
            </a:pPr>
            <a:r>
              <a:rPr lang="ru-RU" sz="1600" b="1" u="sng" dirty="0" smtClean="0">
                <a:solidFill>
                  <a:srgbClr val="C00000"/>
                </a:solidFill>
                <a:effectLst/>
              </a:rPr>
              <a:t>Стоимость</a:t>
            </a:r>
            <a:r>
              <a:rPr lang="ru-RU" sz="1600" dirty="0" smtClean="0">
                <a:effectLst/>
              </a:rPr>
              <a:t> </a:t>
            </a:r>
            <a:r>
              <a:rPr lang="ru-RU" sz="1600" dirty="0">
                <a:effectLst/>
              </a:rPr>
              <a:t>драйва - 5 условных единиц, процессора - 3 единицы. </a:t>
            </a:r>
          </a:p>
          <a:p>
            <a:pPr marL="0" indent="0">
              <a:buNone/>
            </a:pPr>
            <a:r>
              <a:rPr lang="ru-RU" sz="1600" b="1" u="sng" dirty="0">
                <a:solidFill>
                  <a:srgbClr val="C00000"/>
                </a:solidFill>
                <a:effectLst/>
              </a:rPr>
              <a:t>Критерий оценки:</a:t>
            </a:r>
            <a:r>
              <a:rPr lang="ru-RU" sz="1600" b="1" dirty="0">
                <a:solidFill>
                  <a:srgbClr val="C00000"/>
                </a:solidFill>
                <a:effectLst/>
              </a:rPr>
              <a:t>   </a:t>
            </a:r>
            <a:r>
              <a:rPr lang="ru-RU" sz="1600" dirty="0">
                <a:effectLst/>
              </a:rPr>
              <a:t>время прохождения тестового потока из 100 заданий. </a:t>
            </a:r>
            <a:endParaRPr lang="ru-RU" sz="1600" dirty="0" smtClean="0">
              <a:effectLst/>
            </a:endParaRPr>
          </a:p>
          <a:p>
            <a:pPr marL="0" indent="0">
              <a:buNone/>
            </a:pPr>
            <a:r>
              <a:rPr lang="ru-RU" sz="1600" b="1" u="sng" dirty="0" smtClean="0">
                <a:solidFill>
                  <a:srgbClr val="C00000"/>
                </a:solidFill>
                <a:effectLst/>
              </a:rPr>
              <a:t>Бюджет</a:t>
            </a:r>
            <a:r>
              <a:rPr lang="ru-RU" sz="1600" b="1" u="sng" dirty="0">
                <a:solidFill>
                  <a:srgbClr val="C00000"/>
                </a:solidFill>
                <a:effectLst/>
              </a:rPr>
              <a:t>:</a:t>
            </a:r>
            <a:r>
              <a:rPr lang="ru-RU" sz="1600" dirty="0">
                <a:effectLst/>
              </a:rPr>
              <a:t> 100 условных единиц </a:t>
            </a:r>
          </a:p>
          <a:p>
            <a:pPr marL="0" indent="0">
              <a:buNone/>
            </a:pPr>
            <a:r>
              <a:rPr lang="ru-RU" sz="1600" b="1" u="sng" dirty="0">
                <a:solidFill>
                  <a:srgbClr val="C00000"/>
                </a:solidFill>
                <a:effectLst/>
              </a:rPr>
              <a:t>Требования к проекту: </a:t>
            </a:r>
            <a:r>
              <a:rPr lang="ru-RU" sz="1600" dirty="0">
                <a:effectLst/>
              </a:rPr>
              <a:t>оптимальное соотношение количества процессоров и количества драйвов в пределах  бюджета</a:t>
            </a:r>
          </a:p>
        </p:txBody>
      </p:sp>
      <p:sp>
        <p:nvSpPr>
          <p:cNvPr id="6" name="TextBox 5"/>
          <p:cNvSpPr txBox="1"/>
          <p:nvPr/>
        </p:nvSpPr>
        <p:spPr>
          <a:xfrm>
            <a:off x="4365476" y="1700808"/>
            <a:ext cx="4605684" cy="1323439"/>
          </a:xfrm>
          <a:prstGeom prst="rect">
            <a:avLst/>
          </a:prstGeom>
          <a:noFill/>
        </p:spPr>
        <p:txBody>
          <a:bodyPr wrap="none" rtlCol="0">
            <a:spAutoFit/>
          </a:bodyPr>
          <a:lstStyle/>
          <a:p>
            <a:r>
              <a:rPr lang="ru-RU" sz="1600" b="1" dirty="0">
                <a:solidFill>
                  <a:srgbClr val="C00000"/>
                </a:solidFill>
                <a:effectLst/>
              </a:rPr>
              <a:t>Результаты  моделирования</a:t>
            </a:r>
            <a:r>
              <a:rPr lang="ru-RU" sz="1600" dirty="0">
                <a:solidFill>
                  <a:srgbClr val="0000FF"/>
                </a:solidFill>
                <a:effectLst/>
              </a:rPr>
              <a:t>. </a:t>
            </a:r>
          </a:p>
          <a:p>
            <a:pPr lvl="0"/>
            <a:r>
              <a:rPr lang="ru-RU" sz="1600" i="1" dirty="0" smtClean="0">
                <a:solidFill>
                  <a:srgbClr val="0000FF"/>
                </a:solidFill>
                <a:effectLst/>
              </a:rPr>
              <a:t>1. Определение </a:t>
            </a:r>
            <a:r>
              <a:rPr lang="ru-RU" sz="1600" i="1" dirty="0">
                <a:solidFill>
                  <a:srgbClr val="0000FF"/>
                </a:solidFill>
                <a:effectLst/>
              </a:rPr>
              <a:t>степени загрузки кластера</a:t>
            </a:r>
            <a:endParaRPr lang="ru-RU" sz="1600" dirty="0">
              <a:solidFill>
                <a:srgbClr val="0000FF"/>
              </a:solidFill>
              <a:effectLst/>
            </a:endParaRPr>
          </a:p>
          <a:p>
            <a:r>
              <a:rPr lang="ru-RU" sz="1600" dirty="0">
                <a:solidFill>
                  <a:srgbClr val="0000FF"/>
                </a:solidFill>
                <a:effectLst/>
              </a:rPr>
              <a:t>Загрузка кластера  </a:t>
            </a:r>
            <a:r>
              <a:rPr lang="ru-RU" sz="1600" b="1" dirty="0">
                <a:solidFill>
                  <a:srgbClr val="0000FF"/>
                </a:solidFill>
                <a:effectLst/>
              </a:rPr>
              <a:t>W = T</a:t>
            </a:r>
            <a:r>
              <a:rPr lang="ru-RU" sz="1600" b="1" baseline="-25000" dirty="0">
                <a:solidFill>
                  <a:srgbClr val="0000FF"/>
                </a:solidFill>
                <a:effectLst/>
              </a:rPr>
              <a:t>100</a:t>
            </a:r>
            <a:r>
              <a:rPr lang="ru-RU" sz="1600" b="1" dirty="0">
                <a:solidFill>
                  <a:srgbClr val="0000FF"/>
                </a:solidFill>
                <a:effectLst/>
              </a:rPr>
              <a:t>/</a:t>
            </a:r>
            <a:r>
              <a:rPr lang="ru-RU" sz="1600" b="1" dirty="0" err="1">
                <a:solidFill>
                  <a:srgbClr val="0000FF"/>
                </a:solidFill>
                <a:effectLst/>
              </a:rPr>
              <a:t>Tа</a:t>
            </a:r>
            <a:r>
              <a:rPr lang="ru-RU" sz="1600" dirty="0">
                <a:solidFill>
                  <a:srgbClr val="0000FF"/>
                </a:solidFill>
                <a:effectLst/>
              </a:rPr>
              <a:t>, где </a:t>
            </a:r>
            <a:endParaRPr lang="ru-RU" sz="1600" dirty="0" smtClean="0">
              <a:solidFill>
                <a:srgbClr val="0000FF"/>
              </a:solidFill>
              <a:effectLst/>
            </a:endParaRPr>
          </a:p>
          <a:p>
            <a:r>
              <a:rPr lang="ru-RU" sz="1600" dirty="0" smtClean="0">
                <a:solidFill>
                  <a:srgbClr val="0000FF"/>
                </a:solidFill>
                <a:effectLst/>
              </a:rPr>
              <a:t>T</a:t>
            </a:r>
            <a:r>
              <a:rPr lang="ru-RU" sz="1600" baseline="-25000" dirty="0" smtClean="0">
                <a:solidFill>
                  <a:srgbClr val="0000FF"/>
                </a:solidFill>
                <a:effectLst/>
              </a:rPr>
              <a:t>100</a:t>
            </a:r>
            <a:r>
              <a:rPr lang="ru-RU" sz="1600" dirty="0" smtClean="0">
                <a:solidFill>
                  <a:srgbClr val="0000FF"/>
                </a:solidFill>
                <a:effectLst/>
              </a:rPr>
              <a:t> </a:t>
            </a:r>
            <a:r>
              <a:rPr lang="ru-RU" sz="1600" dirty="0">
                <a:solidFill>
                  <a:srgbClr val="0000FF"/>
                </a:solidFill>
                <a:effectLst/>
              </a:rPr>
              <a:t>–процессорное время выполнения пакета</a:t>
            </a:r>
          </a:p>
          <a:p>
            <a:r>
              <a:rPr lang="ru-RU" sz="1600" dirty="0" err="1">
                <a:solidFill>
                  <a:srgbClr val="0000FF"/>
                </a:solidFill>
                <a:effectLst/>
              </a:rPr>
              <a:t>Ta</a:t>
            </a:r>
            <a:r>
              <a:rPr lang="ru-RU" sz="1600" dirty="0">
                <a:solidFill>
                  <a:srgbClr val="0000FF"/>
                </a:solidFill>
                <a:effectLst/>
              </a:rPr>
              <a:t> – астрономическое </a:t>
            </a:r>
            <a:r>
              <a:rPr lang="ru-RU" sz="1600" dirty="0" smtClean="0">
                <a:solidFill>
                  <a:srgbClr val="0000FF"/>
                </a:solidFill>
                <a:effectLst/>
              </a:rPr>
              <a:t>время</a:t>
            </a:r>
            <a:endParaRPr lang="ru-RU" dirty="0">
              <a:solidFill>
                <a:srgbClr val="0000FF"/>
              </a:solidFill>
            </a:endParaRPr>
          </a:p>
        </p:txBody>
      </p:sp>
      <p:graphicFrame>
        <p:nvGraphicFramePr>
          <p:cNvPr id="8" name="Диаграмма 7"/>
          <p:cNvGraphicFramePr/>
          <p:nvPr>
            <p:extLst>
              <p:ext uri="{D42A27DB-BD31-4B8C-83A1-F6EECF244321}">
                <p14:modId xmlns:p14="http://schemas.microsoft.com/office/powerpoint/2010/main" val="789087015"/>
              </p:ext>
            </p:extLst>
          </p:nvPr>
        </p:nvGraphicFramePr>
        <p:xfrm>
          <a:off x="4211960" y="3024247"/>
          <a:ext cx="2915285" cy="178562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116265" y="2924944"/>
            <a:ext cx="2054986" cy="1938992"/>
          </a:xfrm>
          <a:prstGeom prst="rect">
            <a:avLst/>
          </a:prstGeom>
          <a:noFill/>
        </p:spPr>
        <p:txBody>
          <a:bodyPr wrap="none" rtlCol="0">
            <a:spAutoFit/>
          </a:bodyPr>
          <a:lstStyle/>
          <a:p>
            <a:r>
              <a:rPr lang="ru-RU" sz="1200" dirty="0" smtClean="0">
                <a:effectLst/>
              </a:rPr>
              <a:t>При </a:t>
            </a:r>
            <a:r>
              <a:rPr lang="ru-RU" sz="1200" dirty="0">
                <a:effectLst/>
              </a:rPr>
              <a:t>большом количестве </a:t>
            </a:r>
            <a:endParaRPr lang="ru-RU" sz="1200" dirty="0" smtClean="0">
              <a:effectLst/>
            </a:endParaRPr>
          </a:p>
          <a:p>
            <a:r>
              <a:rPr lang="ru-RU" sz="1200" dirty="0" smtClean="0">
                <a:effectLst/>
              </a:rPr>
              <a:t>процессоров загрузка</a:t>
            </a:r>
          </a:p>
          <a:p>
            <a:r>
              <a:rPr lang="ru-RU" sz="1200" dirty="0" smtClean="0">
                <a:effectLst/>
              </a:rPr>
              <a:t> </a:t>
            </a:r>
            <a:r>
              <a:rPr lang="ru-RU" sz="1200" dirty="0">
                <a:effectLst/>
              </a:rPr>
              <a:t>кластера падает, </a:t>
            </a:r>
            <a:endParaRPr lang="ru-RU" sz="1200" dirty="0" smtClean="0">
              <a:effectLst/>
            </a:endParaRPr>
          </a:p>
          <a:p>
            <a:r>
              <a:rPr lang="ru-RU" sz="1200" dirty="0" smtClean="0">
                <a:effectLst/>
              </a:rPr>
              <a:t>поскольку </a:t>
            </a:r>
            <a:r>
              <a:rPr lang="ru-RU" sz="1200" dirty="0">
                <a:effectLst/>
              </a:rPr>
              <a:t>процессоры </a:t>
            </a:r>
            <a:endParaRPr lang="ru-RU" sz="1200" dirty="0" smtClean="0">
              <a:effectLst/>
            </a:endParaRPr>
          </a:p>
          <a:p>
            <a:r>
              <a:rPr lang="ru-RU" sz="1200" dirty="0" smtClean="0">
                <a:effectLst/>
              </a:rPr>
              <a:t>простаивают </a:t>
            </a:r>
            <a:r>
              <a:rPr lang="ru-RU" sz="1200" dirty="0">
                <a:effectLst/>
              </a:rPr>
              <a:t>в ожидании </a:t>
            </a:r>
            <a:endParaRPr lang="ru-RU" sz="1200" dirty="0" smtClean="0">
              <a:effectLst/>
            </a:endParaRPr>
          </a:p>
          <a:p>
            <a:r>
              <a:rPr lang="ru-RU" sz="1200" dirty="0" smtClean="0">
                <a:effectLst/>
              </a:rPr>
              <a:t>монтирования </a:t>
            </a:r>
            <a:r>
              <a:rPr lang="ru-RU" sz="1200" dirty="0">
                <a:effectLst/>
              </a:rPr>
              <a:t>кассет </a:t>
            </a:r>
            <a:endParaRPr lang="ru-RU" sz="1200" dirty="0" smtClean="0">
              <a:effectLst/>
            </a:endParaRPr>
          </a:p>
          <a:p>
            <a:r>
              <a:rPr lang="ru-RU" sz="1200" dirty="0" smtClean="0">
                <a:effectLst/>
              </a:rPr>
              <a:t>с </a:t>
            </a:r>
            <a:r>
              <a:rPr lang="ru-RU" sz="1200" dirty="0">
                <a:effectLst/>
              </a:rPr>
              <a:t>данными на драйвы. </a:t>
            </a:r>
            <a:endParaRPr lang="ru-RU" sz="1200" dirty="0" smtClean="0">
              <a:effectLst/>
            </a:endParaRPr>
          </a:p>
          <a:p>
            <a:r>
              <a:rPr lang="ru-RU" sz="1200" dirty="0" smtClean="0">
                <a:effectLst/>
              </a:rPr>
              <a:t>Следовательно</a:t>
            </a:r>
            <a:r>
              <a:rPr lang="ru-RU" sz="1200" dirty="0">
                <a:effectLst/>
              </a:rPr>
              <a:t>, </a:t>
            </a:r>
            <a:r>
              <a:rPr lang="ru-RU" sz="1200" b="1" dirty="0">
                <a:solidFill>
                  <a:srgbClr val="C00000"/>
                </a:solidFill>
              </a:rPr>
              <a:t>надо </a:t>
            </a:r>
            <a:endParaRPr lang="ru-RU" sz="1200" b="1" dirty="0" smtClean="0">
              <a:solidFill>
                <a:srgbClr val="C00000"/>
              </a:solidFill>
            </a:endParaRPr>
          </a:p>
          <a:p>
            <a:r>
              <a:rPr lang="ru-RU" sz="1200" b="1" dirty="0" smtClean="0">
                <a:solidFill>
                  <a:srgbClr val="C00000"/>
                </a:solidFill>
              </a:rPr>
              <a:t>выбирать </a:t>
            </a:r>
            <a:r>
              <a:rPr lang="ru-RU" sz="1200" b="1" dirty="0">
                <a:solidFill>
                  <a:srgbClr val="C00000"/>
                </a:solidFill>
              </a:rPr>
              <a:t>оптимальное </a:t>
            </a:r>
            <a:endParaRPr lang="ru-RU" sz="1200" b="1" dirty="0" smtClean="0">
              <a:solidFill>
                <a:srgbClr val="C00000"/>
              </a:solidFill>
            </a:endParaRPr>
          </a:p>
          <a:p>
            <a:r>
              <a:rPr lang="ru-RU" sz="1200" b="1" dirty="0" smtClean="0">
                <a:solidFill>
                  <a:srgbClr val="C00000"/>
                </a:solidFill>
              </a:rPr>
              <a:t>соотношение</a:t>
            </a:r>
            <a:endParaRPr lang="ru-RU" b="1" dirty="0">
              <a:solidFill>
                <a:srgbClr val="C00000"/>
              </a:solidFill>
            </a:endParaRPr>
          </a:p>
        </p:txBody>
      </p:sp>
      <p:pic>
        <p:nvPicPr>
          <p:cNvPr id="10" name="Рисунок 9"/>
          <p:cNvPicPr/>
          <p:nvPr/>
        </p:nvPicPr>
        <p:blipFill>
          <a:blip r:embed="rId3"/>
          <a:stretch>
            <a:fillRect/>
          </a:stretch>
        </p:blipFill>
        <p:spPr>
          <a:xfrm>
            <a:off x="329238" y="4836477"/>
            <a:ext cx="2545715" cy="1793875"/>
          </a:xfrm>
          <a:prstGeom prst="rect">
            <a:avLst/>
          </a:prstGeom>
        </p:spPr>
      </p:pic>
      <p:sp>
        <p:nvSpPr>
          <p:cNvPr id="11" name="Прямоугольник 10"/>
          <p:cNvSpPr/>
          <p:nvPr/>
        </p:nvSpPr>
        <p:spPr>
          <a:xfrm>
            <a:off x="2905438" y="4801328"/>
            <a:ext cx="6065722" cy="1446550"/>
          </a:xfrm>
          <a:prstGeom prst="rect">
            <a:avLst/>
          </a:prstGeom>
        </p:spPr>
        <p:txBody>
          <a:bodyPr wrap="square">
            <a:spAutoFit/>
          </a:bodyPr>
          <a:lstStyle/>
          <a:p>
            <a:pPr lvl="0"/>
            <a:r>
              <a:rPr lang="ru-RU" sz="1600" dirty="0" smtClean="0">
                <a:solidFill>
                  <a:schemeClr val="accent5">
                    <a:lumMod val="75000"/>
                  </a:schemeClr>
                </a:solidFill>
                <a:effectLst/>
              </a:rPr>
              <a:t>2. Время </a:t>
            </a:r>
            <a:r>
              <a:rPr lang="ru-RU" sz="1600" dirty="0">
                <a:solidFill>
                  <a:schemeClr val="accent5">
                    <a:lumMod val="75000"/>
                  </a:schemeClr>
                </a:solidFill>
                <a:effectLst/>
              </a:rPr>
              <a:t>выполнения пакета заданий в зависимости от количества процессоров и </a:t>
            </a:r>
            <a:r>
              <a:rPr lang="ru-RU" sz="1600" dirty="0" smtClean="0">
                <a:solidFill>
                  <a:schemeClr val="accent5">
                    <a:lumMod val="75000"/>
                  </a:schemeClr>
                </a:solidFill>
                <a:effectLst/>
              </a:rPr>
              <a:t>драйвов. </a:t>
            </a:r>
          </a:p>
          <a:p>
            <a:pPr lvl="0"/>
            <a:r>
              <a:rPr lang="ru-RU" sz="1400" dirty="0" smtClean="0">
                <a:effectLst/>
              </a:rPr>
              <a:t>Стрелкой </a:t>
            </a:r>
            <a:r>
              <a:rPr lang="ru-RU" sz="1400" dirty="0">
                <a:effectLst/>
              </a:rPr>
              <a:t>показан оптимум по числу вычислительных процессоров в кластере и дорогих драйвов. Таким образом, конфигурация, обеспечивающая  минимальное время исполнения должна состоять из 18 вычислительных процессоров и  9 драйвов</a:t>
            </a:r>
            <a:r>
              <a:rPr lang="ru-RU" sz="1400" dirty="0" smtClean="0">
                <a:solidFill>
                  <a:schemeClr val="accent5">
                    <a:lumMod val="75000"/>
                  </a:schemeClr>
                </a:solidFill>
                <a:effectLst/>
              </a:rPr>
              <a:t> </a:t>
            </a:r>
            <a:endParaRPr lang="ru-RU" sz="1400" dirty="0">
              <a:solidFill>
                <a:schemeClr val="accent5">
                  <a:lumMod val="75000"/>
                </a:schemeClr>
              </a:solidFill>
              <a:effectLst/>
            </a:endParaRPr>
          </a:p>
        </p:txBody>
      </p:sp>
      <p:cxnSp>
        <p:nvCxnSpPr>
          <p:cNvPr id="13" name="Прямая соединительная линия 12"/>
          <p:cNvCxnSpPr/>
          <p:nvPr/>
        </p:nvCxnSpPr>
        <p:spPr bwMode="auto">
          <a:xfrm>
            <a:off x="4139952" y="1844824"/>
            <a:ext cx="72008" cy="2991653"/>
          </a:xfrm>
          <a:prstGeom prst="line">
            <a:avLst/>
          </a:prstGeom>
          <a:solidFill>
            <a:schemeClr val="accent1"/>
          </a:solidFill>
          <a:ln w="222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Нижний колонтитул 6"/>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2590908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3"/>
          <a:srcRect/>
          <a:stretch>
            <a:fillRect/>
          </a:stretch>
        </p:blipFill>
        <p:spPr bwMode="auto">
          <a:xfrm>
            <a:off x="899592" y="2094941"/>
            <a:ext cx="4996382" cy="3636494"/>
          </a:xfrm>
          <a:prstGeom prst="rect">
            <a:avLst/>
          </a:prstGeom>
          <a:noFill/>
          <a:ln w="9525">
            <a:noFill/>
            <a:miter lim="800000"/>
            <a:headEnd/>
            <a:tailEnd/>
          </a:ln>
        </p:spPr>
      </p:pic>
      <p:sp>
        <p:nvSpPr>
          <p:cNvPr id="18435" name="Rectangle 2"/>
          <p:cNvSpPr>
            <a:spLocks noGrp="1" noChangeArrowheads="1"/>
          </p:cNvSpPr>
          <p:nvPr>
            <p:ph type="title"/>
          </p:nvPr>
        </p:nvSpPr>
        <p:spPr>
          <a:xfrm>
            <a:off x="2071687" y="357188"/>
            <a:ext cx="5888037" cy="647700"/>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ru-RU" sz="3200" b="1" dirty="0" smtClean="0">
                <a:solidFill>
                  <a:srgbClr val="1818FF"/>
                </a:solidFill>
              </a:rPr>
              <a:t> Tier1 </a:t>
            </a:r>
            <a:r>
              <a:rPr lang="en-US" altLang="ru-RU" sz="3200" b="1" dirty="0" err="1" smtClean="0">
                <a:solidFill>
                  <a:srgbClr val="1818FF"/>
                </a:solidFill>
              </a:rPr>
              <a:t>Dataf</a:t>
            </a:r>
            <a:r>
              <a:rPr lang="ru-RU" altLang="ru-RU" sz="3200" b="1" dirty="0" err="1" smtClean="0">
                <a:solidFill>
                  <a:srgbClr val="1818FF"/>
                </a:solidFill>
              </a:rPr>
              <a:t>low</a:t>
            </a:r>
            <a:r>
              <a:rPr lang="en-US" altLang="ru-RU" sz="3200" b="1" dirty="0" smtClean="0">
                <a:solidFill>
                  <a:srgbClr val="1818FF"/>
                </a:solidFill>
              </a:rPr>
              <a:t> simulation</a:t>
            </a:r>
            <a:endParaRPr lang="ru-RU" altLang="ru-RU" sz="3200" b="1" dirty="0" smtClean="0">
              <a:solidFill>
                <a:srgbClr val="1818FF"/>
              </a:solidFill>
            </a:endParaRPr>
          </a:p>
        </p:txBody>
      </p:sp>
      <p:sp>
        <p:nvSpPr>
          <p:cNvPr id="18436" name="AutoShape 3"/>
          <p:cNvSpPr>
            <a:spLocks noChangeArrowheads="1"/>
          </p:cNvSpPr>
          <p:nvPr/>
        </p:nvSpPr>
        <p:spPr bwMode="auto">
          <a:xfrm>
            <a:off x="287164" y="4437112"/>
            <a:ext cx="1188492" cy="885085"/>
          </a:xfrm>
          <a:custGeom>
            <a:avLst/>
            <a:gdLst>
              <a:gd name="T0" fmla="*/ 2147483647 w 2984"/>
              <a:gd name="T1" fmla="*/ 2147483647 h 1436"/>
              <a:gd name="T2" fmla="*/ 2147483647 w 2984"/>
              <a:gd name="T3" fmla="*/ 2147483647 h 1436"/>
              <a:gd name="T4" fmla="*/ 0 w 2984"/>
              <a:gd name="T5" fmla="*/ 2147483647 h 1436"/>
              <a:gd name="T6" fmla="*/ 2147483647 w 2984"/>
              <a:gd name="T7" fmla="*/ 0 h 1436"/>
              <a:gd name="T8" fmla="*/ 0 60000 65536"/>
              <a:gd name="T9" fmla="*/ 5898240 60000 65536"/>
              <a:gd name="T10" fmla="*/ 11796480 60000 65536"/>
              <a:gd name="T11" fmla="*/ 17694720 60000 65536"/>
              <a:gd name="T12" fmla="*/ 0 w 2984"/>
              <a:gd name="T13" fmla="*/ 0 h 1436"/>
              <a:gd name="T14" fmla="*/ 2984 w 2984"/>
              <a:gd name="T15" fmla="*/ 842 h 1436"/>
            </a:gdLst>
            <a:ahLst/>
            <a:cxnLst>
              <a:cxn ang="T8">
                <a:pos x="T0" y="T1"/>
              </a:cxn>
              <a:cxn ang="T9">
                <a:pos x="T2" y="T3"/>
              </a:cxn>
              <a:cxn ang="T10">
                <a:pos x="T4" y="T5"/>
              </a:cxn>
              <a:cxn ang="T11">
                <a:pos x="T6" y="T7"/>
              </a:cxn>
            </a:cxnLst>
            <a:rect l="T12" t="T13" r="T14" b="T15"/>
            <a:pathLst>
              <a:path w="2984" h="1436">
                <a:moveTo>
                  <a:pt x="0" y="0"/>
                </a:moveTo>
                <a:lnTo>
                  <a:pt x="2984" y="0"/>
                </a:lnTo>
                <a:lnTo>
                  <a:pt x="2984" y="842"/>
                </a:lnTo>
                <a:lnTo>
                  <a:pt x="0" y="842"/>
                </a:lnTo>
                <a:lnTo>
                  <a:pt x="0" y="0"/>
                </a:lnTo>
                <a:close/>
              </a:path>
            </a:pathLst>
          </a:custGeom>
          <a:noFill/>
          <a:ln w="9525">
            <a:noFill/>
            <a:round/>
            <a:headEnd/>
            <a:tailEnd/>
          </a:ln>
        </p:spPr>
        <p:txBody>
          <a:bodyPr wrap="square"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dirty="0" err="1">
                <a:solidFill>
                  <a:srgbClr val="00B050"/>
                </a:solidFill>
              </a:rPr>
              <a:t>Site</a:t>
            </a:r>
            <a:r>
              <a:rPr lang="ru-RU" altLang="ru-RU" sz="1400" dirty="0">
                <a:solidFill>
                  <a:srgbClr val="00B050"/>
                </a:solidFill>
              </a:rPr>
              <a:t> </a:t>
            </a:r>
            <a:r>
              <a:rPr lang="en-US" altLang="ru-RU" sz="1400" dirty="0" smtClean="0">
                <a:solidFill>
                  <a:srgbClr val="00B050"/>
                </a:solidFill>
              </a:rPr>
              <a:t>CBM </a:t>
            </a:r>
            <a:r>
              <a:rPr lang="ru-RU" altLang="ru-RU" sz="1400" dirty="0" smtClean="0">
                <a:solidFill>
                  <a:srgbClr val="00B050"/>
                </a:solidFill>
              </a:rPr>
              <a:t>Т0</a:t>
            </a:r>
            <a:endParaRPr lang="en-US" altLang="ru-RU" sz="1400" dirty="0" smtClean="0">
              <a:solidFill>
                <a:srgbClr val="00B050"/>
              </a:solidFill>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400" dirty="0" smtClean="0">
                <a:solidFill>
                  <a:srgbClr val="00B050"/>
                </a:solidFill>
              </a:rPr>
              <a:t>at CERN</a:t>
            </a:r>
            <a:endParaRPr lang="ru-RU" altLang="ru-RU" sz="1400" dirty="0">
              <a:solidFill>
                <a:srgbClr val="00B050"/>
              </a:solidFill>
            </a:endParaRPr>
          </a:p>
        </p:txBody>
      </p:sp>
      <p:sp>
        <p:nvSpPr>
          <p:cNvPr id="18437" name="AutoShape 4"/>
          <p:cNvSpPr>
            <a:spLocks noChangeArrowheads="1"/>
          </p:cNvSpPr>
          <p:nvPr/>
        </p:nvSpPr>
        <p:spPr bwMode="auto">
          <a:xfrm>
            <a:off x="149225" y="3613812"/>
            <a:ext cx="1686472" cy="2195512"/>
          </a:xfrm>
          <a:custGeom>
            <a:avLst/>
            <a:gdLst>
              <a:gd name="T0" fmla="*/ 2147483647 w 5520"/>
              <a:gd name="T1" fmla="*/ 2147483647 h 6098"/>
              <a:gd name="T2" fmla="*/ 2147483647 w 5520"/>
              <a:gd name="T3" fmla="*/ 2147483647 h 6098"/>
              <a:gd name="T4" fmla="*/ 0 w 5520"/>
              <a:gd name="T5" fmla="*/ 2147483647 h 6098"/>
              <a:gd name="T6" fmla="*/ 2147483647 w 5520"/>
              <a:gd name="T7" fmla="*/ 0 h 6098"/>
              <a:gd name="T8" fmla="*/ 0 60000 65536"/>
              <a:gd name="T9" fmla="*/ 5898240 60000 65536"/>
              <a:gd name="T10" fmla="*/ 11796480 60000 65536"/>
              <a:gd name="T11" fmla="*/ 17694720 60000 65536"/>
              <a:gd name="T12" fmla="*/ 0 w 5520"/>
              <a:gd name="T13" fmla="*/ 0 h 6098"/>
              <a:gd name="T14" fmla="*/ 5520 w 5520"/>
              <a:gd name="T15" fmla="*/ 6098 h 6098"/>
            </a:gdLst>
            <a:ahLst/>
            <a:cxnLst>
              <a:cxn ang="T8">
                <a:pos x="T0" y="T1"/>
              </a:cxn>
              <a:cxn ang="T9">
                <a:pos x="T2" y="T3"/>
              </a:cxn>
              <a:cxn ang="T10">
                <a:pos x="T4" y="T5"/>
              </a:cxn>
              <a:cxn ang="T11">
                <a:pos x="T6" y="T7"/>
              </a:cxn>
            </a:cxnLst>
            <a:rect l="T12" t="T13" r="T14" b="T15"/>
            <a:pathLst>
              <a:path w="5520" h="6098">
                <a:moveTo>
                  <a:pt x="0" y="0"/>
                </a:moveTo>
                <a:lnTo>
                  <a:pt x="5520" y="0"/>
                </a:lnTo>
                <a:lnTo>
                  <a:pt x="5520" y="6098"/>
                </a:lnTo>
                <a:lnTo>
                  <a:pt x="0" y="6098"/>
                </a:lnTo>
                <a:lnTo>
                  <a:pt x="0" y="0"/>
                </a:lnTo>
                <a:close/>
              </a:path>
            </a:pathLst>
          </a:custGeom>
          <a:solidFill>
            <a:srgbClr val="92D050">
              <a:alpha val="7059"/>
            </a:srgbClr>
          </a:solidFill>
          <a:ln w="25560">
            <a:solidFill>
              <a:srgbClr val="00B050"/>
            </a:solidFill>
            <a:round/>
            <a:headEnd/>
            <a:tailEnd/>
          </a:ln>
        </p:spPr>
        <p:txBody>
          <a:bodyPr wrap="none" anchor="ctr"/>
          <a:lstStyle/>
          <a:p>
            <a:endParaRPr lang="ru-RU"/>
          </a:p>
        </p:txBody>
      </p:sp>
      <p:sp>
        <p:nvSpPr>
          <p:cNvPr id="26631" name="AutoShape 6"/>
          <p:cNvSpPr>
            <a:spLocks noChangeArrowheads="1"/>
          </p:cNvSpPr>
          <p:nvPr/>
        </p:nvSpPr>
        <p:spPr bwMode="auto">
          <a:xfrm>
            <a:off x="149225" y="847725"/>
            <a:ext cx="8986838" cy="1091273"/>
          </a:xfrm>
          <a:custGeom>
            <a:avLst/>
            <a:gdLst>
              <a:gd name="T0" fmla="*/ 2147483646 w 24966"/>
              <a:gd name="T1" fmla="*/ 2147483646 h 4863"/>
              <a:gd name="T2" fmla="*/ 2147483646 w 24966"/>
              <a:gd name="T3" fmla="*/ 2147483646 h 4863"/>
              <a:gd name="T4" fmla="*/ 0 w 24966"/>
              <a:gd name="T5" fmla="*/ 2147483646 h 4863"/>
              <a:gd name="T6" fmla="*/ 2147483646 w 24966"/>
              <a:gd name="T7" fmla="*/ 0 h 4863"/>
              <a:gd name="T8" fmla="*/ 0 60000 65536"/>
              <a:gd name="T9" fmla="*/ 5898240 60000 65536"/>
              <a:gd name="T10" fmla="*/ 11796480 60000 65536"/>
              <a:gd name="T11" fmla="*/ 17694720 60000 65536"/>
              <a:gd name="T12" fmla="*/ 0 w 24966"/>
              <a:gd name="T13" fmla="*/ 0 h 4863"/>
              <a:gd name="T14" fmla="*/ 24966 w 24966"/>
              <a:gd name="T15" fmla="*/ 4101 h 4863"/>
            </a:gdLst>
            <a:ahLst/>
            <a:cxnLst>
              <a:cxn ang="T8">
                <a:pos x="T0" y="T1"/>
              </a:cxn>
              <a:cxn ang="T9">
                <a:pos x="T2" y="T3"/>
              </a:cxn>
              <a:cxn ang="T10">
                <a:pos x="T4" y="T5"/>
              </a:cxn>
              <a:cxn ang="T11">
                <a:pos x="T6" y="T7"/>
              </a:cxn>
            </a:cxnLst>
            <a:rect l="T12" t="T13" r="T14" b="T15"/>
            <a:pathLst>
              <a:path w="24966" h="4863">
                <a:moveTo>
                  <a:pt x="0" y="0"/>
                </a:moveTo>
                <a:lnTo>
                  <a:pt x="24966" y="0"/>
                </a:lnTo>
                <a:lnTo>
                  <a:pt x="24966" y="4101"/>
                </a:lnTo>
                <a:lnTo>
                  <a:pt x="0" y="4101"/>
                </a:lnTo>
                <a:lnTo>
                  <a:pt x="0" y="0"/>
                </a:lnTo>
                <a:close/>
              </a:path>
            </a:pathLst>
          </a:custGeom>
          <a:noFill/>
          <a:ln w="9525">
            <a:noFill/>
            <a:round/>
            <a:headEnd/>
            <a:tailEnd/>
          </a:ln>
          <a:effectLst/>
        </p:spPr>
        <p:txBody>
          <a:bodyPr lIns="90000" tIns="45000" rIns="90000" bIns="45000">
            <a:spAutoFit/>
          </a:bodyPr>
          <a:lstStyle/>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b="1" dirty="0" err="1">
                <a:solidFill>
                  <a:srgbClr val="C00000"/>
                </a:solidFill>
                <a:effectLst/>
                <a:cs typeface="Times New Roman" pitchFamily="16" charset="0"/>
              </a:rPr>
              <a:t>The</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problem</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is</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to</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simulate</a:t>
            </a:r>
            <a:r>
              <a:rPr lang="ru-RU" altLang="ru-RU" b="1" dirty="0">
                <a:solidFill>
                  <a:srgbClr val="C00000"/>
                </a:solidFill>
                <a:effectLst/>
                <a:cs typeface="Times New Roman" pitchFamily="16" charset="0"/>
              </a:rPr>
              <a:t> a </a:t>
            </a:r>
            <a:r>
              <a:rPr lang="ru-RU" altLang="ru-RU" b="1" dirty="0" err="1">
                <a:solidFill>
                  <a:srgbClr val="C00000"/>
                </a:solidFill>
                <a:effectLst/>
                <a:cs typeface="Times New Roman" pitchFamily="16" charset="0"/>
              </a:rPr>
              <a:t>data</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storage</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system</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with</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robotized</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tape</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library</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where</a:t>
            </a:r>
            <a:r>
              <a:rPr lang="ru-RU" altLang="ru-RU" b="1" dirty="0">
                <a:solidFill>
                  <a:srgbClr val="C00000"/>
                </a:solidFill>
                <a:effectLst/>
                <a:cs typeface="Times New Roman" pitchFamily="16" charset="0"/>
              </a:rPr>
              <a:t> RAW </a:t>
            </a:r>
            <a:r>
              <a:rPr lang="ru-RU" altLang="ru-RU" b="1" dirty="0" err="1">
                <a:solidFill>
                  <a:srgbClr val="C00000"/>
                </a:solidFill>
                <a:effectLst/>
                <a:cs typeface="Times New Roman" pitchFamily="16" charset="0"/>
              </a:rPr>
              <a:t>data</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are</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to</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be</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transferred</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from</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disks</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of</a:t>
            </a:r>
            <a:r>
              <a:rPr lang="ru-RU" altLang="ru-RU" b="1" dirty="0">
                <a:solidFill>
                  <a:srgbClr val="C00000"/>
                </a:solidFill>
                <a:effectLst/>
                <a:cs typeface="Times New Roman" pitchFamily="16" charset="0"/>
              </a:rPr>
              <a:t> a </a:t>
            </a:r>
            <a:r>
              <a:rPr lang="ru-RU" altLang="ru-RU" b="1" dirty="0" err="1">
                <a:solidFill>
                  <a:srgbClr val="C00000"/>
                </a:solidFill>
                <a:effectLst/>
                <a:cs typeface="Times New Roman" pitchFamily="16" charset="0"/>
              </a:rPr>
              <a:t>great</a:t>
            </a:r>
            <a:r>
              <a:rPr lang="ru-RU" altLang="ru-RU" b="1" dirty="0">
                <a:solidFill>
                  <a:srgbClr val="C00000"/>
                </a:solidFill>
                <a:effectLst/>
                <a:cs typeface="Times New Roman" pitchFamily="16" charset="0"/>
              </a:rPr>
              <a:t> HEP </a:t>
            </a:r>
            <a:r>
              <a:rPr lang="ru-RU" altLang="ru-RU" b="1" dirty="0" err="1">
                <a:solidFill>
                  <a:srgbClr val="C00000"/>
                </a:solidFill>
                <a:effectLst/>
                <a:cs typeface="Times New Roman" pitchFamily="16" charset="0"/>
              </a:rPr>
              <a:t>experiment</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In</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reality</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we</a:t>
            </a:r>
            <a:r>
              <a:rPr lang="ru-RU" altLang="ru-RU" b="1" dirty="0">
                <a:solidFill>
                  <a:srgbClr val="C00000"/>
                </a:solidFill>
                <a:effectLst/>
                <a:cs typeface="Times New Roman" pitchFamily="16" charset="0"/>
              </a:rPr>
              <a:t> </a:t>
            </a:r>
            <a:r>
              <a:rPr lang="en-US" altLang="ru-RU" b="1" dirty="0" smtClean="0">
                <a:solidFill>
                  <a:srgbClr val="C00000"/>
                </a:solidFill>
                <a:effectLst/>
                <a:cs typeface="Times New Roman" pitchFamily="16" charset="0"/>
              </a:rPr>
              <a:t>we</a:t>
            </a:r>
            <a:r>
              <a:rPr lang="ru-RU" altLang="ru-RU" b="1" dirty="0" err="1" smtClean="0">
                <a:solidFill>
                  <a:srgbClr val="C00000"/>
                </a:solidFill>
                <a:effectLst/>
                <a:cs typeface="Times New Roman" pitchFamily="16" charset="0"/>
              </a:rPr>
              <a:t>re</a:t>
            </a:r>
            <a:r>
              <a:rPr lang="ru-RU" altLang="ru-RU" b="1" dirty="0" smtClean="0">
                <a:solidFill>
                  <a:srgbClr val="C00000"/>
                </a:solidFill>
                <a:effectLst/>
                <a:cs typeface="Times New Roman" pitchFamily="16" charset="0"/>
              </a:rPr>
              <a:t> </a:t>
            </a:r>
            <a:r>
              <a:rPr lang="ru-RU" altLang="ru-RU" b="1" dirty="0" err="1">
                <a:solidFill>
                  <a:srgbClr val="C00000"/>
                </a:solidFill>
                <a:effectLst/>
                <a:cs typeface="Times New Roman" pitchFamily="16" charset="0"/>
              </a:rPr>
              <a:t>charged</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to</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design</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such</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data</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storages</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for</a:t>
            </a:r>
            <a:r>
              <a:rPr lang="ru-RU" altLang="ru-RU" b="1" dirty="0">
                <a:solidFill>
                  <a:srgbClr val="C00000"/>
                </a:solidFill>
                <a:effectLst/>
                <a:cs typeface="Times New Roman" pitchFamily="16" charset="0"/>
              </a:rPr>
              <a:t> </a:t>
            </a:r>
            <a:r>
              <a:rPr lang="ru-RU" altLang="ru-RU" b="1" dirty="0" err="1">
                <a:solidFill>
                  <a:srgbClr val="C00000"/>
                </a:solidFill>
                <a:effectLst/>
                <a:cs typeface="Times New Roman" pitchFamily="16" charset="0"/>
              </a:rPr>
              <a:t>the</a:t>
            </a:r>
            <a:r>
              <a:rPr lang="ru-RU" altLang="ru-RU" b="1" dirty="0">
                <a:solidFill>
                  <a:srgbClr val="C00000"/>
                </a:solidFill>
                <a:effectLst/>
                <a:cs typeface="Times New Roman" pitchFamily="16" charset="0"/>
              </a:rPr>
              <a:t> CMS </a:t>
            </a:r>
            <a:r>
              <a:rPr lang="ru-RU" altLang="ru-RU" b="1" dirty="0" err="1">
                <a:solidFill>
                  <a:srgbClr val="C00000"/>
                </a:solidFill>
                <a:effectLst/>
                <a:cs typeface="Times New Roman" pitchFamily="16" charset="0"/>
              </a:rPr>
              <a:t>Tier</a:t>
            </a:r>
            <a:r>
              <a:rPr lang="ru-RU" altLang="ru-RU" b="1" dirty="0">
                <a:solidFill>
                  <a:srgbClr val="C00000"/>
                </a:solidFill>
                <a:effectLst/>
                <a:cs typeface="Times New Roman" pitchFamily="16" charset="0"/>
              </a:rPr>
              <a:t> 1 </a:t>
            </a:r>
            <a:r>
              <a:rPr lang="ru-RU" altLang="ru-RU" b="1" dirty="0" err="1">
                <a:solidFill>
                  <a:srgbClr val="C00000"/>
                </a:solidFill>
                <a:effectLst/>
                <a:cs typeface="Times New Roman" pitchFamily="16" charset="0"/>
              </a:rPr>
              <a:t>at</a:t>
            </a:r>
            <a:r>
              <a:rPr lang="ru-RU" altLang="ru-RU" b="1" dirty="0">
                <a:solidFill>
                  <a:srgbClr val="C00000"/>
                </a:solidFill>
                <a:effectLst/>
                <a:cs typeface="Times New Roman" pitchFamily="16" charset="0"/>
              </a:rPr>
              <a:t> JINR</a:t>
            </a:r>
            <a:r>
              <a:rPr lang="ru-RU" altLang="ru-RU" b="1" dirty="0" smtClean="0">
                <a:solidFill>
                  <a:srgbClr val="C00000"/>
                </a:solidFill>
                <a:effectLst/>
                <a:cs typeface="Times New Roman" pitchFamily="16" charset="0"/>
              </a:rPr>
              <a:t>.</a:t>
            </a:r>
            <a:endParaRPr lang="ru-RU" altLang="ru-RU" sz="1600" b="1" dirty="0">
              <a:solidFill>
                <a:srgbClr val="C00000"/>
              </a:solidFill>
              <a:effectLst/>
              <a:cs typeface="Times New Roman" pitchFamily="16" charset="0"/>
            </a:endParaRPr>
          </a:p>
        </p:txBody>
      </p:sp>
      <p:sp>
        <p:nvSpPr>
          <p:cNvPr id="17415" name="AutoShape 7"/>
          <p:cNvSpPr>
            <a:spLocks noChangeArrowheads="1"/>
          </p:cNvSpPr>
          <p:nvPr/>
        </p:nvSpPr>
        <p:spPr bwMode="auto">
          <a:xfrm>
            <a:off x="6012160" y="1844824"/>
            <a:ext cx="2911475" cy="3537976"/>
          </a:xfrm>
          <a:custGeom>
            <a:avLst/>
            <a:gdLst>
              <a:gd name="G0" fmla="*/ 1 8089 2"/>
              <a:gd name="G1" fmla="+- 3720 0 0"/>
              <a:gd name="G2" fmla="+- 7440 0 0"/>
              <a:gd name="G3" fmla="+- 8089 0 0"/>
              <a:gd name="T0" fmla="*/ 0 w 8089"/>
              <a:gd name="T1" fmla="*/ 0 h 7440"/>
              <a:gd name="T2" fmla="*/ G3 w 8089"/>
              <a:gd name="T3" fmla="*/ G2 h 7440"/>
            </a:gdLst>
            <a:ahLst/>
            <a:cxnLst>
              <a:cxn ang="0">
                <a:pos x="r" y="vc"/>
              </a:cxn>
              <a:cxn ang="5400000">
                <a:pos x="hc" y="b"/>
              </a:cxn>
              <a:cxn ang="10800000">
                <a:pos x="l" y="vc"/>
              </a:cxn>
              <a:cxn ang="16200000">
                <a:pos x="hc" y="t"/>
              </a:cxn>
            </a:cxnLst>
            <a:rect l="T0" t="T1" r="T2" b="T3"/>
            <a:pathLst>
              <a:path w="8089" h="7440">
                <a:moveTo>
                  <a:pt x="0" y="0"/>
                </a:moveTo>
                <a:lnTo>
                  <a:pt x="8089" y="0"/>
                </a:lnTo>
                <a:lnTo>
                  <a:pt x="8089" y="7440"/>
                </a:lnTo>
                <a:lnTo>
                  <a:pt x="0" y="7440"/>
                </a:lnTo>
                <a:close/>
              </a:path>
            </a:pathLst>
          </a:custGeom>
          <a:noFill/>
          <a:ln>
            <a:noFill/>
          </a:ln>
          <a:effectLst/>
          <a:extLst/>
        </p:spPr>
        <p:txBody>
          <a:bodyPr lIns="90000" tIns="45000" rIns="90000" bIns="45000">
            <a:spAutoFit/>
          </a:bodyP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9pPr>
          </a:lstStyle>
          <a:p>
            <a:pPr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b="1" dirty="0" err="1" smtClean="0">
                <a:solidFill>
                  <a:srgbClr val="1818FF"/>
                </a:solidFill>
                <a:latin typeface="+mn-lt"/>
                <a:cs typeface="Times New Roman" pitchFamily="18" charset="0"/>
              </a:rPr>
              <a:t>How</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it</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works</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on</a:t>
            </a:r>
            <a:r>
              <a:rPr lang="ru-RU" altLang="ru-RU" sz="1600" b="1" dirty="0" smtClean="0">
                <a:solidFill>
                  <a:srgbClr val="1818FF"/>
                </a:solidFill>
                <a:latin typeface="+mn-lt"/>
                <a:cs typeface="Times New Roman" pitchFamily="18" charset="0"/>
              </a:rPr>
              <a:t> T1 </a:t>
            </a:r>
            <a:r>
              <a:rPr lang="ru-RU" altLang="ru-RU" sz="1600" b="1" dirty="0" err="1" smtClean="0">
                <a:solidFill>
                  <a:srgbClr val="1818FF"/>
                </a:solidFill>
                <a:latin typeface="+mn-lt"/>
                <a:cs typeface="Times New Roman" pitchFamily="18" charset="0"/>
              </a:rPr>
              <a:t>site</a:t>
            </a:r>
            <a:r>
              <a:rPr lang="ru-RU" altLang="ru-RU" sz="1600" b="1" dirty="0" smtClean="0">
                <a:solidFill>
                  <a:srgbClr val="1818FF"/>
                </a:solidFill>
                <a:latin typeface="+mn-lt"/>
                <a:cs typeface="Times New Roman" pitchFamily="18" charset="0"/>
              </a:rPr>
              <a:t>:</a:t>
            </a:r>
          </a:p>
          <a:p>
            <a:pPr marL="341313" eaLnBrk="1" hangingPunct="1">
              <a:buClr>
                <a:srgbClr val="1818FF"/>
              </a:buClr>
              <a:buSzPct val="100000"/>
              <a:buFont typeface="Times New Roman" pitchFamily="16" charset="0"/>
              <a:buAutoNum type="arabicPeriod"/>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b="1" dirty="0" err="1" smtClean="0">
                <a:solidFill>
                  <a:srgbClr val="1818FF"/>
                </a:solidFill>
                <a:latin typeface="+mn-lt"/>
                <a:cs typeface="Times New Roman" pitchFamily="18" charset="0"/>
              </a:rPr>
              <a:t>From</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disk</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to</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tape</a:t>
            </a:r>
            <a:r>
              <a:rPr lang="ru-RU" altLang="ru-RU" sz="1600" b="1" dirty="0" smtClean="0">
                <a:solidFill>
                  <a:srgbClr val="1818FF"/>
                </a:solidFill>
                <a:latin typeface="+mn-lt"/>
                <a:cs typeface="Times New Roman" pitchFamily="18" charset="0"/>
              </a:rPr>
              <a:t>: </a:t>
            </a:r>
          </a:p>
          <a:p>
            <a:pPr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b="1" dirty="0" smtClean="0">
                <a:latin typeface="+mn-lt"/>
                <a:cs typeface="Times New Roman" pitchFamily="18" charset="0"/>
              </a:rPr>
              <a:t>- </a:t>
            </a:r>
            <a:r>
              <a:rPr lang="ru-RU" altLang="ru-RU" sz="1600" dirty="0" err="1" smtClean="0">
                <a:latin typeface="+mn-lt"/>
                <a:cs typeface="Times New Roman" pitchFamily="18" charset="0"/>
              </a:rPr>
              <a:t>If</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slot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and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are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available</a:t>
            </a:r>
            <a:r>
              <a:rPr lang="ru-RU" altLang="ru-RU" sz="1600" dirty="0" smtClean="0">
                <a:latin typeface="+mn-lt"/>
                <a:cs typeface="Times New Roman" pitchFamily="18" charset="0"/>
              </a:rPr>
              <a:t>, </a:t>
            </a:r>
          </a:p>
          <a:p>
            <a:pPr algn="just"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dirty="0" err="1" smtClean="0">
                <a:latin typeface="+mn-lt"/>
                <a:cs typeface="Times New Roman" pitchFamily="18" charset="0"/>
              </a:rPr>
              <a:t>job</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executed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farm</a:t>
            </a:r>
            <a:r>
              <a:rPr lang="ru-RU" altLang="ru-RU" sz="1600" dirty="0" smtClean="0">
                <a:latin typeface="+mn-lt"/>
                <a:cs typeface="Times New Roman" pitchFamily="18" charset="0"/>
              </a:rPr>
              <a:t>;</a:t>
            </a:r>
          </a:p>
          <a:p>
            <a:pPr marL="341313" algn="just" eaLnBrk="1" hangingPunct="1">
              <a:buClr>
                <a:srgbClr val="1818FF"/>
              </a:buClr>
              <a:buSzPct val="100000"/>
              <a:buFont typeface="Times New Roman" pitchFamily="16" charset="0"/>
              <a:buAutoNum type="arabicPeriod" startAt="2"/>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b="1" dirty="0" err="1" smtClean="0">
                <a:solidFill>
                  <a:srgbClr val="1818FF"/>
                </a:solidFill>
                <a:latin typeface="+mn-lt"/>
                <a:cs typeface="Times New Roman" pitchFamily="18" charset="0"/>
              </a:rPr>
              <a:t>From</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tape</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to</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disk</a:t>
            </a:r>
            <a:r>
              <a:rPr lang="ru-RU" altLang="ru-RU" sz="1600" dirty="0" smtClean="0">
                <a:solidFill>
                  <a:srgbClr val="1818FF"/>
                </a:solidFill>
                <a:latin typeface="+mn-lt"/>
                <a:cs typeface="Times New Roman" pitchFamily="18" charset="0"/>
              </a:rPr>
              <a:t>:</a:t>
            </a:r>
          </a:p>
          <a:p>
            <a:pPr algn="just"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dirty="0" smtClean="0">
                <a:latin typeface="+mn-lt"/>
                <a:cs typeface="Times New Roman" pitchFamily="18" charset="0"/>
              </a:rPr>
              <a:t>- </a:t>
            </a:r>
            <a:r>
              <a:rPr lang="ru-RU" altLang="ru-RU" sz="1600" dirty="0" err="1" smtClean="0">
                <a:latin typeface="+mn-lt"/>
                <a:cs typeface="Times New Roman" pitchFamily="18" charset="0"/>
              </a:rPr>
              <a:t>If</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stored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in</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tape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library</a:t>
            </a:r>
            <a:r>
              <a:rPr lang="ru-RU" altLang="ru-RU" sz="1600" dirty="0" smtClean="0">
                <a:latin typeface="+mn-lt"/>
                <a:cs typeface="Times New Roman" pitchFamily="18" charset="0"/>
              </a:rPr>
              <a:t>.</a:t>
            </a:r>
          </a:p>
          <a:p>
            <a:pPr algn="just"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dirty="0" smtClean="0">
                <a:latin typeface="+mn-lt"/>
                <a:cs typeface="Times New Roman" pitchFamily="18" charset="0"/>
              </a:rPr>
              <a:t> </a:t>
            </a:r>
            <a:r>
              <a:rPr lang="ru-RU" altLang="ru-RU" sz="1600" dirty="0" err="1" smtClean="0">
                <a:latin typeface="+mn-lt"/>
                <a:cs typeface="Times New Roman" pitchFamily="18" charset="0"/>
              </a:rPr>
              <a:t>job</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reserves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slot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but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waiting</a:t>
            </a:r>
            <a:endParaRPr lang="ru-RU" altLang="ru-RU" sz="1600" dirty="0" smtClean="0">
              <a:latin typeface="+mn-lt"/>
              <a:cs typeface="Times New Roman" pitchFamily="18" charset="0"/>
            </a:endParaRPr>
          </a:p>
          <a:p>
            <a:pPr algn="just"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dirty="0" smtClean="0">
                <a:latin typeface="+mn-lt"/>
                <a:cs typeface="Times New Roman" pitchFamily="18" charset="0"/>
              </a:rPr>
              <a:t> </a:t>
            </a:r>
            <a:r>
              <a:rPr lang="ru-RU" altLang="ru-RU" sz="1600" dirty="0" err="1" smtClean="0">
                <a:latin typeface="+mn-lt"/>
                <a:cs typeface="Times New Roman" pitchFamily="18" charset="0"/>
              </a:rPr>
              <a:t>for</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necessary</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en-US" altLang="ru-RU" sz="1600" dirty="0" smtClean="0">
                <a:latin typeface="+mn-lt"/>
                <a:cs typeface="Times New Roman" pitchFamily="18" charset="0"/>
              </a:rPr>
              <a:t>on</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disk</a:t>
            </a:r>
            <a:r>
              <a:rPr lang="ru-RU" altLang="ru-RU" sz="1600" dirty="0" smtClean="0">
                <a:latin typeface="+mn-lt"/>
                <a:cs typeface="Times New Roman" pitchFamily="18" charset="0"/>
              </a:rPr>
              <a:t>: </a:t>
            </a:r>
            <a:r>
              <a:rPr lang="ru-RU" altLang="ru-RU" sz="1600" dirty="0" smtClean="0">
                <a:solidFill>
                  <a:srgbClr val="1818FF"/>
                </a:solidFill>
                <a:latin typeface="+mn-lt"/>
                <a:cs typeface="Times New Roman" pitchFamily="18" charset="0"/>
              </a:rPr>
              <a:t> </a:t>
            </a:r>
          </a:p>
          <a:p>
            <a:pPr marL="0" indent="3175" algn="just" eaLnBrk="1" hangingPunct="1">
              <a:buSzPct val="100000"/>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robot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moves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tape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cartridge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to</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drive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cartridge's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system</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mounting</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to</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drive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copied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to</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disk</a:t>
            </a:r>
            <a:r>
              <a:rPr lang="ru-RU" altLang="ru-RU" sz="1600" dirty="0" smtClean="0">
                <a:latin typeface="+mn-lt"/>
                <a:cs typeface="Times New Roman" pitchFamily="18" charset="0"/>
              </a:rPr>
              <a:t>.</a:t>
            </a:r>
          </a:p>
        </p:txBody>
      </p:sp>
      <p:sp>
        <p:nvSpPr>
          <p:cNvPr id="18440" name="AutoShape 8"/>
          <p:cNvSpPr>
            <a:spLocks noChangeArrowheads="1"/>
          </p:cNvSpPr>
          <p:nvPr/>
        </p:nvSpPr>
        <p:spPr bwMode="auto">
          <a:xfrm>
            <a:off x="1907704" y="2094941"/>
            <a:ext cx="3988270" cy="3725122"/>
          </a:xfrm>
          <a:custGeom>
            <a:avLst/>
            <a:gdLst>
              <a:gd name="T0" fmla="*/ 2147483647 w 9001"/>
              <a:gd name="T1" fmla="*/ 2147483647 h 9455"/>
              <a:gd name="T2" fmla="*/ 2147483647 w 9001"/>
              <a:gd name="T3" fmla="*/ 2147483647 h 9455"/>
              <a:gd name="T4" fmla="*/ 0 w 9001"/>
              <a:gd name="T5" fmla="*/ 2147483647 h 9455"/>
              <a:gd name="T6" fmla="*/ 2147483647 w 9001"/>
              <a:gd name="T7" fmla="*/ 0 h 9455"/>
              <a:gd name="T8" fmla="*/ 0 60000 65536"/>
              <a:gd name="T9" fmla="*/ 5898240 60000 65536"/>
              <a:gd name="T10" fmla="*/ 11796480 60000 65536"/>
              <a:gd name="T11" fmla="*/ 17694720 60000 65536"/>
              <a:gd name="T12" fmla="*/ 0 w 9001"/>
              <a:gd name="T13" fmla="*/ 0 h 9455"/>
              <a:gd name="T14" fmla="*/ 9001 w 9001"/>
              <a:gd name="T15" fmla="*/ 9455 h 9455"/>
            </a:gdLst>
            <a:ahLst/>
            <a:cxnLst>
              <a:cxn ang="T8">
                <a:pos x="T0" y="T1"/>
              </a:cxn>
              <a:cxn ang="T9">
                <a:pos x="T2" y="T3"/>
              </a:cxn>
              <a:cxn ang="T10">
                <a:pos x="T4" y="T5"/>
              </a:cxn>
              <a:cxn ang="T11">
                <a:pos x="T6" y="T7"/>
              </a:cxn>
            </a:cxnLst>
            <a:rect l="T12" t="T13" r="T14" b="T15"/>
            <a:pathLst>
              <a:path w="9001" h="9455">
                <a:moveTo>
                  <a:pt x="0" y="0"/>
                </a:moveTo>
                <a:lnTo>
                  <a:pt x="9001" y="0"/>
                </a:lnTo>
                <a:lnTo>
                  <a:pt x="9001" y="9455"/>
                </a:lnTo>
                <a:lnTo>
                  <a:pt x="0" y="9455"/>
                </a:lnTo>
                <a:lnTo>
                  <a:pt x="0" y="0"/>
                </a:lnTo>
                <a:close/>
              </a:path>
            </a:pathLst>
          </a:custGeom>
          <a:solidFill>
            <a:srgbClr val="9999FF">
              <a:alpha val="7059"/>
            </a:srgbClr>
          </a:solidFill>
          <a:ln w="25560">
            <a:solidFill>
              <a:srgbClr val="7171BC"/>
            </a:solidFill>
            <a:round/>
            <a:headEnd/>
            <a:tailEnd/>
          </a:ln>
        </p:spPr>
        <p:txBody>
          <a:bodyPr lIns="90000" tIns="45000" rIns="90000" bIns="450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solidFill>
                  <a:srgbClr val="FFFFFF"/>
                </a:solidFill>
              </a:rPr>
              <a:t>ss</a:t>
            </a:r>
          </a:p>
        </p:txBody>
      </p:sp>
      <p:sp>
        <p:nvSpPr>
          <p:cNvPr id="18441" name="AutoShape 9"/>
          <p:cNvSpPr>
            <a:spLocks noChangeArrowheads="1"/>
          </p:cNvSpPr>
          <p:nvPr/>
        </p:nvSpPr>
        <p:spPr bwMode="auto">
          <a:xfrm>
            <a:off x="3275856" y="3404033"/>
            <a:ext cx="1073150" cy="515937"/>
          </a:xfrm>
          <a:custGeom>
            <a:avLst/>
            <a:gdLst>
              <a:gd name="T0" fmla="*/ 2147483647 w 2985"/>
              <a:gd name="T1" fmla="*/ 2147483647 h 1436"/>
              <a:gd name="T2" fmla="*/ 2147483647 w 2985"/>
              <a:gd name="T3" fmla="*/ 2147483647 h 1436"/>
              <a:gd name="T4" fmla="*/ 0 w 2985"/>
              <a:gd name="T5" fmla="*/ 2147483647 h 1436"/>
              <a:gd name="T6" fmla="*/ 2147483647 w 2985"/>
              <a:gd name="T7" fmla="*/ 0 h 1436"/>
              <a:gd name="T8" fmla="*/ 0 60000 65536"/>
              <a:gd name="T9" fmla="*/ 5898240 60000 65536"/>
              <a:gd name="T10" fmla="*/ 11796480 60000 65536"/>
              <a:gd name="T11" fmla="*/ 17694720 60000 65536"/>
              <a:gd name="T12" fmla="*/ 0 w 2985"/>
              <a:gd name="T13" fmla="*/ 0 h 1436"/>
              <a:gd name="T14" fmla="*/ 2354 w 2985"/>
              <a:gd name="T15" fmla="*/ 844 h 1436"/>
            </a:gdLst>
            <a:ahLst/>
            <a:cxnLst>
              <a:cxn ang="T8">
                <a:pos x="T0" y="T1"/>
              </a:cxn>
              <a:cxn ang="T9">
                <a:pos x="T2" y="T3"/>
              </a:cxn>
              <a:cxn ang="T10">
                <a:pos x="T4" y="T5"/>
              </a:cxn>
              <a:cxn ang="T11">
                <a:pos x="T6" y="T7"/>
              </a:cxn>
            </a:cxnLst>
            <a:rect l="T12" t="T13" r="T14" b="T15"/>
            <a:pathLst>
              <a:path w="2985" h="1436">
                <a:moveTo>
                  <a:pt x="0" y="0"/>
                </a:moveTo>
                <a:lnTo>
                  <a:pt x="2354" y="0"/>
                </a:lnTo>
                <a:lnTo>
                  <a:pt x="2354" y="844"/>
                </a:lnTo>
                <a:lnTo>
                  <a:pt x="0" y="844"/>
                </a:lnTo>
                <a:lnTo>
                  <a:pt x="0" y="0"/>
                </a:lnTo>
                <a:close/>
              </a:path>
            </a:pathLst>
          </a:custGeom>
          <a:noFill/>
          <a:ln w="9525">
            <a:noFill/>
            <a:round/>
            <a:headEnd/>
            <a:tailEnd/>
          </a:ln>
        </p:spPr>
        <p:txBody>
          <a:bodyPr wrap="none"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b="1" dirty="0">
                <a:solidFill>
                  <a:srgbClr val="1818FF"/>
                </a:solidFill>
              </a:rPr>
              <a:t>JINR T1</a:t>
            </a:r>
          </a:p>
        </p:txBody>
      </p:sp>
      <p:sp>
        <p:nvSpPr>
          <p:cNvPr id="13" name="Text Box 5"/>
          <p:cNvSpPr txBox="1">
            <a:spLocks noChangeArrowheads="1"/>
          </p:cNvSpPr>
          <p:nvPr/>
        </p:nvSpPr>
        <p:spPr bwMode="auto">
          <a:xfrm>
            <a:off x="6643688" y="3357563"/>
            <a:ext cx="2632075" cy="377825"/>
          </a:xfrm>
          <a:prstGeom prst="rect">
            <a:avLst/>
          </a:prstGeom>
          <a:noFill/>
          <a:ln w="9525">
            <a:noFill/>
            <a:round/>
            <a:headEnd/>
            <a:tailEnd/>
          </a:ln>
          <a:effectLst/>
        </p:spPr>
        <p:txBody>
          <a:bodyPr lIns="90000" tIns="60120" rIns="90000" bIns="45000"/>
          <a:lstStyle/>
          <a:p>
            <a:pPr eaLnBrk="1" hangingPunct="1">
              <a:lnSpc>
                <a:spcPct val="94000"/>
              </a:lnSpc>
              <a:spcBef>
                <a:spcPts val="1200"/>
              </a:spcBef>
              <a:spcAft>
                <a:spcPts val="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altLang="ru-RU" sz="1600" dirty="0">
              <a:solidFill>
                <a:srgbClr val="404040"/>
              </a:solidFill>
              <a:latin typeface="+mn-lt"/>
            </a:endParaRPr>
          </a:p>
        </p:txBody>
      </p:sp>
      <p:sp>
        <p:nvSpPr>
          <p:cNvPr id="3" name="Нижний колонтитул 2"/>
          <p:cNvSpPr>
            <a:spLocks noGrp="1"/>
          </p:cNvSpPr>
          <p:nvPr>
            <p:ph type="ftr" idx="10"/>
          </p:nvPr>
        </p:nvSpPr>
        <p:spPr/>
        <p:txBody>
          <a:bodyPr/>
          <a:lstStyle/>
          <a:p>
            <a:pPr>
              <a:defRPr/>
            </a:pPr>
            <a:r>
              <a:rPr lang="en-US" altLang="ru-RU" smtClean="0"/>
              <a:t>G.Ososkov AIS-GRID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35</a:t>
            </a:fld>
            <a:endParaRPr lang="ru-RU" altLang="ru-RU"/>
          </a:p>
        </p:txBody>
      </p:sp>
      <p:sp>
        <p:nvSpPr>
          <p:cNvPr id="6" name="TextBox 5"/>
          <p:cNvSpPr txBox="1"/>
          <p:nvPr/>
        </p:nvSpPr>
        <p:spPr>
          <a:xfrm>
            <a:off x="369665" y="5980638"/>
            <a:ext cx="4878259" cy="369332"/>
          </a:xfrm>
          <a:prstGeom prst="rect">
            <a:avLst/>
          </a:prstGeom>
          <a:noFill/>
        </p:spPr>
        <p:txBody>
          <a:bodyPr wrap="none" rtlCol="0">
            <a:spAutoFit/>
          </a:bodyPr>
          <a:lstStyle/>
          <a:p>
            <a:r>
              <a:rPr lang="en-US" altLang="ru-RU" b="1" dirty="0" smtClean="0">
                <a:solidFill>
                  <a:srgbClr val="000000"/>
                </a:solidFill>
                <a:cs typeface="Times New Roman" pitchFamily="16" charset="0"/>
              </a:rPr>
              <a:t>S</a:t>
            </a:r>
            <a:r>
              <a:rPr lang="ru-RU" altLang="ru-RU" b="1" dirty="0" err="1" smtClean="0">
                <a:solidFill>
                  <a:srgbClr val="000000"/>
                </a:solidFill>
                <a:cs typeface="Times New Roman" pitchFamily="16" charset="0"/>
              </a:rPr>
              <a:t>cheme</a:t>
            </a:r>
            <a:r>
              <a:rPr lang="ru-RU" altLang="ru-RU" b="1" dirty="0" smtClean="0">
                <a:solidFill>
                  <a:srgbClr val="000000"/>
                </a:solidFill>
                <a:cs typeface="Times New Roman" pitchFamily="16" charset="0"/>
              </a:rPr>
              <a:t> </a:t>
            </a:r>
            <a:r>
              <a:rPr lang="en-US" altLang="ru-RU" b="1" dirty="0">
                <a:solidFill>
                  <a:srgbClr val="000000"/>
                </a:solidFill>
                <a:cs typeface="Times New Roman" pitchFamily="16" charset="0"/>
              </a:rPr>
              <a:t>of </a:t>
            </a:r>
            <a:r>
              <a:rPr lang="ru-RU" altLang="ru-RU" b="1" dirty="0" err="1">
                <a:solidFill>
                  <a:srgbClr val="000000"/>
                </a:solidFill>
                <a:cs typeface="Times New Roman" pitchFamily="16" charset="0"/>
              </a:rPr>
              <a:t>the</a:t>
            </a:r>
            <a:r>
              <a:rPr lang="ru-RU" altLang="ru-RU" b="1" dirty="0">
                <a:solidFill>
                  <a:srgbClr val="000000"/>
                </a:solidFill>
                <a:cs typeface="Times New Roman" pitchFamily="16" charset="0"/>
              </a:rPr>
              <a:t> </a:t>
            </a:r>
            <a:r>
              <a:rPr lang="ru-RU" altLang="ru-RU" b="1" dirty="0" err="1">
                <a:solidFill>
                  <a:srgbClr val="000000"/>
                </a:solidFill>
                <a:cs typeface="Times New Roman" pitchFamily="16" charset="0"/>
              </a:rPr>
              <a:t>job</a:t>
            </a:r>
            <a:r>
              <a:rPr lang="ru-RU" altLang="ru-RU" b="1" dirty="0">
                <a:solidFill>
                  <a:srgbClr val="000000"/>
                </a:solidFill>
                <a:cs typeface="Times New Roman" pitchFamily="16" charset="0"/>
              </a:rPr>
              <a:t> </a:t>
            </a:r>
            <a:r>
              <a:rPr lang="en-US" altLang="ru-RU" b="1" dirty="0">
                <a:solidFill>
                  <a:srgbClr val="000000"/>
                </a:solidFill>
                <a:cs typeface="Times New Roman" pitchFamily="16" charset="0"/>
              </a:rPr>
              <a:t>and data </a:t>
            </a:r>
            <a:r>
              <a:rPr lang="ru-RU" altLang="ru-RU" b="1" dirty="0" err="1">
                <a:solidFill>
                  <a:srgbClr val="000000"/>
                </a:solidFill>
                <a:cs typeface="Times New Roman" pitchFamily="16" charset="0"/>
              </a:rPr>
              <a:t>flow</a:t>
            </a:r>
            <a:r>
              <a:rPr lang="ru-RU" altLang="ru-RU" b="1" dirty="0">
                <a:solidFill>
                  <a:srgbClr val="000000"/>
                </a:solidFill>
                <a:cs typeface="Times New Roman" pitchFamily="16" charset="0"/>
              </a:rPr>
              <a:t> </a:t>
            </a:r>
            <a:r>
              <a:rPr lang="en-US" altLang="ru-RU" b="1" dirty="0">
                <a:solidFill>
                  <a:srgbClr val="000000"/>
                </a:solidFill>
                <a:cs typeface="Times New Roman" pitchFamily="16" charset="0"/>
              </a:rPr>
              <a:t>at</a:t>
            </a:r>
            <a:r>
              <a:rPr lang="ru-RU" altLang="ru-RU" b="1" dirty="0">
                <a:solidFill>
                  <a:srgbClr val="000000"/>
                </a:solidFill>
                <a:cs typeface="Times New Roman" pitchFamily="16" charset="0"/>
              </a:rPr>
              <a:t> JINR Т1</a:t>
            </a:r>
            <a:endParaRPr lang="ru-RU" dirty="0"/>
          </a:p>
        </p:txBody>
      </p:sp>
    </p:spTree>
    <p:extLst>
      <p:ext uri="{BB962C8B-B14F-4D97-AF65-F5344CB8AC3E}">
        <p14:creationId xmlns:p14="http://schemas.microsoft.com/office/powerpoint/2010/main" val="36665008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Andrew\Desktop\mmcp\pic\52w_2014T1.png"/>
          <p:cNvPicPr>
            <a:picLocks noChangeAspect="1" noChangeArrowheads="1"/>
          </p:cNvPicPr>
          <p:nvPr/>
        </p:nvPicPr>
        <p:blipFill>
          <a:blip r:embed="rId4"/>
          <a:srcRect/>
          <a:stretch>
            <a:fillRect/>
          </a:stretch>
        </p:blipFill>
        <p:spPr bwMode="auto">
          <a:xfrm>
            <a:off x="37302" y="2522513"/>
            <a:ext cx="4377637" cy="3282751"/>
          </a:xfrm>
          <a:prstGeom prst="rect">
            <a:avLst/>
          </a:prstGeom>
          <a:noFill/>
          <a:ln w="9525">
            <a:noFill/>
            <a:miter lim="800000"/>
            <a:headEnd/>
            <a:tailEnd/>
          </a:ln>
        </p:spPr>
      </p:pic>
      <p:pic>
        <p:nvPicPr>
          <p:cNvPr id="9219" name="Picture 7" descr="C:\Users\Andrew\Desktop\mmcp\pic\25w_2015T1.png"/>
          <p:cNvPicPr>
            <a:picLocks noChangeAspect="1" noChangeArrowheads="1"/>
          </p:cNvPicPr>
          <p:nvPr/>
        </p:nvPicPr>
        <p:blipFill>
          <a:blip r:embed="rId5"/>
          <a:srcRect/>
          <a:stretch>
            <a:fillRect/>
          </a:stretch>
        </p:blipFill>
        <p:spPr bwMode="auto">
          <a:xfrm>
            <a:off x="4685506" y="2492895"/>
            <a:ext cx="4417136" cy="3312369"/>
          </a:xfrm>
          <a:prstGeom prst="rect">
            <a:avLst/>
          </a:prstGeom>
          <a:noFill/>
          <a:ln w="9525">
            <a:noFill/>
            <a:miter lim="800000"/>
            <a:headEnd/>
            <a:tailEnd/>
          </a:ln>
        </p:spPr>
      </p:pic>
      <p:sp>
        <p:nvSpPr>
          <p:cNvPr id="9221" name="AutoShape 1"/>
          <p:cNvSpPr>
            <a:spLocks noChangeArrowheads="1"/>
          </p:cNvSpPr>
          <p:nvPr/>
        </p:nvSpPr>
        <p:spPr bwMode="auto">
          <a:xfrm>
            <a:off x="1" y="287338"/>
            <a:ext cx="9177486" cy="1197446"/>
          </a:xfrm>
          <a:custGeom>
            <a:avLst/>
            <a:gdLst>
              <a:gd name="T0" fmla="*/ 2147483647 w 22603"/>
              <a:gd name="T1" fmla="*/ 2147483647 h 1759"/>
              <a:gd name="T2" fmla="*/ 2147483647 w 22603"/>
              <a:gd name="T3" fmla="*/ 2147483647 h 1759"/>
              <a:gd name="T4" fmla="*/ 0 w 22603"/>
              <a:gd name="T5" fmla="*/ 2147483647 h 1759"/>
              <a:gd name="T6" fmla="*/ 2147483647 w 22603"/>
              <a:gd name="T7" fmla="*/ 0 h 1759"/>
              <a:gd name="T8" fmla="*/ 0 60000 65536"/>
              <a:gd name="T9" fmla="*/ 5898240 60000 65536"/>
              <a:gd name="T10" fmla="*/ 11796480 60000 65536"/>
              <a:gd name="T11" fmla="*/ 17694720 60000 65536"/>
              <a:gd name="T12" fmla="*/ 0 w 22603"/>
              <a:gd name="T13" fmla="*/ 0 h 1759"/>
              <a:gd name="T14" fmla="*/ 16201 w 22603"/>
              <a:gd name="T15" fmla="*/ 1759 h 1759"/>
            </a:gdLst>
            <a:ahLst/>
            <a:cxnLst>
              <a:cxn ang="T8">
                <a:pos x="T0" y="T1"/>
              </a:cxn>
              <a:cxn ang="T9">
                <a:pos x="T2" y="T3"/>
              </a:cxn>
              <a:cxn ang="T10">
                <a:pos x="T4" y="T5"/>
              </a:cxn>
              <a:cxn ang="T11">
                <a:pos x="T6" y="T7"/>
              </a:cxn>
            </a:cxnLst>
            <a:rect l="T12" t="T13" r="T14" b="T15"/>
            <a:pathLst>
              <a:path w="22603" h="1759">
                <a:moveTo>
                  <a:pt x="0" y="0"/>
                </a:moveTo>
                <a:lnTo>
                  <a:pt x="16201" y="0"/>
                </a:lnTo>
                <a:lnTo>
                  <a:pt x="16201" y="1759"/>
                </a:lnTo>
                <a:lnTo>
                  <a:pt x="0" y="1759"/>
                </a:lnTo>
                <a:lnTo>
                  <a:pt x="0" y="0"/>
                </a:lnTo>
                <a:close/>
              </a:path>
            </a:pathLst>
          </a:custGeom>
          <a:noFill/>
          <a:ln w="9525">
            <a:noFill/>
            <a:round/>
            <a:headEnd/>
            <a:tailEnd/>
          </a:ln>
        </p:spPr>
        <p:txBody>
          <a:bodyPr lIns="0" tIns="0" rIns="0" bIns="0" anchor="ctr"/>
          <a:lstStyle/>
          <a:p>
            <a:pPr algn="just" eaLnBrk="1" hangingPunct="1">
              <a:lnSpc>
                <a:spcPct val="9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dirty="0">
              <a:solidFill>
                <a:srgbClr val="1818FF"/>
              </a:solidFill>
            </a:endParaRPr>
          </a:p>
        </p:txBody>
      </p:sp>
      <p:sp>
        <p:nvSpPr>
          <p:cNvPr id="9222" name="Прямоугольник 5"/>
          <p:cNvSpPr>
            <a:spLocks noChangeArrowheads="1"/>
          </p:cNvSpPr>
          <p:nvPr/>
        </p:nvSpPr>
        <p:spPr bwMode="auto">
          <a:xfrm>
            <a:off x="539552" y="908720"/>
            <a:ext cx="7961510" cy="923330"/>
          </a:xfrm>
          <a:prstGeom prst="rect">
            <a:avLst/>
          </a:prstGeom>
          <a:noFill/>
          <a:ln w="9525">
            <a:noFill/>
            <a:miter lim="800000"/>
            <a:headEnd/>
            <a:tailEnd/>
          </a:ln>
        </p:spPr>
        <p:txBody>
          <a:bodyPr wrap="square">
            <a:spAutoFit/>
          </a:bodyPr>
          <a:lstStyle/>
          <a:p>
            <a:r>
              <a:rPr lang="ru-RU" dirty="0">
                <a:solidFill>
                  <a:schemeClr val="tx1"/>
                </a:solidFill>
              </a:rPr>
              <a:t>CPU </a:t>
            </a:r>
            <a:r>
              <a:rPr lang="en-US" dirty="0">
                <a:solidFill>
                  <a:schemeClr val="tx1"/>
                </a:solidFill>
              </a:rPr>
              <a:t> -  </a:t>
            </a:r>
            <a:r>
              <a:rPr lang="ru-RU" dirty="0">
                <a:solidFill>
                  <a:schemeClr val="tx1"/>
                </a:solidFill>
              </a:rPr>
              <a:t>2400</a:t>
            </a:r>
            <a:endParaRPr lang="en-US" dirty="0">
              <a:solidFill>
                <a:schemeClr val="tx1"/>
              </a:solidFill>
            </a:endParaRPr>
          </a:p>
          <a:p>
            <a:r>
              <a:rPr lang="en-US" dirty="0">
                <a:solidFill>
                  <a:schemeClr val="tx1"/>
                </a:solidFill>
              </a:rPr>
              <a:t>Disks </a:t>
            </a:r>
            <a:r>
              <a:rPr lang="ru-RU" dirty="0">
                <a:solidFill>
                  <a:schemeClr val="tx1"/>
                </a:solidFill>
              </a:rPr>
              <a:t>- </a:t>
            </a:r>
            <a:r>
              <a:rPr lang="en-US" dirty="0">
                <a:solidFill>
                  <a:schemeClr val="tx1"/>
                </a:solidFill>
              </a:rPr>
              <a:t> </a:t>
            </a:r>
            <a:r>
              <a:rPr lang="ru-RU" dirty="0">
                <a:solidFill>
                  <a:schemeClr val="tx1"/>
                </a:solidFill>
              </a:rPr>
              <a:t>2400 </a:t>
            </a:r>
            <a:r>
              <a:rPr lang="en-US" dirty="0" smtClean="0">
                <a:solidFill>
                  <a:schemeClr val="tx1"/>
                </a:solidFill>
              </a:rPr>
              <a:t>TB    these parameters from real T1 were set to the model</a:t>
            </a:r>
            <a:endParaRPr lang="en-US" dirty="0">
              <a:solidFill>
                <a:schemeClr val="tx1"/>
              </a:solidFill>
            </a:endParaRPr>
          </a:p>
          <a:p>
            <a:r>
              <a:rPr lang="en-US" dirty="0">
                <a:solidFill>
                  <a:schemeClr val="tx1"/>
                </a:solidFill>
              </a:rPr>
              <a:t>Tapes  - </a:t>
            </a:r>
            <a:r>
              <a:rPr lang="ru-RU" dirty="0">
                <a:solidFill>
                  <a:schemeClr val="tx1"/>
                </a:solidFill>
              </a:rPr>
              <a:t>5 </a:t>
            </a:r>
            <a:r>
              <a:rPr lang="en-US" dirty="0" smtClean="0">
                <a:solidFill>
                  <a:schemeClr val="tx1"/>
                </a:solidFill>
              </a:rPr>
              <a:t>PB</a:t>
            </a:r>
            <a:endParaRPr lang="en-US" dirty="0">
              <a:solidFill>
                <a:schemeClr val="tx1"/>
              </a:solidFill>
            </a:endParaRPr>
          </a:p>
        </p:txBody>
      </p:sp>
      <p:sp>
        <p:nvSpPr>
          <p:cNvPr id="9224" name="Прямоугольник 9"/>
          <p:cNvSpPr>
            <a:spLocks noChangeArrowheads="1"/>
          </p:cNvSpPr>
          <p:nvPr/>
        </p:nvSpPr>
        <p:spPr bwMode="auto">
          <a:xfrm>
            <a:off x="3059832" y="2060848"/>
            <a:ext cx="5616624" cy="461665"/>
          </a:xfrm>
          <a:prstGeom prst="rect">
            <a:avLst/>
          </a:prstGeom>
          <a:noFill/>
          <a:ln w="9525">
            <a:noFill/>
            <a:miter lim="800000"/>
            <a:headEnd/>
            <a:tailEnd/>
          </a:ln>
        </p:spPr>
        <p:txBody>
          <a:bodyPr wrap="square">
            <a:spAutoFit/>
          </a:bodyPr>
          <a:lstStyle/>
          <a:p>
            <a:r>
              <a:rPr lang="en-US" sz="2400" b="1" dirty="0" smtClean="0">
                <a:solidFill>
                  <a:srgbClr val="0033CC"/>
                </a:solidFill>
              </a:rPr>
              <a:t>Statistics was taken from</a:t>
            </a:r>
          </a:p>
        </p:txBody>
      </p:sp>
      <p:sp>
        <p:nvSpPr>
          <p:cNvPr id="3" name="Нижний колонтитул 2"/>
          <p:cNvSpPr>
            <a:spLocks noGrp="1"/>
          </p:cNvSpPr>
          <p:nvPr>
            <p:ph type="ftr" idx="10"/>
          </p:nvPr>
        </p:nvSpPr>
        <p:spPr/>
        <p:txBody>
          <a:bodyPr/>
          <a:lstStyle/>
          <a:p>
            <a:pPr>
              <a:defRPr/>
            </a:pPr>
            <a:r>
              <a:rPr lang="en-US" altLang="ru-RU" smtClean="0"/>
              <a:t>G.Ososkov AIS-GRID 2015</a:t>
            </a:r>
            <a:endParaRPr lang="ru-RU" altLang="ru-RU" dirty="0"/>
          </a:p>
        </p:txBody>
      </p:sp>
      <p:sp>
        <p:nvSpPr>
          <p:cNvPr id="5" name="Номер слайда 4"/>
          <p:cNvSpPr>
            <a:spLocks noGrp="1"/>
          </p:cNvSpPr>
          <p:nvPr>
            <p:ph type="sldNum" idx="11"/>
          </p:nvPr>
        </p:nvSpPr>
        <p:spPr/>
        <p:txBody>
          <a:bodyPr/>
          <a:lstStyle/>
          <a:p>
            <a:pPr>
              <a:defRPr/>
            </a:pPr>
            <a:fld id="{CFB4BC88-EB8A-4B2E-9DAA-F3A9D5E0EEBC}" type="slidenum">
              <a:rPr lang="ru-RU" altLang="ru-RU" smtClean="0"/>
              <a:pPr>
                <a:defRPr/>
              </a:pPr>
              <a:t>36</a:t>
            </a:fld>
            <a:endParaRPr lang="ru-RU" altLang="ru-RU"/>
          </a:p>
        </p:txBody>
      </p:sp>
      <p:sp>
        <p:nvSpPr>
          <p:cNvPr id="6" name="TextBox 5"/>
          <p:cNvSpPr txBox="1"/>
          <p:nvPr/>
        </p:nvSpPr>
        <p:spPr>
          <a:xfrm>
            <a:off x="1" y="287338"/>
            <a:ext cx="9177486" cy="523220"/>
          </a:xfrm>
          <a:prstGeom prst="rect">
            <a:avLst/>
          </a:prstGeom>
          <a:noFill/>
        </p:spPr>
        <p:txBody>
          <a:bodyPr wrap="square" rtlCol="0">
            <a:spAutoFit/>
          </a:bodyPr>
          <a:lstStyle/>
          <a:p>
            <a:pPr algn="ctr"/>
            <a:r>
              <a:rPr lang="en-US" sz="2800" b="1" dirty="0" smtClean="0">
                <a:solidFill>
                  <a:srgbClr val="0033CC"/>
                </a:solidFill>
              </a:rPr>
              <a:t>JINR </a:t>
            </a:r>
            <a:r>
              <a:rPr lang="en-US" sz="2800" b="1" dirty="0">
                <a:solidFill>
                  <a:srgbClr val="0033CC"/>
                </a:solidFill>
              </a:rPr>
              <a:t>Tier 1 statistics obtained from </a:t>
            </a:r>
            <a:r>
              <a:rPr lang="en-US" sz="2800" b="1" dirty="0" smtClean="0">
                <a:solidFill>
                  <a:srgbClr val="0033CC"/>
                </a:solidFill>
              </a:rPr>
              <a:t>monitoring  </a:t>
            </a:r>
            <a:endParaRPr lang="ru-RU" sz="2800" b="1" dirty="0">
              <a:solidFill>
                <a:srgbClr val="0033CC"/>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654762023"/>
              </p:ext>
            </p:extLst>
          </p:nvPr>
        </p:nvGraphicFramePr>
        <p:xfrm>
          <a:off x="2339752" y="908720"/>
          <a:ext cx="144984" cy="1008112"/>
        </p:xfrm>
        <a:graphic>
          <a:graphicData uri="http://schemas.openxmlformats.org/presentationml/2006/ole">
            <mc:AlternateContent xmlns:mc="http://schemas.openxmlformats.org/markup-compatibility/2006">
              <mc:Choice xmlns:v="urn:schemas-microsoft-com:vml" Requires="v">
                <p:oleObj spid="_x0000_s58415" r:id="rId6" imgW="1112381" imgH="3543607" progId="">
                  <p:embed/>
                </p:oleObj>
              </mc:Choice>
              <mc:Fallback>
                <p:oleObj r:id="rId6" imgW="1112381" imgH="354360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908720"/>
                        <a:ext cx="144984" cy="1008112"/>
                      </a:xfrm>
                      <a:prstGeom prst="rect">
                        <a:avLst/>
                      </a:prstGeom>
                      <a:noFill/>
                      <a:ln>
                        <a:noFill/>
                      </a:ln>
                    </p:spPr>
                  </p:pic>
                </p:oleObj>
              </mc:Fallback>
            </mc:AlternateContent>
          </a:graphicData>
        </a:graphic>
      </p:graphicFrame>
      <p:sp>
        <p:nvSpPr>
          <p:cNvPr id="10" name="TextBox 9"/>
          <p:cNvSpPr txBox="1"/>
          <p:nvPr/>
        </p:nvSpPr>
        <p:spPr>
          <a:xfrm>
            <a:off x="194743" y="5949280"/>
            <a:ext cx="8788002" cy="369332"/>
          </a:xfrm>
          <a:prstGeom prst="rect">
            <a:avLst/>
          </a:prstGeom>
          <a:noFill/>
        </p:spPr>
        <p:txBody>
          <a:bodyPr wrap="square" rtlCol="0">
            <a:spAutoFit/>
          </a:bodyPr>
          <a:lstStyle/>
          <a:p>
            <a:r>
              <a:rPr lang="en-US" dirty="0">
                <a:solidFill>
                  <a:srgbClr val="0033CC"/>
                </a:solidFill>
              </a:rPr>
              <a:t>~ 2 mil. Submitted Jobs (2014) </a:t>
            </a:r>
            <a:r>
              <a:rPr lang="en-US" dirty="0" smtClean="0">
                <a:solidFill>
                  <a:srgbClr val="0033CC"/>
                </a:solidFill>
              </a:rPr>
              <a:t>               ~ </a:t>
            </a:r>
            <a:r>
              <a:rPr lang="en-US" dirty="0">
                <a:solidFill>
                  <a:srgbClr val="0033CC"/>
                </a:solidFill>
              </a:rPr>
              <a:t>3 mil. Submitted Jobs (6 month of  2015</a:t>
            </a:r>
            <a:r>
              <a:rPr lang="en-US" dirty="0" smtClean="0">
                <a:solidFill>
                  <a:srgbClr val="0033CC"/>
                </a:solidFill>
              </a:rPr>
              <a:t>)</a:t>
            </a:r>
            <a:endParaRPr lang="ru-RU" dirty="0">
              <a:solidFill>
                <a:srgbClr val="0033CC"/>
              </a:solidFill>
            </a:endParaRPr>
          </a:p>
        </p:txBody>
      </p:sp>
    </p:spTree>
    <p:extLst>
      <p:ext uri="{BB962C8B-B14F-4D97-AF65-F5344CB8AC3E}">
        <p14:creationId xmlns:p14="http://schemas.microsoft.com/office/powerpoint/2010/main" val="31072571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260648"/>
            <a:ext cx="9109075" cy="576064"/>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200" b="1" dirty="0" smtClean="0">
                <a:solidFill>
                  <a:srgbClr val="1818FF"/>
                </a:solidFill>
                <a:ea typeface="PMingLiU" charset="-120"/>
              </a:rPr>
              <a:t>Examples of Real and Generated Workflow</a:t>
            </a:r>
            <a:endParaRPr lang="ru-RU" altLang="ru-RU" sz="3200" b="1" dirty="0" smtClean="0">
              <a:solidFill>
                <a:srgbClr val="1818FF"/>
              </a:solidFill>
              <a:ea typeface="PMingLiU" charset="-120"/>
            </a:endParaRPr>
          </a:p>
        </p:txBody>
      </p:sp>
      <p:pic>
        <p:nvPicPr>
          <p:cNvPr id="16387" name="Рисунок 1"/>
          <p:cNvPicPr>
            <a:picLocks/>
          </p:cNvPicPr>
          <p:nvPr/>
        </p:nvPicPr>
        <p:blipFill>
          <a:blip r:embed="rId3"/>
          <a:srcRect/>
          <a:stretch>
            <a:fillRect/>
          </a:stretch>
        </p:blipFill>
        <p:spPr bwMode="auto">
          <a:xfrm>
            <a:off x="5029449" y="1088581"/>
            <a:ext cx="3384302" cy="1620339"/>
          </a:xfrm>
          <a:prstGeom prst="rect">
            <a:avLst/>
          </a:prstGeom>
          <a:noFill/>
          <a:ln w="9525">
            <a:noFill/>
            <a:miter lim="800000"/>
            <a:headEnd/>
            <a:tailEnd/>
          </a:ln>
        </p:spPr>
      </p:pic>
      <p:pic>
        <p:nvPicPr>
          <p:cNvPr id="16388" name="Рисунок 2"/>
          <p:cNvPicPr>
            <a:picLocks/>
          </p:cNvPicPr>
          <p:nvPr/>
        </p:nvPicPr>
        <p:blipFill>
          <a:blip r:embed="rId4"/>
          <a:srcRect/>
          <a:stretch>
            <a:fillRect/>
          </a:stretch>
        </p:blipFill>
        <p:spPr bwMode="auto">
          <a:xfrm>
            <a:off x="5000952" y="3235344"/>
            <a:ext cx="3600450" cy="1759398"/>
          </a:xfrm>
          <a:prstGeom prst="rect">
            <a:avLst/>
          </a:prstGeom>
          <a:noFill/>
          <a:ln w="9525">
            <a:noFill/>
            <a:miter lim="800000"/>
            <a:headEnd/>
            <a:tailEnd/>
          </a:ln>
        </p:spPr>
      </p:pic>
      <p:sp>
        <p:nvSpPr>
          <p:cNvPr id="16389" name="TextBox 3"/>
          <p:cNvSpPr txBox="1">
            <a:spLocks noChangeArrowheads="1"/>
          </p:cNvSpPr>
          <p:nvPr/>
        </p:nvSpPr>
        <p:spPr bwMode="auto">
          <a:xfrm>
            <a:off x="5896387" y="2723433"/>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b="1" dirty="0">
                <a:solidFill>
                  <a:srgbClr val="C00000"/>
                </a:solidFill>
              </a:rPr>
              <a:t>X = 19700  S = 6700</a:t>
            </a:r>
            <a:endParaRPr lang="ru-RU" altLang="ru-RU" sz="1400" b="1" dirty="0">
              <a:solidFill>
                <a:srgbClr val="C00000"/>
              </a:solidFill>
            </a:endParaRPr>
          </a:p>
        </p:txBody>
      </p:sp>
      <p:sp>
        <p:nvSpPr>
          <p:cNvPr id="16391" name="TextBox 9"/>
          <p:cNvSpPr txBox="1">
            <a:spLocks noChangeArrowheads="1"/>
          </p:cNvSpPr>
          <p:nvPr/>
        </p:nvSpPr>
        <p:spPr bwMode="auto">
          <a:xfrm>
            <a:off x="5651301" y="760557"/>
            <a:ext cx="2399109" cy="323807"/>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a:solidFill>
                  <a:srgbClr val="000000"/>
                </a:solidFill>
              </a:rPr>
              <a:t>Completed jobs (real)</a:t>
            </a:r>
            <a:endParaRPr lang="ru-RU" altLang="ru-RU" sz="1600" b="1" i="1" dirty="0">
              <a:solidFill>
                <a:srgbClr val="000000"/>
              </a:solidFill>
            </a:endParaRPr>
          </a:p>
        </p:txBody>
      </p:sp>
      <p:sp>
        <p:nvSpPr>
          <p:cNvPr id="16392" name="TextBox 10"/>
          <p:cNvSpPr txBox="1">
            <a:spLocks noChangeArrowheads="1"/>
          </p:cNvSpPr>
          <p:nvPr/>
        </p:nvSpPr>
        <p:spPr bwMode="auto">
          <a:xfrm>
            <a:off x="5236369" y="2922864"/>
            <a:ext cx="3242469" cy="323850"/>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err="1">
                <a:solidFill>
                  <a:srgbClr val="000000"/>
                </a:solidFill>
              </a:rPr>
              <a:t>WallClock</a:t>
            </a:r>
            <a:r>
              <a:rPr lang="en-US" altLang="ru-RU" sz="1600" b="1" i="1" dirty="0">
                <a:solidFill>
                  <a:srgbClr val="000000"/>
                </a:solidFill>
              </a:rPr>
              <a:t> HEPSPEC06 (real)</a:t>
            </a:r>
            <a:endParaRPr lang="ru-RU" altLang="ru-RU" sz="1600" b="1" i="1" dirty="0">
              <a:solidFill>
                <a:srgbClr val="000000"/>
              </a:solidFill>
            </a:endParaRPr>
          </a:p>
        </p:txBody>
      </p:sp>
      <p:sp>
        <p:nvSpPr>
          <p:cNvPr id="16393" name="TextBox 11"/>
          <p:cNvSpPr txBox="1">
            <a:spLocks noChangeArrowheads="1"/>
          </p:cNvSpPr>
          <p:nvPr/>
        </p:nvSpPr>
        <p:spPr bwMode="auto">
          <a:xfrm>
            <a:off x="6002622" y="5027816"/>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b="1" dirty="0" smtClean="0">
                <a:solidFill>
                  <a:srgbClr val="C00000"/>
                </a:solidFill>
              </a:rPr>
              <a:t>X = 21300  S = 8100</a:t>
            </a:r>
            <a:endParaRPr lang="ru-RU" altLang="ru-RU" sz="1400" b="1" dirty="0">
              <a:solidFill>
                <a:srgbClr val="C00000"/>
              </a:solidFill>
            </a:endParaRPr>
          </a:p>
        </p:txBody>
      </p:sp>
      <p:sp>
        <p:nvSpPr>
          <p:cNvPr id="16395" name="TextBox 15"/>
          <p:cNvSpPr txBox="1">
            <a:spLocks noChangeArrowheads="1"/>
          </p:cNvSpPr>
          <p:nvPr/>
        </p:nvSpPr>
        <p:spPr bwMode="auto">
          <a:xfrm>
            <a:off x="1769840" y="2561508"/>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b="1" dirty="0">
                <a:solidFill>
                  <a:srgbClr val="C00000"/>
                </a:solidFill>
              </a:rPr>
              <a:t>X = 2</a:t>
            </a:r>
            <a:r>
              <a:rPr lang="ru-RU" altLang="ru-RU" sz="1400" b="1" dirty="0">
                <a:solidFill>
                  <a:srgbClr val="C00000"/>
                </a:solidFill>
              </a:rPr>
              <a:t>4</a:t>
            </a:r>
            <a:r>
              <a:rPr lang="en-US" altLang="ru-RU" sz="1400" b="1" dirty="0">
                <a:solidFill>
                  <a:srgbClr val="C00000"/>
                </a:solidFill>
              </a:rPr>
              <a:t>000  S = 6100</a:t>
            </a:r>
            <a:endParaRPr lang="ru-RU" altLang="ru-RU" sz="1400" b="1" dirty="0">
              <a:solidFill>
                <a:srgbClr val="C00000"/>
              </a:solidFill>
            </a:endParaRPr>
          </a:p>
        </p:txBody>
      </p:sp>
      <p:sp>
        <p:nvSpPr>
          <p:cNvPr id="16397" name="TextBox 17"/>
          <p:cNvSpPr txBox="1">
            <a:spLocks noChangeArrowheads="1"/>
          </p:cNvSpPr>
          <p:nvPr/>
        </p:nvSpPr>
        <p:spPr bwMode="auto">
          <a:xfrm>
            <a:off x="1500188" y="742995"/>
            <a:ext cx="2932112" cy="323807"/>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a:solidFill>
                  <a:srgbClr val="000000"/>
                </a:solidFill>
              </a:rPr>
              <a:t>Completed jobs (simulated)</a:t>
            </a:r>
            <a:endParaRPr lang="ru-RU" altLang="ru-RU" sz="1600" b="1" i="1" dirty="0">
              <a:solidFill>
                <a:srgbClr val="000000"/>
              </a:solidFill>
            </a:endParaRPr>
          </a:p>
        </p:txBody>
      </p:sp>
      <p:sp>
        <p:nvSpPr>
          <p:cNvPr id="16398" name="TextBox 18"/>
          <p:cNvSpPr txBox="1">
            <a:spLocks noChangeArrowheads="1"/>
          </p:cNvSpPr>
          <p:nvPr/>
        </p:nvSpPr>
        <p:spPr bwMode="auto">
          <a:xfrm>
            <a:off x="772540" y="2856332"/>
            <a:ext cx="3820740" cy="323850"/>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err="1">
                <a:solidFill>
                  <a:srgbClr val="000000"/>
                </a:solidFill>
              </a:rPr>
              <a:t>WallClock</a:t>
            </a:r>
            <a:r>
              <a:rPr lang="en-US" altLang="ru-RU" sz="1600" b="1" i="1" dirty="0">
                <a:solidFill>
                  <a:srgbClr val="000000"/>
                </a:solidFill>
              </a:rPr>
              <a:t> HEPSPEC06 (simulated)</a:t>
            </a:r>
            <a:endParaRPr lang="ru-RU" altLang="ru-RU" sz="1600" b="1" i="1" dirty="0">
              <a:solidFill>
                <a:srgbClr val="000000"/>
              </a:solidFill>
            </a:endParaRPr>
          </a:p>
        </p:txBody>
      </p:sp>
      <p:sp>
        <p:nvSpPr>
          <p:cNvPr id="16399" name="TextBox 19"/>
          <p:cNvSpPr txBox="1">
            <a:spLocks noChangeArrowheads="1"/>
          </p:cNvSpPr>
          <p:nvPr/>
        </p:nvSpPr>
        <p:spPr bwMode="auto">
          <a:xfrm>
            <a:off x="1783840" y="5013176"/>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b="1" dirty="0">
                <a:solidFill>
                  <a:srgbClr val="C00000"/>
                </a:solidFill>
              </a:rPr>
              <a:t>X = 2</a:t>
            </a:r>
            <a:r>
              <a:rPr lang="ru-RU" altLang="ru-RU" sz="1400" b="1" dirty="0">
                <a:solidFill>
                  <a:srgbClr val="C00000"/>
                </a:solidFill>
              </a:rPr>
              <a:t>20</a:t>
            </a:r>
            <a:r>
              <a:rPr lang="en-US" altLang="ru-RU" sz="1400" b="1" dirty="0">
                <a:solidFill>
                  <a:srgbClr val="C00000"/>
                </a:solidFill>
              </a:rPr>
              <a:t>00  S = 6400</a:t>
            </a:r>
            <a:endParaRPr lang="ru-RU" altLang="ru-RU" sz="1400" b="1" dirty="0">
              <a:solidFill>
                <a:srgbClr val="C00000"/>
              </a:solidFill>
            </a:endParaRPr>
          </a:p>
        </p:txBody>
      </p:sp>
      <p:graphicFrame>
        <p:nvGraphicFramePr>
          <p:cNvPr id="20" name="Диаграмма 19"/>
          <p:cNvGraphicFramePr>
            <a:graphicFrameLocks/>
          </p:cNvGraphicFramePr>
          <p:nvPr>
            <p:extLst>
              <p:ext uri="{D42A27DB-BD31-4B8C-83A1-F6EECF244321}">
                <p14:modId xmlns:p14="http://schemas.microsoft.com/office/powerpoint/2010/main" val="2335321908"/>
              </p:ext>
            </p:extLst>
          </p:nvPr>
        </p:nvGraphicFramePr>
        <p:xfrm>
          <a:off x="569580" y="1088581"/>
          <a:ext cx="3930412" cy="1472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590257194"/>
              </p:ext>
            </p:extLst>
          </p:nvPr>
        </p:nvGraphicFramePr>
        <p:xfrm>
          <a:off x="395536" y="3180182"/>
          <a:ext cx="4358402" cy="1863801"/>
        </p:xfrm>
        <a:graphic>
          <a:graphicData uri="http://schemas.openxmlformats.org/drawingml/2006/chart">
            <c:chart xmlns:c="http://schemas.openxmlformats.org/drawingml/2006/chart" xmlns:r="http://schemas.openxmlformats.org/officeDocument/2006/relationships" r:id="rId6"/>
          </a:graphicData>
        </a:graphic>
      </p:graphicFrame>
      <p:sp>
        <p:nvSpPr>
          <p:cNvPr id="3" name="Нижний колонтитул 2"/>
          <p:cNvSpPr>
            <a:spLocks noGrp="1"/>
          </p:cNvSpPr>
          <p:nvPr>
            <p:ph type="ftr" idx="10"/>
          </p:nvPr>
        </p:nvSpPr>
        <p:spPr>
          <a:xfrm>
            <a:off x="1979930" y="6309320"/>
            <a:ext cx="5549900" cy="454025"/>
          </a:xfrm>
        </p:spPr>
        <p:txBody>
          <a:bodyPr/>
          <a:lstStyle/>
          <a:p>
            <a:pPr>
              <a:defRPr/>
            </a:pPr>
            <a:r>
              <a:rPr lang="en-US" altLang="ru-RU" smtClean="0"/>
              <a:t>G.Ososkov AIS-GRID 2015</a:t>
            </a:r>
            <a:endParaRPr lang="ru-RU" altLang="ru-RU" dirty="0"/>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37</a:t>
            </a:fld>
            <a:endParaRPr lang="ru-RU" altLang="ru-RU"/>
          </a:p>
        </p:txBody>
      </p:sp>
      <p:sp>
        <p:nvSpPr>
          <p:cNvPr id="4" name="TextBox 3"/>
          <p:cNvSpPr txBox="1"/>
          <p:nvPr/>
        </p:nvSpPr>
        <p:spPr>
          <a:xfrm>
            <a:off x="21704" y="5325215"/>
            <a:ext cx="9122296" cy="1600438"/>
          </a:xfrm>
          <a:prstGeom prst="rect">
            <a:avLst/>
          </a:prstGeom>
          <a:noFill/>
        </p:spPr>
        <p:txBody>
          <a:bodyPr wrap="square" rtlCol="0">
            <a:spAutoFit/>
          </a:bodyPr>
          <a:lstStyle/>
          <a:p>
            <a:r>
              <a:rPr lang="ru-RU" dirty="0" smtClean="0">
                <a:solidFill>
                  <a:srgbClr val="C00000"/>
                </a:solidFill>
                <a:effectLst/>
              </a:rPr>
              <a:t>       </a:t>
            </a:r>
            <a:r>
              <a:rPr lang="en-US" dirty="0" smtClean="0">
                <a:solidFill>
                  <a:srgbClr val="C00000"/>
                </a:solidFill>
                <a:effectLst/>
              </a:rPr>
              <a:t>Real and simulated distribution look similar in terms of the error cor</a:t>
            </a:r>
            <a:r>
              <a:rPr lang="en-US" dirty="0">
                <a:solidFill>
                  <a:srgbClr val="C00000"/>
                </a:solidFill>
                <a:effectLst/>
              </a:rPr>
              <a:t>r</a:t>
            </a:r>
            <a:r>
              <a:rPr lang="en-US" dirty="0" smtClean="0">
                <a:solidFill>
                  <a:srgbClr val="C00000"/>
                </a:solidFill>
                <a:effectLst/>
              </a:rPr>
              <a:t>idors </a:t>
            </a:r>
          </a:p>
          <a:p>
            <a:r>
              <a:rPr lang="en-US" sz="2000" dirty="0" smtClean="0">
                <a:solidFill>
                  <a:srgbClr val="000000"/>
                </a:solidFill>
              </a:rPr>
              <a:t>These two examples among some others were used for the </a:t>
            </a:r>
            <a:r>
              <a:rPr lang="en-US" sz="2000" dirty="0" smtClean="0">
                <a:solidFill>
                  <a:srgbClr val="C00000"/>
                </a:solidFill>
              </a:rPr>
              <a:t>positive validation </a:t>
            </a:r>
            <a:r>
              <a:rPr lang="en-US" sz="2000" dirty="0" smtClean="0">
                <a:solidFill>
                  <a:srgbClr val="000000"/>
                </a:solidFill>
              </a:rPr>
              <a:t>of the running CMS </a:t>
            </a:r>
            <a:r>
              <a:rPr lang="en-US" sz="2000" dirty="0">
                <a:solidFill>
                  <a:srgbClr val="000000"/>
                </a:solidFill>
              </a:rPr>
              <a:t>T1 </a:t>
            </a:r>
            <a:r>
              <a:rPr lang="en-US" sz="2000" dirty="0" smtClean="0">
                <a:solidFill>
                  <a:srgbClr val="000000"/>
                </a:solidFill>
              </a:rPr>
              <a:t>model and </a:t>
            </a:r>
            <a:r>
              <a:rPr lang="en-US" sz="2000" dirty="0" smtClean="0">
                <a:solidFill>
                  <a:srgbClr val="C00000"/>
                </a:solidFill>
              </a:rPr>
              <a:t>encouraged us to simulate </a:t>
            </a:r>
            <a:r>
              <a:rPr lang="en-US" sz="2000" dirty="0" smtClean="0">
                <a:solidFill>
                  <a:srgbClr val="000000"/>
                </a:solidFill>
              </a:rPr>
              <a:t>the more sophisticate and planning yet the </a:t>
            </a:r>
            <a:r>
              <a:rPr lang="en-US" sz="2000" dirty="0" smtClean="0">
                <a:solidFill>
                  <a:srgbClr val="C00000"/>
                </a:solidFill>
              </a:rPr>
              <a:t>T0/T1 system </a:t>
            </a:r>
            <a:r>
              <a:rPr lang="en-US" sz="2000" dirty="0" smtClean="0">
                <a:solidFill>
                  <a:srgbClr val="000000"/>
                </a:solidFill>
              </a:rPr>
              <a:t>of NICA project.</a:t>
            </a:r>
          </a:p>
          <a:p>
            <a:r>
              <a:rPr lang="en-US" dirty="0" smtClean="0">
                <a:solidFill>
                  <a:srgbClr val="000000"/>
                </a:solidFill>
              </a:rPr>
              <a:t>  </a:t>
            </a:r>
            <a:endParaRPr lang="ru-RU" dirty="0">
              <a:solidFill>
                <a:srgbClr val="000000"/>
              </a:solidFill>
            </a:endParaRPr>
          </a:p>
        </p:txBody>
      </p:sp>
    </p:spTree>
    <p:extLst>
      <p:ext uri="{BB962C8B-B14F-4D97-AF65-F5344CB8AC3E}">
        <p14:creationId xmlns:p14="http://schemas.microsoft.com/office/powerpoint/2010/main" val="1917495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8226425" cy="792088"/>
          </a:xfrm>
        </p:spPr>
        <p:txBody>
          <a:bodyPr/>
          <a:lstStyle/>
          <a:p>
            <a:pPr algn="ctr"/>
            <a:r>
              <a:rPr lang="en-US" sz="3600" b="1" dirty="0" smtClean="0">
                <a:solidFill>
                  <a:srgbClr val="0000FF"/>
                </a:solidFill>
              </a:rPr>
              <a:t>Simulation evolution: </a:t>
            </a:r>
            <a:br>
              <a:rPr lang="en-US" sz="3600" b="1" dirty="0" smtClean="0">
                <a:solidFill>
                  <a:srgbClr val="0000FF"/>
                </a:solidFill>
              </a:rPr>
            </a:br>
            <a:r>
              <a:rPr lang="en-US" sz="3200" b="1" dirty="0" smtClean="0">
                <a:solidFill>
                  <a:srgbClr val="0000FF"/>
                </a:solidFill>
              </a:rPr>
              <a:t>from CMS Tier1 to NICA Tier0-Tier1</a:t>
            </a:r>
            <a:endParaRPr lang="ru-RU" sz="3200" b="1" dirty="0">
              <a:solidFill>
                <a:srgbClr val="0000FF"/>
              </a:solidFill>
            </a:endParaRPr>
          </a:p>
        </p:txBody>
      </p:sp>
      <p:sp>
        <p:nvSpPr>
          <p:cNvPr id="3" name="Объект 2"/>
          <p:cNvSpPr>
            <a:spLocks noGrp="1"/>
          </p:cNvSpPr>
          <p:nvPr>
            <p:ph idx="1"/>
          </p:nvPr>
        </p:nvSpPr>
        <p:spPr>
          <a:xfrm>
            <a:off x="4932040" y="1196752"/>
            <a:ext cx="4067944" cy="2520280"/>
          </a:xfrm>
        </p:spPr>
        <p:txBody>
          <a:bodyPr/>
          <a:lstStyle/>
          <a:p>
            <a:pPr marL="0" indent="0">
              <a:buNone/>
            </a:pPr>
            <a:r>
              <a:rPr lang="en-US" sz="1800" dirty="0" smtClean="0"/>
              <a:t>Tier 0 </a:t>
            </a:r>
            <a:r>
              <a:rPr lang="en-US" sz="1800" dirty="0"/>
              <a:t>module denotes the center of data gathering from the experiment (either MPD or SPD). Obtained raw data are to be stored on disks. </a:t>
            </a:r>
            <a:r>
              <a:rPr lang="en-US" sz="1800" b="1" dirty="0">
                <a:solidFill>
                  <a:srgbClr val="C00000"/>
                </a:solidFill>
              </a:rPr>
              <a:t>One of planned problems is to recommend the volume of the disk store and a temp of data transfer to the robotized library </a:t>
            </a:r>
            <a:r>
              <a:rPr lang="en-US" sz="1800" dirty="0"/>
              <a:t>which is the part of Tier 1 center. </a:t>
            </a:r>
            <a:r>
              <a:rPr lang="en-US" sz="1800" dirty="0">
                <a:solidFill>
                  <a:schemeClr val="tx1"/>
                </a:solidFill>
              </a:rPr>
              <a:t>This two-level structure is interconnected by a local area network </a:t>
            </a:r>
            <a:endParaRPr lang="ru-RU" sz="1800" dirty="0"/>
          </a:p>
        </p:txBody>
      </p:sp>
      <p:sp>
        <p:nvSpPr>
          <p:cNvPr id="4" name="Нижний колонтитул 3"/>
          <p:cNvSpPr>
            <a:spLocks noGrp="1"/>
          </p:cNvSpPr>
          <p:nvPr>
            <p:ph type="ftr" idx="10"/>
          </p:nvPr>
        </p:nvSpPr>
        <p:spPr/>
        <p:txBody>
          <a:bodyPr/>
          <a:lstStyle/>
          <a:p>
            <a:pPr>
              <a:defRPr/>
            </a:pPr>
            <a:r>
              <a:rPr lang="en-US" altLang="ru-RU" smtClean="0"/>
              <a:t>G.Ososkov AIS-GRID 2015</a:t>
            </a:r>
            <a:endParaRPr lang="ru-RU" altLang="ru-RU"/>
          </a:p>
        </p:txBody>
      </p:sp>
      <p:sp>
        <p:nvSpPr>
          <p:cNvPr id="7" name="TextBox 6"/>
          <p:cNvSpPr txBox="1"/>
          <p:nvPr/>
        </p:nvSpPr>
        <p:spPr>
          <a:xfrm>
            <a:off x="0" y="4650516"/>
            <a:ext cx="5400600" cy="338554"/>
          </a:xfrm>
          <a:prstGeom prst="rect">
            <a:avLst/>
          </a:prstGeom>
          <a:noFill/>
        </p:spPr>
        <p:txBody>
          <a:bodyPr wrap="square" rtlCol="0">
            <a:spAutoFit/>
          </a:bodyPr>
          <a:lstStyle/>
          <a:p>
            <a:r>
              <a:rPr lang="en-US" sz="1600" dirty="0" smtClean="0">
                <a:solidFill>
                  <a:schemeClr val="accent6"/>
                </a:solidFill>
              </a:rPr>
              <a:t>Data </a:t>
            </a:r>
            <a:r>
              <a:rPr lang="en-US" sz="1600" dirty="0">
                <a:solidFill>
                  <a:schemeClr val="accent6"/>
                </a:solidFill>
              </a:rPr>
              <a:t>storage and processing scheme of Tier0-Tier1 </a:t>
            </a:r>
            <a:r>
              <a:rPr lang="en-US" sz="1600" dirty="0" smtClean="0">
                <a:solidFill>
                  <a:schemeClr val="accent6"/>
                </a:solidFill>
              </a:rPr>
              <a:t>level</a:t>
            </a:r>
            <a:endParaRPr lang="ru-RU" sz="1600" dirty="0">
              <a:solidFill>
                <a:schemeClr val="accent6"/>
              </a:solidFill>
            </a:endParaRPr>
          </a:p>
        </p:txBody>
      </p:sp>
      <p:sp>
        <p:nvSpPr>
          <p:cNvPr id="9" name="Номер слайда 8"/>
          <p:cNvSpPr>
            <a:spLocks noGrp="1"/>
          </p:cNvSpPr>
          <p:nvPr>
            <p:ph type="sldNum" idx="11"/>
          </p:nvPr>
        </p:nvSpPr>
        <p:spPr/>
        <p:txBody>
          <a:bodyPr/>
          <a:lstStyle/>
          <a:p>
            <a:pPr>
              <a:defRPr/>
            </a:pPr>
            <a:fld id="{5C219E1E-8582-44FC-88F9-710DAD2AE252}" type="slidenum">
              <a:rPr lang="ru-RU" altLang="ru-RU" smtClean="0"/>
              <a:pPr>
                <a:defRPr/>
              </a:pPr>
              <a:t>38</a:t>
            </a:fld>
            <a:endParaRPr lang="ru-RU" altLang="ru-RU" dirty="0"/>
          </a:p>
        </p:txBody>
      </p:sp>
      <p:sp>
        <p:nvSpPr>
          <p:cNvPr id="8" name="TextBox 7"/>
          <p:cNvSpPr txBox="1"/>
          <p:nvPr/>
        </p:nvSpPr>
        <p:spPr>
          <a:xfrm>
            <a:off x="5940152" y="3942630"/>
            <a:ext cx="3222798" cy="1754326"/>
          </a:xfrm>
          <a:prstGeom prst="rect">
            <a:avLst/>
          </a:prstGeom>
          <a:noFill/>
        </p:spPr>
        <p:txBody>
          <a:bodyPr wrap="square" rtlCol="0">
            <a:spAutoFit/>
          </a:bodyPr>
          <a:lstStyle/>
          <a:p>
            <a:r>
              <a:rPr lang="en-US" dirty="0" smtClean="0">
                <a:solidFill>
                  <a:schemeClr val="tx1"/>
                </a:solidFill>
              </a:rPr>
              <a:t>DQ on this scheme denotes not only DAQ of the corresponding experiment, but includes also the means of communications and buffer cleaning. </a:t>
            </a:r>
            <a:r>
              <a:rPr lang="en-US" dirty="0" smtClean="0"/>
              <a:t>(AN).</a:t>
            </a:r>
            <a:endParaRPr lang="ru-RU" dirty="0"/>
          </a:p>
        </p:txBody>
      </p:sp>
      <p:sp>
        <p:nvSpPr>
          <p:cNvPr id="10" name="TextBox 9"/>
          <p:cNvSpPr txBox="1"/>
          <p:nvPr/>
        </p:nvSpPr>
        <p:spPr>
          <a:xfrm>
            <a:off x="39738" y="5066012"/>
            <a:ext cx="5900414" cy="1477328"/>
          </a:xfrm>
          <a:prstGeom prst="rect">
            <a:avLst/>
          </a:prstGeom>
          <a:noFill/>
        </p:spPr>
        <p:txBody>
          <a:bodyPr wrap="square" rtlCol="0">
            <a:spAutoFit/>
          </a:bodyPr>
          <a:lstStyle/>
          <a:p>
            <a:r>
              <a:rPr lang="en-US" dirty="0">
                <a:solidFill>
                  <a:srgbClr val="C00000"/>
                </a:solidFill>
              </a:rPr>
              <a:t>Initial information to start simulation are </a:t>
            </a:r>
            <a:r>
              <a:rPr lang="en-US" b="1" dirty="0">
                <a:solidFill>
                  <a:srgbClr val="C00000"/>
                </a:solidFill>
              </a:rPr>
              <a:t>parameters of </a:t>
            </a:r>
          </a:p>
          <a:p>
            <a:pPr marL="285750" indent="-285750">
              <a:buFont typeface="Arial" panose="020B0604020202020204" pitchFamily="34" charset="0"/>
              <a:buChar char="•"/>
            </a:pPr>
            <a:r>
              <a:rPr lang="en-US" b="1" dirty="0">
                <a:solidFill>
                  <a:srgbClr val="C00000"/>
                </a:solidFill>
              </a:rPr>
              <a:t>setup of </a:t>
            </a:r>
            <a:endParaRPr lang="en-US" b="1" dirty="0" smtClean="0">
              <a:solidFill>
                <a:srgbClr val="C00000"/>
              </a:solidFill>
            </a:endParaRPr>
          </a:p>
          <a:p>
            <a:r>
              <a:rPr lang="en-US" b="1" dirty="0">
                <a:solidFill>
                  <a:srgbClr val="C00000"/>
                </a:solidFill>
              </a:rPr>
              <a:t> </a:t>
            </a:r>
            <a:r>
              <a:rPr lang="en-US" b="1" dirty="0" smtClean="0">
                <a:solidFill>
                  <a:srgbClr val="C00000"/>
                </a:solidFill>
              </a:rPr>
              <a:t>   designed </a:t>
            </a:r>
            <a:r>
              <a:rPr lang="en-US" b="1" dirty="0">
                <a:solidFill>
                  <a:srgbClr val="C00000"/>
                </a:solidFill>
              </a:rPr>
              <a:t>hardware</a:t>
            </a:r>
            <a:endParaRPr lang="ru-RU" b="1" dirty="0">
              <a:solidFill>
                <a:srgbClr val="C00000"/>
              </a:solidFill>
            </a:endParaRPr>
          </a:p>
          <a:p>
            <a:pPr marL="285750" indent="-285750">
              <a:buFont typeface="Arial" panose="020B0604020202020204" pitchFamily="34" charset="0"/>
              <a:buChar char="•"/>
            </a:pPr>
            <a:r>
              <a:rPr lang="en-US" b="1" dirty="0" smtClean="0">
                <a:solidFill>
                  <a:srgbClr val="C00000"/>
                </a:solidFill>
              </a:rPr>
              <a:t>data </a:t>
            </a:r>
            <a:r>
              <a:rPr lang="en-US" b="1" dirty="0">
                <a:solidFill>
                  <a:srgbClr val="C00000"/>
                </a:solidFill>
              </a:rPr>
              <a:t>flow, </a:t>
            </a:r>
          </a:p>
          <a:p>
            <a:pPr marL="285750" indent="-285750">
              <a:buFont typeface="Arial" panose="020B0604020202020204" pitchFamily="34" charset="0"/>
              <a:buChar char="•"/>
            </a:pPr>
            <a:r>
              <a:rPr lang="en-US" b="1" dirty="0">
                <a:solidFill>
                  <a:srgbClr val="C00000"/>
                </a:solidFill>
              </a:rPr>
              <a:t>job </a:t>
            </a:r>
            <a:r>
              <a:rPr lang="en-US" b="1" dirty="0" smtClean="0">
                <a:solidFill>
                  <a:srgbClr val="C00000"/>
                </a:solidFill>
              </a:rPr>
              <a:t>stream</a:t>
            </a:r>
            <a:endParaRPr lang="en-US" b="1" dirty="0">
              <a:solidFill>
                <a:srgbClr val="C00000"/>
              </a:solidFill>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3620464221"/>
              </p:ext>
            </p:extLst>
          </p:nvPr>
        </p:nvGraphicFramePr>
        <p:xfrm>
          <a:off x="2554250" y="5480640"/>
          <a:ext cx="146050" cy="972696"/>
        </p:xfrm>
        <a:graphic>
          <a:graphicData uri="http://schemas.openxmlformats.org/presentationml/2006/ole">
            <mc:AlternateContent xmlns:mc="http://schemas.openxmlformats.org/markup-compatibility/2006">
              <mc:Choice xmlns:v="urn:schemas-microsoft-com:vml" Requires="v">
                <p:oleObj spid="_x0000_s59439" r:id="rId3" imgW="1112381" imgH="3543607" progId="">
                  <p:embed/>
                </p:oleObj>
              </mc:Choice>
              <mc:Fallback>
                <p:oleObj r:id="rId3" imgW="1112381" imgH="354360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250" y="5480640"/>
                        <a:ext cx="146050" cy="972696"/>
                      </a:xfrm>
                      <a:prstGeom prst="rect">
                        <a:avLst/>
                      </a:prstGeom>
                      <a:noFill/>
                      <a:ln>
                        <a:noFill/>
                      </a:ln>
                    </p:spPr>
                  </p:pic>
                </p:oleObj>
              </mc:Fallback>
            </mc:AlternateContent>
          </a:graphicData>
        </a:graphic>
      </p:graphicFrame>
      <p:sp>
        <p:nvSpPr>
          <p:cNvPr id="13" name="TextBox 12"/>
          <p:cNvSpPr txBox="1"/>
          <p:nvPr/>
        </p:nvSpPr>
        <p:spPr>
          <a:xfrm>
            <a:off x="2771800" y="5728191"/>
            <a:ext cx="6120680" cy="523220"/>
          </a:xfrm>
          <a:prstGeom prst="rect">
            <a:avLst/>
          </a:prstGeom>
          <a:noFill/>
        </p:spPr>
        <p:txBody>
          <a:bodyPr wrap="square" rtlCol="0">
            <a:spAutoFit/>
          </a:bodyPr>
          <a:lstStyle/>
          <a:p>
            <a:r>
              <a:rPr lang="en-US" sz="1400" b="1" dirty="0" smtClean="0">
                <a:solidFill>
                  <a:schemeClr val="tx1"/>
                </a:solidFill>
              </a:rPr>
              <a:t>their characteristics are taken from</a:t>
            </a:r>
          </a:p>
          <a:p>
            <a:r>
              <a:rPr lang="en-US" sz="1400" b="1" dirty="0" smtClean="0">
                <a:solidFill>
                  <a:srgbClr val="C00000"/>
                </a:solidFill>
              </a:rPr>
              <a:t>Real data of CMS Tier1 monitoring and </a:t>
            </a:r>
            <a:r>
              <a:rPr lang="en-GB" sz="1400" b="1" dirty="0">
                <a:solidFill>
                  <a:srgbClr val="C00000"/>
                </a:solidFill>
              </a:rPr>
              <a:t>TDR DAQ </a:t>
            </a:r>
            <a:r>
              <a:rPr lang="ru-RU" sz="1400" b="1" dirty="0">
                <a:solidFill>
                  <a:srgbClr val="C00000"/>
                </a:solidFill>
              </a:rPr>
              <a:t>М</a:t>
            </a:r>
            <a:r>
              <a:rPr lang="en-GB" sz="1400" b="1" dirty="0">
                <a:solidFill>
                  <a:srgbClr val="C00000"/>
                </a:solidFill>
              </a:rPr>
              <a:t>PD</a:t>
            </a:r>
            <a:r>
              <a:rPr lang="en-US" sz="1400" b="1" dirty="0" smtClean="0">
                <a:solidFill>
                  <a:srgbClr val="C00000"/>
                </a:solidFill>
              </a:rPr>
              <a:t>  </a:t>
            </a:r>
            <a:endParaRPr lang="ru-RU" sz="1400" b="1" dirty="0">
              <a:solidFill>
                <a:srgbClr val="C00000"/>
              </a:solidFill>
            </a:endParaRPr>
          </a:p>
        </p:txBody>
      </p:sp>
      <p:pic>
        <p:nvPicPr>
          <p:cNvPr id="14" name="Рисунок 13"/>
          <p:cNvPicPr/>
          <p:nvPr/>
        </p:nvPicPr>
        <p:blipFill>
          <a:blip r:embed="rId5"/>
          <a:srcRect/>
          <a:stretch>
            <a:fillRect/>
          </a:stretch>
        </p:blipFill>
        <p:spPr bwMode="auto">
          <a:xfrm>
            <a:off x="395536" y="1349152"/>
            <a:ext cx="4328864" cy="3159968"/>
          </a:xfrm>
          <a:prstGeom prst="rect">
            <a:avLst/>
          </a:prstGeom>
          <a:noFill/>
          <a:ln w="9525">
            <a:noFill/>
            <a:miter lim="800000"/>
            <a:headEnd/>
            <a:tailEnd/>
          </a:ln>
        </p:spPr>
      </p:pic>
    </p:spTree>
    <p:extLst>
      <p:ext uri="{BB962C8B-B14F-4D97-AF65-F5344CB8AC3E}">
        <p14:creationId xmlns:p14="http://schemas.microsoft.com/office/powerpoint/2010/main" val="351489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7"/>
            <a:ext cx="5004048" cy="720079"/>
          </a:xfrm>
        </p:spPr>
        <p:txBody>
          <a:bodyPr/>
          <a:lstStyle/>
          <a:p>
            <a:r>
              <a:rPr lang="en-US" sz="3200" b="1" dirty="0" smtClean="0">
                <a:solidFill>
                  <a:srgbClr val="0033CC"/>
                </a:solidFill>
              </a:rPr>
              <a:t>Simulation of T0/T1     1</a:t>
            </a:r>
            <a:endParaRPr lang="ru-RU" sz="3200" b="1" dirty="0">
              <a:solidFill>
                <a:srgbClr val="0033CC"/>
              </a:solidFill>
            </a:endParaRPr>
          </a:p>
        </p:txBody>
      </p:sp>
      <p:sp>
        <p:nvSpPr>
          <p:cNvPr id="3" name="Объект 2"/>
          <p:cNvSpPr>
            <a:spLocks noGrp="1"/>
          </p:cNvSpPr>
          <p:nvPr>
            <p:ph idx="1"/>
          </p:nvPr>
        </p:nvSpPr>
        <p:spPr>
          <a:xfrm>
            <a:off x="5292080" y="332656"/>
            <a:ext cx="3851920" cy="1872208"/>
          </a:xfrm>
        </p:spPr>
        <p:txBody>
          <a:bodyPr/>
          <a:lstStyle/>
          <a:p>
            <a:pPr marL="0" indent="0">
              <a:spcAft>
                <a:spcPts val="0"/>
              </a:spcAft>
            </a:pPr>
            <a:r>
              <a:rPr lang="en-US" sz="1400" b="1" i="1" dirty="0" smtClean="0">
                <a:solidFill>
                  <a:srgbClr val="C00000"/>
                </a:solidFill>
              </a:rPr>
              <a:t>Reminder: </a:t>
            </a:r>
            <a:r>
              <a:rPr lang="en-US" sz="1400" dirty="0" smtClean="0">
                <a:solidFill>
                  <a:srgbClr val="0033CC"/>
                </a:solidFill>
              </a:rPr>
              <a:t>The </a:t>
            </a:r>
            <a:r>
              <a:rPr lang="en-US" sz="1400" dirty="0">
                <a:solidFill>
                  <a:srgbClr val="0033CC"/>
                </a:solidFill>
              </a:rPr>
              <a:t>simulation program is to be combined </a:t>
            </a:r>
            <a:r>
              <a:rPr lang="en-US" sz="1400" dirty="0" smtClean="0">
                <a:solidFill>
                  <a:srgbClr val="0033CC"/>
                </a:solidFill>
              </a:rPr>
              <a:t>with a </a:t>
            </a:r>
            <a:r>
              <a:rPr lang="en-US" sz="1400" dirty="0">
                <a:solidFill>
                  <a:srgbClr val="0033CC"/>
                </a:solidFill>
              </a:rPr>
              <a:t>real monitoring system </a:t>
            </a:r>
            <a:r>
              <a:rPr lang="en-US" sz="1400" dirty="0" smtClean="0">
                <a:solidFill>
                  <a:srgbClr val="0033CC"/>
                </a:solidFill>
              </a:rPr>
              <a:t>through </a:t>
            </a:r>
            <a:r>
              <a:rPr lang="en-US" sz="1400" b="1" dirty="0">
                <a:solidFill>
                  <a:srgbClr val="0033CC"/>
                </a:solidFill>
              </a:rPr>
              <a:t>a </a:t>
            </a:r>
            <a:r>
              <a:rPr lang="en-US" sz="1400" b="1" dirty="0">
                <a:solidFill>
                  <a:srgbClr val="C00000"/>
                </a:solidFill>
              </a:rPr>
              <a:t>special database </a:t>
            </a:r>
            <a:r>
              <a:rPr lang="en-US" sz="1400" b="1" dirty="0" smtClean="0">
                <a:solidFill>
                  <a:srgbClr val="C00000"/>
                </a:solidFill>
              </a:rPr>
              <a:t>(DB</a:t>
            </a:r>
            <a:r>
              <a:rPr lang="en-US" sz="1400" b="1" dirty="0" smtClean="0">
                <a:solidFill>
                  <a:srgbClr val="0033CC"/>
                </a:solidFill>
              </a:rPr>
              <a:t>), </a:t>
            </a:r>
            <a:r>
              <a:rPr lang="en-US" sz="1400" dirty="0" smtClean="0">
                <a:solidFill>
                  <a:srgbClr val="0033CC"/>
                </a:solidFill>
              </a:rPr>
              <a:t>which intention </a:t>
            </a:r>
            <a:r>
              <a:rPr lang="en-US" sz="1400" dirty="0">
                <a:solidFill>
                  <a:srgbClr val="0033CC"/>
                </a:solidFill>
              </a:rPr>
              <a:t>is just to input of model parameters and output of simulation results</a:t>
            </a:r>
          </a:p>
          <a:p>
            <a:pPr marL="57150" indent="-57150">
              <a:spcAft>
                <a:spcPts val="0"/>
              </a:spcAft>
            </a:pPr>
            <a:r>
              <a:rPr lang="en-US" sz="1400" b="1" dirty="0">
                <a:solidFill>
                  <a:srgbClr val="C00000"/>
                </a:solidFill>
              </a:rPr>
              <a:t>Web-portal</a:t>
            </a:r>
            <a:r>
              <a:rPr lang="en-US" sz="1400" b="1" dirty="0">
                <a:solidFill>
                  <a:srgbClr val="0033CC"/>
                </a:solidFill>
              </a:rPr>
              <a:t> is needed </a:t>
            </a:r>
            <a:r>
              <a:rPr lang="en-US" sz="1400" dirty="0">
                <a:solidFill>
                  <a:srgbClr val="0033CC"/>
                </a:solidFill>
              </a:rPr>
              <a:t>to communicate with </a:t>
            </a:r>
            <a:r>
              <a:rPr lang="en-US" sz="1400" dirty="0" smtClean="0">
                <a:solidFill>
                  <a:srgbClr val="0033CC"/>
                </a:solidFill>
              </a:rPr>
              <a:t>DB </a:t>
            </a:r>
            <a:r>
              <a:rPr lang="en-US" sz="1400" dirty="0">
                <a:solidFill>
                  <a:srgbClr val="0033CC"/>
                </a:solidFill>
              </a:rPr>
              <a:t>assigning concrete simulation parameters </a:t>
            </a:r>
            <a:r>
              <a:rPr lang="en-US" sz="1400" dirty="0" smtClean="0">
                <a:solidFill>
                  <a:srgbClr val="0033CC"/>
                </a:solidFill>
              </a:rPr>
              <a:t>and </a:t>
            </a:r>
            <a:r>
              <a:rPr lang="en-US" sz="1400" dirty="0">
                <a:solidFill>
                  <a:srgbClr val="0033CC"/>
                </a:solidFill>
              </a:rPr>
              <a:t>storing results in </a:t>
            </a:r>
            <a:r>
              <a:rPr lang="en-US" sz="1400" dirty="0" smtClean="0">
                <a:solidFill>
                  <a:srgbClr val="0033CC"/>
                </a:solidFill>
              </a:rPr>
              <a:t>DB</a:t>
            </a:r>
          </a:p>
          <a:p>
            <a:endParaRPr lang="en-US" sz="2000" b="1" dirty="0">
              <a:solidFill>
                <a:srgbClr val="C00000"/>
              </a:solidFill>
            </a:endParaRPr>
          </a:p>
        </p:txBody>
      </p:sp>
      <p:sp>
        <p:nvSpPr>
          <p:cNvPr id="4" name="Нижний колонтитул 3"/>
          <p:cNvSpPr>
            <a:spLocks noGrp="1"/>
          </p:cNvSpPr>
          <p:nvPr>
            <p:ph type="ftr" idx="10"/>
          </p:nvPr>
        </p:nvSpPr>
        <p:spPr/>
        <p:txBody>
          <a:bodyPr/>
          <a:lstStyle/>
          <a:p>
            <a:pPr>
              <a:defRPr/>
            </a:pPr>
            <a:r>
              <a:rPr lang="en-US" altLang="ru-RU" smtClean="0"/>
              <a:t>G.Ososkov AIS-GRID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39</a:t>
            </a:fld>
            <a:endParaRPr lang="ru-RU" altLang="ru-RU"/>
          </a:p>
        </p:txBody>
      </p:sp>
      <p:sp>
        <p:nvSpPr>
          <p:cNvPr id="8" name="TextBox 7"/>
          <p:cNvSpPr txBox="1"/>
          <p:nvPr/>
        </p:nvSpPr>
        <p:spPr>
          <a:xfrm>
            <a:off x="-5308" y="908720"/>
            <a:ext cx="5126013" cy="1815882"/>
          </a:xfrm>
          <a:prstGeom prst="rect">
            <a:avLst/>
          </a:prstGeom>
          <a:noFill/>
        </p:spPr>
        <p:txBody>
          <a:bodyPr wrap="square" rtlCol="0">
            <a:spAutoFit/>
          </a:bodyPr>
          <a:lstStyle/>
          <a:p>
            <a:r>
              <a:rPr lang="en-US" sz="2000" b="1" dirty="0">
                <a:solidFill>
                  <a:srgbClr val="C00000"/>
                </a:solidFill>
              </a:rPr>
              <a:t>Database </a:t>
            </a:r>
            <a:r>
              <a:rPr lang="en-US" sz="2000" b="1" dirty="0" smtClean="0">
                <a:solidFill>
                  <a:srgbClr val="C00000"/>
                </a:solidFill>
              </a:rPr>
              <a:t>design</a:t>
            </a:r>
          </a:p>
          <a:p>
            <a:r>
              <a:rPr lang="en-US" dirty="0">
                <a:solidFill>
                  <a:schemeClr val="tx1"/>
                </a:solidFill>
              </a:rPr>
              <a:t>Database contains the description of the grid structure, each of its nodes, links between nodes, running jobs information, execution time, the monitoring results of the various subsystems of the grid and the simulation </a:t>
            </a:r>
            <a:r>
              <a:rPr lang="en-US" dirty="0" smtClean="0">
                <a:solidFill>
                  <a:schemeClr val="tx1"/>
                </a:solidFill>
              </a:rPr>
              <a:t>results.</a:t>
            </a:r>
            <a:endParaRPr lang="en-US" sz="2000" b="1" dirty="0">
              <a:solidFill>
                <a:srgbClr val="C00000"/>
              </a:solidFill>
            </a:endParaRPr>
          </a:p>
        </p:txBody>
      </p:sp>
      <p:sp>
        <p:nvSpPr>
          <p:cNvPr id="9" name="TextBox 8"/>
          <p:cNvSpPr txBox="1"/>
          <p:nvPr/>
        </p:nvSpPr>
        <p:spPr>
          <a:xfrm>
            <a:off x="0" y="2665859"/>
            <a:ext cx="8640960" cy="4001095"/>
          </a:xfrm>
          <a:prstGeom prst="rect">
            <a:avLst/>
          </a:prstGeom>
          <a:noFill/>
        </p:spPr>
        <p:txBody>
          <a:bodyPr wrap="square" rtlCol="0">
            <a:spAutoFit/>
          </a:bodyPr>
          <a:lstStyle/>
          <a:p>
            <a:r>
              <a:rPr lang="en-US" sz="2000" b="1" dirty="0">
                <a:solidFill>
                  <a:srgbClr val="C00000"/>
                </a:solidFill>
              </a:rPr>
              <a:t>Database main tables</a:t>
            </a:r>
          </a:p>
          <a:p>
            <a:pPr marL="342900" lvl="0" indent="-342900">
              <a:buFont typeface="Arial" panose="020B0604020202020204" pitchFamily="34" charset="0"/>
              <a:buChar char="•"/>
            </a:pPr>
            <a:r>
              <a:rPr lang="en-US" dirty="0">
                <a:solidFill>
                  <a:srgbClr val="C00000"/>
                </a:solidFill>
              </a:rPr>
              <a:t>Experiments</a:t>
            </a:r>
            <a:r>
              <a:rPr lang="en-US" dirty="0">
                <a:solidFill>
                  <a:schemeClr val="tx1"/>
                </a:solidFill>
              </a:rPr>
              <a:t> —contains information about the experiments;</a:t>
            </a:r>
            <a:endParaRPr lang="ru-RU" dirty="0">
              <a:solidFill>
                <a:schemeClr val="tx1"/>
              </a:solidFill>
            </a:endParaRPr>
          </a:p>
          <a:p>
            <a:pPr marL="342900" lvl="0" indent="-342900">
              <a:buFont typeface="Arial" panose="020B0604020202020204" pitchFamily="34" charset="0"/>
              <a:buChar char="•"/>
            </a:pPr>
            <a:r>
              <a:rPr lang="en-US" dirty="0" err="1">
                <a:solidFill>
                  <a:srgbClr val="C00000"/>
                </a:solidFill>
              </a:rPr>
              <a:t>Simulation_Parameters</a:t>
            </a:r>
            <a:r>
              <a:rPr lang="en-US" dirty="0">
                <a:solidFill>
                  <a:schemeClr val="tx1"/>
                </a:solidFill>
              </a:rPr>
              <a:t> —  describes starts (runs) simulation program;</a:t>
            </a:r>
            <a:endParaRPr lang="ru-RU" dirty="0">
              <a:solidFill>
                <a:schemeClr val="tx1"/>
              </a:solidFill>
            </a:endParaRPr>
          </a:p>
          <a:p>
            <a:pPr marL="342900" lvl="0" indent="-342900">
              <a:buFont typeface="Arial" panose="020B0604020202020204" pitchFamily="34" charset="0"/>
              <a:buChar char="•"/>
            </a:pPr>
            <a:r>
              <a:rPr lang="en-US" dirty="0">
                <a:solidFill>
                  <a:srgbClr val="C00000"/>
                </a:solidFill>
              </a:rPr>
              <a:t>Configurations</a:t>
            </a:r>
            <a:r>
              <a:rPr lang="en-US" dirty="0">
                <a:solidFill>
                  <a:schemeClr val="tx1"/>
                </a:solidFill>
              </a:rPr>
              <a:t> — contains a description of the simulation configuration;</a:t>
            </a:r>
            <a:endParaRPr lang="ru-RU" dirty="0">
              <a:solidFill>
                <a:schemeClr val="tx1"/>
              </a:solidFill>
            </a:endParaRPr>
          </a:p>
          <a:p>
            <a:pPr marL="342900" lvl="0" indent="-342900">
              <a:buFont typeface="Arial" panose="020B0604020202020204" pitchFamily="34" charset="0"/>
              <a:buChar char="•"/>
            </a:pPr>
            <a:r>
              <a:rPr lang="en-US" dirty="0" err="1" smtClean="0">
                <a:solidFill>
                  <a:srgbClr val="C00000"/>
                </a:solidFill>
              </a:rPr>
              <a:t>Jobswaiting</a:t>
            </a:r>
            <a:r>
              <a:rPr lang="en-US" dirty="0" smtClean="0">
                <a:solidFill>
                  <a:schemeClr val="tx1"/>
                </a:solidFill>
              </a:rPr>
              <a:t> </a:t>
            </a:r>
            <a:r>
              <a:rPr lang="en-US" dirty="0">
                <a:solidFill>
                  <a:schemeClr val="tx1"/>
                </a:solidFill>
              </a:rPr>
              <a:t>— contains a description of a  job flow (the </a:t>
            </a:r>
            <a:r>
              <a:rPr lang="en-US" dirty="0" smtClean="0">
                <a:solidFill>
                  <a:schemeClr val="tx1"/>
                </a:solidFill>
              </a:rPr>
              <a:t>model of </a:t>
            </a:r>
            <a:r>
              <a:rPr lang="en-US" dirty="0">
                <a:solidFill>
                  <a:schemeClr val="tx1"/>
                </a:solidFill>
              </a:rPr>
              <a:t>input data);</a:t>
            </a:r>
            <a:endParaRPr lang="ru-RU" dirty="0">
              <a:solidFill>
                <a:schemeClr val="tx1"/>
              </a:solidFill>
            </a:endParaRPr>
          </a:p>
          <a:p>
            <a:pPr marL="342900" lvl="0" indent="-342900">
              <a:buFont typeface="Arial" panose="020B0604020202020204" pitchFamily="34" charset="0"/>
              <a:buChar char="•"/>
            </a:pPr>
            <a:r>
              <a:rPr lang="en-US" dirty="0">
                <a:solidFill>
                  <a:srgbClr val="C00000"/>
                </a:solidFill>
              </a:rPr>
              <a:t>Results</a:t>
            </a:r>
            <a:r>
              <a:rPr lang="en-US" dirty="0">
                <a:solidFill>
                  <a:schemeClr val="tx1"/>
                </a:solidFill>
              </a:rPr>
              <a:t> — program results</a:t>
            </a:r>
            <a:r>
              <a:rPr lang="en-US" dirty="0" smtClean="0">
                <a:solidFill>
                  <a:schemeClr val="tx1"/>
                </a:solidFill>
              </a:rPr>
              <a:t>.</a:t>
            </a:r>
          </a:p>
          <a:p>
            <a:pPr lvl="0"/>
            <a:endParaRPr lang="en-US" dirty="0" smtClean="0">
              <a:solidFill>
                <a:schemeClr val="tx1"/>
              </a:solidFill>
            </a:endParaRPr>
          </a:p>
          <a:p>
            <a:pPr lvl="0"/>
            <a:r>
              <a:rPr lang="en-US" b="1" dirty="0" smtClean="0">
                <a:solidFill>
                  <a:srgbClr val="C00000"/>
                </a:solidFill>
              </a:rPr>
              <a:t>Four types of jobs are generated</a:t>
            </a:r>
          </a:p>
          <a:p>
            <a:pPr marL="342900" lvl="0" indent="-342900">
              <a:buFont typeface="+mj-lt"/>
              <a:buAutoNum type="arabicPeriod"/>
            </a:pPr>
            <a:r>
              <a:rPr lang="en-US" dirty="0" smtClean="0">
                <a:solidFill>
                  <a:schemeClr val="tx1"/>
                </a:solidFill>
              </a:rPr>
              <a:t>Data acquisition (</a:t>
            </a:r>
            <a:r>
              <a:rPr lang="en-US" b="1" dirty="0" smtClean="0">
                <a:solidFill>
                  <a:schemeClr val="tx1"/>
                </a:solidFill>
              </a:rPr>
              <a:t>DQ</a:t>
            </a:r>
            <a:r>
              <a:rPr lang="en-US" dirty="0" smtClean="0">
                <a:solidFill>
                  <a:schemeClr val="tx1"/>
                </a:solidFill>
              </a:rPr>
              <a:t>) – simulated “raw” data to be stored</a:t>
            </a:r>
          </a:p>
          <a:p>
            <a:pPr marL="342900" lvl="0" indent="-342900">
              <a:buFont typeface="+mj-lt"/>
              <a:buAutoNum type="arabicPeriod"/>
            </a:pPr>
            <a:r>
              <a:rPr lang="en-US" dirty="0" smtClean="0">
                <a:solidFill>
                  <a:schemeClr val="tx1"/>
                </a:solidFill>
              </a:rPr>
              <a:t>Monte-Carlo (</a:t>
            </a:r>
            <a:r>
              <a:rPr lang="en-US" b="1" dirty="0" smtClean="0">
                <a:solidFill>
                  <a:schemeClr val="tx1"/>
                </a:solidFill>
              </a:rPr>
              <a:t>MC</a:t>
            </a:r>
            <a:r>
              <a:rPr lang="en-US" dirty="0" smtClean="0">
                <a:solidFill>
                  <a:schemeClr val="tx1"/>
                </a:solidFill>
              </a:rPr>
              <a:t>) – do not need input data</a:t>
            </a:r>
          </a:p>
          <a:p>
            <a:pPr marL="342900" lvl="0" indent="-342900">
              <a:buFont typeface="+mj-lt"/>
              <a:buAutoNum type="arabicPeriod"/>
            </a:pPr>
            <a:r>
              <a:rPr lang="en-US" dirty="0" smtClean="0">
                <a:solidFill>
                  <a:schemeClr val="tx1"/>
                </a:solidFill>
              </a:rPr>
              <a:t>Express analysis (</a:t>
            </a:r>
            <a:r>
              <a:rPr lang="en-US" b="1" dirty="0" smtClean="0">
                <a:solidFill>
                  <a:schemeClr val="tx1"/>
                </a:solidFill>
              </a:rPr>
              <a:t>EA</a:t>
            </a:r>
            <a:r>
              <a:rPr lang="en-US" dirty="0" smtClean="0">
                <a:solidFill>
                  <a:schemeClr val="tx1"/>
                </a:solidFill>
              </a:rPr>
              <a:t>) – jobs use recently obtained files</a:t>
            </a:r>
          </a:p>
          <a:p>
            <a:pPr marL="342900" lvl="0" indent="-342900">
              <a:buFont typeface="+mj-lt"/>
              <a:buAutoNum type="arabicPeriod"/>
            </a:pPr>
            <a:r>
              <a:rPr lang="en-US" dirty="0" smtClean="0">
                <a:solidFill>
                  <a:schemeClr val="tx1"/>
                </a:solidFill>
              </a:rPr>
              <a:t>Reconstruction processing (</a:t>
            </a:r>
            <a:r>
              <a:rPr lang="en-US" b="1" dirty="0" smtClean="0">
                <a:solidFill>
                  <a:schemeClr val="tx1"/>
                </a:solidFill>
              </a:rPr>
              <a:t>PR</a:t>
            </a:r>
            <a:r>
              <a:rPr lang="en-US" dirty="0" smtClean="0">
                <a:solidFill>
                  <a:schemeClr val="tx1"/>
                </a:solidFill>
              </a:rPr>
              <a:t>) – jobs consume the most</a:t>
            </a:r>
          </a:p>
          <a:p>
            <a:pPr lvl="0"/>
            <a:r>
              <a:rPr lang="en-US" dirty="0">
                <a:solidFill>
                  <a:schemeClr val="tx1"/>
                </a:solidFill>
              </a:rPr>
              <a:t> </a:t>
            </a:r>
            <a:r>
              <a:rPr lang="en-US" dirty="0" smtClean="0">
                <a:solidFill>
                  <a:schemeClr val="tx1"/>
                </a:solidFill>
              </a:rPr>
              <a:t>    of resources</a:t>
            </a:r>
          </a:p>
          <a:p>
            <a:pPr lvl="0"/>
            <a:endParaRPr lang="ru-RU"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146005"/>
            <a:ext cx="2816721" cy="209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073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0" y="332580"/>
            <a:ext cx="9036050" cy="792163"/>
          </a:xfrm>
        </p:spPr>
        <p:txBody>
          <a:bodyPr/>
          <a:lstStyle/>
          <a:p>
            <a:pPr algn="ctr">
              <a:lnSpc>
                <a:spcPct val="80000"/>
              </a:lnSpc>
            </a:pPr>
            <a:r>
              <a:rPr lang="en-US" altLang="ru-RU" sz="3400" b="1" dirty="0">
                <a:solidFill>
                  <a:srgbClr val="0000FF"/>
                </a:solidFill>
              </a:rPr>
              <a:t>Data-intensive science - the </a:t>
            </a:r>
            <a:r>
              <a:rPr lang="en-US" altLang="ru-RU" sz="3400" b="1" dirty="0" smtClean="0">
                <a:solidFill>
                  <a:srgbClr val="0000FF"/>
                </a:solidFill>
              </a:rPr>
              <a:t>new </a:t>
            </a:r>
            <a:r>
              <a:rPr lang="en-US" altLang="ru-RU" sz="3400" b="1" dirty="0">
                <a:solidFill>
                  <a:srgbClr val="0000FF"/>
                </a:solidFill>
              </a:rPr>
              <a:t>paradigm</a:t>
            </a:r>
            <a:endParaRPr lang="ru-RU" altLang="ru-RU" sz="3400" b="1" dirty="0" smtClean="0">
              <a:solidFill>
                <a:srgbClr val="0000FF"/>
              </a:solidFill>
            </a:endParaRPr>
          </a:p>
        </p:txBody>
      </p:sp>
      <p:sp>
        <p:nvSpPr>
          <p:cNvPr id="18435" name="Объект 2"/>
          <p:cNvSpPr>
            <a:spLocks noGrp="1"/>
          </p:cNvSpPr>
          <p:nvPr>
            <p:ph idx="1"/>
          </p:nvPr>
        </p:nvSpPr>
        <p:spPr>
          <a:xfrm>
            <a:off x="107504" y="1171307"/>
            <a:ext cx="4228085" cy="2403803"/>
          </a:xfrm>
        </p:spPr>
        <p:txBody>
          <a:bodyPr/>
          <a:lstStyle/>
          <a:p>
            <a:pPr marL="0" indent="0">
              <a:buFont typeface="Wingdings" pitchFamily="2" charset="2"/>
              <a:buNone/>
              <a:defRPr/>
            </a:pPr>
            <a:r>
              <a:rPr lang="ru-RU" sz="1800" dirty="0"/>
              <a:t>На торжестве 4 июля 2012 г. по поводу получения  </a:t>
            </a:r>
            <a:r>
              <a:rPr lang="ru-RU" sz="1800" dirty="0" err="1"/>
              <a:t>ЦЕРНом</a:t>
            </a:r>
            <a:r>
              <a:rPr lang="ru-RU" sz="1800" dirty="0"/>
              <a:t> нобелевской премии за открытие бозона </a:t>
            </a:r>
            <a:r>
              <a:rPr lang="ru-RU" sz="1800" dirty="0" err="1"/>
              <a:t>Хиггса</a:t>
            </a:r>
            <a:r>
              <a:rPr lang="ru-RU" sz="1800" dirty="0"/>
              <a:t> директор </a:t>
            </a:r>
            <a:r>
              <a:rPr lang="ru-RU" sz="1800" dirty="0" err="1"/>
              <a:t>ЦЕРНа</a:t>
            </a:r>
            <a:r>
              <a:rPr lang="ru-RU" sz="1800" dirty="0"/>
              <a:t> </a:t>
            </a:r>
            <a:r>
              <a:rPr lang="ru-RU" sz="1800" dirty="0" err="1"/>
              <a:t>Рольф</a:t>
            </a:r>
            <a:r>
              <a:rPr lang="ru-RU" sz="1800" dirty="0"/>
              <a:t> </a:t>
            </a:r>
            <a:r>
              <a:rPr lang="ru-RU" sz="1800" dirty="0" err="1"/>
              <a:t>Хойер</a:t>
            </a:r>
            <a:r>
              <a:rPr lang="ru-RU" sz="1800" dirty="0"/>
              <a:t> прямо </a:t>
            </a:r>
            <a:r>
              <a:rPr lang="ru-RU" sz="1800" dirty="0">
                <a:effectLst>
                  <a:outerShdw blurRad="38100" dist="38100" dir="2700000" algn="tl">
                    <a:srgbClr val="000000">
                      <a:alpha val="43137"/>
                    </a:srgbClr>
                  </a:outerShdw>
                </a:effectLst>
              </a:rPr>
              <a:t>назвал </a:t>
            </a:r>
            <a:r>
              <a:rPr lang="ru-RU" sz="1800" dirty="0" err="1">
                <a:effectLst>
                  <a:outerShdw blurRad="38100" dist="38100" dir="2700000" algn="tl">
                    <a:srgbClr val="000000">
                      <a:alpha val="43137"/>
                    </a:srgbClr>
                  </a:outerShdw>
                </a:effectLst>
              </a:rPr>
              <a:t>грид</a:t>
            </a:r>
            <a:r>
              <a:rPr lang="ru-RU" sz="1800" dirty="0">
                <a:effectLst>
                  <a:outerShdw blurRad="38100" dist="38100" dir="2700000" algn="tl">
                    <a:srgbClr val="000000">
                      <a:alpha val="43137"/>
                    </a:srgbClr>
                  </a:outerShdw>
                </a:effectLst>
              </a:rPr>
              <a:t>-технологии одним из трех столпов успеха</a:t>
            </a:r>
            <a:r>
              <a:rPr lang="ru-RU" sz="1800" dirty="0"/>
              <a:t> (наряду с ускорителем LHC и физическими установками). </a:t>
            </a:r>
            <a:endParaRPr lang="ru-RU" sz="1800" dirty="0" smtClean="0"/>
          </a:p>
        </p:txBody>
      </p:sp>
      <p:sp>
        <p:nvSpPr>
          <p:cNvPr id="19460"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1F8DA148-EA1B-4989-96C2-6C273183CE4E}" type="slidenum">
              <a:rPr lang="ru-RU" altLang="ru-RU" sz="1200" smtClean="0">
                <a:latin typeface="Arial Black" pitchFamily="34" charset="0"/>
              </a:rPr>
              <a:pPr eaLnBrk="1" hangingPunct="1">
                <a:spcBef>
                  <a:spcPct val="0"/>
                </a:spcBef>
                <a:buClrTx/>
                <a:buSzTx/>
                <a:buFontTx/>
                <a:buNone/>
              </a:pPr>
              <a:t>4</a:t>
            </a:fld>
            <a:endParaRPr lang="ru-RU" altLang="ru-RU" sz="1200" dirty="0" smtClean="0">
              <a:latin typeface="Arial Black" pitchFamily="34" charset="0"/>
            </a:endParaRPr>
          </a:p>
        </p:txBody>
      </p:sp>
      <p:pic>
        <p:nvPicPr>
          <p:cNvPr id="194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772" y="1124743"/>
            <a:ext cx="4535488" cy="262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2444" y="3429000"/>
            <a:ext cx="4576464" cy="3231654"/>
          </a:xfrm>
          <a:prstGeom prst="rect">
            <a:avLst/>
          </a:prstGeom>
        </p:spPr>
        <p:txBody>
          <a:bodyPr wrap="square">
            <a:spAutoFit/>
          </a:bodyPr>
          <a:lstStyle/>
          <a:p>
            <a:pPr>
              <a:defRPr/>
            </a:pPr>
            <a:r>
              <a:rPr lang="ru-RU" sz="1700" dirty="0"/>
              <a:t>Известный специалист </a:t>
            </a:r>
            <a:r>
              <a:rPr lang="en-US" sz="1700" dirty="0" err="1"/>
              <a:t>MicroSoft</a:t>
            </a:r>
            <a:r>
              <a:rPr lang="en-US" sz="1700" dirty="0"/>
              <a:t> </a:t>
            </a:r>
            <a:r>
              <a:rPr lang="ru-RU" sz="1700" dirty="0"/>
              <a:t>в области хранения информации Джим Грэй предсказал, в </a:t>
            </a:r>
            <a:r>
              <a:rPr lang="en-US" sz="1700" dirty="0"/>
              <a:t>2005</a:t>
            </a:r>
            <a:r>
              <a:rPr lang="ru-RU" sz="1700" dirty="0"/>
              <a:t> г.</a:t>
            </a:r>
            <a:r>
              <a:rPr lang="en-US" sz="1700" dirty="0"/>
              <a:t>, </a:t>
            </a:r>
            <a:r>
              <a:rPr lang="ru-RU" sz="1700" dirty="0"/>
              <a:t>что вступление научных исследований в эпоху пета- и </a:t>
            </a:r>
            <a:r>
              <a:rPr lang="ru-RU" sz="1700" dirty="0" err="1"/>
              <a:t>экза</a:t>
            </a:r>
            <a:r>
              <a:rPr lang="ru-RU" sz="1700" dirty="0"/>
              <a:t>-данных должно неизбежно потребовать развития </a:t>
            </a:r>
            <a:r>
              <a:rPr lang="ru-RU" sz="1700" b="1" dirty="0">
                <a:solidFill>
                  <a:srgbClr val="C00000"/>
                </a:solidFill>
              </a:rPr>
              <a:t>новой</a:t>
            </a:r>
            <a:r>
              <a:rPr lang="ru-RU" sz="1700" dirty="0"/>
              <a:t> </a:t>
            </a:r>
            <a:r>
              <a:rPr lang="ru-RU" sz="1700" b="1" dirty="0">
                <a:solidFill>
                  <a:srgbClr val="C00000"/>
                </a:solidFill>
              </a:rPr>
              <a:t>науки с интенсивной обработкой </a:t>
            </a:r>
            <a:r>
              <a:rPr lang="en-US" sz="1700" b="1" dirty="0" smtClean="0">
                <a:solidFill>
                  <a:srgbClr val="C00000"/>
                </a:solidFill>
              </a:rPr>
              <a:t>(Data-intensive science) </a:t>
            </a:r>
            <a:r>
              <a:rPr lang="ru-RU" sz="1700" dirty="0" smtClean="0"/>
              <a:t>и </a:t>
            </a:r>
            <a:r>
              <a:rPr lang="ru-RU" sz="1700" dirty="0"/>
              <a:t>назвал это изменение </a:t>
            </a:r>
            <a:r>
              <a:rPr lang="ru-RU" sz="1700" b="1" dirty="0">
                <a:solidFill>
                  <a:srgbClr val="C00000"/>
                </a:solidFill>
              </a:rPr>
              <a:t>«четвертой парадигмой науки»</a:t>
            </a:r>
            <a:r>
              <a:rPr lang="ru-RU" sz="1700" b="1" dirty="0"/>
              <a:t>, </a:t>
            </a:r>
            <a:r>
              <a:rPr lang="ru-RU" sz="1700" dirty="0"/>
              <a:t>в дополнение к трем предыдущим научным парадигмам — экспериментальной, теоретической и вычислительной </a:t>
            </a:r>
          </a:p>
        </p:txBody>
      </p:sp>
      <p:sp>
        <p:nvSpPr>
          <p:cNvPr id="3" name="TextBox 2"/>
          <p:cNvSpPr txBox="1"/>
          <p:nvPr/>
        </p:nvSpPr>
        <p:spPr>
          <a:xfrm>
            <a:off x="4598908" y="3767032"/>
            <a:ext cx="4458778" cy="2339102"/>
          </a:xfrm>
          <a:prstGeom prst="rect">
            <a:avLst/>
          </a:prstGeom>
          <a:noFill/>
        </p:spPr>
        <p:txBody>
          <a:bodyPr wrap="square" rtlCol="0">
            <a:spAutoFit/>
          </a:bodyPr>
          <a:lstStyle/>
          <a:p>
            <a:pPr marL="0" indent="0">
              <a:buFont typeface="Wingdings" pitchFamily="2" charset="2"/>
              <a:buNone/>
              <a:defRPr/>
            </a:pPr>
            <a:r>
              <a:rPr lang="ru-RU" sz="1600" dirty="0">
                <a:solidFill>
                  <a:srgbClr val="0000FF"/>
                </a:solidFill>
              </a:rPr>
              <a:t>Этот успех также подтверждает, что </a:t>
            </a:r>
            <a:r>
              <a:rPr lang="ru-RU" sz="1600" b="1" dirty="0">
                <a:solidFill>
                  <a:srgbClr val="C00000"/>
                </a:solidFill>
              </a:rPr>
              <a:t>ЦЕРН входит в эру Больших Данных</a:t>
            </a:r>
            <a:r>
              <a:rPr lang="ru-RU" sz="1600" b="1" dirty="0"/>
              <a:t> </a:t>
            </a:r>
            <a:r>
              <a:rPr lang="ru-RU" sz="1600" dirty="0"/>
              <a:t>и эффективно преодолевает проблемы четвертой парадигмы, что является одним из примеров (наряду с созданием в </a:t>
            </a:r>
            <a:r>
              <a:rPr lang="ru-RU" sz="1600" dirty="0" err="1"/>
              <a:t>ЦЕРНе</a:t>
            </a:r>
            <a:r>
              <a:rPr lang="ru-RU" sz="1600" dirty="0"/>
              <a:t> </a:t>
            </a:r>
            <a:r>
              <a:rPr lang="en-US" sz="1600" dirty="0"/>
              <a:t>WWW</a:t>
            </a:r>
            <a:r>
              <a:rPr lang="ru-RU" sz="1600" dirty="0"/>
              <a:t>-всемирной паутины), когда разработки в области физики частиц начинают влиять на исследования в других научных областях</a:t>
            </a:r>
            <a:r>
              <a:rPr lang="ru-RU" dirty="0"/>
              <a:t>. </a:t>
            </a:r>
            <a:endParaRPr lang="ru-RU" altLang="ru-RU" dirty="0"/>
          </a:p>
        </p:txBody>
      </p:sp>
      <p:sp>
        <p:nvSpPr>
          <p:cNvPr id="5" name="Нижний колонтитул 4"/>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100877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1"/>
            <a:ext cx="9144000" cy="667544"/>
          </a:xfrm>
        </p:spPr>
        <p:txBody>
          <a:bodyPr/>
          <a:lstStyle/>
          <a:p>
            <a:r>
              <a:rPr lang="en-US" sz="3200" b="1" dirty="0">
                <a:solidFill>
                  <a:srgbClr val="0033CC"/>
                </a:solidFill>
              </a:rPr>
              <a:t>Simulation of </a:t>
            </a:r>
            <a:r>
              <a:rPr lang="en-US" sz="3200" b="1" dirty="0" smtClean="0">
                <a:solidFill>
                  <a:srgbClr val="0033CC"/>
                </a:solidFill>
              </a:rPr>
              <a:t>T0/T1   </a:t>
            </a:r>
            <a:r>
              <a:rPr lang="en-US" altLang="ru-RU" sz="3200" b="1" dirty="0" smtClean="0">
                <a:solidFill>
                  <a:srgbClr val="0033CC"/>
                </a:solidFill>
              </a:rPr>
              <a:t>2</a:t>
            </a:r>
            <a:endParaRPr lang="ru-RU" sz="3200" dirty="0"/>
          </a:p>
        </p:txBody>
      </p:sp>
      <p:sp>
        <p:nvSpPr>
          <p:cNvPr id="3" name="Объект 2"/>
          <p:cNvSpPr>
            <a:spLocks noGrp="1"/>
          </p:cNvSpPr>
          <p:nvPr>
            <p:ph idx="1"/>
          </p:nvPr>
        </p:nvSpPr>
        <p:spPr>
          <a:xfrm>
            <a:off x="251520" y="1052736"/>
            <a:ext cx="4248472" cy="3888432"/>
          </a:xfrm>
        </p:spPr>
        <p:txBody>
          <a:bodyPr/>
          <a:lstStyle/>
          <a:p>
            <a:pPr>
              <a:spcAft>
                <a:spcPts val="0"/>
              </a:spcAft>
            </a:pPr>
            <a:r>
              <a:rPr lang="en-US" sz="2400" b="1" dirty="0" smtClean="0">
                <a:solidFill>
                  <a:srgbClr val="C00000"/>
                </a:solidFill>
              </a:rPr>
              <a:t>Web-portal functions</a:t>
            </a:r>
          </a:p>
          <a:p>
            <a:pPr>
              <a:spcBef>
                <a:spcPts val="1200"/>
              </a:spcBef>
              <a:spcAft>
                <a:spcPts val="0"/>
              </a:spcAft>
              <a:buFont typeface="Arial" panose="020B0604020202020204" pitchFamily="34" charset="0"/>
              <a:buChar char="•"/>
            </a:pPr>
            <a:r>
              <a:rPr lang="en-US" sz="2000" dirty="0" smtClean="0"/>
              <a:t>Interaction with the database. </a:t>
            </a:r>
          </a:p>
          <a:p>
            <a:pPr>
              <a:spcBef>
                <a:spcPts val="1200"/>
              </a:spcBef>
              <a:spcAft>
                <a:spcPts val="0"/>
              </a:spcAft>
              <a:buFont typeface="Arial" panose="020B0604020202020204" pitchFamily="34" charset="0"/>
              <a:buChar char="•"/>
            </a:pPr>
            <a:r>
              <a:rPr lang="en-US" sz="2000" dirty="0" smtClean="0"/>
              <a:t>Present current model structure and generated workflow description. </a:t>
            </a:r>
          </a:p>
          <a:p>
            <a:pPr>
              <a:spcBef>
                <a:spcPts val="1200"/>
              </a:spcBef>
              <a:spcAft>
                <a:spcPts val="0"/>
              </a:spcAft>
              <a:buFont typeface="Arial" panose="020B0604020202020204" pitchFamily="34" charset="0"/>
              <a:buChar char="•"/>
            </a:pPr>
            <a:r>
              <a:rPr lang="en-US" sz="2000" dirty="0" smtClean="0"/>
              <a:t>Set new workflow with </a:t>
            </a:r>
            <a:r>
              <a:rPr lang="en-US" sz="2000" dirty="0"/>
              <a:t>different parameters (number of </a:t>
            </a:r>
            <a:r>
              <a:rPr lang="en-US" sz="2000" dirty="0" smtClean="0"/>
              <a:t>DQ, MC, EA, PR jobs</a:t>
            </a:r>
            <a:r>
              <a:rPr lang="en-US" sz="2000" dirty="0"/>
              <a:t>) </a:t>
            </a:r>
            <a:r>
              <a:rPr lang="en-US" sz="2000" dirty="0" smtClean="0"/>
              <a:t>generation.</a:t>
            </a:r>
          </a:p>
          <a:p>
            <a:pPr>
              <a:spcBef>
                <a:spcPts val="1200"/>
              </a:spcBef>
              <a:spcAft>
                <a:spcPts val="0"/>
              </a:spcAft>
              <a:buFont typeface="Arial" panose="020B0604020202020204" pitchFamily="34" charset="0"/>
              <a:buChar char="•"/>
            </a:pPr>
            <a:r>
              <a:rPr lang="en-US" sz="2000" dirty="0"/>
              <a:t>Simulation results </a:t>
            </a:r>
            <a:r>
              <a:rPr lang="en-US" sz="2000" dirty="0" smtClean="0"/>
              <a:t>representation (graphics, diagrams). </a:t>
            </a:r>
            <a:endParaRPr lang="en-US" sz="2000" dirty="0"/>
          </a:p>
          <a:p>
            <a:pPr>
              <a:spcAft>
                <a:spcPts val="0"/>
              </a:spcAft>
              <a:buFont typeface="Arial" panose="020B0604020202020204" pitchFamily="34" charset="0"/>
              <a:buChar char="•"/>
            </a:pPr>
            <a:endParaRPr lang="en-US" sz="2000" dirty="0" smtClean="0"/>
          </a:p>
          <a:p>
            <a:pPr marL="0" indent="0">
              <a:spcAft>
                <a:spcPts val="0"/>
              </a:spcAft>
            </a:pPr>
            <a:endParaRPr lang="en-US" sz="1600" dirty="0" smtClean="0">
              <a:solidFill>
                <a:schemeClr val="tx1"/>
              </a:solidFill>
            </a:endParaRPr>
          </a:p>
          <a:p>
            <a:endParaRPr lang="ru-RU" sz="1600" dirty="0"/>
          </a:p>
        </p:txBody>
      </p:sp>
      <p:sp>
        <p:nvSpPr>
          <p:cNvPr id="4" name="Нижний колонтитул 3"/>
          <p:cNvSpPr>
            <a:spLocks noGrp="1"/>
          </p:cNvSpPr>
          <p:nvPr>
            <p:ph type="ftr" idx="10"/>
          </p:nvPr>
        </p:nvSpPr>
        <p:spPr/>
        <p:txBody>
          <a:bodyPr/>
          <a:lstStyle/>
          <a:p>
            <a:pPr>
              <a:defRPr/>
            </a:pPr>
            <a:r>
              <a:rPr lang="en-US" altLang="ru-RU" smtClean="0"/>
              <a:t>G.Ososkov AIS-GRID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40</a:t>
            </a:fld>
            <a:endParaRPr lang="ru-RU" altLang="ru-RU"/>
          </a:p>
        </p:txBody>
      </p:sp>
      <p:sp>
        <p:nvSpPr>
          <p:cNvPr id="7" name="Прямоугольник 6"/>
          <p:cNvSpPr/>
          <p:nvPr/>
        </p:nvSpPr>
        <p:spPr>
          <a:xfrm>
            <a:off x="504485" y="5013176"/>
            <a:ext cx="8363272" cy="1323439"/>
          </a:xfrm>
          <a:prstGeom prst="rect">
            <a:avLst/>
          </a:prstGeom>
        </p:spPr>
        <p:txBody>
          <a:bodyPr wrap="square">
            <a:spAutoFit/>
          </a:bodyPr>
          <a:lstStyle/>
          <a:p>
            <a:pPr marL="0" indent="0">
              <a:spcAft>
                <a:spcPts val="0"/>
              </a:spcAft>
            </a:pPr>
            <a:r>
              <a:rPr lang="en-US" sz="1600" dirty="0">
                <a:solidFill>
                  <a:schemeClr val="tx1"/>
                </a:solidFill>
              </a:rPr>
              <a:t>Simulation algorithm is designed that at the initial time all buffers are empty, the processor is not loaded and data are not transferred. </a:t>
            </a:r>
            <a:r>
              <a:rPr lang="en-US" sz="1600" b="1" dirty="0">
                <a:solidFill>
                  <a:schemeClr val="tx1"/>
                </a:solidFill>
              </a:rPr>
              <a:t>Therefore the initial transition process must be excluded from the analysis.</a:t>
            </a:r>
            <a:r>
              <a:rPr lang="en-US" sz="1600" dirty="0">
                <a:solidFill>
                  <a:schemeClr val="tx1"/>
                </a:solidFill>
              </a:rPr>
              <a:t> It also happens when the current job flow stops.</a:t>
            </a:r>
          </a:p>
          <a:p>
            <a:pPr marL="0" indent="0">
              <a:spcAft>
                <a:spcPts val="0"/>
              </a:spcAft>
            </a:pPr>
            <a:r>
              <a:rPr lang="en-US" sz="1600" dirty="0">
                <a:solidFill>
                  <a:schemeClr val="tx1"/>
                </a:solidFill>
              </a:rPr>
              <a:t>The result of the simulation program is a sequence of records in the database, which reflects all the events occurring at the system.</a:t>
            </a:r>
            <a:endParaRPr lang="ru-RU" sz="16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151" y="404664"/>
            <a:ext cx="4482378" cy="426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6" y="4669950"/>
            <a:ext cx="3172663" cy="338554"/>
          </a:xfrm>
          <a:prstGeom prst="rect">
            <a:avLst/>
          </a:prstGeom>
          <a:noFill/>
        </p:spPr>
        <p:txBody>
          <a:bodyPr wrap="none" rtlCol="0">
            <a:spAutoFit/>
          </a:bodyPr>
          <a:lstStyle/>
          <a:p>
            <a:r>
              <a:rPr lang="en-US" sz="1600" dirty="0" smtClean="0">
                <a:solidFill>
                  <a:srgbClr val="0033CC"/>
                </a:solidFill>
              </a:rPr>
              <a:t>Snapshot of </a:t>
            </a:r>
            <a:r>
              <a:rPr lang="en-US" sz="1600" dirty="0" err="1" smtClean="0">
                <a:solidFill>
                  <a:srgbClr val="0033CC"/>
                </a:solidFill>
              </a:rPr>
              <a:t>SyMSim</a:t>
            </a:r>
            <a:r>
              <a:rPr lang="en-US" sz="1600" dirty="0" smtClean="0">
                <a:solidFill>
                  <a:srgbClr val="0033CC"/>
                </a:solidFill>
              </a:rPr>
              <a:t> web-</a:t>
            </a:r>
            <a:r>
              <a:rPr lang="en-US" sz="1600" dirty="0" err="1" smtClean="0">
                <a:solidFill>
                  <a:srgbClr val="0033CC"/>
                </a:solidFill>
              </a:rPr>
              <a:t>portal</a:t>
            </a:r>
            <a:r>
              <a:rPr lang="en-US" sz="1600" dirty="0" err="1" smtClean="0"/>
              <a:t>t</a:t>
            </a:r>
            <a:endParaRPr lang="ru-RU" sz="1600" dirty="0"/>
          </a:p>
        </p:txBody>
      </p:sp>
    </p:spTree>
    <p:extLst>
      <p:ext uri="{BB962C8B-B14F-4D97-AF65-F5344CB8AC3E}">
        <p14:creationId xmlns:p14="http://schemas.microsoft.com/office/powerpoint/2010/main" val="1007532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5"/>
            <a:ext cx="6408712" cy="300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60649"/>
            <a:ext cx="8686800" cy="648072"/>
          </a:xfrm>
        </p:spPr>
        <p:txBody>
          <a:bodyPr/>
          <a:lstStyle/>
          <a:p>
            <a:r>
              <a:rPr lang="en-US" sz="3600" b="1" dirty="0" smtClean="0">
                <a:solidFill>
                  <a:srgbClr val="0033CC"/>
                </a:solidFill>
              </a:rPr>
              <a:t>      Examples of simulation results   1</a:t>
            </a:r>
            <a:endParaRPr lang="ru-RU" sz="3600" b="1" dirty="0">
              <a:solidFill>
                <a:srgbClr val="0033CC"/>
              </a:solidFill>
            </a:endParaRPr>
          </a:p>
        </p:txBody>
      </p:sp>
      <p:sp>
        <p:nvSpPr>
          <p:cNvPr id="3" name="Объект 2"/>
          <p:cNvSpPr>
            <a:spLocks noGrp="1"/>
          </p:cNvSpPr>
          <p:nvPr>
            <p:ph idx="1"/>
          </p:nvPr>
        </p:nvSpPr>
        <p:spPr>
          <a:xfrm>
            <a:off x="1583668" y="5125701"/>
            <a:ext cx="3744416" cy="247515"/>
          </a:xfrm>
        </p:spPr>
        <p:txBody>
          <a:bodyPr/>
          <a:lstStyle/>
          <a:p>
            <a:pPr marL="0" indent="0">
              <a:buNone/>
            </a:pPr>
            <a:r>
              <a:rPr lang="en-US" sz="1400" dirty="0" smtClean="0"/>
              <a:t>Fig.1.  Disk available space (in terabytes)</a:t>
            </a:r>
          </a:p>
        </p:txBody>
      </p:sp>
      <p:sp>
        <p:nvSpPr>
          <p:cNvPr id="4" name="Нижний колонтитул 3"/>
          <p:cNvSpPr>
            <a:spLocks noGrp="1"/>
          </p:cNvSpPr>
          <p:nvPr>
            <p:ph type="ftr" idx="10"/>
          </p:nvPr>
        </p:nvSpPr>
        <p:spPr/>
        <p:txBody>
          <a:bodyPr/>
          <a:lstStyle/>
          <a:p>
            <a:pPr>
              <a:defRPr/>
            </a:pPr>
            <a:r>
              <a:rPr lang="en-US" altLang="ru-RU" smtClean="0"/>
              <a:t>G.Ososkov AIS-GRID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41</a:t>
            </a:fld>
            <a:endParaRPr lang="ru-RU" altLang="ru-RU"/>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764704"/>
            <a:ext cx="2289423" cy="17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2873" y="1140056"/>
            <a:ext cx="5797421" cy="954107"/>
          </a:xfrm>
          <a:prstGeom prst="rect">
            <a:avLst/>
          </a:prstGeom>
          <a:noFill/>
        </p:spPr>
        <p:txBody>
          <a:bodyPr wrap="none" rtlCol="0">
            <a:spAutoFit/>
          </a:bodyPr>
          <a:lstStyle/>
          <a:p>
            <a:r>
              <a:rPr lang="en-US" sz="2000" b="1" dirty="0">
                <a:solidFill>
                  <a:schemeClr val="tx1"/>
                </a:solidFill>
              </a:rPr>
              <a:t>Example </a:t>
            </a:r>
            <a:r>
              <a:rPr lang="en-US" sz="2000" b="1" dirty="0"/>
              <a:t>1</a:t>
            </a:r>
            <a:r>
              <a:rPr lang="en-US" dirty="0" smtClean="0">
                <a:solidFill>
                  <a:schemeClr val="tx1"/>
                </a:solidFill>
              </a:rPr>
              <a:t> </a:t>
            </a:r>
          </a:p>
          <a:p>
            <a:r>
              <a:rPr lang="en-US" dirty="0" smtClean="0">
                <a:solidFill>
                  <a:schemeClr val="tx1"/>
                </a:solidFill>
              </a:rPr>
              <a:t>What </a:t>
            </a:r>
            <a:r>
              <a:rPr lang="en-US" dirty="0">
                <a:solidFill>
                  <a:schemeClr val="tx1"/>
                </a:solidFill>
              </a:rPr>
              <a:t>buffer size is needed to store </a:t>
            </a:r>
            <a:r>
              <a:rPr lang="en-US" dirty="0" smtClean="0">
                <a:solidFill>
                  <a:schemeClr val="tx1"/>
                </a:solidFill>
              </a:rPr>
              <a:t>input files </a:t>
            </a:r>
            <a:r>
              <a:rPr lang="en-US" dirty="0">
                <a:solidFill>
                  <a:schemeClr val="tx1"/>
                </a:solidFill>
              </a:rPr>
              <a:t>on tapes </a:t>
            </a:r>
            <a:endParaRPr lang="en-US" dirty="0" smtClean="0">
              <a:solidFill>
                <a:schemeClr val="tx1"/>
              </a:solidFill>
            </a:endParaRPr>
          </a:p>
          <a:p>
            <a:r>
              <a:rPr lang="en-US" dirty="0" smtClean="0">
                <a:solidFill>
                  <a:srgbClr val="C00000"/>
                </a:solidFill>
              </a:rPr>
              <a:t>without losses</a:t>
            </a:r>
            <a:endParaRPr lang="ru-RU" dirty="0">
              <a:solidFill>
                <a:srgbClr val="C00000"/>
              </a:solidFill>
            </a:endParaRPr>
          </a:p>
        </p:txBody>
      </p:sp>
      <p:sp>
        <p:nvSpPr>
          <p:cNvPr id="9" name="TextBox 8"/>
          <p:cNvSpPr txBox="1"/>
          <p:nvPr/>
        </p:nvSpPr>
        <p:spPr>
          <a:xfrm>
            <a:off x="6582855" y="4653136"/>
            <a:ext cx="1255472" cy="276999"/>
          </a:xfrm>
          <a:prstGeom prst="rect">
            <a:avLst/>
          </a:prstGeom>
          <a:noFill/>
        </p:spPr>
        <p:txBody>
          <a:bodyPr wrap="none" rtlCol="0">
            <a:spAutoFit/>
          </a:bodyPr>
          <a:lstStyle/>
          <a:p>
            <a:r>
              <a:rPr lang="en-US" sz="1200" b="1" dirty="0" smtClean="0">
                <a:solidFill>
                  <a:schemeClr val="tx1"/>
                </a:solidFill>
              </a:rPr>
              <a:t>t=system time</a:t>
            </a:r>
            <a:endParaRPr lang="ru-RU" sz="1200" b="1" dirty="0">
              <a:solidFill>
                <a:schemeClr val="tx1"/>
              </a:solidFill>
            </a:endParaRPr>
          </a:p>
        </p:txBody>
      </p:sp>
      <p:sp>
        <p:nvSpPr>
          <p:cNvPr id="10" name="TextBox 9"/>
          <p:cNvSpPr txBox="1"/>
          <p:nvPr/>
        </p:nvSpPr>
        <p:spPr>
          <a:xfrm>
            <a:off x="550837" y="2192518"/>
            <a:ext cx="389850" cy="276999"/>
          </a:xfrm>
          <a:prstGeom prst="rect">
            <a:avLst/>
          </a:prstGeom>
          <a:noFill/>
        </p:spPr>
        <p:txBody>
          <a:bodyPr wrap="none" rtlCol="0">
            <a:spAutoFit/>
          </a:bodyPr>
          <a:lstStyle/>
          <a:p>
            <a:r>
              <a:rPr lang="en-US" sz="1200" b="1" dirty="0" smtClean="0">
                <a:solidFill>
                  <a:schemeClr val="tx1"/>
                </a:solidFill>
              </a:rPr>
              <a:t>TB</a:t>
            </a:r>
            <a:endParaRPr lang="ru-RU" sz="1200" b="1" dirty="0">
              <a:solidFill>
                <a:schemeClr val="tx1"/>
              </a:solidFill>
            </a:endParaRPr>
          </a:p>
        </p:txBody>
      </p:sp>
      <p:sp>
        <p:nvSpPr>
          <p:cNvPr id="14" name="TextBox 13"/>
          <p:cNvSpPr txBox="1"/>
          <p:nvPr/>
        </p:nvSpPr>
        <p:spPr>
          <a:xfrm>
            <a:off x="181649" y="5589240"/>
            <a:ext cx="8865287" cy="646331"/>
          </a:xfrm>
          <a:prstGeom prst="rect">
            <a:avLst/>
          </a:prstGeom>
          <a:noFill/>
        </p:spPr>
        <p:txBody>
          <a:bodyPr wrap="square" rtlCol="0">
            <a:spAutoFit/>
          </a:bodyPr>
          <a:lstStyle/>
          <a:p>
            <a:r>
              <a:rPr lang="en-US" dirty="0">
                <a:solidFill>
                  <a:schemeClr val="tx1"/>
                </a:solidFill>
              </a:rPr>
              <a:t>Results in </a:t>
            </a:r>
            <a:r>
              <a:rPr lang="en-US" dirty="0" smtClean="0">
                <a:solidFill>
                  <a:schemeClr val="tx1"/>
                </a:solidFill>
              </a:rPr>
              <a:t>fig.1 </a:t>
            </a:r>
            <a:r>
              <a:rPr lang="en-US" dirty="0">
                <a:solidFill>
                  <a:schemeClr val="tx1"/>
                </a:solidFill>
              </a:rPr>
              <a:t>show that due </a:t>
            </a:r>
            <a:r>
              <a:rPr lang="en-US" dirty="0" smtClean="0">
                <a:solidFill>
                  <a:srgbClr val="C00000"/>
                </a:solidFill>
              </a:rPr>
              <a:t>to </a:t>
            </a:r>
            <a:r>
              <a:rPr lang="en-US" dirty="0">
                <a:solidFill>
                  <a:srgbClr val="C00000"/>
                </a:solidFill>
              </a:rPr>
              <a:t>clever buffer cleaning the </a:t>
            </a:r>
            <a:r>
              <a:rPr lang="en-US" dirty="0" smtClean="0">
                <a:solidFill>
                  <a:srgbClr val="C00000"/>
                </a:solidFill>
              </a:rPr>
              <a:t>buffer </a:t>
            </a:r>
            <a:r>
              <a:rPr lang="en-US" dirty="0">
                <a:solidFill>
                  <a:srgbClr val="C00000"/>
                </a:solidFill>
              </a:rPr>
              <a:t>should not be too big, </a:t>
            </a:r>
            <a:r>
              <a:rPr lang="en-US" dirty="0" smtClean="0">
                <a:solidFill>
                  <a:srgbClr val="C00000"/>
                </a:solidFill>
              </a:rPr>
              <a:t>so </a:t>
            </a:r>
            <a:r>
              <a:rPr lang="en-US" dirty="0">
                <a:solidFill>
                  <a:srgbClr val="C00000"/>
                </a:solidFill>
              </a:rPr>
              <a:t>we can place it in RAM </a:t>
            </a:r>
            <a:r>
              <a:rPr lang="en-US" dirty="0" smtClean="0">
                <a:solidFill>
                  <a:srgbClr val="C00000"/>
                </a:solidFill>
              </a:rPr>
              <a:t>operational memory</a:t>
            </a:r>
            <a:endParaRPr lang="ru-RU" dirty="0">
              <a:solidFill>
                <a:srgbClr val="C00000"/>
              </a:solidFill>
            </a:endParaRPr>
          </a:p>
        </p:txBody>
      </p:sp>
      <p:sp>
        <p:nvSpPr>
          <p:cNvPr id="16" name="Прямоугольник 15"/>
          <p:cNvSpPr/>
          <p:nvPr/>
        </p:nvSpPr>
        <p:spPr>
          <a:xfrm>
            <a:off x="7003667" y="2469517"/>
            <a:ext cx="2034600" cy="1815882"/>
          </a:xfrm>
          <a:prstGeom prst="rect">
            <a:avLst/>
          </a:prstGeom>
        </p:spPr>
        <p:txBody>
          <a:bodyPr wrap="square">
            <a:spAutoFit/>
          </a:bodyPr>
          <a:lstStyle/>
          <a:p>
            <a:r>
              <a:rPr lang="en-GB" sz="1600" dirty="0" smtClean="0">
                <a:solidFill>
                  <a:schemeClr val="tx1"/>
                </a:solidFill>
              </a:rPr>
              <a:t>Zigzag shape of</a:t>
            </a:r>
          </a:p>
          <a:p>
            <a:r>
              <a:rPr lang="en-GB" sz="1600" dirty="0" smtClean="0">
                <a:solidFill>
                  <a:schemeClr val="tx1"/>
                </a:solidFill>
              </a:rPr>
              <a:t>this curve is due to</a:t>
            </a:r>
          </a:p>
          <a:p>
            <a:r>
              <a:rPr lang="en-GB" sz="1600" dirty="0" smtClean="0">
                <a:solidFill>
                  <a:schemeClr val="tx1"/>
                </a:solidFill>
                <a:effectLst>
                  <a:outerShdw blurRad="38100" dist="38100" dir="2700000" algn="tl">
                    <a:srgbClr val="000000">
                      <a:alpha val="43137"/>
                    </a:srgbClr>
                  </a:outerShdw>
                </a:effectLst>
              </a:rPr>
              <a:t>regular buffer cleaning</a:t>
            </a:r>
            <a:r>
              <a:rPr lang="en-GB" sz="1600" dirty="0" smtClean="0">
                <a:solidFill>
                  <a:schemeClr val="tx1"/>
                </a:solidFill>
              </a:rPr>
              <a:t>. The sharp slump in the middle is caused by end-of-tape delay</a:t>
            </a:r>
            <a:endParaRPr lang="ru-RU" sz="1600" dirty="0"/>
          </a:p>
        </p:txBody>
      </p:sp>
    </p:spTree>
    <p:extLst>
      <p:ext uri="{BB962C8B-B14F-4D97-AF65-F5344CB8AC3E}">
        <p14:creationId xmlns:p14="http://schemas.microsoft.com/office/powerpoint/2010/main" val="3198769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43632" y="260648"/>
            <a:ext cx="8500368" cy="432048"/>
          </a:xfrm>
        </p:spPr>
        <p:txBody>
          <a:bodyPr/>
          <a:lstStyle/>
          <a:p>
            <a:pPr algn="ctr" eaLnBrk="1" hangingPunct="1">
              <a:lnSpc>
                <a:spcPct val="8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dirty="0">
                <a:solidFill>
                  <a:srgbClr val="0033CC"/>
                </a:solidFill>
              </a:rPr>
              <a:t>Examples of simulation results   </a:t>
            </a:r>
            <a:r>
              <a:rPr lang="en-US" sz="4000" b="1" dirty="0" smtClean="0">
                <a:solidFill>
                  <a:srgbClr val="0033CC"/>
                </a:solidFill>
              </a:rPr>
              <a:t>2</a:t>
            </a:r>
            <a:endParaRPr lang="ru-RU" altLang="ru-RU" sz="4000" b="1" dirty="0" smtClean="0">
              <a:solidFill>
                <a:srgbClr val="1818FF"/>
              </a:solidFill>
            </a:endParaRPr>
          </a:p>
        </p:txBody>
      </p:sp>
      <p:sp>
        <p:nvSpPr>
          <p:cNvPr id="22531" name="Text Box 2"/>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2B181E3-02B6-425A-93B0-5FFC6D067E89}"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ru-RU" altLang="ru-RU" sz="1200">
              <a:solidFill>
                <a:srgbClr val="8B8B8B"/>
              </a:solidFill>
              <a:latin typeface="Calibri" charset="0"/>
              <a:ea typeface="DejaVu Sans" charset="0"/>
              <a:cs typeface="DejaVu Sans" charset="0"/>
            </a:endParaRPr>
          </a:p>
        </p:txBody>
      </p:sp>
      <p:sp>
        <p:nvSpPr>
          <p:cNvPr id="22533" name="TextBox 1"/>
          <p:cNvSpPr txBox="1">
            <a:spLocks noChangeArrowheads="1"/>
          </p:cNvSpPr>
          <p:nvPr/>
        </p:nvSpPr>
        <p:spPr bwMode="auto">
          <a:xfrm>
            <a:off x="827088" y="1341438"/>
            <a:ext cx="185737" cy="352425"/>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endParaRPr lang="ru-RU" altLang="ru-RU">
              <a:solidFill>
                <a:schemeClr val="accent2"/>
              </a:solidFill>
            </a:endParaRPr>
          </a:p>
        </p:txBody>
      </p:sp>
      <p:sp>
        <p:nvSpPr>
          <p:cNvPr id="3" name="Нижний колонтитул 2"/>
          <p:cNvSpPr>
            <a:spLocks noGrp="1"/>
          </p:cNvSpPr>
          <p:nvPr>
            <p:ph type="ftr" idx="10"/>
          </p:nvPr>
        </p:nvSpPr>
        <p:spPr/>
        <p:txBody>
          <a:bodyPr/>
          <a:lstStyle/>
          <a:p>
            <a:pPr>
              <a:defRPr/>
            </a:pPr>
            <a:r>
              <a:rPr lang="en-US" altLang="ru-RU" smtClean="0"/>
              <a:t>G.Ososkov AIS-GRID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42</a:t>
            </a:fld>
            <a:endParaRPr lang="ru-RU" altLang="ru-RU"/>
          </a:p>
        </p:txBody>
      </p:sp>
      <p:sp>
        <p:nvSpPr>
          <p:cNvPr id="4" name="TextBox 3"/>
          <p:cNvSpPr txBox="1"/>
          <p:nvPr/>
        </p:nvSpPr>
        <p:spPr>
          <a:xfrm>
            <a:off x="709861" y="692696"/>
            <a:ext cx="8208912" cy="707886"/>
          </a:xfrm>
          <a:prstGeom prst="rect">
            <a:avLst/>
          </a:prstGeom>
          <a:noFill/>
        </p:spPr>
        <p:txBody>
          <a:bodyPr wrap="square" rtlCol="0">
            <a:spAutoFit/>
          </a:bodyPr>
          <a:lstStyle/>
          <a:p>
            <a:r>
              <a:rPr lang="en-US" b="1" dirty="0">
                <a:solidFill>
                  <a:schemeClr val="tx1"/>
                </a:solidFill>
              </a:rPr>
              <a:t>Example </a:t>
            </a:r>
            <a:r>
              <a:rPr lang="en-US" b="1" dirty="0" smtClean="0">
                <a:solidFill>
                  <a:schemeClr val="tx1"/>
                </a:solidFill>
              </a:rPr>
              <a:t>2. </a:t>
            </a:r>
            <a:r>
              <a:rPr lang="en-US" dirty="0" smtClean="0">
                <a:solidFill>
                  <a:schemeClr val="tx1"/>
                </a:solidFill>
              </a:rPr>
              <a:t>Probability </a:t>
            </a:r>
            <a:r>
              <a:rPr lang="en-US" dirty="0">
                <a:solidFill>
                  <a:schemeClr val="tx1"/>
                </a:solidFill>
              </a:rPr>
              <a:t>of the system overloading due to </a:t>
            </a:r>
            <a:r>
              <a:rPr lang="en-US" dirty="0" smtClean="0">
                <a:solidFill>
                  <a:schemeClr val="tx1"/>
                </a:solidFill>
              </a:rPr>
              <a:t>the disk </a:t>
            </a:r>
            <a:r>
              <a:rPr lang="en-US" dirty="0">
                <a:solidFill>
                  <a:schemeClr val="tx1"/>
                </a:solidFill>
              </a:rPr>
              <a:t>space </a:t>
            </a:r>
            <a:r>
              <a:rPr lang="en-US" dirty="0" smtClean="0">
                <a:solidFill>
                  <a:schemeClr val="tx1"/>
                </a:solidFill>
              </a:rPr>
              <a:t>lack</a:t>
            </a:r>
          </a:p>
          <a:p>
            <a:endParaRPr lang="en-US" sz="800" dirty="0" smtClean="0">
              <a:solidFill>
                <a:schemeClr val="tx1"/>
              </a:solidFill>
            </a:endParaRPr>
          </a:p>
          <a:p>
            <a:r>
              <a:rPr lang="en-US" sz="1400" b="1" dirty="0" smtClean="0">
                <a:effectLst/>
              </a:rPr>
              <a:t>                                            Load on sw6 network node</a:t>
            </a:r>
            <a:endParaRPr lang="ru-RU" sz="1400" b="1" dirty="0">
              <a:solidFill>
                <a:schemeClr val="tx1"/>
              </a:solidFill>
              <a:effectLst/>
            </a:endParaRP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50" y="1341438"/>
            <a:ext cx="75533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619672" y="4473674"/>
            <a:ext cx="5112568" cy="307777"/>
          </a:xfrm>
          <a:prstGeom prst="rect">
            <a:avLst/>
          </a:prstGeom>
        </p:spPr>
        <p:txBody>
          <a:bodyPr wrap="square">
            <a:spAutoFit/>
          </a:bodyPr>
          <a:lstStyle/>
          <a:p>
            <a:r>
              <a:rPr lang="en-US" sz="1400" dirty="0" smtClean="0">
                <a:solidFill>
                  <a:schemeClr val="tx1"/>
                </a:solidFill>
              </a:rPr>
              <a:t>Fig.2. the load </a:t>
            </a:r>
            <a:r>
              <a:rPr lang="en-US" sz="1400" dirty="0"/>
              <a:t>i</a:t>
            </a:r>
            <a:r>
              <a:rPr lang="en-US" sz="1400" dirty="0" smtClean="0">
                <a:solidFill>
                  <a:schemeClr val="tx1"/>
                </a:solidFill>
              </a:rPr>
              <a:t>n MB/sec </a:t>
            </a:r>
            <a:r>
              <a:rPr lang="en-US" sz="1400" dirty="0"/>
              <a:t>to </a:t>
            </a:r>
            <a:r>
              <a:rPr lang="en-US" sz="1400" dirty="0" smtClean="0"/>
              <a:t>disk of </a:t>
            </a:r>
            <a:r>
              <a:rPr lang="en-US" sz="1400" dirty="0" smtClean="0">
                <a:solidFill>
                  <a:schemeClr val="tx1"/>
                </a:solidFill>
              </a:rPr>
              <a:t>sw6 network node</a:t>
            </a:r>
            <a:endParaRPr lang="ru-RU" sz="1400" dirty="0">
              <a:solidFill>
                <a:schemeClr val="tx1"/>
              </a:solidFill>
            </a:endParaRPr>
          </a:p>
        </p:txBody>
      </p:sp>
      <p:sp>
        <p:nvSpPr>
          <p:cNvPr id="2" name="TextBox 1"/>
          <p:cNvSpPr txBox="1"/>
          <p:nvPr/>
        </p:nvSpPr>
        <p:spPr>
          <a:xfrm>
            <a:off x="323528" y="4869160"/>
            <a:ext cx="8712968" cy="1508105"/>
          </a:xfrm>
          <a:prstGeom prst="rect">
            <a:avLst/>
          </a:prstGeom>
          <a:noFill/>
        </p:spPr>
        <p:txBody>
          <a:bodyPr wrap="square" rtlCol="0">
            <a:spAutoFit/>
          </a:bodyPr>
          <a:lstStyle/>
          <a:p>
            <a:r>
              <a:rPr lang="en-US" b="1" dirty="0" smtClean="0">
                <a:solidFill>
                  <a:srgbClr val="C00000"/>
                </a:solidFill>
                <a:effectLst/>
              </a:rPr>
              <a:t>Two shown and many other </a:t>
            </a:r>
            <a:r>
              <a:rPr lang="en-US" sz="2000" b="1" dirty="0" smtClean="0">
                <a:solidFill>
                  <a:srgbClr val="C00000"/>
                </a:solidFill>
                <a:effectLst/>
              </a:rPr>
              <a:t>results</a:t>
            </a:r>
            <a:r>
              <a:rPr lang="en-US" b="1" dirty="0" smtClean="0">
                <a:solidFill>
                  <a:srgbClr val="C00000"/>
                </a:solidFill>
                <a:effectLst/>
              </a:rPr>
              <a:t> </a:t>
            </a:r>
            <a:r>
              <a:rPr lang="en-US" b="1" dirty="0">
                <a:solidFill>
                  <a:srgbClr val="C00000"/>
                </a:solidFill>
                <a:effectLst/>
              </a:rPr>
              <a:t>of simulations are very important on the design stage of the NICA project because they give us estimations of the computing infrastructure (structure of robotized tape library, disk storage,  CPU numbers, network capacity) needed for reliable storing and processing  experimental data. </a:t>
            </a:r>
            <a:endParaRPr lang="ru-RU" b="1" dirty="0">
              <a:solidFill>
                <a:srgbClr val="C00000"/>
              </a:solidFill>
            </a:endParaRPr>
          </a:p>
        </p:txBody>
      </p:sp>
      <p:sp>
        <p:nvSpPr>
          <p:cNvPr id="7" name="TextBox 6"/>
          <p:cNvSpPr txBox="1"/>
          <p:nvPr/>
        </p:nvSpPr>
        <p:spPr>
          <a:xfrm>
            <a:off x="1187624" y="1271533"/>
            <a:ext cx="721672" cy="276999"/>
          </a:xfrm>
          <a:prstGeom prst="rect">
            <a:avLst/>
          </a:prstGeom>
          <a:noFill/>
        </p:spPr>
        <p:txBody>
          <a:bodyPr wrap="none" rtlCol="0">
            <a:spAutoFit/>
          </a:bodyPr>
          <a:lstStyle/>
          <a:p>
            <a:r>
              <a:rPr lang="en-US" sz="1200" b="1" dirty="0">
                <a:effectLst/>
              </a:rPr>
              <a:t>MB/sec</a:t>
            </a:r>
            <a:endParaRPr lang="ru-RU" sz="1200" b="1" dirty="0">
              <a:effectLst/>
            </a:endParaRPr>
          </a:p>
        </p:txBody>
      </p:sp>
    </p:spTree>
    <p:extLst>
      <p:ext uri="{BB962C8B-B14F-4D97-AF65-F5344CB8AC3E}">
        <p14:creationId xmlns:p14="http://schemas.microsoft.com/office/powerpoint/2010/main" val="5488349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ECF08016-004C-48A7-971A-6F9E96B6A3B9}" type="slidenum">
              <a:rPr lang="ru-RU" altLang="ru-RU" smtClean="0"/>
              <a:pPr>
                <a:defRPr/>
              </a:pPr>
              <a:t>43</a:t>
            </a:fld>
            <a:endParaRPr lang="ru-RU" altLang="ru-RU" dirty="0"/>
          </a:p>
        </p:txBody>
      </p:sp>
      <p:sp>
        <p:nvSpPr>
          <p:cNvPr id="4" name="TextBox 3"/>
          <p:cNvSpPr txBox="1"/>
          <p:nvPr/>
        </p:nvSpPr>
        <p:spPr>
          <a:xfrm>
            <a:off x="6052230" y="0"/>
            <a:ext cx="2979597" cy="646331"/>
          </a:xfrm>
          <a:prstGeom prst="rect">
            <a:avLst/>
          </a:prstGeom>
          <a:noFill/>
        </p:spPr>
        <p:txBody>
          <a:bodyPr wrap="none" rtlCol="0">
            <a:spAutoFit/>
          </a:bodyPr>
          <a:lstStyle/>
          <a:p>
            <a:pPr algn="r"/>
            <a:r>
              <a:rPr lang="ru-RU" sz="3600" b="1" dirty="0" smtClean="0">
                <a:solidFill>
                  <a:srgbClr val="0000FF"/>
                </a:solidFill>
                <a:effectLst/>
              </a:rPr>
              <a:t>Заключение</a:t>
            </a:r>
          </a:p>
        </p:txBody>
      </p:sp>
      <p:sp>
        <p:nvSpPr>
          <p:cNvPr id="3" name="Овал 2"/>
          <p:cNvSpPr/>
          <p:nvPr/>
        </p:nvSpPr>
        <p:spPr bwMode="auto">
          <a:xfrm>
            <a:off x="366750" y="980728"/>
            <a:ext cx="4925329" cy="3552826"/>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Овал 4"/>
          <p:cNvSpPr/>
          <p:nvPr/>
        </p:nvSpPr>
        <p:spPr bwMode="auto">
          <a:xfrm>
            <a:off x="3608290" y="980728"/>
            <a:ext cx="5019029" cy="3552826"/>
          </a:xfrm>
          <a:prstGeom prst="ellipse">
            <a:avLst/>
          </a:prstGeom>
          <a:solidFill>
            <a:srgbClr val="92D050">
              <a:alpha val="1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ru-RU"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6" name="TextBox 5"/>
          <p:cNvSpPr txBox="1"/>
          <p:nvPr/>
        </p:nvSpPr>
        <p:spPr>
          <a:xfrm>
            <a:off x="1787084" y="1156702"/>
            <a:ext cx="1636987" cy="400110"/>
          </a:xfrm>
          <a:prstGeom prst="rect">
            <a:avLst/>
          </a:prstGeom>
          <a:noFill/>
        </p:spPr>
        <p:txBody>
          <a:bodyPr wrap="none" rtlCol="0">
            <a:spAutoFit/>
          </a:bodyPr>
          <a:lstStyle/>
          <a:p>
            <a:r>
              <a:rPr lang="en-US" sz="2000" b="1" dirty="0" smtClean="0">
                <a:solidFill>
                  <a:srgbClr val="007E39"/>
                </a:solidFill>
              </a:rPr>
              <a:t>Data Mining</a:t>
            </a:r>
            <a:endParaRPr lang="ru-RU" sz="2000" b="1" dirty="0">
              <a:solidFill>
                <a:srgbClr val="007E39"/>
              </a:solidFill>
            </a:endParaRPr>
          </a:p>
        </p:txBody>
      </p:sp>
      <p:sp>
        <p:nvSpPr>
          <p:cNvPr id="7" name="TextBox 6"/>
          <p:cNvSpPr txBox="1"/>
          <p:nvPr/>
        </p:nvSpPr>
        <p:spPr>
          <a:xfrm>
            <a:off x="5189442" y="1143613"/>
            <a:ext cx="1856727" cy="400110"/>
          </a:xfrm>
          <a:prstGeom prst="rect">
            <a:avLst/>
          </a:prstGeom>
          <a:noFill/>
        </p:spPr>
        <p:txBody>
          <a:bodyPr wrap="none" rtlCol="0">
            <a:spAutoFit/>
          </a:bodyPr>
          <a:lstStyle/>
          <a:p>
            <a:r>
              <a:rPr lang="en-US" sz="2000" b="1" dirty="0" smtClean="0">
                <a:solidFill>
                  <a:srgbClr val="990033"/>
                </a:solidFill>
              </a:rPr>
              <a:t>Data Analysis</a:t>
            </a:r>
            <a:endParaRPr lang="ru-RU" sz="2000" b="1" dirty="0">
              <a:solidFill>
                <a:srgbClr val="990033"/>
              </a:solidFill>
            </a:endParaRPr>
          </a:p>
        </p:txBody>
      </p:sp>
      <p:sp>
        <p:nvSpPr>
          <p:cNvPr id="8" name="TextBox 7"/>
          <p:cNvSpPr txBox="1"/>
          <p:nvPr/>
        </p:nvSpPr>
        <p:spPr>
          <a:xfrm>
            <a:off x="3608290" y="1916832"/>
            <a:ext cx="1604258" cy="1938992"/>
          </a:xfrm>
          <a:prstGeom prst="rect">
            <a:avLst/>
          </a:prstGeom>
          <a:noFill/>
        </p:spPr>
        <p:txBody>
          <a:bodyPr wrap="square" rtlCol="0">
            <a:spAutoFit/>
          </a:bodyPr>
          <a:lstStyle/>
          <a:p>
            <a:r>
              <a:rPr lang="ru-RU" dirty="0" smtClean="0"/>
              <a:t>       </a:t>
            </a:r>
            <a:r>
              <a:rPr lang="ru-RU" sz="1400" b="1" dirty="0" err="1" smtClean="0">
                <a:solidFill>
                  <a:srgbClr val="C00000"/>
                </a:solidFill>
                <a:effectLst/>
              </a:rPr>
              <a:t>Взаимо</a:t>
            </a:r>
            <a:r>
              <a:rPr lang="ru-RU" sz="1400" b="1" dirty="0" smtClean="0">
                <a:solidFill>
                  <a:srgbClr val="C00000"/>
                </a:solidFill>
                <a:effectLst/>
              </a:rPr>
              <a:t>-</a:t>
            </a:r>
          </a:p>
          <a:p>
            <a:r>
              <a:rPr lang="ru-RU" sz="1400" b="1" dirty="0" smtClean="0">
                <a:solidFill>
                  <a:srgbClr val="C00000"/>
                </a:solidFill>
                <a:effectLst/>
              </a:rPr>
              <a:t>проникновение,</a:t>
            </a:r>
          </a:p>
          <a:p>
            <a:pPr algn="ctr"/>
            <a:r>
              <a:rPr lang="ru-RU" sz="1400" b="1" dirty="0" err="1" smtClean="0">
                <a:solidFill>
                  <a:srgbClr val="C00000"/>
                </a:solidFill>
                <a:effectLst/>
              </a:rPr>
              <a:t>взаимо</a:t>
            </a:r>
            <a:r>
              <a:rPr lang="ru-RU" sz="1400" b="1" dirty="0" smtClean="0">
                <a:solidFill>
                  <a:srgbClr val="C00000"/>
                </a:solidFill>
                <a:effectLst/>
              </a:rPr>
              <a:t>-обмен</a:t>
            </a:r>
          </a:p>
          <a:p>
            <a:pPr algn="ctr"/>
            <a:r>
              <a:rPr lang="ru-RU" sz="1400" b="1" dirty="0" smtClean="0">
                <a:solidFill>
                  <a:srgbClr val="C00000"/>
                </a:solidFill>
                <a:effectLst/>
              </a:rPr>
              <a:t>методами</a:t>
            </a:r>
            <a:endParaRPr lang="en-US" sz="1400" b="1" dirty="0" smtClean="0">
              <a:solidFill>
                <a:srgbClr val="C00000"/>
              </a:solidFill>
              <a:effectLst/>
            </a:endParaRPr>
          </a:p>
          <a:p>
            <a:pPr algn="ctr"/>
            <a:r>
              <a:rPr lang="nn-NO" sz="1200" dirty="0">
                <a:solidFill>
                  <a:srgbClr val="0000FF"/>
                </a:solidFill>
              </a:rPr>
              <a:t>TMVA - Toolkit for Multivariate Data </a:t>
            </a:r>
            <a:r>
              <a:rPr lang="nn-NO" sz="1200" dirty="0" smtClean="0">
                <a:solidFill>
                  <a:srgbClr val="0000FF"/>
                </a:solidFill>
              </a:rPr>
              <a:t>Analysis</a:t>
            </a:r>
          </a:p>
          <a:p>
            <a:pPr algn="ctr"/>
            <a:r>
              <a:rPr lang="nn-NO" sz="1200" dirty="0" smtClean="0">
                <a:solidFill>
                  <a:srgbClr val="0000FF"/>
                </a:solidFill>
              </a:rPr>
              <a:t>Clustering</a:t>
            </a:r>
            <a:endParaRPr lang="ru-RU" sz="1200" dirty="0" smtClean="0">
              <a:solidFill>
                <a:srgbClr val="0000FF"/>
              </a:solidFill>
            </a:endParaRPr>
          </a:p>
          <a:p>
            <a:pPr algn="ctr"/>
            <a:r>
              <a:rPr lang="en-US" sz="1200" dirty="0" smtClean="0">
                <a:solidFill>
                  <a:srgbClr val="C00000"/>
                </a:solidFill>
              </a:rPr>
              <a:t>WWW</a:t>
            </a:r>
            <a:endParaRPr lang="ru-RU" sz="1200" dirty="0">
              <a:solidFill>
                <a:srgbClr val="C00000"/>
              </a:solidFill>
            </a:endParaRPr>
          </a:p>
        </p:txBody>
      </p:sp>
      <p:sp>
        <p:nvSpPr>
          <p:cNvPr id="9" name="Овал 8"/>
          <p:cNvSpPr/>
          <p:nvPr/>
        </p:nvSpPr>
        <p:spPr bwMode="auto">
          <a:xfrm>
            <a:off x="744943" y="4137612"/>
            <a:ext cx="6840760" cy="1667652"/>
          </a:xfrm>
          <a:prstGeom prst="ellipse">
            <a:avLst/>
          </a:prstGeom>
          <a:solidFill>
            <a:srgbClr val="FFB3B3">
              <a:alpha val="1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ru-RU"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1" name="TextBox 10"/>
          <p:cNvSpPr txBox="1"/>
          <p:nvPr/>
        </p:nvSpPr>
        <p:spPr>
          <a:xfrm>
            <a:off x="2909955" y="4221088"/>
            <a:ext cx="2723438" cy="1354217"/>
          </a:xfrm>
          <a:prstGeom prst="rect">
            <a:avLst/>
          </a:prstGeom>
          <a:noFill/>
        </p:spPr>
        <p:txBody>
          <a:bodyPr wrap="none" rtlCol="0">
            <a:spAutoFit/>
          </a:bodyPr>
          <a:lstStyle/>
          <a:p>
            <a:pPr algn="ctr"/>
            <a:r>
              <a:rPr lang="en-US" b="1" dirty="0" smtClean="0">
                <a:solidFill>
                  <a:srgbClr val="0000FF"/>
                </a:solidFill>
              </a:rPr>
              <a:t>Big Data</a:t>
            </a:r>
          </a:p>
          <a:p>
            <a:pPr algn="ctr"/>
            <a:r>
              <a:rPr lang="ru-RU" sz="1600" b="1" dirty="0" smtClean="0">
                <a:solidFill>
                  <a:srgbClr val="0000FF"/>
                </a:solidFill>
              </a:rPr>
              <a:t>4-я парадигма:</a:t>
            </a:r>
          </a:p>
          <a:p>
            <a:pPr algn="ctr"/>
            <a:r>
              <a:rPr lang="ru-RU" sz="1600" b="1" dirty="0" smtClean="0">
                <a:solidFill>
                  <a:srgbClr val="0000FF"/>
                </a:solidFill>
              </a:rPr>
              <a:t>интенсивная обработка,</a:t>
            </a:r>
            <a:endParaRPr lang="en-US" sz="1600" b="1" dirty="0" smtClean="0">
              <a:solidFill>
                <a:srgbClr val="0000FF"/>
              </a:solidFill>
            </a:endParaRPr>
          </a:p>
          <a:p>
            <a:pPr algn="ctr"/>
            <a:r>
              <a:rPr lang="ru-RU" sz="1600" b="1" dirty="0" smtClean="0">
                <a:solidFill>
                  <a:srgbClr val="0000FF"/>
                </a:solidFill>
              </a:rPr>
              <a:t>распараллеливание, </a:t>
            </a:r>
          </a:p>
          <a:p>
            <a:pPr algn="ctr"/>
            <a:r>
              <a:rPr lang="en-US" altLang="ru-RU" sz="1600" b="1" dirty="0">
                <a:solidFill>
                  <a:srgbClr val="0000FF"/>
                </a:solidFill>
              </a:rPr>
              <a:t>WWW-</a:t>
            </a:r>
            <a:r>
              <a:rPr lang="ru-RU" altLang="ru-RU" sz="1600" b="1" dirty="0" smtClean="0">
                <a:solidFill>
                  <a:srgbClr val="0000FF"/>
                </a:solidFill>
              </a:rPr>
              <a:t>хранение </a:t>
            </a:r>
            <a:r>
              <a:rPr lang="ru-RU" altLang="ru-RU" sz="1600" b="1" dirty="0">
                <a:solidFill>
                  <a:srgbClr val="0000FF"/>
                </a:solidFill>
              </a:rPr>
              <a:t>и </a:t>
            </a:r>
            <a:r>
              <a:rPr lang="ru-RU" altLang="ru-RU" sz="1600" b="1" dirty="0" smtClean="0">
                <a:solidFill>
                  <a:srgbClr val="0000FF"/>
                </a:solidFill>
              </a:rPr>
              <a:t>обмен </a:t>
            </a:r>
            <a:endParaRPr lang="ru-RU" sz="1600" b="1" dirty="0">
              <a:solidFill>
                <a:srgbClr val="0000FF"/>
              </a:solidFill>
            </a:endParaRPr>
          </a:p>
        </p:txBody>
      </p:sp>
      <p:sp>
        <p:nvSpPr>
          <p:cNvPr id="12" name="TextBox 11"/>
          <p:cNvSpPr txBox="1"/>
          <p:nvPr/>
        </p:nvSpPr>
        <p:spPr>
          <a:xfrm>
            <a:off x="1366353" y="1556812"/>
            <a:ext cx="2175597" cy="2031325"/>
          </a:xfrm>
          <a:prstGeom prst="rect">
            <a:avLst/>
          </a:prstGeom>
          <a:noFill/>
        </p:spPr>
        <p:txBody>
          <a:bodyPr wrap="none" rtlCol="0">
            <a:spAutoFit/>
          </a:bodyPr>
          <a:lstStyle/>
          <a:p>
            <a:pPr algn="ctr"/>
            <a:r>
              <a:rPr lang="ru-RU" b="1" u="sng" dirty="0" smtClean="0">
                <a:solidFill>
                  <a:srgbClr val="007E39"/>
                </a:solidFill>
              </a:rPr>
              <a:t>Нет теории</a:t>
            </a:r>
          </a:p>
          <a:p>
            <a:pPr algn="ctr"/>
            <a:r>
              <a:rPr lang="ru-RU" dirty="0" smtClean="0">
                <a:solidFill>
                  <a:srgbClr val="007E39"/>
                </a:solidFill>
              </a:rPr>
              <a:t>Знания - </a:t>
            </a:r>
            <a:r>
              <a:rPr lang="ru-RU" altLang="ru-RU" dirty="0" smtClean="0">
                <a:solidFill>
                  <a:srgbClr val="007E39"/>
                </a:solidFill>
              </a:rPr>
              <a:t>из самих </a:t>
            </a:r>
          </a:p>
          <a:p>
            <a:pPr algn="ctr"/>
            <a:r>
              <a:rPr lang="ru-RU" altLang="ru-RU" dirty="0" smtClean="0">
                <a:solidFill>
                  <a:srgbClr val="007E39"/>
                </a:solidFill>
              </a:rPr>
              <a:t>данных. Методы </a:t>
            </a:r>
          </a:p>
          <a:p>
            <a:pPr algn="ctr"/>
            <a:r>
              <a:rPr lang="ru-RU" altLang="ja-JP" dirty="0" smtClean="0">
                <a:solidFill>
                  <a:srgbClr val="007E39"/>
                </a:solidFill>
                <a:ea typeface="ＭＳ Ｐゴシック" pitchFamily="34" charset="-128"/>
              </a:rPr>
              <a:t>корреляции, </a:t>
            </a:r>
          </a:p>
          <a:p>
            <a:pPr algn="ctr"/>
            <a:r>
              <a:rPr lang="ru-RU" altLang="ja-JP" dirty="0" smtClean="0">
                <a:solidFill>
                  <a:srgbClr val="007E39"/>
                </a:solidFill>
                <a:ea typeface="ＭＳ Ｐゴシック" pitchFamily="34" charset="-128"/>
              </a:rPr>
              <a:t>кластеризации,</a:t>
            </a:r>
          </a:p>
          <a:p>
            <a:pPr algn="ctr"/>
            <a:r>
              <a:rPr lang="ru-RU" altLang="ja-JP" dirty="0" smtClean="0">
                <a:solidFill>
                  <a:srgbClr val="007E39"/>
                </a:solidFill>
                <a:ea typeface="ＭＳ Ｐゴシック" pitchFamily="34" charset="-128"/>
              </a:rPr>
              <a:t>нечеткой логики,</a:t>
            </a:r>
          </a:p>
          <a:p>
            <a:pPr algn="ctr"/>
            <a:r>
              <a:rPr lang="ru-RU" altLang="ja-JP" dirty="0" smtClean="0">
                <a:solidFill>
                  <a:srgbClr val="007E39"/>
                </a:solidFill>
                <a:ea typeface="ＭＳ Ｐゴシック" pitchFamily="34" charset="-128"/>
              </a:rPr>
              <a:t> </a:t>
            </a:r>
            <a:r>
              <a:rPr lang="ru-RU" altLang="ja-JP" dirty="0" err="1" smtClean="0">
                <a:solidFill>
                  <a:srgbClr val="007E39"/>
                </a:solidFill>
                <a:ea typeface="ＭＳ Ｐゴシック" pitchFamily="34" charset="-128"/>
              </a:rPr>
              <a:t>нейросетей</a:t>
            </a:r>
            <a:r>
              <a:rPr lang="ru-RU" altLang="ja-JP" dirty="0" smtClean="0">
                <a:solidFill>
                  <a:srgbClr val="007E39"/>
                </a:solidFill>
                <a:ea typeface="ＭＳ Ｐゴシック" pitchFamily="34" charset="-128"/>
              </a:rPr>
              <a:t> </a:t>
            </a:r>
            <a:endParaRPr lang="ru-RU" dirty="0">
              <a:solidFill>
                <a:srgbClr val="007E39"/>
              </a:solidFill>
            </a:endParaRPr>
          </a:p>
        </p:txBody>
      </p:sp>
      <p:sp>
        <p:nvSpPr>
          <p:cNvPr id="13" name="TextBox 12"/>
          <p:cNvSpPr txBox="1"/>
          <p:nvPr/>
        </p:nvSpPr>
        <p:spPr>
          <a:xfrm>
            <a:off x="4431494" y="1528279"/>
            <a:ext cx="4570482" cy="3046988"/>
          </a:xfrm>
          <a:prstGeom prst="rect">
            <a:avLst/>
          </a:prstGeom>
          <a:noFill/>
        </p:spPr>
        <p:txBody>
          <a:bodyPr wrap="none" rtlCol="0">
            <a:spAutoFit/>
          </a:bodyPr>
          <a:lstStyle/>
          <a:p>
            <a:pPr algn="ctr">
              <a:tabLst>
                <a:tab pos="542925" algn="l"/>
              </a:tabLst>
            </a:pPr>
            <a:r>
              <a:rPr lang="en-US" b="1" dirty="0" smtClean="0">
                <a:solidFill>
                  <a:srgbClr val="990033"/>
                </a:solidFill>
              </a:rPr>
              <a:t>- </a:t>
            </a:r>
            <a:r>
              <a:rPr lang="ru-RU" b="1" dirty="0" smtClean="0">
                <a:solidFill>
                  <a:srgbClr val="990033"/>
                </a:solidFill>
                <a:effectLst/>
              </a:rPr>
              <a:t>Надежная </a:t>
            </a:r>
          </a:p>
          <a:p>
            <a:pPr algn="ctr">
              <a:tabLst>
                <a:tab pos="542925" algn="l"/>
              </a:tabLst>
            </a:pPr>
            <a:r>
              <a:rPr lang="ru-RU" b="1" dirty="0" smtClean="0">
                <a:solidFill>
                  <a:srgbClr val="990033"/>
                </a:solidFill>
                <a:effectLst/>
              </a:rPr>
              <a:t>физическая теория</a:t>
            </a:r>
          </a:p>
          <a:p>
            <a:pPr algn="ctr">
              <a:tabLst>
                <a:tab pos="542925" algn="l"/>
              </a:tabLst>
            </a:pPr>
            <a:r>
              <a:rPr lang="en-US" dirty="0" smtClean="0">
                <a:solidFill>
                  <a:srgbClr val="990033"/>
                </a:solidFill>
                <a:effectLst/>
              </a:rPr>
              <a:t>- </a:t>
            </a:r>
            <a:r>
              <a:rPr lang="ru-RU" b="1" dirty="0" smtClean="0">
                <a:solidFill>
                  <a:srgbClr val="990033"/>
                </a:solidFill>
                <a:effectLst/>
              </a:rPr>
              <a:t>Детальные моделирующие</a:t>
            </a:r>
          </a:p>
          <a:p>
            <a:pPr algn="ctr">
              <a:tabLst>
                <a:tab pos="542925" algn="l"/>
              </a:tabLst>
            </a:pPr>
            <a:r>
              <a:rPr lang="ru-RU" b="1" dirty="0" smtClean="0">
                <a:solidFill>
                  <a:srgbClr val="990033"/>
                </a:solidFill>
                <a:effectLst/>
              </a:rPr>
              <a:t> программы</a:t>
            </a:r>
          </a:p>
          <a:p>
            <a:pPr algn="ctr">
              <a:tabLst>
                <a:tab pos="542925" algn="l"/>
              </a:tabLst>
            </a:pPr>
            <a:r>
              <a:rPr lang="en-US" b="1" dirty="0" smtClean="0">
                <a:solidFill>
                  <a:srgbClr val="990033"/>
                </a:solidFill>
                <a:effectLst/>
              </a:rPr>
              <a:t>- ROOT</a:t>
            </a:r>
            <a:r>
              <a:rPr lang="en-US" b="1" dirty="0">
                <a:solidFill>
                  <a:srgbClr val="990033"/>
                </a:solidFill>
                <a:effectLst/>
              </a:rPr>
              <a:t>:</a:t>
            </a:r>
            <a:endParaRPr lang="ru-RU" b="1" dirty="0" smtClean="0">
              <a:solidFill>
                <a:srgbClr val="990033"/>
              </a:solidFill>
              <a:effectLst/>
            </a:endParaRPr>
          </a:p>
          <a:p>
            <a:pPr marL="1073150" lvl="1">
              <a:lnSpc>
                <a:spcPct val="80000"/>
              </a:lnSpc>
              <a:spcBef>
                <a:spcPct val="20000"/>
              </a:spcBef>
              <a:buClr>
                <a:srgbClr val="000099"/>
              </a:buClr>
              <a:buSzPct val="75000"/>
              <a:buFont typeface="Wingdings" pitchFamily="2" charset="2"/>
              <a:buChar char="§"/>
              <a:defRPr/>
            </a:pPr>
            <a:r>
              <a:rPr lang="en-US" sz="1400" b="1" dirty="0">
                <a:solidFill>
                  <a:srgbClr val="990033"/>
                </a:solidFill>
                <a:effectLst/>
              </a:rPr>
              <a:t>Cluster analysis</a:t>
            </a:r>
          </a:p>
          <a:p>
            <a:pPr marL="1073150" lvl="1">
              <a:lnSpc>
                <a:spcPct val="80000"/>
              </a:lnSpc>
              <a:spcBef>
                <a:spcPct val="20000"/>
              </a:spcBef>
              <a:buClr>
                <a:srgbClr val="000099"/>
              </a:buClr>
              <a:buSzPct val="75000"/>
              <a:buFont typeface="Wingdings" pitchFamily="2" charset="2"/>
              <a:buChar char="§"/>
              <a:defRPr/>
            </a:pPr>
            <a:r>
              <a:rPr lang="en-US" sz="1400" b="1" dirty="0">
                <a:solidFill>
                  <a:srgbClr val="990033"/>
                </a:solidFill>
                <a:effectLst/>
              </a:rPr>
              <a:t>Hough transform                                    </a:t>
            </a:r>
          </a:p>
          <a:p>
            <a:pPr marL="1073150" lvl="1">
              <a:lnSpc>
                <a:spcPct val="80000"/>
              </a:lnSpc>
              <a:spcBef>
                <a:spcPct val="20000"/>
              </a:spcBef>
              <a:buClr>
                <a:srgbClr val="000099"/>
              </a:buClr>
              <a:buSzPct val="75000"/>
              <a:buFont typeface="Wingdings" pitchFamily="2" charset="2"/>
              <a:buChar char="§"/>
              <a:defRPr/>
            </a:pPr>
            <a:r>
              <a:rPr lang="en-US" sz="1400" b="1" dirty="0" err="1">
                <a:solidFill>
                  <a:srgbClr val="990033"/>
                </a:solidFill>
                <a:effectLst/>
              </a:rPr>
              <a:t>Kalman</a:t>
            </a:r>
            <a:r>
              <a:rPr lang="en-US" sz="1400" b="1" dirty="0">
                <a:solidFill>
                  <a:srgbClr val="990033"/>
                </a:solidFill>
                <a:effectLst/>
              </a:rPr>
              <a:t> filter</a:t>
            </a:r>
          </a:p>
          <a:p>
            <a:pPr marL="1073150" lvl="1">
              <a:lnSpc>
                <a:spcPct val="80000"/>
              </a:lnSpc>
              <a:spcBef>
                <a:spcPct val="20000"/>
              </a:spcBef>
              <a:buClr>
                <a:srgbClr val="000099"/>
              </a:buClr>
              <a:buSzPct val="75000"/>
              <a:buFont typeface="Wingdings" pitchFamily="2" charset="2"/>
              <a:buChar char="§"/>
              <a:defRPr/>
            </a:pPr>
            <a:r>
              <a:rPr lang="en-US" sz="1400" b="1" dirty="0">
                <a:solidFill>
                  <a:srgbClr val="990033"/>
                </a:solidFill>
                <a:effectLst/>
              </a:rPr>
              <a:t>Neural networks</a:t>
            </a:r>
          </a:p>
          <a:p>
            <a:pPr marL="1073150" lvl="1">
              <a:lnSpc>
                <a:spcPct val="80000"/>
              </a:lnSpc>
              <a:spcBef>
                <a:spcPct val="20000"/>
              </a:spcBef>
              <a:buClr>
                <a:srgbClr val="000099"/>
              </a:buClr>
              <a:buSzPct val="75000"/>
              <a:buFont typeface="Wingdings" pitchFamily="2" charset="2"/>
              <a:buChar char="§"/>
              <a:defRPr/>
            </a:pPr>
            <a:r>
              <a:rPr lang="en-US" sz="1400" b="1" dirty="0">
                <a:solidFill>
                  <a:srgbClr val="990033"/>
                </a:solidFill>
                <a:effectLst/>
              </a:rPr>
              <a:t>Cellular automata</a:t>
            </a:r>
          </a:p>
          <a:p>
            <a:pPr marL="1073150" lvl="1">
              <a:lnSpc>
                <a:spcPct val="80000"/>
              </a:lnSpc>
              <a:spcBef>
                <a:spcPct val="20000"/>
              </a:spcBef>
              <a:buClr>
                <a:srgbClr val="000099"/>
              </a:buClr>
              <a:buSzPct val="75000"/>
              <a:buFont typeface="Wingdings" pitchFamily="2" charset="2"/>
              <a:buChar char="§"/>
              <a:defRPr/>
            </a:pPr>
            <a:r>
              <a:rPr lang="en-US" sz="1400" b="1" dirty="0">
                <a:solidFill>
                  <a:srgbClr val="C00000"/>
                </a:solidFill>
                <a:effectLst/>
              </a:rPr>
              <a:t>Wavelet analysis</a:t>
            </a:r>
          </a:p>
          <a:p>
            <a:pPr algn="ctr"/>
            <a:endParaRPr lang="ru-RU" dirty="0">
              <a:solidFill>
                <a:srgbClr val="990033"/>
              </a:solidFill>
            </a:endParaRPr>
          </a:p>
        </p:txBody>
      </p:sp>
      <p:sp>
        <p:nvSpPr>
          <p:cNvPr id="14" name="Прямоугольник 13"/>
          <p:cNvSpPr/>
          <p:nvPr/>
        </p:nvSpPr>
        <p:spPr bwMode="auto">
          <a:xfrm>
            <a:off x="728004" y="5733256"/>
            <a:ext cx="8087767" cy="593342"/>
          </a:xfrm>
          <a:prstGeom prst="rect">
            <a:avLst/>
          </a:prstGeom>
          <a:solidFill>
            <a:schemeClr val="accent1">
              <a:alpha val="17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Математика, теория</a:t>
            </a:r>
            <a:r>
              <a:rPr kumimoji="0" lang="ru-RU" sz="1800" b="0" i="0" u="none" strike="noStrike" cap="none" normalizeH="0" dirty="0" smtClean="0">
                <a:ln>
                  <a:noFill/>
                </a:ln>
                <a:solidFill>
                  <a:schemeClr val="tx1"/>
                </a:solidFill>
                <a:effectLst>
                  <a:outerShdw blurRad="38100" dist="38100" dir="2700000" algn="tl">
                    <a:srgbClr val="000000">
                      <a:alpha val="43137"/>
                    </a:srgbClr>
                  </a:outerShdw>
                </a:effectLst>
                <a:latin typeface="Arial" charset="0"/>
              </a:rPr>
              <a:t> вероятностей и статистика, вычислительные методы, теоретическое программирование</a:t>
            </a:r>
            <a:endPar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10" name="Нижний колонтитул 9"/>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3599139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ECF08016-004C-48A7-971A-6F9E96B6A3B9}" type="slidenum">
              <a:rPr lang="ru-RU" altLang="ru-RU" smtClean="0"/>
              <a:pPr>
                <a:defRPr/>
              </a:pPr>
              <a:t>44</a:t>
            </a:fld>
            <a:endParaRPr lang="ru-RU" altLang="ru-RU"/>
          </a:p>
        </p:txBody>
      </p:sp>
      <p:sp>
        <p:nvSpPr>
          <p:cNvPr id="3" name="TextBox 2"/>
          <p:cNvSpPr txBox="1"/>
          <p:nvPr/>
        </p:nvSpPr>
        <p:spPr>
          <a:xfrm>
            <a:off x="2267744" y="548680"/>
            <a:ext cx="3857146" cy="769441"/>
          </a:xfrm>
          <a:prstGeom prst="rect">
            <a:avLst/>
          </a:prstGeom>
          <a:noFill/>
        </p:spPr>
        <p:txBody>
          <a:bodyPr wrap="none" rtlCol="0">
            <a:spAutoFit/>
          </a:bodyPr>
          <a:lstStyle/>
          <a:p>
            <a:r>
              <a:rPr lang="en-US" sz="4400" b="1" dirty="0" smtClean="0">
                <a:solidFill>
                  <a:srgbClr val="0000FF"/>
                </a:solidFill>
              </a:rPr>
              <a:t>Final remarks</a:t>
            </a:r>
            <a:endParaRPr lang="ru-RU" sz="4400" b="1" dirty="0">
              <a:solidFill>
                <a:srgbClr val="0000FF"/>
              </a:solidFill>
            </a:endParaRPr>
          </a:p>
        </p:txBody>
      </p:sp>
      <p:sp>
        <p:nvSpPr>
          <p:cNvPr id="4" name="TextBox 3"/>
          <p:cNvSpPr txBox="1"/>
          <p:nvPr/>
        </p:nvSpPr>
        <p:spPr>
          <a:xfrm>
            <a:off x="251520" y="1700808"/>
            <a:ext cx="8584081" cy="4031873"/>
          </a:xfrm>
          <a:prstGeom prst="rect">
            <a:avLst/>
          </a:prstGeom>
          <a:noFill/>
        </p:spPr>
        <p:txBody>
          <a:bodyPr wrap="none" rtlCol="0">
            <a:spAutoFit/>
          </a:bodyPr>
          <a:lstStyle/>
          <a:p>
            <a:r>
              <a:rPr lang="ru-RU" sz="2000" b="1" dirty="0" smtClean="0">
                <a:solidFill>
                  <a:srgbClr val="0000FF"/>
                </a:solidFill>
                <a:effectLst/>
              </a:rPr>
              <a:t>Кто будет осуществлять эти грандиозные проекты </a:t>
            </a:r>
            <a:r>
              <a:rPr lang="ru-RU" sz="2000" b="1" dirty="0" err="1" smtClean="0">
                <a:solidFill>
                  <a:srgbClr val="0000FF"/>
                </a:solidFill>
                <a:effectLst/>
              </a:rPr>
              <a:t>компьютинга</a:t>
            </a:r>
            <a:r>
              <a:rPr lang="ru-RU" sz="2000" b="1" dirty="0" smtClean="0">
                <a:solidFill>
                  <a:srgbClr val="0000FF"/>
                </a:solidFill>
                <a:effectLst/>
              </a:rPr>
              <a:t>  </a:t>
            </a:r>
          </a:p>
          <a:p>
            <a:r>
              <a:rPr lang="ru-RU" sz="2000" b="1" dirty="0">
                <a:solidFill>
                  <a:srgbClr val="0000FF"/>
                </a:solidFill>
                <a:effectLst/>
              </a:rPr>
              <a:t>в </a:t>
            </a:r>
            <a:r>
              <a:rPr lang="ru-RU" sz="2000" b="1" dirty="0" err="1">
                <a:solidFill>
                  <a:srgbClr val="0000FF"/>
                </a:solidFill>
                <a:effectLst/>
              </a:rPr>
              <a:t>ЦЕРНе</a:t>
            </a:r>
            <a:r>
              <a:rPr lang="ru-RU" sz="2000" b="1" dirty="0">
                <a:solidFill>
                  <a:srgbClr val="0000FF"/>
                </a:solidFill>
                <a:effectLst/>
              </a:rPr>
              <a:t> и </a:t>
            </a:r>
            <a:r>
              <a:rPr lang="ru-RU" sz="2000" b="1" dirty="0" smtClean="0">
                <a:solidFill>
                  <a:srgbClr val="0000FF"/>
                </a:solidFill>
                <a:effectLst/>
              </a:rPr>
              <a:t>ОИЯИ в наступившую в эпоху Больших Данных?</a:t>
            </a:r>
          </a:p>
          <a:p>
            <a:endParaRPr lang="ru-RU" sz="2000" b="1" dirty="0">
              <a:solidFill>
                <a:srgbClr val="0000FF"/>
              </a:solidFill>
              <a:effectLst/>
            </a:endParaRPr>
          </a:p>
          <a:p>
            <a:pPr marL="342900" indent="-342900">
              <a:buFontTx/>
              <a:buChar char="-"/>
            </a:pPr>
            <a:r>
              <a:rPr lang="ru-RU" sz="2400" b="1" dirty="0" smtClean="0">
                <a:solidFill>
                  <a:srgbClr val="FF3300"/>
                </a:solidFill>
              </a:rPr>
              <a:t>Новые планы нереализуемы без участия </a:t>
            </a:r>
          </a:p>
          <a:p>
            <a:r>
              <a:rPr lang="ru-RU" sz="2400" b="1" dirty="0">
                <a:solidFill>
                  <a:srgbClr val="FF3300"/>
                </a:solidFill>
              </a:rPr>
              <a:t> </a:t>
            </a:r>
            <a:r>
              <a:rPr lang="ru-RU" sz="2400" b="1" dirty="0" smtClean="0">
                <a:solidFill>
                  <a:srgbClr val="FF3300"/>
                </a:solidFill>
              </a:rPr>
              <a:t>   </a:t>
            </a:r>
            <a:r>
              <a:rPr lang="ru-RU" sz="2400" b="1" dirty="0" err="1" smtClean="0">
                <a:solidFill>
                  <a:srgbClr val="FF3300"/>
                </a:solidFill>
              </a:rPr>
              <a:t>талатливой</a:t>
            </a:r>
            <a:r>
              <a:rPr lang="ru-RU" sz="2400" b="1" dirty="0" smtClean="0">
                <a:solidFill>
                  <a:srgbClr val="FF3300"/>
                </a:solidFill>
              </a:rPr>
              <a:t> молодежи.</a:t>
            </a:r>
          </a:p>
          <a:p>
            <a:endParaRPr lang="ru-RU" sz="2000" b="1" dirty="0">
              <a:effectLst/>
            </a:endParaRPr>
          </a:p>
          <a:p>
            <a:r>
              <a:rPr lang="ru-RU" sz="2400" b="1" u="sng" dirty="0" smtClean="0">
                <a:solidFill>
                  <a:srgbClr val="0000FF"/>
                </a:solidFill>
                <a:effectLst/>
              </a:rPr>
              <a:t>Составляющие успеха:</a:t>
            </a:r>
          </a:p>
          <a:p>
            <a:pPr marL="342900" indent="-342900">
              <a:buFont typeface="Wingdings" panose="05000000000000000000" pitchFamily="2" charset="2"/>
              <a:buChar char="v"/>
            </a:pPr>
            <a:r>
              <a:rPr lang="ru-RU" sz="2400" b="1" dirty="0" smtClean="0">
                <a:solidFill>
                  <a:srgbClr val="0000FF"/>
                </a:solidFill>
                <a:effectLst/>
              </a:rPr>
              <a:t>Глубокие знания</a:t>
            </a:r>
          </a:p>
          <a:p>
            <a:pPr marL="342900" indent="-342900">
              <a:buFont typeface="Wingdings" panose="05000000000000000000" pitchFamily="2" charset="2"/>
              <a:buChar char="v"/>
            </a:pPr>
            <a:r>
              <a:rPr lang="ru-RU" sz="2400" b="1" dirty="0" smtClean="0">
                <a:solidFill>
                  <a:srgbClr val="0000FF"/>
                </a:solidFill>
                <a:effectLst/>
              </a:rPr>
              <a:t>Умение их применить на практике</a:t>
            </a:r>
          </a:p>
          <a:p>
            <a:pPr marL="342900" indent="-342900">
              <a:buFont typeface="Wingdings" panose="05000000000000000000" pitchFamily="2" charset="2"/>
              <a:buChar char="v"/>
            </a:pPr>
            <a:r>
              <a:rPr lang="ru-RU" sz="2400" b="1" dirty="0" smtClean="0">
                <a:solidFill>
                  <a:srgbClr val="0000FF"/>
                </a:solidFill>
                <a:effectLst/>
              </a:rPr>
              <a:t>Энтузиазм </a:t>
            </a:r>
            <a:r>
              <a:rPr lang="ru-RU" sz="2400" b="1" dirty="0">
                <a:solidFill>
                  <a:srgbClr val="0000FF"/>
                </a:solidFill>
                <a:effectLst/>
              </a:rPr>
              <a:t>+ здоровое честолюбие (вера в себя)</a:t>
            </a:r>
          </a:p>
          <a:p>
            <a:pPr marL="342900" indent="-342900">
              <a:buFont typeface="Wingdings" panose="05000000000000000000" pitchFamily="2" charset="2"/>
              <a:buChar char="v"/>
            </a:pPr>
            <a:endParaRPr lang="ru-RU" sz="800" b="1" dirty="0">
              <a:solidFill>
                <a:srgbClr val="0000FF"/>
              </a:solidFill>
              <a:effectLst/>
            </a:endParaRPr>
          </a:p>
          <a:p>
            <a:pPr marL="342900" indent="-342900">
              <a:buFont typeface="Wingdings" panose="05000000000000000000" pitchFamily="2" charset="2"/>
              <a:buChar char="v"/>
            </a:pPr>
            <a:r>
              <a:rPr lang="ru-RU" sz="2400" b="1" dirty="0" smtClean="0">
                <a:solidFill>
                  <a:srgbClr val="C00000"/>
                </a:solidFill>
                <a:effectLst/>
              </a:rPr>
              <a:t>Деньги и толковые руководители</a:t>
            </a:r>
            <a:endParaRPr lang="ru-RU" sz="2400" b="1" dirty="0">
              <a:solidFill>
                <a:srgbClr val="C00000"/>
              </a:solidFill>
              <a:effectLst/>
            </a:endParaRPr>
          </a:p>
        </p:txBody>
      </p:sp>
      <p:cxnSp>
        <p:nvCxnSpPr>
          <p:cNvPr id="6" name="Прямая соединительная линия 5"/>
          <p:cNvCxnSpPr/>
          <p:nvPr/>
        </p:nvCxnSpPr>
        <p:spPr bwMode="auto">
          <a:xfrm>
            <a:off x="323528" y="5229200"/>
            <a:ext cx="6696744"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9583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D3CA094D-FE78-409D-82A9-2F9B7CE1837E}" type="slidenum">
              <a:rPr lang="ru-RU" altLang="ru-RU" sz="1200" smtClean="0">
                <a:solidFill>
                  <a:srgbClr val="000000"/>
                </a:solidFill>
                <a:latin typeface="Arial Black" pitchFamily="34" charset="0"/>
              </a:rPr>
              <a:pPr eaLnBrk="1" hangingPunct="1">
                <a:spcBef>
                  <a:spcPct val="0"/>
                </a:spcBef>
                <a:buClrTx/>
                <a:buSzTx/>
                <a:buFontTx/>
                <a:buNone/>
              </a:pPr>
              <a:t>45</a:t>
            </a:fld>
            <a:endParaRPr lang="ru-RU" altLang="ru-RU" sz="1200" dirty="0" smtClean="0">
              <a:solidFill>
                <a:srgbClr val="000000"/>
              </a:solidFill>
              <a:latin typeface="Arial Black" pitchFamily="34" charset="0"/>
            </a:endParaRPr>
          </a:p>
        </p:txBody>
      </p:sp>
      <p:sp>
        <p:nvSpPr>
          <p:cNvPr id="144387" name="Rectangle 3"/>
          <p:cNvSpPr>
            <a:spLocks noGrp="1" noChangeArrowheads="1"/>
          </p:cNvSpPr>
          <p:nvPr>
            <p:ph type="body" idx="4294967295"/>
          </p:nvPr>
        </p:nvSpPr>
        <p:spPr/>
        <p:txBody>
          <a:bodyPr/>
          <a:lstStyle/>
          <a:p>
            <a:pPr eaLnBrk="1" hangingPunct="1">
              <a:buFont typeface="Wingdings" pitchFamily="2" charset="2"/>
              <a:buNone/>
              <a:defRPr/>
            </a:pPr>
            <a:endParaRPr lang="en-US" altLang="ru-RU" dirty="0" smtClean="0"/>
          </a:p>
          <a:p>
            <a:pPr eaLnBrk="1" hangingPunct="1">
              <a:buFont typeface="Wingdings" pitchFamily="2" charset="2"/>
              <a:buNone/>
              <a:defRPr/>
            </a:pPr>
            <a:endParaRPr lang="en-US" altLang="ru-RU" dirty="0" smtClean="0"/>
          </a:p>
          <a:p>
            <a:pPr algn="ctr" eaLnBrk="1" hangingPunct="1">
              <a:buFont typeface="Wingdings" pitchFamily="2" charset="2"/>
              <a:buNone/>
              <a:defRPr/>
            </a:pPr>
            <a:r>
              <a:rPr lang="en-US" altLang="ru-RU" sz="4800" b="1" i="1" dirty="0" smtClean="0">
                <a:solidFill>
                  <a:srgbClr val="0000FF"/>
                </a:solidFill>
                <a:effectLst>
                  <a:outerShdw blurRad="38100" dist="38100" dir="2700000" algn="tl">
                    <a:srgbClr val="C0C0C0"/>
                  </a:outerShdw>
                </a:effectLst>
              </a:rPr>
              <a:t>Thank you for the attention!</a:t>
            </a:r>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291497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withEffect">
                                  <p:stCondLst>
                                    <p:cond delay="0"/>
                                  </p:stCondLst>
                                  <p:iterate type="lt">
                                    <p:tmPct val="10000"/>
                                  </p:iterate>
                                  <p:childTnLst>
                                    <p:animMotion origin="layout" path="M -3.05556E-6 -7.51445E-7 L -0.00399 -0.05965 " pathEditMode="relative" rAng="0" ptsTypes="AA">
                                      <p:cBhvr>
                                        <p:cTn id="6" dur="250" accel="50000" decel="50000" autoRev="1" fill="hold">
                                          <p:stCondLst>
                                            <p:cond delay="0"/>
                                          </p:stCondLst>
                                        </p:cTn>
                                        <p:tgtEl>
                                          <p:spTgt spid="144387">
                                            <p:txEl>
                                              <p:pRg st="2" end="2"/>
                                            </p:txEl>
                                          </p:spTgt>
                                        </p:tgtEl>
                                        <p:attrNameLst>
                                          <p:attrName>ppt_x</p:attrName>
                                          <p:attrName>ppt_y</p:attrName>
                                        </p:attrNameLst>
                                      </p:cBhvr>
                                      <p:rCtr x="-208" y="-2983"/>
                                    </p:animMotion>
                                    <p:animRot by="1500000">
                                      <p:cBhvr>
                                        <p:cTn id="7" dur="125" fill="hold">
                                          <p:stCondLst>
                                            <p:cond delay="0"/>
                                          </p:stCondLst>
                                        </p:cTn>
                                        <p:tgtEl>
                                          <p:spTgt spid="144387">
                                            <p:txEl>
                                              <p:pRg st="2" end="2"/>
                                            </p:txEl>
                                          </p:spTgt>
                                        </p:tgtEl>
                                        <p:attrNameLst>
                                          <p:attrName>r</p:attrName>
                                        </p:attrNameLst>
                                      </p:cBhvr>
                                    </p:animRot>
                                    <p:animRot by="-1500000">
                                      <p:cBhvr>
                                        <p:cTn id="8" dur="125" fill="hold">
                                          <p:stCondLst>
                                            <p:cond delay="125"/>
                                          </p:stCondLst>
                                        </p:cTn>
                                        <p:tgtEl>
                                          <p:spTgt spid="144387">
                                            <p:txEl>
                                              <p:pRg st="2" end="2"/>
                                            </p:txEl>
                                          </p:spTgt>
                                        </p:tgtEl>
                                        <p:attrNameLst>
                                          <p:attrName>r</p:attrName>
                                        </p:attrNameLst>
                                      </p:cBhvr>
                                    </p:animRot>
                                    <p:animRot by="-1500000">
                                      <p:cBhvr>
                                        <p:cTn id="9" dur="125" fill="hold">
                                          <p:stCondLst>
                                            <p:cond delay="250"/>
                                          </p:stCondLst>
                                        </p:cTn>
                                        <p:tgtEl>
                                          <p:spTgt spid="144387">
                                            <p:txEl>
                                              <p:pRg st="2" end="2"/>
                                            </p:txEl>
                                          </p:spTgt>
                                        </p:tgtEl>
                                        <p:attrNameLst>
                                          <p:attrName>r</p:attrName>
                                        </p:attrNameLst>
                                      </p:cBhvr>
                                    </p:animRot>
                                    <p:animRot by="1500000">
                                      <p:cBhvr>
                                        <p:cTn id="10" dur="125" fill="hold">
                                          <p:stCondLst>
                                            <p:cond delay="375"/>
                                          </p:stCondLst>
                                        </p:cTn>
                                        <p:tgtEl>
                                          <p:spTgt spid="14438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
        <p:nvSpPr>
          <p:cNvPr id="3" name="Номер слайда 2"/>
          <p:cNvSpPr>
            <a:spLocks noGrp="1"/>
          </p:cNvSpPr>
          <p:nvPr>
            <p:ph type="sldNum" sz="quarter" idx="11"/>
          </p:nvPr>
        </p:nvSpPr>
        <p:spPr/>
        <p:txBody>
          <a:bodyPr/>
          <a:lstStyle/>
          <a:p>
            <a:pPr>
              <a:defRPr/>
            </a:pPr>
            <a:fld id="{5D979B7D-6596-4869-9863-83AF6D5C0B99}" type="slidenum">
              <a:rPr lang="ru-RU" smtClean="0"/>
              <a:pPr>
                <a:defRPr/>
              </a:pPr>
              <a:t>46</a:t>
            </a:fld>
            <a:endParaRPr lang="ru-RU"/>
          </a:p>
        </p:txBody>
      </p:sp>
      <p:sp>
        <p:nvSpPr>
          <p:cNvPr id="4" name="TextBox 3"/>
          <p:cNvSpPr txBox="1"/>
          <p:nvPr/>
        </p:nvSpPr>
        <p:spPr>
          <a:xfrm>
            <a:off x="2051720" y="2634804"/>
            <a:ext cx="4839786" cy="923330"/>
          </a:xfrm>
          <a:prstGeom prst="rect">
            <a:avLst/>
          </a:prstGeom>
          <a:noFill/>
        </p:spPr>
        <p:txBody>
          <a:bodyPr wrap="none" rtlCol="0">
            <a:spAutoFit/>
          </a:bodyPr>
          <a:lstStyle/>
          <a:p>
            <a:r>
              <a:rPr lang="en-US" sz="5400" b="1" dirty="0" smtClean="0">
                <a:solidFill>
                  <a:srgbClr val="0000FF"/>
                </a:solidFill>
                <a:effectLst/>
              </a:rPr>
              <a:t>Backup slides</a:t>
            </a:r>
            <a:endParaRPr lang="ru-RU" sz="5400" b="1" dirty="0">
              <a:solidFill>
                <a:srgbClr val="0000FF"/>
              </a:solidFill>
              <a:effectLst/>
            </a:endParaRPr>
          </a:p>
        </p:txBody>
      </p:sp>
    </p:spTree>
    <p:extLst>
      <p:ext uri="{BB962C8B-B14F-4D97-AF65-F5344CB8AC3E}">
        <p14:creationId xmlns:p14="http://schemas.microsoft.com/office/powerpoint/2010/main" val="288822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0" y="457200"/>
            <a:ext cx="9252520" cy="883568"/>
          </a:xfrm>
        </p:spPr>
        <p:txBody>
          <a:bodyPr/>
          <a:lstStyle/>
          <a:p>
            <a:pPr algn="ctr">
              <a:lnSpc>
                <a:spcPct val="80000"/>
              </a:lnSpc>
            </a:pPr>
            <a:r>
              <a:rPr lang="ru-RU" altLang="ru-RU" sz="3200" b="1" dirty="0" smtClean="0">
                <a:solidFill>
                  <a:srgbClr val="0000FF"/>
                </a:solidFill>
              </a:rPr>
              <a:t>1. </a:t>
            </a:r>
            <a:r>
              <a:rPr lang="en-US" sz="3200" b="1" dirty="0">
                <a:solidFill>
                  <a:srgbClr val="0000FF"/>
                </a:solidFill>
              </a:rPr>
              <a:t>Large increase of CPU and WLCG </a:t>
            </a:r>
            <a:r>
              <a:rPr lang="en-US" sz="3200" b="1" dirty="0" smtClean="0">
                <a:solidFill>
                  <a:srgbClr val="0000FF"/>
                </a:solidFill>
              </a:rPr>
              <a:t>resources</a:t>
            </a:r>
            <a:endParaRPr lang="ru-RU" altLang="ru-RU" sz="3200" dirty="0" smtClean="0">
              <a:solidFill>
                <a:srgbClr val="0000FF"/>
              </a:solidFill>
            </a:endParaRPr>
          </a:p>
        </p:txBody>
      </p:sp>
      <p:sp>
        <p:nvSpPr>
          <p:cNvPr id="3" name="Объект 2"/>
          <p:cNvSpPr>
            <a:spLocks noGrp="1"/>
          </p:cNvSpPr>
          <p:nvPr>
            <p:ph idx="1"/>
          </p:nvPr>
        </p:nvSpPr>
        <p:spPr>
          <a:xfrm>
            <a:off x="-25127" y="1196752"/>
            <a:ext cx="9144000" cy="1439862"/>
          </a:xfrm>
        </p:spPr>
        <p:txBody>
          <a:bodyPr/>
          <a:lstStyle/>
          <a:p>
            <a:pPr marL="0" indent="0">
              <a:buFont typeface="Wingdings" pitchFamily="2" charset="2"/>
              <a:buNone/>
              <a:defRPr/>
            </a:pPr>
            <a:r>
              <a:rPr lang="ru-RU" sz="2000" b="1" dirty="0"/>
              <a:t>Большие данные </a:t>
            </a:r>
            <a:r>
              <a:rPr lang="en-US" sz="2000" b="1" dirty="0" smtClean="0"/>
              <a:t> </a:t>
            </a:r>
            <a:r>
              <a:rPr lang="ru-RU" sz="2000" dirty="0" smtClean="0"/>
              <a:t>= </a:t>
            </a:r>
          </a:p>
          <a:p>
            <a:pPr>
              <a:defRPr/>
            </a:pPr>
            <a:r>
              <a:rPr lang="ru-RU" sz="1800" dirty="0" smtClean="0"/>
              <a:t>больше CPU (по стоимости на 15% в год)</a:t>
            </a:r>
          </a:p>
          <a:p>
            <a:pPr>
              <a:defRPr/>
            </a:pPr>
            <a:r>
              <a:rPr lang="ru-RU" sz="1800" dirty="0" smtClean="0"/>
              <a:t>рост дискового пространства (на 15%)</a:t>
            </a:r>
          </a:p>
          <a:p>
            <a:pPr>
              <a:defRPr/>
            </a:pPr>
            <a:r>
              <a:rPr lang="ru-RU" sz="1800" dirty="0" smtClean="0"/>
              <a:t>рост роботизированных библиотек массового хранения (на 15%) </a:t>
            </a:r>
          </a:p>
          <a:p>
            <a:pPr marL="0" indent="0">
              <a:buFont typeface="Wingdings" pitchFamily="2" charset="2"/>
              <a:buNone/>
              <a:defRPr/>
            </a:pPr>
            <a:endParaRPr lang="ru-RU" sz="1400" dirty="0"/>
          </a:p>
        </p:txBody>
      </p:sp>
      <p:sp>
        <p:nvSpPr>
          <p:cNvPr id="25604"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0885773-7E7C-4F0B-B254-AEB860D41972}" type="slidenum">
              <a:rPr lang="ru-RU" altLang="ru-RU" sz="1200" smtClean="0">
                <a:latin typeface="Arial Black" pitchFamily="34" charset="0"/>
              </a:rPr>
              <a:pPr eaLnBrk="1" hangingPunct="1">
                <a:spcBef>
                  <a:spcPct val="0"/>
                </a:spcBef>
                <a:buClrTx/>
                <a:buSzTx/>
                <a:buFontTx/>
                <a:buNone/>
              </a:pPr>
              <a:t>47</a:t>
            </a:fld>
            <a:endParaRPr lang="ru-RU" altLang="ru-RU" sz="1200" smtClean="0">
              <a:latin typeface="Arial Black" pitchFamily="34" charset="0"/>
            </a:endParaRPr>
          </a:p>
        </p:txBody>
      </p:sp>
      <p:sp>
        <p:nvSpPr>
          <p:cNvPr id="25606" name="Выноска со стрелкой влево 6"/>
          <p:cNvSpPr>
            <a:spLocks noChangeArrowheads="1"/>
          </p:cNvSpPr>
          <p:nvPr/>
        </p:nvSpPr>
        <p:spPr bwMode="auto">
          <a:xfrm>
            <a:off x="6543700" y="1268760"/>
            <a:ext cx="2555875" cy="1366837"/>
          </a:xfrm>
          <a:prstGeom prst="leftArrowCallout">
            <a:avLst>
              <a:gd name="adj1" fmla="val 25000"/>
              <a:gd name="adj2" fmla="val 25000"/>
              <a:gd name="adj3" fmla="val 25027"/>
              <a:gd name="adj4" fmla="val 64977"/>
            </a:avLst>
          </a:prstGeom>
          <a:solidFill>
            <a:srgbClr val="FFFFCC"/>
          </a:solidFill>
          <a:ln w="9525" algn="ctr">
            <a:solidFill>
              <a:schemeClr val="tx1"/>
            </a:solidFill>
            <a:round/>
            <a:headEnd/>
            <a:tailEnd/>
          </a:ln>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ru-RU" altLang="ru-RU" sz="1400" b="1" dirty="0">
                <a:solidFill>
                  <a:srgbClr val="C00000"/>
                </a:solidFill>
                <a:effectLst/>
              </a:rPr>
              <a:t>цифры касаются Т0 в </a:t>
            </a:r>
            <a:r>
              <a:rPr lang="ru-RU" altLang="ru-RU" sz="1400" b="1" dirty="0" err="1">
                <a:solidFill>
                  <a:srgbClr val="C00000"/>
                </a:solidFill>
                <a:effectLst/>
              </a:rPr>
              <a:t>ЦЕРНе</a:t>
            </a:r>
            <a:r>
              <a:rPr lang="ru-RU" altLang="ru-RU" sz="1400" b="1" dirty="0">
                <a:solidFill>
                  <a:srgbClr val="C00000"/>
                </a:solidFill>
                <a:effectLst/>
              </a:rPr>
              <a:t> и </a:t>
            </a:r>
          </a:p>
          <a:p>
            <a:pPr eaLnBrk="1" hangingPunct="1">
              <a:spcBef>
                <a:spcPct val="0"/>
              </a:spcBef>
              <a:buClrTx/>
              <a:buSzTx/>
              <a:buFontTx/>
              <a:buNone/>
            </a:pPr>
            <a:r>
              <a:rPr lang="ru-RU" altLang="ru-RU" sz="1400" b="1" dirty="0">
                <a:solidFill>
                  <a:srgbClr val="C00000"/>
                </a:solidFill>
                <a:effectLst/>
              </a:rPr>
              <a:t>Т1-Т2 в странах, входящих в</a:t>
            </a:r>
          </a:p>
          <a:p>
            <a:pPr eaLnBrk="1" hangingPunct="1">
              <a:spcBef>
                <a:spcPct val="0"/>
              </a:spcBef>
              <a:buClrTx/>
              <a:buSzTx/>
              <a:buFontTx/>
              <a:buNone/>
            </a:pPr>
            <a:r>
              <a:rPr lang="ru-RU" altLang="ru-RU" sz="1400" b="1" dirty="0">
                <a:solidFill>
                  <a:srgbClr val="C00000"/>
                </a:solidFill>
                <a:effectLst/>
              </a:rPr>
              <a:t> </a:t>
            </a:r>
            <a:r>
              <a:rPr lang="en-US" altLang="ru-RU" sz="1400" b="1" dirty="0">
                <a:solidFill>
                  <a:srgbClr val="C00000"/>
                </a:solidFill>
                <a:effectLst/>
              </a:rPr>
              <a:t>WLCG</a:t>
            </a:r>
            <a:endParaRPr lang="ru-RU" altLang="ru-RU" sz="1400" dirty="0">
              <a:solidFill>
                <a:srgbClr val="C00000"/>
              </a:solidFill>
              <a:effectLst/>
            </a:endParaRPr>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2635597"/>
            <a:ext cx="2959596" cy="295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bwMode="auto">
          <a:xfrm>
            <a:off x="2966492" y="2675964"/>
            <a:ext cx="6156325" cy="334532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r>
              <a:rPr lang="ru-RU" dirty="0">
                <a:effectLst/>
              </a:rPr>
              <a:t>Важный </a:t>
            </a:r>
            <a:r>
              <a:rPr lang="ru-RU" dirty="0" err="1">
                <a:effectLst/>
              </a:rPr>
              <a:t>ньюанс</a:t>
            </a:r>
            <a:r>
              <a:rPr lang="ru-RU" dirty="0">
                <a:effectLst/>
              </a:rPr>
              <a:t>: </a:t>
            </a:r>
            <a:r>
              <a:rPr lang="ru-RU" b="1" dirty="0">
                <a:solidFill>
                  <a:srgbClr val="C00000"/>
                </a:solidFill>
                <a:effectLst/>
              </a:rPr>
              <a:t>Закон Мура: </a:t>
            </a:r>
            <a:r>
              <a:rPr lang="ru-RU" dirty="0">
                <a:effectLst/>
              </a:rPr>
              <a:t>экспоненциальный рост числа транзисторов по годам = соответствующий рост числа производимых </a:t>
            </a:r>
            <a:r>
              <a:rPr lang="en-US" dirty="0">
                <a:effectLst/>
              </a:rPr>
              <a:t>CPU</a:t>
            </a:r>
            <a:r>
              <a:rPr lang="ru-RU" dirty="0">
                <a:effectLst/>
              </a:rPr>
              <a:t>, однако скорость их работы сдерживается из-за </a:t>
            </a:r>
            <a:r>
              <a:rPr lang="ru-RU" b="1" dirty="0">
                <a:solidFill>
                  <a:srgbClr val="C00000"/>
                </a:solidFill>
                <a:effectLst/>
              </a:rPr>
              <a:t>эффекта «тепловой смерти».</a:t>
            </a:r>
          </a:p>
          <a:p>
            <a:pPr>
              <a:defRPr/>
            </a:pPr>
            <a:r>
              <a:rPr lang="ru-RU" b="1" dirty="0" smtClean="0">
                <a:solidFill>
                  <a:srgbClr val="0000FF"/>
                </a:solidFill>
                <a:effectLst/>
              </a:rPr>
              <a:t>Поэтому </a:t>
            </a:r>
            <a:r>
              <a:rPr lang="ru-RU" b="1" dirty="0">
                <a:solidFill>
                  <a:srgbClr val="0000FF"/>
                </a:solidFill>
                <a:effectLst/>
              </a:rPr>
              <a:t>для увеличения производительности вычислительных процессоров потребуются </a:t>
            </a:r>
          </a:p>
          <a:p>
            <a:pPr marL="285750" indent="-285750">
              <a:buFont typeface="Arial" panose="020B0604020202020204" pitchFamily="34" charset="0"/>
              <a:buChar char="•"/>
              <a:defRPr/>
            </a:pPr>
            <a:r>
              <a:rPr lang="ru-RU" dirty="0">
                <a:effectLst/>
              </a:rPr>
              <a:t>вычислители с большим числом ядер для введения параллелизма и/или </a:t>
            </a:r>
          </a:p>
          <a:p>
            <a:pPr marL="285750" indent="-285750">
              <a:buFont typeface="Arial" panose="020B0604020202020204" pitchFamily="34" charset="0"/>
              <a:buChar char="•"/>
              <a:defRPr/>
            </a:pPr>
            <a:r>
              <a:rPr lang="ru-RU" dirty="0">
                <a:effectLst/>
              </a:rPr>
              <a:t>применение новых графических </a:t>
            </a:r>
            <a:r>
              <a:rPr lang="en-US" dirty="0">
                <a:effectLst/>
              </a:rPr>
              <a:t>GPU </a:t>
            </a:r>
            <a:r>
              <a:rPr lang="ru-RU" dirty="0" smtClean="0">
                <a:effectLst/>
              </a:rPr>
              <a:t>процессоров</a:t>
            </a:r>
          </a:p>
          <a:p>
            <a:pPr marL="285750" indent="-285750">
              <a:buFont typeface="Arial" panose="020B0604020202020204" pitchFamily="34" charset="0"/>
              <a:buChar char="•"/>
              <a:defRPr/>
            </a:pPr>
            <a:r>
              <a:rPr lang="ru-RU" dirty="0" smtClean="0">
                <a:effectLst/>
              </a:rPr>
              <a:t>Вы слышали о необыкновенных вычислительных мощностях </a:t>
            </a:r>
            <a:r>
              <a:rPr lang="ru-RU" b="1" dirty="0" smtClean="0">
                <a:effectLst/>
              </a:rPr>
              <a:t> </a:t>
            </a:r>
            <a:r>
              <a:rPr lang="ru-RU" b="1" dirty="0" smtClean="0">
                <a:solidFill>
                  <a:srgbClr val="C00000"/>
                </a:solidFill>
                <a:effectLst/>
              </a:rPr>
              <a:t>квантовых компьютеров</a:t>
            </a:r>
            <a:r>
              <a:rPr lang="ru-RU" dirty="0" smtClean="0">
                <a:effectLst/>
              </a:rPr>
              <a:t>, но пока это</a:t>
            </a:r>
          </a:p>
          <a:p>
            <a:pPr>
              <a:defRPr/>
            </a:pPr>
            <a:r>
              <a:rPr lang="ru-RU" dirty="0">
                <a:effectLst/>
              </a:rPr>
              <a:t> </a:t>
            </a:r>
            <a:r>
              <a:rPr lang="ru-RU" dirty="0" smtClean="0">
                <a:effectLst/>
              </a:rPr>
              <a:t>    дело будущего</a:t>
            </a:r>
            <a:endParaRPr lang="ru-RU" dirty="0">
              <a:effectLst/>
            </a:endParaRPr>
          </a:p>
          <a:p>
            <a:pPr>
              <a:defRPr/>
            </a:pPr>
            <a:endParaRPr lang="ru-RU" b="1" dirty="0">
              <a:solidFill>
                <a:srgbClr val="C00000"/>
              </a:solidFill>
              <a:effectLst/>
            </a:endParaRPr>
          </a:p>
        </p:txBody>
      </p:sp>
      <p:sp>
        <p:nvSpPr>
          <p:cNvPr id="10" name="Прямоугольник 9"/>
          <p:cNvSpPr/>
          <p:nvPr/>
        </p:nvSpPr>
        <p:spPr>
          <a:xfrm>
            <a:off x="0" y="6068084"/>
            <a:ext cx="9144000" cy="353943"/>
          </a:xfrm>
          <a:prstGeom prst="rect">
            <a:avLst/>
          </a:prstGeom>
        </p:spPr>
        <p:txBody>
          <a:bodyPr wrap="square">
            <a:spAutoFit/>
          </a:bodyPr>
          <a:lstStyle/>
          <a:p>
            <a:pPr>
              <a:defRPr/>
            </a:pPr>
            <a:r>
              <a:rPr lang="ru-RU" sz="1700" dirty="0"/>
              <a:t>После 2014 года более 15% данных LHC </a:t>
            </a:r>
            <a:r>
              <a:rPr lang="ru-RU" sz="1700" dirty="0" smtClean="0"/>
              <a:t>обрабатываются </a:t>
            </a:r>
            <a:r>
              <a:rPr lang="ru-RU" sz="1700" dirty="0"/>
              <a:t>в российских центрах </a:t>
            </a:r>
            <a:r>
              <a:rPr lang="en-US" sz="1700" dirty="0"/>
              <a:t>WLCG</a:t>
            </a:r>
            <a:r>
              <a:rPr lang="ru-RU" sz="1700" dirty="0" smtClean="0"/>
              <a:t>.</a:t>
            </a:r>
            <a:endParaRPr lang="ru-RU" sz="1700" dirty="0"/>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406896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404813"/>
            <a:ext cx="9144000" cy="863600"/>
          </a:xfrm>
        </p:spPr>
        <p:txBody>
          <a:bodyPr/>
          <a:lstStyle/>
          <a:p>
            <a:pPr>
              <a:lnSpc>
                <a:spcPct val="80000"/>
              </a:lnSpc>
            </a:pPr>
            <a:r>
              <a:rPr lang="ru-RU" altLang="ru-RU" sz="3200" b="1" dirty="0" smtClean="0">
                <a:solidFill>
                  <a:srgbClr val="0000FF"/>
                </a:solidFill>
              </a:rPr>
              <a:t>2. </a:t>
            </a:r>
            <a:r>
              <a:rPr lang="en-US" altLang="ru-RU" sz="3200" b="1" dirty="0">
                <a:solidFill>
                  <a:srgbClr val="0000FF"/>
                </a:solidFill>
              </a:rPr>
              <a:t>Intellectual tools for dynamic data </a:t>
            </a:r>
            <a:r>
              <a:rPr lang="en-US" altLang="ru-RU" sz="3200" b="1" dirty="0" smtClean="0">
                <a:solidFill>
                  <a:srgbClr val="0000FF"/>
                </a:solidFill>
              </a:rPr>
              <a:t>storage</a:t>
            </a:r>
            <a:r>
              <a:rPr lang="ru-RU" altLang="ru-RU" sz="3200" b="1" dirty="0" smtClean="0">
                <a:solidFill>
                  <a:srgbClr val="0000FF"/>
                </a:solidFill>
              </a:rPr>
              <a:t> 1</a:t>
            </a:r>
            <a:endParaRPr lang="ru-RU" altLang="ru-RU" sz="3200" dirty="0" smtClean="0">
              <a:solidFill>
                <a:srgbClr val="0000FF"/>
              </a:solidFill>
            </a:endParaRPr>
          </a:p>
        </p:txBody>
      </p:sp>
      <p:sp>
        <p:nvSpPr>
          <p:cNvPr id="3" name="Объект 2"/>
          <p:cNvSpPr>
            <a:spLocks noGrp="1"/>
          </p:cNvSpPr>
          <p:nvPr>
            <p:ph idx="1"/>
          </p:nvPr>
        </p:nvSpPr>
        <p:spPr>
          <a:xfrm>
            <a:off x="0" y="1341438"/>
            <a:ext cx="8964613" cy="1150937"/>
          </a:xfrm>
        </p:spPr>
        <p:txBody>
          <a:bodyPr/>
          <a:lstStyle/>
          <a:p>
            <a:pPr>
              <a:defRPr/>
            </a:pPr>
            <a:r>
              <a:rPr lang="ru-RU" sz="1800" dirty="0"/>
              <a:t>Терабайты данных в секунду, производимые в экспериментах ФВЭ  и </a:t>
            </a:r>
            <a:r>
              <a:rPr lang="ru-RU" sz="1800" dirty="0" smtClean="0"/>
              <a:t>ЯФ, </a:t>
            </a:r>
            <a:r>
              <a:rPr lang="ru-RU" sz="1800" dirty="0"/>
              <a:t>требуют либо сложнейших многоуровневых триггерных процедур или сверхбыстрой  параллельной обработки данных для сжатия сырых данных в миллионы раз.</a:t>
            </a:r>
          </a:p>
          <a:p>
            <a:pPr marL="0" indent="0">
              <a:buFont typeface="Wingdings" pitchFamily="2" charset="2"/>
              <a:buNone/>
              <a:defRPr/>
            </a:pPr>
            <a:endParaRPr lang="ru-RU" sz="2000" dirty="0"/>
          </a:p>
        </p:txBody>
      </p:sp>
      <p:sp>
        <p:nvSpPr>
          <p:cNvPr id="26628"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A9EE1D6-E1E6-473B-82E8-307DE60637BB}" type="slidenum">
              <a:rPr lang="ru-RU" altLang="ru-RU" sz="1200" smtClean="0">
                <a:latin typeface="Arial Black" pitchFamily="34" charset="0"/>
              </a:rPr>
              <a:pPr eaLnBrk="1" hangingPunct="1">
                <a:spcBef>
                  <a:spcPct val="0"/>
                </a:spcBef>
                <a:buClrTx/>
                <a:buSzTx/>
                <a:buFontTx/>
                <a:buNone/>
              </a:pPr>
              <a:t>48</a:t>
            </a:fld>
            <a:endParaRPr lang="ru-RU" altLang="ru-RU" sz="1200" smtClean="0">
              <a:latin typeface="Arial Black" pitchFamily="34" charset="0"/>
            </a:endParaRPr>
          </a:p>
        </p:txBody>
      </p:sp>
      <p:sp>
        <p:nvSpPr>
          <p:cNvPr id="7" name="Прямоугольник 6"/>
          <p:cNvSpPr/>
          <p:nvPr/>
        </p:nvSpPr>
        <p:spPr>
          <a:xfrm>
            <a:off x="26138" y="2492375"/>
            <a:ext cx="5049918" cy="3416300"/>
          </a:xfrm>
          <a:prstGeom prst="rect">
            <a:avLst/>
          </a:prstGeom>
        </p:spPr>
        <p:txBody>
          <a:bodyPr wrap="square">
            <a:spAutoFit/>
          </a:bodyPr>
          <a:lstStyle/>
          <a:p>
            <a:pPr marL="285750" indent="-285750">
              <a:buFont typeface="Wingdings" panose="05000000000000000000" pitchFamily="2" charset="2"/>
              <a:buChar char="§"/>
              <a:defRPr/>
            </a:pPr>
            <a:r>
              <a:rPr lang="ru-RU" b="1" dirty="0"/>
              <a:t>Итог </a:t>
            </a:r>
            <a:r>
              <a:rPr lang="ru-RU" b="1" dirty="0" smtClean="0"/>
              <a:t>– 0.5 экзабайт данных </a:t>
            </a:r>
            <a:r>
              <a:rPr lang="ru-RU" b="1" dirty="0"/>
              <a:t>в год, </a:t>
            </a:r>
            <a:r>
              <a:rPr lang="ru-RU" dirty="0"/>
              <a:t>которые требовалось хранить в специальных </a:t>
            </a:r>
            <a:r>
              <a:rPr lang="ru-RU" b="1" dirty="0">
                <a:solidFill>
                  <a:srgbClr val="0000FF"/>
                </a:solidFill>
              </a:rPr>
              <a:t>роботизированных  ленточных хранилищах</a:t>
            </a:r>
            <a:r>
              <a:rPr lang="ru-RU" dirty="0"/>
              <a:t>, т.к. копии этих данных  подлежат передаче в сотни физических центров 36 стран мира для более тщательного анализа. Для архивирования, изготовления и передачи копий разработаны сложные роботизированные хранилища ленточных картриджей, </a:t>
            </a:r>
            <a:r>
              <a:rPr lang="ru-RU" dirty="0" smtClean="0"/>
              <a:t>каждый из которых вмещает </a:t>
            </a:r>
            <a:r>
              <a:rPr lang="ru-RU" dirty="0"/>
              <a:t>по 6.25 терабайт</a:t>
            </a:r>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pic>
        <p:nvPicPr>
          <p:cNvPr id="9" name="Picture 4"/>
          <p:cNvPicPr>
            <a:picLocks noChangeAspect="1" noChangeArrowheads="1"/>
          </p:cNvPicPr>
          <p:nvPr/>
        </p:nvPicPr>
        <p:blipFill>
          <a:blip r:embed="rId2"/>
          <a:srcRect/>
          <a:stretch>
            <a:fillRect/>
          </a:stretch>
        </p:blipFill>
        <p:spPr bwMode="auto">
          <a:xfrm>
            <a:off x="5585792" y="2636911"/>
            <a:ext cx="3018656" cy="3398763"/>
          </a:xfrm>
          <a:prstGeom prst="rect">
            <a:avLst/>
          </a:prstGeom>
          <a:noFill/>
          <a:ln w="9525">
            <a:noFill/>
            <a:round/>
            <a:headEnd/>
            <a:tailEnd/>
          </a:ln>
        </p:spPr>
      </p:pic>
    </p:spTree>
    <p:extLst>
      <p:ext uri="{BB962C8B-B14F-4D97-AF65-F5344CB8AC3E}">
        <p14:creationId xmlns:p14="http://schemas.microsoft.com/office/powerpoint/2010/main" val="761302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82550" y="333375"/>
            <a:ext cx="9061450" cy="954088"/>
          </a:xfrm>
        </p:spPr>
        <p:txBody>
          <a:bodyPr/>
          <a:lstStyle/>
          <a:p>
            <a:pPr algn="ctr">
              <a:lnSpc>
                <a:spcPct val="80000"/>
              </a:lnSpc>
            </a:pPr>
            <a:r>
              <a:rPr lang="en-US" altLang="ru-RU" sz="3200" b="1" dirty="0">
                <a:solidFill>
                  <a:srgbClr val="0000FF"/>
                </a:solidFill>
              </a:rPr>
              <a:t>Intellectual tools for dynamic data </a:t>
            </a:r>
            <a:r>
              <a:rPr lang="en-US" altLang="ru-RU" sz="3200" b="1" dirty="0" smtClean="0">
                <a:solidFill>
                  <a:srgbClr val="0000FF"/>
                </a:solidFill>
              </a:rPr>
              <a:t>storage</a:t>
            </a:r>
            <a:r>
              <a:rPr lang="ru-RU" altLang="ru-RU" sz="3200" b="1" dirty="0" smtClean="0">
                <a:solidFill>
                  <a:srgbClr val="0000FF"/>
                </a:solidFill>
              </a:rPr>
              <a:t> 2.</a:t>
            </a:r>
            <a:endParaRPr lang="ru-RU" altLang="ru-RU" sz="3200" dirty="0" smtClean="0"/>
          </a:p>
        </p:txBody>
      </p:sp>
      <p:sp>
        <p:nvSpPr>
          <p:cNvPr id="3" name="Объект 2"/>
          <p:cNvSpPr>
            <a:spLocks noGrp="1"/>
          </p:cNvSpPr>
          <p:nvPr>
            <p:ph idx="1"/>
          </p:nvPr>
        </p:nvSpPr>
        <p:spPr>
          <a:xfrm>
            <a:off x="0" y="1196975"/>
            <a:ext cx="9036050" cy="2808288"/>
          </a:xfrm>
        </p:spPr>
        <p:txBody>
          <a:bodyPr/>
          <a:lstStyle/>
          <a:p>
            <a:pPr>
              <a:defRPr/>
            </a:pPr>
            <a:r>
              <a:rPr lang="ru-RU" sz="1800" dirty="0"/>
              <a:t>Одной из ключевых проблем в такой системе управления распределением данных является </a:t>
            </a:r>
            <a:r>
              <a:rPr lang="ru-RU" sz="1800" b="1" dirty="0">
                <a:solidFill>
                  <a:srgbClr val="C00000"/>
                </a:solidFill>
              </a:rPr>
              <a:t>сбалансированный процесс копирования  востребованных (горячих) и стирания устаревших (холодных) записей</a:t>
            </a:r>
            <a:r>
              <a:rPr lang="ru-RU" sz="1800" dirty="0"/>
              <a:t>. </a:t>
            </a:r>
            <a:endParaRPr lang="ru-RU" sz="1800" dirty="0" smtClean="0"/>
          </a:p>
          <a:p>
            <a:pPr>
              <a:defRPr/>
            </a:pPr>
            <a:r>
              <a:rPr lang="ru-RU" sz="1800" dirty="0" smtClean="0"/>
              <a:t>Проект </a:t>
            </a:r>
            <a:r>
              <a:rPr lang="en-US" sz="1800" dirty="0"/>
              <a:t>ATLAS Distributed Data Management </a:t>
            </a:r>
            <a:r>
              <a:rPr lang="ru-RU" sz="1800" dirty="0"/>
              <a:t>- пример автоматической организации такого процесса, выполняющего копирование, доступ, стирание и весь учет оборота данных  эксперимента </a:t>
            </a:r>
            <a:r>
              <a:rPr lang="en-US" sz="1800" dirty="0"/>
              <a:t>ATLAS</a:t>
            </a:r>
            <a:r>
              <a:rPr lang="ru-RU" sz="1800" dirty="0"/>
              <a:t> в более, чем 120 </a:t>
            </a:r>
            <a:r>
              <a:rPr lang="ru-RU" sz="1800" dirty="0" err="1"/>
              <a:t>грид</a:t>
            </a:r>
            <a:r>
              <a:rPr lang="ru-RU" sz="1800" dirty="0"/>
              <a:t>-сайтах. Разработан специальный сервис учета распространения данных (</a:t>
            </a:r>
            <a:r>
              <a:rPr lang="en-US" sz="1800" dirty="0"/>
              <a:t>data popularity service</a:t>
            </a:r>
            <a:r>
              <a:rPr lang="ru-RU" sz="1800" dirty="0"/>
              <a:t>) для принятия решений о необходимости увеличения или уменьшения числа копий или </a:t>
            </a:r>
            <a:r>
              <a:rPr lang="ru-RU" sz="1800" dirty="0" smtClean="0"/>
              <a:t>полного стирании </a:t>
            </a:r>
            <a:r>
              <a:rPr lang="ru-RU" sz="1800" dirty="0"/>
              <a:t>файла с данными, как вышедшего из употребления.</a:t>
            </a:r>
          </a:p>
          <a:p>
            <a:pPr marL="0" indent="0">
              <a:buFont typeface="Wingdings" pitchFamily="2" charset="2"/>
              <a:buNone/>
              <a:defRPr/>
            </a:pPr>
            <a:endParaRPr lang="ru-RU" sz="1800" dirty="0"/>
          </a:p>
        </p:txBody>
      </p:sp>
      <p:sp>
        <p:nvSpPr>
          <p:cNvPr id="27652"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C266B2D-00D4-468E-86E3-8C27844EF62F}" type="slidenum">
              <a:rPr lang="ru-RU" altLang="ru-RU" sz="1200" smtClean="0">
                <a:latin typeface="Arial Black" pitchFamily="34" charset="0"/>
              </a:rPr>
              <a:pPr eaLnBrk="1" hangingPunct="1">
                <a:spcBef>
                  <a:spcPct val="0"/>
                </a:spcBef>
                <a:buClrTx/>
                <a:buSzTx/>
                <a:buFontTx/>
                <a:buNone/>
              </a:pPr>
              <a:t>49</a:t>
            </a:fld>
            <a:endParaRPr lang="ru-RU" altLang="ru-RU" sz="1200" smtClean="0">
              <a:latin typeface="Arial Black" pitchFamily="34" charset="0"/>
            </a:endParaRP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05263"/>
            <a:ext cx="46482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bwMode="auto">
          <a:xfrm>
            <a:off x="82550" y="4292600"/>
            <a:ext cx="4537075" cy="1944688"/>
          </a:xfrm>
          <a:prstGeom prst="rect">
            <a:avLst/>
          </a:prstGeom>
          <a:solidFill>
            <a:schemeClr val="bg1"/>
          </a:solidFill>
          <a:ln w="9525" cap="flat" cmpd="sng" algn="ctr">
            <a:noFill/>
            <a:prstDash val="solid"/>
            <a:round/>
            <a:headEnd type="none" w="med" len="med"/>
            <a:tailEnd type="none" w="med" len="med"/>
          </a:ln>
          <a:effectLst/>
          <a:extLst/>
        </p:spPr>
        <p:txBody>
          <a:bodyPr/>
          <a:lstStyle/>
          <a:p>
            <a:pPr>
              <a:defRPr/>
            </a:pPr>
            <a:r>
              <a:rPr lang="ru-RU" dirty="0">
                <a:solidFill>
                  <a:srgbClr val="0000FF"/>
                </a:solidFill>
              </a:rPr>
              <a:t>В ЛИТ ОИЯИ разработана и установлена программа ATLAS </a:t>
            </a:r>
            <a:r>
              <a:rPr lang="ru-RU" dirty="0" err="1">
                <a:solidFill>
                  <a:srgbClr val="0000FF"/>
                </a:solidFill>
              </a:rPr>
              <a:t>Deletion</a:t>
            </a:r>
            <a:r>
              <a:rPr lang="ru-RU" dirty="0">
                <a:solidFill>
                  <a:srgbClr val="0000FF"/>
                </a:solidFill>
              </a:rPr>
              <a:t> </a:t>
            </a:r>
            <a:r>
              <a:rPr lang="ru-RU" dirty="0" err="1">
                <a:solidFill>
                  <a:srgbClr val="0000FF"/>
                </a:solidFill>
              </a:rPr>
              <a:t>Service</a:t>
            </a:r>
            <a:r>
              <a:rPr lang="ru-RU" dirty="0">
                <a:solidFill>
                  <a:srgbClr val="0000FF"/>
                </a:solidFill>
              </a:rPr>
              <a:t> DQ2, которая ежедневно находит и стирает 2-2,5 миллиона файлов, освобождая до 500 терабайт (порядка 300к файлов в час).</a:t>
            </a:r>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833629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0" y="332656"/>
            <a:ext cx="9144000" cy="719138"/>
          </a:xfrm>
        </p:spPr>
        <p:txBody>
          <a:bodyPr/>
          <a:lstStyle/>
          <a:p>
            <a:r>
              <a:rPr lang="en-US" altLang="ru-RU" sz="2400" b="1" dirty="0">
                <a:solidFill>
                  <a:srgbClr val="0000FF"/>
                </a:solidFill>
              </a:rPr>
              <a:t>Where is high energy and nuclear physics in Big Data terms?</a:t>
            </a:r>
            <a:endParaRPr lang="ru-RU" altLang="ru-RU" sz="2400" dirty="0" smtClean="0"/>
          </a:p>
        </p:txBody>
      </p:sp>
      <p:sp>
        <p:nvSpPr>
          <p:cNvPr id="20483"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87CB9E61-133F-440F-9C1A-C47711740459}" type="slidenum">
              <a:rPr lang="ru-RU" altLang="ru-RU" sz="1200" smtClean="0">
                <a:latin typeface="Arial Black" pitchFamily="34" charset="0"/>
              </a:rPr>
              <a:pPr eaLnBrk="1" hangingPunct="1">
                <a:spcBef>
                  <a:spcPct val="0"/>
                </a:spcBef>
                <a:buClrTx/>
                <a:buSzTx/>
                <a:buFontTx/>
                <a:buNone/>
              </a:pPr>
              <a:t>5</a:t>
            </a:fld>
            <a:endParaRPr lang="ru-RU" altLang="ru-RU" sz="1200" smtClean="0">
              <a:latin typeface="Arial Black" pitchFamily="34" charset="0"/>
            </a:endParaRPr>
          </a:p>
        </p:txBody>
      </p:sp>
      <p:sp>
        <p:nvSpPr>
          <p:cNvPr id="8" name="Прямоугольник 7"/>
          <p:cNvSpPr/>
          <p:nvPr/>
        </p:nvSpPr>
        <p:spPr>
          <a:xfrm>
            <a:off x="6659563" y="2349500"/>
            <a:ext cx="1944687" cy="400050"/>
          </a:xfrm>
          <a:prstGeom prst="rect">
            <a:avLst/>
          </a:prstGeom>
        </p:spPr>
        <p:txBody>
          <a:bodyPr>
            <a:spAutoFit/>
          </a:bodyPr>
          <a:lstStyle/>
          <a:p>
            <a:pPr>
              <a:defRPr/>
            </a:pPr>
            <a:r>
              <a:rPr lang="en-US" sz="2000" b="1" dirty="0">
                <a:solidFill>
                  <a:schemeClr val="bg1"/>
                </a:solidFill>
              </a:rPr>
              <a:t>We are BIG!</a:t>
            </a:r>
            <a:endParaRPr lang="ru-RU" sz="2000" b="1" dirty="0">
              <a:solidFill>
                <a:schemeClr val="bg1"/>
              </a:solidFill>
            </a:endParaRPr>
          </a:p>
        </p:txBody>
      </p:sp>
      <p:sp>
        <p:nvSpPr>
          <p:cNvPr id="9" name="Прямоугольник 8"/>
          <p:cNvSpPr/>
          <p:nvPr/>
        </p:nvSpPr>
        <p:spPr>
          <a:xfrm>
            <a:off x="1" y="1052736"/>
            <a:ext cx="2411759" cy="4031873"/>
          </a:xfrm>
          <a:prstGeom prst="rect">
            <a:avLst/>
          </a:prstGeom>
        </p:spPr>
        <p:txBody>
          <a:bodyPr wrap="square">
            <a:spAutoFit/>
          </a:bodyPr>
          <a:lstStyle/>
          <a:p>
            <a:pPr>
              <a:defRPr/>
            </a:pPr>
            <a:r>
              <a:rPr lang="ru-RU" sz="1600" dirty="0"/>
              <a:t>Сравнительная диаграмма по общим объемам перерабатываемых  </a:t>
            </a:r>
            <a:endParaRPr lang="en-US" sz="1600" dirty="0" smtClean="0"/>
          </a:p>
          <a:p>
            <a:pPr>
              <a:defRPr/>
            </a:pPr>
            <a:r>
              <a:rPr lang="ru-RU" sz="1600" dirty="0" smtClean="0"/>
              <a:t>в </a:t>
            </a:r>
            <a:r>
              <a:rPr lang="ru-RU" sz="1600" dirty="0"/>
              <a:t>2012 году данных </a:t>
            </a:r>
            <a:endParaRPr lang="en-US" sz="1600" dirty="0" smtClean="0"/>
          </a:p>
          <a:p>
            <a:pPr>
              <a:defRPr/>
            </a:pPr>
            <a:r>
              <a:rPr lang="ru-RU" sz="1600" dirty="0" smtClean="0"/>
              <a:t>в </a:t>
            </a:r>
            <a:r>
              <a:rPr lang="ru-RU" sz="1600" dirty="0"/>
              <a:t>социальных сетях, поисковых системах, разных отраслях бизнеса, медицины, климатических прогнозов и БАК наглядно показывает, что </a:t>
            </a:r>
            <a:r>
              <a:rPr lang="ru-RU" sz="1600" dirty="0">
                <a:solidFill>
                  <a:srgbClr val="C00000"/>
                </a:solidFill>
              </a:rPr>
              <a:t>исследования в </a:t>
            </a:r>
            <a:r>
              <a:rPr lang="ru-RU" sz="1600" dirty="0" err="1">
                <a:solidFill>
                  <a:srgbClr val="C00000"/>
                </a:solidFill>
              </a:rPr>
              <a:t>ЦЕРНе</a:t>
            </a:r>
            <a:r>
              <a:rPr lang="ru-RU" sz="1600" dirty="0">
                <a:solidFill>
                  <a:srgbClr val="C00000"/>
                </a:solidFill>
              </a:rPr>
              <a:t> идут в </a:t>
            </a:r>
            <a:r>
              <a:rPr lang="ru-RU" sz="1600" b="1" dirty="0">
                <a:solidFill>
                  <a:srgbClr val="C00000"/>
                </a:solidFill>
              </a:rPr>
              <a:t>условиях Больших </a:t>
            </a:r>
            <a:r>
              <a:rPr lang="ru-RU" sz="1600" b="1" dirty="0" smtClean="0">
                <a:solidFill>
                  <a:srgbClr val="C00000"/>
                </a:solidFill>
              </a:rPr>
              <a:t>Данных</a:t>
            </a:r>
            <a:endParaRPr lang="ru-RU" sz="1400" dirty="0"/>
          </a:p>
        </p:txBody>
      </p:sp>
      <p:sp>
        <p:nvSpPr>
          <p:cNvPr id="11" name="TextBox 10"/>
          <p:cNvSpPr txBox="1"/>
          <p:nvPr/>
        </p:nvSpPr>
        <p:spPr>
          <a:xfrm>
            <a:off x="-11313" y="5229200"/>
            <a:ext cx="9055429" cy="1200329"/>
          </a:xfrm>
          <a:prstGeom prst="rect">
            <a:avLst/>
          </a:prstGeom>
          <a:noFill/>
        </p:spPr>
        <p:txBody>
          <a:bodyPr wrap="square">
            <a:spAutoFit/>
          </a:bodyPr>
          <a:lstStyle/>
          <a:p>
            <a:pPr>
              <a:defRPr/>
            </a:pPr>
            <a:r>
              <a:rPr lang="ru-RU" sz="2400" dirty="0">
                <a:solidFill>
                  <a:srgbClr val="0000FF"/>
                </a:solidFill>
              </a:rPr>
              <a:t>Более того, </a:t>
            </a:r>
            <a:r>
              <a:rPr lang="ru-RU" sz="2400" dirty="0" smtClean="0">
                <a:solidFill>
                  <a:srgbClr val="0000FF"/>
                </a:solidFill>
              </a:rPr>
              <a:t>в результате вторичного запуска модернизированного БАК в </a:t>
            </a:r>
            <a:r>
              <a:rPr lang="ru-RU" sz="2400" dirty="0">
                <a:solidFill>
                  <a:srgbClr val="0000FF"/>
                </a:solidFill>
              </a:rPr>
              <a:t>2015 </a:t>
            </a:r>
            <a:r>
              <a:rPr lang="ru-RU" sz="2400" dirty="0" smtClean="0">
                <a:solidFill>
                  <a:srgbClr val="0000FF"/>
                </a:solidFill>
              </a:rPr>
              <a:t>году поток </a:t>
            </a:r>
            <a:r>
              <a:rPr lang="ru-RU" sz="2400" dirty="0">
                <a:solidFill>
                  <a:srgbClr val="0000FF"/>
                </a:solidFill>
              </a:rPr>
              <a:t>данных </a:t>
            </a:r>
            <a:r>
              <a:rPr lang="ru-RU" sz="2400" dirty="0" smtClean="0">
                <a:solidFill>
                  <a:srgbClr val="0000FF"/>
                </a:solidFill>
              </a:rPr>
              <a:t>возрос </a:t>
            </a:r>
            <a:r>
              <a:rPr lang="ru-RU" sz="2400" dirty="0">
                <a:solidFill>
                  <a:srgbClr val="0000FF"/>
                </a:solidFill>
              </a:rPr>
              <a:t>в 2,5 раза при удвоении времени на их обработку. </a:t>
            </a:r>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800" y="1052735"/>
            <a:ext cx="6908782"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ижний колонтитул 2"/>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2943200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457200"/>
            <a:ext cx="8229600" cy="523875"/>
          </a:xfrm>
        </p:spPr>
        <p:txBody>
          <a:bodyPr/>
          <a:lstStyle/>
          <a:p>
            <a:pPr algn="ctr"/>
            <a:r>
              <a:rPr lang="ru-RU" sz="3600" b="1" dirty="0" smtClean="0">
                <a:solidFill>
                  <a:schemeClr val="bg2">
                    <a:lumMod val="60000"/>
                    <a:lumOff val="40000"/>
                  </a:schemeClr>
                </a:solidFill>
              </a:rPr>
              <a:t>Определения Больших Данных</a:t>
            </a:r>
            <a:endParaRPr lang="ru-RU" altLang="ru-RU" sz="3600" b="1" dirty="0" smtClean="0">
              <a:solidFill>
                <a:srgbClr val="0000FF"/>
              </a:solidFill>
            </a:endParaRPr>
          </a:p>
        </p:txBody>
      </p:sp>
      <p:sp>
        <p:nvSpPr>
          <p:cNvPr id="3" name="Объект 2"/>
          <p:cNvSpPr>
            <a:spLocks noGrp="1"/>
          </p:cNvSpPr>
          <p:nvPr>
            <p:ph idx="1"/>
          </p:nvPr>
        </p:nvSpPr>
        <p:spPr>
          <a:xfrm>
            <a:off x="468313" y="1052513"/>
            <a:ext cx="8567737" cy="5329237"/>
          </a:xfrm>
        </p:spPr>
        <p:txBody>
          <a:bodyPr/>
          <a:lstStyle/>
          <a:p>
            <a:pPr marL="0" indent="0">
              <a:buFont typeface="Wingdings" pitchFamily="2" charset="2"/>
              <a:buNone/>
              <a:defRPr/>
            </a:pPr>
            <a:r>
              <a:rPr lang="ru-RU" altLang="ru-RU" sz="1800" b="1" dirty="0">
                <a:solidFill>
                  <a:srgbClr val="0000FF"/>
                </a:solidFill>
                <a:effectLst>
                  <a:outerShdw blurRad="38100" dist="38100" dir="2700000" algn="tl">
                    <a:srgbClr val="000000">
                      <a:alpha val="43137"/>
                    </a:srgbClr>
                  </a:outerShdw>
                </a:effectLst>
              </a:rPr>
              <a:t>Простое определение</a:t>
            </a:r>
            <a:r>
              <a:rPr lang="ru-RU" altLang="ru-RU" sz="1800" dirty="0"/>
              <a:t>: </a:t>
            </a:r>
            <a:r>
              <a:rPr lang="ru-RU" altLang="ru-RU" sz="1600" dirty="0"/>
              <a:t>Большие Данные те, что слишком </a:t>
            </a:r>
            <a:r>
              <a:rPr lang="ru-RU" altLang="ru-RU" sz="1600" b="1" dirty="0">
                <a:solidFill>
                  <a:srgbClr val="C00000"/>
                </a:solidFill>
                <a:effectLst>
                  <a:outerShdw blurRad="38100" dist="38100" dir="2700000" algn="tl">
                    <a:srgbClr val="000000">
                      <a:alpha val="43137"/>
                    </a:srgbClr>
                  </a:outerShdw>
                </a:effectLst>
              </a:rPr>
              <a:t>велики и сложны</a:t>
            </a:r>
            <a:r>
              <a:rPr lang="ru-RU" altLang="ru-RU" sz="1600" dirty="0"/>
              <a:t>, чтобы их можно было эффективно запомнить, передать и проанализировать </a:t>
            </a:r>
            <a:r>
              <a:rPr lang="ru-RU" altLang="ru-RU" sz="1600" b="1" dirty="0">
                <a:solidFill>
                  <a:srgbClr val="C00000"/>
                </a:solidFill>
                <a:effectLst>
                  <a:outerShdw blurRad="38100" dist="38100" dir="2700000" algn="tl">
                    <a:srgbClr val="000000">
                      <a:alpha val="43137"/>
                    </a:srgbClr>
                  </a:outerShdw>
                </a:effectLst>
              </a:rPr>
              <a:t>стандартными средствами доступных баз данных и иных имеющихся систем хранения, передачи и </a:t>
            </a:r>
            <a:r>
              <a:rPr lang="ru-RU" altLang="ru-RU" sz="1600" b="1" dirty="0" smtClean="0">
                <a:solidFill>
                  <a:srgbClr val="C00000"/>
                </a:solidFill>
                <a:effectLst>
                  <a:outerShdw blurRad="38100" dist="38100" dir="2700000" algn="tl">
                    <a:srgbClr val="000000">
                      <a:alpha val="43137"/>
                    </a:srgbClr>
                  </a:outerShdw>
                </a:effectLst>
              </a:rPr>
              <a:t>обработки</a:t>
            </a:r>
            <a:r>
              <a:rPr lang="ru-RU" altLang="ru-RU" sz="1600" b="1" dirty="0" smtClean="0"/>
              <a:t>. </a:t>
            </a:r>
          </a:p>
          <a:p>
            <a:pPr marL="0" indent="0">
              <a:buFont typeface="Wingdings" pitchFamily="2" charset="2"/>
              <a:buNone/>
              <a:defRPr/>
            </a:pPr>
            <a:r>
              <a:rPr lang="ru-RU" sz="1600" dirty="0" smtClean="0"/>
              <a:t>Кроме </a:t>
            </a:r>
            <a:r>
              <a:rPr lang="ru-RU" sz="1600" dirty="0"/>
              <a:t>объема,  следует учитывать и другие их характеристики. Еще в 2001 году Мета Групп </a:t>
            </a:r>
            <a:r>
              <a:rPr lang="ru-RU" sz="1600" dirty="0" smtClean="0"/>
              <a:t>ввела </a:t>
            </a:r>
            <a:r>
              <a:rPr lang="ru-RU" sz="1600" dirty="0"/>
              <a:t>в качестве определяющих характеристик для больших данных</a:t>
            </a:r>
            <a:r>
              <a:rPr lang="ru-RU" sz="1600" b="1" i="1" dirty="0"/>
              <a:t> </a:t>
            </a:r>
            <a:r>
              <a:rPr lang="ru-RU" sz="1600" dirty="0"/>
              <a:t>так называемые </a:t>
            </a:r>
            <a:r>
              <a:rPr lang="ru-RU" sz="1600" b="1" i="1" dirty="0">
                <a:solidFill>
                  <a:srgbClr val="FF0000"/>
                </a:solidFill>
                <a:effectLst>
                  <a:outerShdw blurRad="38100" dist="38100" dir="2700000" algn="tl">
                    <a:srgbClr val="000000">
                      <a:alpha val="43137"/>
                    </a:srgbClr>
                  </a:outerShdw>
                </a:effectLst>
              </a:rPr>
              <a:t>«три V»</a:t>
            </a:r>
            <a:r>
              <a:rPr lang="ru-RU" sz="1600" b="1" dirty="0">
                <a:solidFill>
                  <a:srgbClr val="FF0000"/>
                </a:solidFill>
                <a:effectLst>
                  <a:outerShdw blurRad="38100" dist="38100" dir="2700000" algn="tl">
                    <a:srgbClr val="000000">
                      <a:alpha val="43137"/>
                    </a:srgbClr>
                  </a:outerShdw>
                </a:effectLst>
              </a:rPr>
              <a:t>:</a:t>
            </a:r>
            <a:r>
              <a:rPr lang="ru-RU" sz="1600" dirty="0">
                <a:solidFill>
                  <a:srgbClr val="FF0000"/>
                </a:solidFill>
                <a:effectLst>
                  <a:outerShdw blurRad="38100" dist="38100" dir="2700000" algn="tl">
                    <a:srgbClr val="000000">
                      <a:alpha val="43137"/>
                    </a:srgbClr>
                  </a:outerShdw>
                </a:effectLst>
              </a:rPr>
              <a:t> </a:t>
            </a:r>
          </a:p>
          <a:p>
            <a:pPr>
              <a:defRPr/>
            </a:pPr>
            <a:r>
              <a:rPr lang="ru-RU" sz="1600" b="1" dirty="0">
                <a:solidFill>
                  <a:srgbClr val="C00000"/>
                </a:solidFill>
                <a:effectLst>
                  <a:outerShdw blurRad="38100" dist="38100" dir="2700000" algn="tl">
                    <a:srgbClr val="000000">
                      <a:alpha val="43137"/>
                    </a:srgbClr>
                  </a:outerShdw>
                </a:effectLst>
              </a:rPr>
              <a:t>объём (</a:t>
            </a:r>
            <a:r>
              <a:rPr lang="ru-RU" sz="1600" b="1" i="1" dirty="0" err="1" smtClean="0">
                <a:solidFill>
                  <a:srgbClr val="C00000"/>
                </a:solidFill>
                <a:effectLst>
                  <a:outerShdw blurRad="38100" dist="38100" dir="2700000" algn="tl">
                    <a:srgbClr val="000000">
                      <a:alpha val="43137"/>
                    </a:srgbClr>
                  </a:outerShdw>
                </a:effectLst>
              </a:rPr>
              <a:t>volume</a:t>
            </a:r>
            <a:r>
              <a:rPr lang="ru-RU" sz="1600" b="1" i="1" dirty="0" smtClean="0">
                <a:solidFill>
                  <a:srgbClr val="C00000"/>
                </a:solidFill>
                <a:effectLst>
                  <a:outerShdw blurRad="38100" dist="38100" dir="2700000" algn="tl">
                    <a:srgbClr val="000000">
                      <a:alpha val="43137"/>
                    </a:srgbClr>
                  </a:outerShdw>
                </a:effectLst>
              </a:rPr>
              <a:t>)</a:t>
            </a:r>
            <a:r>
              <a:rPr lang="ru-RU" sz="1600" dirty="0" smtClean="0"/>
              <a:t>, </a:t>
            </a:r>
            <a:r>
              <a:rPr lang="ru-RU" sz="1600" dirty="0"/>
              <a:t>в смысле величины физического объёма), </a:t>
            </a:r>
          </a:p>
          <a:p>
            <a:pPr>
              <a:defRPr/>
            </a:pPr>
            <a:r>
              <a:rPr lang="ru-RU" sz="1600" b="1" dirty="0">
                <a:solidFill>
                  <a:srgbClr val="C00000"/>
                </a:solidFill>
                <a:effectLst>
                  <a:outerShdw blurRad="38100" dist="38100" dir="2700000" algn="tl">
                    <a:srgbClr val="000000">
                      <a:alpha val="43137"/>
                    </a:srgbClr>
                  </a:outerShdw>
                </a:effectLst>
              </a:rPr>
              <a:t>скорость (</a:t>
            </a:r>
            <a:r>
              <a:rPr lang="ru-RU" sz="1600" b="1" i="1" dirty="0" err="1" smtClean="0">
                <a:solidFill>
                  <a:srgbClr val="C00000"/>
                </a:solidFill>
                <a:effectLst>
                  <a:outerShdw blurRad="38100" dist="38100" dir="2700000" algn="tl">
                    <a:srgbClr val="000000">
                      <a:alpha val="43137"/>
                    </a:srgbClr>
                  </a:outerShdw>
                </a:effectLst>
              </a:rPr>
              <a:t>velocity</a:t>
            </a:r>
            <a:r>
              <a:rPr lang="ru-RU" sz="1600" b="1" i="1" dirty="0" smtClean="0">
                <a:solidFill>
                  <a:srgbClr val="C00000"/>
                </a:solidFill>
                <a:effectLst>
                  <a:outerShdw blurRad="38100" dist="38100" dir="2700000" algn="tl">
                    <a:srgbClr val="000000">
                      <a:alpha val="43137"/>
                    </a:srgbClr>
                  </a:outerShdw>
                </a:effectLst>
              </a:rPr>
              <a:t>)</a:t>
            </a:r>
            <a:r>
              <a:rPr lang="ru-RU" sz="1600" dirty="0"/>
              <a:t> в смыслах как </a:t>
            </a:r>
            <a:r>
              <a:rPr lang="ru-RU" sz="1600" b="1" dirty="0">
                <a:solidFill>
                  <a:srgbClr val="C00000"/>
                </a:solidFill>
              </a:rPr>
              <a:t>скорости прироста</a:t>
            </a:r>
            <a:r>
              <a:rPr lang="ru-RU" sz="1600" dirty="0"/>
              <a:t>, так и необходимости </a:t>
            </a:r>
            <a:r>
              <a:rPr lang="ru-RU" sz="1600" b="1" dirty="0">
                <a:solidFill>
                  <a:srgbClr val="C00000"/>
                </a:solidFill>
              </a:rPr>
              <a:t>высокоскоростной обработки </a:t>
            </a:r>
            <a:r>
              <a:rPr lang="ru-RU" sz="1600" dirty="0"/>
              <a:t>и получения результатов), </a:t>
            </a:r>
          </a:p>
          <a:p>
            <a:pPr>
              <a:defRPr/>
            </a:pPr>
            <a:r>
              <a:rPr lang="ru-RU" sz="1600" b="1" dirty="0">
                <a:solidFill>
                  <a:srgbClr val="C00000"/>
                </a:solidFill>
                <a:effectLst>
                  <a:outerShdw blurRad="38100" dist="38100" dir="2700000" algn="tl">
                    <a:srgbClr val="000000">
                      <a:alpha val="43137"/>
                    </a:srgbClr>
                  </a:outerShdw>
                </a:effectLst>
              </a:rPr>
              <a:t>многообразие (</a:t>
            </a:r>
            <a:r>
              <a:rPr lang="ru-RU" sz="1600" b="1" i="1" dirty="0" err="1" smtClean="0">
                <a:solidFill>
                  <a:srgbClr val="C00000"/>
                </a:solidFill>
                <a:effectLst>
                  <a:outerShdw blurRad="38100" dist="38100" dir="2700000" algn="tl">
                    <a:srgbClr val="000000">
                      <a:alpha val="43137"/>
                    </a:srgbClr>
                  </a:outerShdw>
                </a:effectLst>
              </a:rPr>
              <a:t>variety</a:t>
            </a:r>
            <a:r>
              <a:rPr lang="ru-RU" sz="1600" b="1" i="1" dirty="0" smtClean="0">
                <a:solidFill>
                  <a:srgbClr val="C00000"/>
                </a:solidFill>
                <a:effectLst>
                  <a:outerShdw blurRad="38100" dist="38100" dir="2700000" algn="tl">
                    <a:srgbClr val="000000">
                      <a:alpha val="43137"/>
                    </a:srgbClr>
                  </a:outerShdw>
                </a:effectLst>
              </a:rPr>
              <a:t>)</a:t>
            </a:r>
            <a:r>
              <a:rPr lang="ru-RU" sz="1600" dirty="0" smtClean="0"/>
              <a:t>, </a:t>
            </a:r>
            <a:r>
              <a:rPr lang="ru-RU" sz="1600" dirty="0"/>
              <a:t>в смысле возможности одновременной обработки различных типов структурированных и неструктурированных данных </a:t>
            </a:r>
          </a:p>
          <a:p>
            <a:pPr marL="0" indent="180975">
              <a:buFont typeface="Wingdings" pitchFamily="2" charset="2"/>
              <a:buNone/>
              <a:defRPr/>
            </a:pPr>
            <a:r>
              <a:rPr lang="ru-RU" sz="1600" dirty="0"/>
              <a:t>Однако, когда </a:t>
            </a:r>
            <a:r>
              <a:rPr lang="ru-RU" sz="1600" b="1" dirty="0">
                <a:effectLst>
                  <a:outerShdw blurRad="38100" dist="38100" dir="2700000" algn="tl">
                    <a:srgbClr val="000000">
                      <a:alpha val="43137"/>
                    </a:srgbClr>
                  </a:outerShdw>
                </a:effectLst>
              </a:rPr>
              <a:t>общий поток данных растет экспоненциально, удваиваясь каждый год,</a:t>
            </a:r>
            <a:r>
              <a:rPr lang="ru-RU" sz="1600" dirty="0"/>
              <a:t> за счет революционных технологических изменений, </a:t>
            </a:r>
            <a:r>
              <a:rPr lang="ru-RU" sz="1600" dirty="0" smtClean="0"/>
              <a:t>в </a:t>
            </a:r>
            <a:r>
              <a:rPr lang="ru-RU" sz="1600" dirty="0"/>
              <a:t>2014 году даже эту  "3</a:t>
            </a:r>
            <a:r>
              <a:rPr lang="en-US" sz="1600" dirty="0"/>
              <a:t>V</a:t>
            </a:r>
            <a:r>
              <a:rPr lang="ru-RU" sz="1600" dirty="0"/>
              <a:t>" модель </a:t>
            </a:r>
            <a:r>
              <a:rPr lang="ru-RU" sz="1600" dirty="0" smtClean="0"/>
              <a:t>предлагали </a:t>
            </a:r>
            <a:r>
              <a:rPr lang="ru-RU" sz="1600" dirty="0"/>
              <a:t>расширить, добавляя новые и новые «</a:t>
            </a:r>
            <a:r>
              <a:rPr lang="en-US" sz="1600" dirty="0"/>
              <a:t>V</a:t>
            </a:r>
            <a:r>
              <a:rPr lang="ru-RU" sz="1600" dirty="0"/>
              <a:t>», </a:t>
            </a:r>
            <a:endParaRPr lang="ru-RU" sz="1600" dirty="0" smtClean="0"/>
          </a:p>
          <a:p>
            <a:pPr>
              <a:buFont typeface="Courier New" panose="02070309020205020404" pitchFamily="49" charset="0"/>
              <a:buChar char="o"/>
              <a:defRPr/>
            </a:pPr>
            <a:r>
              <a:rPr lang="en-US" sz="1600" b="1" dirty="0" smtClean="0">
                <a:solidFill>
                  <a:srgbClr val="C00000"/>
                </a:solidFill>
              </a:rPr>
              <a:t>Validity</a:t>
            </a:r>
            <a:r>
              <a:rPr lang="ru-RU" sz="1600" dirty="0" smtClean="0"/>
              <a:t> (обоснованность, применимость), </a:t>
            </a:r>
          </a:p>
          <a:p>
            <a:pPr>
              <a:buFont typeface="Courier New" panose="02070309020205020404" pitchFamily="49" charset="0"/>
              <a:buChar char="o"/>
              <a:defRPr/>
            </a:pPr>
            <a:r>
              <a:rPr lang="en-US" sz="1600" b="1" dirty="0" smtClean="0">
                <a:solidFill>
                  <a:srgbClr val="C00000"/>
                </a:solidFill>
              </a:rPr>
              <a:t>Veracity</a:t>
            </a:r>
            <a:r>
              <a:rPr lang="ru-RU" sz="1600" dirty="0" smtClean="0"/>
              <a:t> (достоверность), </a:t>
            </a:r>
          </a:p>
          <a:p>
            <a:pPr>
              <a:buFont typeface="Courier New" panose="02070309020205020404" pitchFamily="49" charset="0"/>
              <a:buChar char="o"/>
              <a:defRPr/>
            </a:pPr>
            <a:r>
              <a:rPr lang="en-US" sz="1600" b="1" dirty="0" smtClean="0">
                <a:solidFill>
                  <a:srgbClr val="C00000"/>
                </a:solidFill>
              </a:rPr>
              <a:t>Value</a:t>
            </a:r>
            <a:r>
              <a:rPr lang="ru-RU" sz="1600" dirty="0" smtClean="0"/>
              <a:t> (ценность, полезность), </a:t>
            </a:r>
          </a:p>
          <a:p>
            <a:pPr>
              <a:buFont typeface="Courier New" panose="02070309020205020404" pitchFamily="49" charset="0"/>
              <a:buChar char="o"/>
              <a:defRPr/>
            </a:pPr>
            <a:r>
              <a:rPr lang="en-US" sz="1600" b="1" dirty="0" smtClean="0">
                <a:solidFill>
                  <a:srgbClr val="C00000"/>
                </a:solidFill>
              </a:rPr>
              <a:t>Visibility</a:t>
            </a:r>
            <a:r>
              <a:rPr lang="ru-RU" sz="1600" b="1" dirty="0" smtClean="0"/>
              <a:t> </a:t>
            </a:r>
            <a:r>
              <a:rPr lang="ru-RU" sz="1600" dirty="0" smtClean="0"/>
              <a:t>(обозримость, способность к визуализации) и т. д. </a:t>
            </a:r>
            <a:endParaRPr lang="ru-RU" sz="1600" dirty="0"/>
          </a:p>
        </p:txBody>
      </p:sp>
      <p:sp>
        <p:nvSpPr>
          <p:cNvPr id="22532"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67F3BC35-E5B1-434A-959C-B942ADCE6C6D}" type="slidenum">
              <a:rPr lang="ru-RU" altLang="ru-RU" sz="1200" smtClean="0">
                <a:latin typeface="Arial Black" pitchFamily="34" charset="0"/>
              </a:rPr>
              <a:pPr eaLnBrk="1" hangingPunct="1">
                <a:spcBef>
                  <a:spcPct val="0"/>
                </a:spcBef>
                <a:buClrTx/>
                <a:buSzTx/>
                <a:buFontTx/>
                <a:buNone/>
              </a:pPr>
              <a:t>6</a:t>
            </a:fld>
            <a:endParaRPr lang="ru-RU" altLang="ru-RU" sz="1200" dirty="0" smtClean="0">
              <a:latin typeface="Arial Black" pitchFamily="34" charset="0"/>
            </a:endParaRPr>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38859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C6D355C0-667F-42C9-8028-FF92235CD492}" type="slidenum">
              <a:rPr lang="ru-RU" altLang="ru-RU" sz="1200" smtClean="0">
                <a:latin typeface="Arial Black" pitchFamily="34" charset="0"/>
              </a:rPr>
              <a:pPr eaLnBrk="1" hangingPunct="1">
                <a:spcBef>
                  <a:spcPct val="0"/>
                </a:spcBef>
                <a:buClrTx/>
                <a:buSzTx/>
                <a:buFontTx/>
                <a:buNone/>
              </a:pPr>
              <a:t>7</a:t>
            </a:fld>
            <a:endParaRPr lang="ru-RU" altLang="ru-RU" sz="1200" smtClean="0">
              <a:latin typeface="Arial Black" pitchFamily="34" charset="0"/>
            </a:endParaRPr>
          </a:p>
        </p:txBody>
      </p:sp>
      <p:sp>
        <p:nvSpPr>
          <p:cNvPr id="5124" name="Rectangle 2"/>
          <p:cNvSpPr>
            <a:spLocks noGrp="1" noChangeArrowheads="1"/>
          </p:cNvSpPr>
          <p:nvPr>
            <p:ph type="title"/>
          </p:nvPr>
        </p:nvSpPr>
        <p:spPr>
          <a:xfrm>
            <a:off x="0" y="476250"/>
            <a:ext cx="9144000" cy="595313"/>
          </a:xfrm>
        </p:spPr>
        <p:txBody>
          <a:bodyPr/>
          <a:lstStyle/>
          <a:p>
            <a:pPr algn="ctr" eaLnBrk="1" hangingPunct="1"/>
            <a:r>
              <a:rPr lang="ru-RU" altLang="ru-RU" sz="4000" b="1" dirty="0" err="1" smtClean="0">
                <a:solidFill>
                  <a:srgbClr val="0000FF"/>
                </a:solidFill>
              </a:rPr>
              <a:t>Data</a:t>
            </a:r>
            <a:r>
              <a:rPr lang="ru-RU" altLang="ru-RU" sz="4000" b="1" dirty="0" smtClean="0">
                <a:solidFill>
                  <a:srgbClr val="0000FF"/>
                </a:solidFill>
              </a:rPr>
              <a:t> </a:t>
            </a:r>
            <a:r>
              <a:rPr lang="ru-RU" altLang="ru-RU" sz="4000" b="1" dirty="0" err="1" smtClean="0">
                <a:solidFill>
                  <a:srgbClr val="0000FF"/>
                </a:solidFill>
              </a:rPr>
              <a:t>Mining</a:t>
            </a:r>
            <a:r>
              <a:rPr lang="en-US" altLang="ru-RU" sz="4000" b="1" dirty="0" smtClean="0">
                <a:solidFill>
                  <a:srgbClr val="0000FF"/>
                </a:solidFill>
              </a:rPr>
              <a:t> </a:t>
            </a:r>
            <a:r>
              <a:rPr lang="ru-RU" altLang="ru-RU" sz="4000" b="1" dirty="0" smtClean="0">
                <a:solidFill>
                  <a:srgbClr val="0000FF"/>
                </a:solidFill>
              </a:rPr>
              <a:t>для работы с </a:t>
            </a:r>
            <a:r>
              <a:rPr lang="en-US" altLang="ru-RU" sz="4000" b="1" dirty="0" smtClean="0">
                <a:solidFill>
                  <a:srgbClr val="0000FF"/>
                </a:solidFill>
              </a:rPr>
              <a:t>Big Data </a:t>
            </a:r>
            <a:endParaRPr lang="ru-RU" altLang="ru-RU" sz="4000" b="1" dirty="0" smtClean="0">
              <a:solidFill>
                <a:srgbClr val="0000FF"/>
              </a:solidFill>
            </a:endParaRPr>
          </a:p>
        </p:txBody>
      </p:sp>
      <p:sp>
        <p:nvSpPr>
          <p:cNvPr id="5125" name="Rectangle 3"/>
          <p:cNvSpPr>
            <a:spLocks noGrp="1" noChangeArrowheads="1"/>
          </p:cNvSpPr>
          <p:nvPr>
            <p:ph type="body" idx="1"/>
          </p:nvPr>
        </p:nvSpPr>
        <p:spPr>
          <a:xfrm>
            <a:off x="0" y="1125538"/>
            <a:ext cx="9144000" cy="5113337"/>
          </a:xfrm>
        </p:spPr>
        <p:txBody>
          <a:bodyPr/>
          <a:lstStyle/>
          <a:p>
            <a:pPr marL="0" indent="0" eaLnBrk="1" hangingPunct="1">
              <a:lnSpc>
                <a:spcPct val="80000"/>
              </a:lnSpc>
              <a:buFont typeface="Wingdings" pitchFamily="2" charset="2"/>
              <a:buNone/>
            </a:pPr>
            <a:r>
              <a:rPr lang="ru-RU" altLang="ru-RU" sz="2000" b="1" dirty="0" err="1" smtClean="0"/>
              <a:t>Data</a:t>
            </a:r>
            <a:r>
              <a:rPr lang="ru-RU" altLang="ru-RU" sz="2000" b="1" dirty="0" smtClean="0"/>
              <a:t> </a:t>
            </a:r>
            <a:r>
              <a:rPr lang="ru-RU" altLang="ru-RU" sz="2000" b="1" dirty="0" err="1" smtClean="0"/>
              <a:t>Mining</a:t>
            </a:r>
            <a:r>
              <a:rPr lang="ru-RU" altLang="ru-RU" sz="2000" b="1" dirty="0" smtClean="0"/>
              <a:t> (</a:t>
            </a:r>
            <a:r>
              <a:rPr lang="en-US" altLang="ru-RU" sz="2000" b="1" dirty="0" smtClean="0"/>
              <a:t>DM)</a:t>
            </a:r>
            <a:r>
              <a:rPr lang="ru-RU" altLang="ru-RU" sz="2000" b="1" dirty="0" smtClean="0"/>
              <a:t> -</a:t>
            </a:r>
            <a:r>
              <a:rPr lang="en-US" altLang="ru-RU" sz="2000" b="1" dirty="0" smtClean="0"/>
              <a:t> </a:t>
            </a:r>
            <a:r>
              <a:rPr lang="en-US" altLang="ru-RU" sz="2000" dirty="0" smtClean="0"/>
              <a:t>“</a:t>
            </a:r>
            <a:r>
              <a:rPr lang="ru-RU" altLang="ru-RU" sz="2000" dirty="0" smtClean="0">
                <a:solidFill>
                  <a:srgbClr val="C00000"/>
                </a:solidFill>
              </a:rPr>
              <a:t>Это технология, которая предназначена для поиска в больших объемах данных неочевидных, объективных и полезных на практике закономерностей</a:t>
            </a:r>
            <a:r>
              <a:rPr lang="en-US" altLang="ru-RU" sz="2000" dirty="0" smtClean="0"/>
              <a:t>.”</a:t>
            </a:r>
            <a:r>
              <a:rPr lang="ru-RU" altLang="ru-RU" sz="2000" dirty="0" smtClean="0"/>
              <a:t> </a:t>
            </a:r>
            <a:r>
              <a:rPr lang="ru-RU" altLang="ru-RU" sz="1600" b="1" i="1" dirty="0" smtClean="0">
                <a:solidFill>
                  <a:schemeClr val="bg2"/>
                </a:solidFill>
              </a:rPr>
              <a:t>Григорий </a:t>
            </a:r>
            <a:r>
              <a:rPr lang="ru-RU" altLang="ru-RU" sz="1600" b="1" i="1" dirty="0" err="1" smtClean="0">
                <a:solidFill>
                  <a:schemeClr val="bg2"/>
                </a:solidFill>
              </a:rPr>
              <a:t>Пятецкий</a:t>
            </a:r>
            <a:r>
              <a:rPr lang="ru-RU" altLang="ru-RU" sz="1600" b="1" i="1" dirty="0" smtClean="0">
                <a:solidFill>
                  <a:schemeClr val="bg2"/>
                </a:solidFill>
              </a:rPr>
              <a:t>-Шапиро</a:t>
            </a:r>
            <a:r>
              <a:rPr lang="ru-RU" altLang="ru-RU" sz="1800" b="1" i="1" dirty="0" smtClean="0">
                <a:solidFill>
                  <a:schemeClr val="bg2"/>
                </a:solidFill>
              </a:rPr>
              <a:t>, </a:t>
            </a:r>
            <a:r>
              <a:rPr lang="ru-RU" altLang="ru-RU" sz="1600" i="1" dirty="0" smtClean="0">
                <a:solidFill>
                  <a:schemeClr val="bg2"/>
                </a:solidFill>
              </a:rPr>
              <a:t>1989 г</a:t>
            </a:r>
            <a:r>
              <a:rPr lang="ru-RU" altLang="ru-RU" sz="1800" b="1" i="1" dirty="0" smtClean="0">
                <a:solidFill>
                  <a:schemeClr val="bg2"/>
                </a:solidFill>
              </a:rPr>
              <a:t>.</a:t>
            </a:r>
          </a:p>
          <a:p>
            <a:pPr marL="0" indent="0" eaLnBrk="1" hangingPunct="1">
              <a:lnSpc>
                <a:spcPct val="80000"/>
              </a:lnSpc>
              <a:buFont typeface="Wingdings" pitchFamily="2" charset="2"/>
              <a:buNone/>
            </a:pPr>
            <a:r>
              <a:rPr lang="ru-RU" altLang="ru-RU" sz="1600" b="1" i="1" dirty="0" smtClean="0">
                <a:solidFill>
                  <a:schemeClr val="bg2"/>
                </a:solidFill>
              </a:rPr>
              <a:t>Переводы </a:t>
            </a:r>
            <a:r>
              <a:rPr lang="en-US" altLang="ru-RU" sz="1600" b="1" i="1" dirty="0" smtClean="0">
                <a:solidFill>
                  <a:schemeClr val="bg2"/>
                </a:solidFill>
              </a:rPr>
              <a:t>DM </a:t>
            </a:r>
            <a:r>
              <a:rPr lang="ru-RU" altLang="ru-RU" sz="1600" b="1" i="1" dirty="0" smtClean="0">
                <a:solidFill>
                  <a:schemeClr val="bg2"/>
                </a:solidFill>
              </a:rPr>
              <a:t>на русский: </a:t>
            </a:r>
            <a:r>
              <a:rPr lang="ru-RU" altLang="ru-RU" sz="1600" b="1" dirty="0" smtClean="0">
                <a:solidFill>
                  <a:srgbClr val="C00000"/>
                </a:solidFill>
              </a:rPr>
              <a:t>добыча</a:t>
            </a:r>
            <a:r>
              <a:rPr lang="ru-RU" altLang="ru-RU" sz="1600" dirty="0" smtClean="0"/>
              <a:t> данных, </a:t>
            </a:r>
            <a:r>
              <a:rPr lang="ru-RU" altLang="ru-RU" sz="1600" b="1" dirty="0" smtClean="0">
                <a:solidFill>
                  <a:srgbClr val="C00000"/>
                </a:solidFill>
              </a:rPr>
              <a:t>вскрытие</a:t>
            </a:r>
            <a:r>
              <a:rPr lang="ru-RU" altLang="ru-RU" sz="1600" dirty="0" smtClean="0"/>
              <a:t> данных, информационная </a:t>
            </a:r>
            <a:r>
              <a:rPr lang="ru-RU" altLang="ru-RU" sz="1600" b="1" dirty="0" smtClean="0">
                <a:solidFill>
                  <a:srgbClr val="C00000"/>
                </a:solidFill>
              </a:rPr>
              <a:t>проходка</a:t>
            </a:r>
            <a:endParaRPr lang="ru-RU" altLang="ru-RU" sz="1600" b="1" i="1" dirty="0" smtClean="0">
              <a:solidFill>
                <a:srgbClr val="C00000"/>
              </a:solidFill>
            </a:endParaRPr>
          </a:p>
          <a:p>
            <a:pPr marL="0" indent="0" eaLnBrk="1" hangingPunct="1">
              <a:lnSpc>
                <a:spcPct val="80000"/>
              </a:lnSpc>
              <a:buFont typeface="Wingdings" pitchFamily="2" charset="2"/>
              <a:buNone/>
            </a:pPr>
            <a:r>
              <a:rPr lang="ru-RU" altLang="ru-RU" sz="1800" b="1" dirty="0" smtClean="0">
                <a:solidFill>
                  <a:srgbClr val="C00000"/>
                </a:solidFill>
              </a:rPr>
              <a:t>Интеллектуальный анализ данных </a:t>
            </a:r>
            <a:r>
              <a:rPr lang="ru-RU" altLang="ru-RU" sz="1800" dirty="0" smtClean="0"/>
              <a:t>— это процесс обнаружения в сырых данных ранее неизвестных, нетривиальных, практически полезных и доступных интерпретации знаний, необходимых для принятия решений в различных сферах человеческой деятельности </a:t>
            </a:r>
            <a:r>
              <a:rPr lang="ru-RU" altLang="ru-RU" sz="1800" dirty="0" smtClean="0">
                <a:solidFill>
                  <a:srgbClr val="C00000"/>
                </a:solidFill>
                <a:effectLst>
                  <a:outerShdw blurRad="38100" dist="38100" dir="2700000" algn="tl">
                    <a:srgbClr val="000000">
                      <a:alpha val="43137"/>
                    </a:srgbClr>
                  </a:outerShdw>
                </a:effectLst>
              </a:rPr>
              <a:t>путем комбинации методов статистики и искусственного интеллекта с использованием технологии баз данных. </a:t>
            </a:r>
            <a:endParaRPr lang="en-US" altLang="ru-RU" sz="800" dirty="0" smtClean="0">
              <a:solidFill>
                <a:srgbClr val="C00000"/>
              </a:solidFill>
              <a:effectLst>
                <a:outerShdw blurRad="38100" dist="38100" dir="2700000" algn="tl">
                  <a:srgbClr val="000000">
                    <a:alpha val="43137"/>
                  </a:srgbClr>
                </a:outerShdw>
              </a:effectLst>
            </a:endParaRPr>
          </a:p>
          <a:p>
            <a:pPr marL="0" indent="0" eaLnBrk="1" hangingPunct="1">
              <a:lnSpc>
                <a:spcPct val="80000"/>
              </a:lnSpc>
              <a:buFont typeface="Wingdings" pitchFamily="2" charset="2"/>
              <a:buNone/>
            </a:pPr>
            <a:endParaRPr lang="en-US" altLang="ru-RU" sz="900" dirty="0" smtClean="0"/>
          </a:p>
          <a:p>
            <a:pPr marL="0" indent="0" eaLnBrk="1" hangingPunct="1">
              <a:lnSpc>
                <a:spcPct val="80000"/>
              </a:lnSpc>
              <a:buFont typeface="Wingdings" pitchFamily="2" charset="2"/>
              <a:buNone/>
            </a:pPr>
            <a:r>
              <a:rPr lang="ru-RU" altLang="ru-RU" sz="1800" dirty="0" smtClean="0">
                <a:solidFill>
                  <a:srgbClr val="0000FF"/>
                </a:solidFill>
                <a:effectLst>
                  <a:outerShdw blurRad="38100" dist="38100" dir="2700000" algn="tl">
                    <a:srgbClr val="000000">
                      <a:alpha val="43137"/>
                    </a:srgbClr>
                  </a:outerShdw>
                </a:effectLst>
              </a:rPr>
              <a:t>В современных условиях данных слишком много, они неоднородны, неполны, </a:t>
            </a:r>
            <a:r>
              <a:rPr lang="ru-RU" altLang="ru-RU" sz="1800" dirty="0" err="1" smtClean="0">
                <a:solidFill>
                  <a:srgbClr val="0000FF"/>
                </a:solidFill>
                <a:effectLst>
                  <a:outerShdw blurRad="38100" dist="38100" dir="2700000" algn="tl">
                    <a:srgbClr val="000000">
                      <a:alpha val="43137"/>
                    </a:srgbClr>
                  </a:outerShdw>
                </a:effectLst>
              </a:rPr>
              <a:t>неструктурированны</a:t>
            </a:r>
            <a:r>
              <a:rPr lang="ru-RU" altLang="ru-RU" sz="1800" dirty="0" smtClean="0">
                <a:solidFill>
                  <a:srgbClr val="0000FF"/>
                </a:solidFill>
                <a:effectLst>
                  <a:outerShdw blurRad="38100" dist="38100" dir="2700000" algn="tl">
                    <a:srgbClr val="000000">
                      <a:alpha val="43137"/>
                    </a:srgbClr>
                  </a:outerShdw>
                </a:effectLst>
              </a:rPr>
              <a:t> и содержат ошибки, а какой-либо рациональной теории для их описания, как правило, нет. </a:t>
            </a:r>
            <a:r>
              <a:rPr lang="ru-RU" altLang="ru-RU" sz="1800" dirty="0" smtClean="0"/>
              <a:t>Поэтому происходит </a:t>
            </a:r>
            <a:r>
              <a:rPr lang="ru-RU" altLang="ru-RU" sz="1800" dirty="0" smtClean="0">
                <a:solidFill>
                  <a:srgbClr val="C00000"/>
                </a:solidFill>
              </a:rPr>
              <a:t>сдвиг парадигмы </a:t>
            </a:r>
            <a:r>
              <a:rPr lang="ru-RU" altLang="ru-RU" sz="1800" dirty="0" smtClean="0"/>
              <a:t>их обработки </a:t>
            </a:r>
            <a:r>
              <a:rPr lang="ru-RU" altLang="ru-RU" sz="1800" dirty="0" smtClean="0">
                <a:solidFill>
                  <a:srgbClr val="C00000"/>
                </a:solidFill>
              </a:rPr>
              <a:t>от классической схемы моделирования на основе известной теории</a:t>
            </a:r>
            <a:r>
              <a:rPr lang="ru-RU" altLang="ru-RU" sz="1800" dirty="0" smtClean="0"/>
              <a:t>, а затем проверки модели сравнением с экспериментом традиционными средствами анализа данных </a:t>
            </a:r>
            <a:r>
              <a:rPr lang="ru-RU" altLang="ru-RU" sz="1800" dirty="0" smtClean="0">
                <a:solidFill>
                  <a:srgbClr val="C00000"/>
                </a:solidFill>
                <a:effectLst>
                  <a:outerShdw blurRad="38100" dist="38100" dir="2700000" algn="tl">
                    <a:srgbClr val="000000">
                      <a:alpha val="43137"/>
                    </a:srgbClr>
                  </a:outerShdw>
                </a:effectLst>
              </a:rPr>
              <a:t>к новой парадигме</a:t>
            </a:r>
            <a:r>
              <a:rPr lang="ru-RU" altLang="ru-RU" sz="1800" dirty="0" smtClean="0"/>
              <a:t>, когда модели, описывающие связи и зависимости  </a:t>
            </a:r>
            <a:r>
              <a:rPr lang="ru-RU" altLang="ru-RU" sz="1800" dirty="0" smtClean="0">
                <a:solidFill>
                  <a:srgbClr val="C00000"/>
                </a:solidFill>
              </a:rPr>
              <a:t>создаются непосредственно из самих данных</a:t>
            </a:r>
            <a:r>
              <a:rPr lang="ru-RU" altLang="ja-JP" sz="1800" dirty="0" smtClean="0">
                <a:solidFill>
                  <a:srgbClr val="C00000"/>
                </a:solidFill>
                <a:ea typeface="ＭＳ Ｐゴシック" pitchFamily="34" charset="-128"/>
              </a:rPr>
              <a:t> новыми средствами </a:t>
            </a:r>
            <a:r>
              <a:rPr lang="en-US" altLang="ja-JP" sz="1800" dirty="0" smtClean="0">
                <a:solidFill>
                  <a:srgbClr val="C00000"/>
                </a:solidFill>
                <a:ea typeface="ＭＳ Ｐゴシック" pitchFamily="34" charset="-128"/>
              </a:rPr>
              <a:t>Data Mining.</a:t>
            </a:r>
            <a:endParaRPr lang="ru-RU" altLang="ja-JP" sz="1800" dirty="0" smtClean="0">
              <a:solidFill>
                <a:srgbClr val="C00000"/>
              </a:solidFill>
              <a:ea typeface="ＭＳ Ｐゴシック" pitchFamily="34" charset="-128"/>
            </a:endParaRPr>
          </a:p>
          <a:p>
            <a:pPr marL="0" indent="0" eaLnBrk="1" hangingPunct="1">
              <a:lnSpc>
                <a:spcPct val="80000"/>
              </a:lnSpc>
              <a:buFont typeface="Wingdings" pitchFamily="2" charset="2"/>
              <a:buNone/>
            </a:pPr>
            <a:r>
              <a:rPr lang="ru-RU" altLang="ru-RU" sz="1800" dirty="0" smtClean="0"/>
              <a:t>Одно из основных положений </a:t>
            </a:r>
            <a:r>
              <a:rPr lang="ru-RU" altLang="ru-RU" sz="1800" dirty="0" err="1" smtClean="0"/>
              <a:t>Data</a:t>
            </a:r>
            <a:r>
              <a:rPr lang="ru-RU" altLang="ru-RU" sz="1800" dirty="0" smtClean="0"/>
              <a:t> </a:t>
            </a:r>
            <a:r>
              <a:rPr lang="ru-RU" altLang="ru-RU" sz="1800" dirty="0" err="1" smtClean="0"/>
              <a:t>Mining</a:t>
            </a:r>
            <a:r>
              <a:rPr lang="ru-RU" altLang="ru-RU" sz="1800" dirty="0" smtClean="0"/>
              <a:t> – </a:t>
            </a:r>
            <a:r>
              <a:rPr lang="ru-RU" altLang="ru-RU" sz="1800" dirty="0" smtClean="0">
                <a:solidFill>
                  <a:srgbClr val="C00000"/>
                </a:solidFill>
              </a:rPr>
              <a:t>поиск </a:t>
            </a:r>
            <a:r>
              <a:rPr lang="ru-RU" altLang="ru-RU" sz="1800" b="1" dirty="0" smtClean="0">
                <a:solidFill>
                  <a:srgbClr val="C00000"/>
                </a:solidFill>
              </a:rPr>
              <a:t>неочевидных </a:t>
            </a:r>
            <a:r>
              <a:rPr lang="ru-RU" altLang="ru-RU" sz="1800" dirty="0" smtClean="0">
                <a:solidFill>
                  <a:srgbClr val="C00000"/>
                </a:solidFill>
              </a:rPr>
              <a:t>закономерностей</a:t>
            </a:r>
            <a:r>
              <a:rPr lang="ru-RU" altLang="ru-RU" sz="1800" dirty="0" smtClean="0"/>
              <a:t>. Инструменты </a:t>
            </a:r>
            <a:r>
              <a:rPr lang="ru-RU" altLang="ru-RU" sz="1800" dirty="0" err="1" smtClean="0"/>
              <a:t>Data</a:t>
            </a:r>
            <a:r>
              <a:rPr lang="ru-RU" altLang="ru-RU" sz="1800" dirty="0" smtClean="0"/>
              <a:t> </a:t>
            </a:r>
            <a:r>
              <a:rPr lang="ru-RU" altLang="ru-RU" sz="1800" dirty="0" err="1" smtClean="0"/>
              <a:t>Mining</a:t>
            </a:r>
            <a:r>
              <a:rPr lang="ru-RU" altLang="ru-RU" sz="1800" dirty="0" smtClean="0"/>
              <a:t> могут находить такие закономерности самостоятельно и также самостоятельно строить гипотезы о взаимосвязях.</a:t>
            </a:r>
          </a:p>
          <a:p>
            <a:pPr marL="0" indent="0" eaLnBrk="1" hangingPunct="1">
              <a:lnSpc>
                <a:spcPct val="80000"/>
              </a:lnSpc>
              <a:buFont typeface="Wingdings" pitchFamily="2" charset="2"/>
              <a:buNone/>
            </a:pPr>
            <a:endParaRPr lang="ru-RU" altLang="ru-RU" sz="1800" dirty="0" smtClean="0"/>
          </a:p>
        </p:txBody>
      </p:sp>
      <p:sp>
        <p:nvSpPr>
          <p:cNvPr id="2" name="Нижний колонтитул 1"/>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304478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0" y="115888"/>
            <a:ext cx="9144000" cy="936625"/>
          </a:xfrm>
        </p:spPr>
        <p:txBody>
          <a:bodyPr/>
          <a:lstStyle/>
          <a:p>
            <a:pPr algn="ctr"/>
            <a:r>
              <a:rPr lang="ru-RU" sz="2800" b="1" dirty="0" smtClean="0">
                <a:solidFill>
                  <a:srgbClr val="0000FF"/>
                </a:solidFill>
                <a:effectLst>
                  <a:outerShdw blurRad="38100" dist="38100" dir="2700000" algn="tl">
                    <a:srgbClr val="000000">
                      <a:alpha val="43137"/>
                    </a:srgbClr>
                  </a:outerShdw>
                </a:effectLst>
              </a:rPr>
              <a:t>Кластеризация – важный инструмент </a:t>
            </a:r>
            <a:r>
              <a:rPr lang="ru-RU" altLang="ru-RU" sz="2800" b="1" dirty="0" err="1">
                <a:solidFill>
                  <a:srgbClr val="0000FF"/>
                </a:solidFill>
                <a:effectLst>
                  <a:outerShdw blurRad="38100" dist="38100" dir="2700000" algn="tl">
                    <a:srgbClr val="000000">
                      <a:alpha val="43137"/>
                    </a:srgbClr>
                  </a:outerShdw>
                </a:effectLst>
              </a:rPr>
              <a:t>Data</a:t>
            </a:r>
            <a:r>
              <a:rPr lang="ru-RU" altLang="ru-RU" sz="2800" b="1" dirty="0">
                <a:solidFill>
                  <a:srgbClr val="0000FF"/>
                </a:solidFill>
                <a:effectLst>
                  <a:outerShdw blurRad="38100" dist="38100" dir="2700000" algn="tl">
                    <a:srgbClr val="000000">
                      <a:alpha val="43137"/>
                    </a:srgbClr>
                  </a:outerShdw>
                </a:effectLst>
              </a:rPr>
              <a:t> </a:t>
            </a:r>
            <a:r>
              <a:rPr lang="ru-RU" altLang="ru-RU" sz="2800" b="1" dirty="0" err="1">
                <a:solidFill>
                  <a:srgbClr val="0000FF"/>
                </a:solidFill>
                <a:effectLst>
                  <a:outerShdw blurRad="38100" dist="38100" dir="2700000" algn="tl">
                    <a:srgbClr val="000000">
                      <a:alpha val="43137"/>
                    </a:srgbClr>
                  </a:outerShdw>
                </a:effectLst>
              </a:rPr>
              <a:t>Mining</a:t>
            </a:r>
            <a:endParaRPr lang="ru-RU" altLang="ru-RU" sz="2800" b="1" dirty="0" smtClean="0">
              <a:solidFill>
                <a:srgbClr val="0000FF"/>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07504" y="836712"/>
            <a:ext cx="9036496" cy="1440160"/>
          </a:xfrm>
        </p:spPr>
        <p:txBody>
          <a:bodyPr>
            <a:noAutofit/>
          </a:bodyPr>
          <a:lstStyle/>
          <a:p>
            <a:pPr marL="84138" indent="276225">
              <a:buNone/>
            </a:pPr>
            <a:r>
              <a:rPr lang="en-US" altLang="ru-RU" sz="1800" dirty="0" smtClean="0"/>
              <a:t>In many fields of today’s science – biology, physics, geology, </a:t>
            </a:r>
            <a:r>
              <a:rPr lang="en-US" altLang="ru-RU" sz="1800" dirty="0" err="1" smtClean="0"/>
              <a:t>etc</a:t>
            </a:r>
            <a:r>
              <a:rPr lang="en-US" altLang="ru-RU" sz="1800" dirty="0" smtClean="0"/>
              <a:t> researchers deal with </a:t>
            </a:r>
            <a:r>
              <a:rPr lang="en-US" altLang="ru-RU" sz="1800" b="1" dirty="0" smtClean="0"/>
              <a:t>big data</a:t>
            </a:r>
            <a:r>
              <a:rPr lang="en-US" altLang="ru-RU" sz="1800" dirty="0" smtClean="0"/>
              <a:t> when the amount of input data is </a:t>
            </a:r>
            <a:r>
              <a:rPr lang="en-US" altLang="ru-RU" sz="1800" dirty="0" smtClean="0">
                <a:solidFill>
                  <a:srgbClr val="C00000"/>
                </a:solidFill>
              </a:rPr>
              <a:t>especially large </a:t>
            </a:r>
            <a:r>
              <a:rPr lang="en-US" altLang="ru-RU" sz="1800" dirty="0" smtClean="0"/>
              <a:t>(</a:t>
            </a:r>
            <a:r>
              <a:rPr lang="en-US" altLang="ru-RU" sz="1800" b="1" dirty="0" smtClean="0"/>
              <a:t>10</a:t>
            </a:r>
            <a:r>
              <a:rPr lang="en-US" altLang="ru-RU" sz="1800" b="1" baseline="30000" dirty="0" smtClean="0"/>
              <a:t>6</a:t>
            </a:r>
            <a:r>
              <a:rPr lang="en-US" altLang="ru-RU" sz="1800" dirty="0" smtClean="0"/>
              <a:t> </a:t>
            </a:r>
            <a:r>
              <a:rPr lang="en-US" altLang="ru-RU" sz="1800" dirty="0"/>
              <a:t>and </a:t>
            </a:r>
            <a:r>
              <a:rPr lang="en-US" altLang="ru-RU" sz="1800" dirty="0" smtClean="0"/>
              <a:t>more) .  Besides </a:t>
            </a:r>
            <a:r>
              <a:rPr lang="en-US" altLang="ru-RU" sz="1800" dirty="0"/>
              <a:t>the </a:t>
            </a:r>
            <a:r>
              <a:rPr lang="en-US" altLang="ru-RU" sz="1800" dirty="0">
                <a:solidFill>
                  <a:srgbClr val="C00000"/>
                </a:solidFill>
              </a:rPr>
              <a:t>feature space has many </a:t>
            </a:r>
            <a:r>
              <a:rPr lang="en-US" altLang="ru-RU" sz="1800" dirty="0" smtClean="0">
                <a:solidFill>
                  <a:srgbClr val="C00000"/>
                </a:solidFill>
              </a:rPr>
              <a:t>dimensions </a:t>
            </a:r>
            <a:r>
              <a:rPr lang="en-US" altLang="ru-RU" sz="1800" dirty="0" smtClean="0"/>
              <a:t>and there is </a:t>
            </a:r>
            <a:r>
              <a:rPr lang="en-US" altLang="ru-RU" sz="1800" dirty="0">
                <a:solidFill>
                  <a:srgbClr val="C00000"/>
                </a:solidFill>
              </a:rPr>
              <a:t>no preliminary information </a:t>
            </a:r>
            <a:r>
              <a:rPr lang="en-US" altLang="ru-RU" sz="1800" dirty="0"/>
              <a:t>about the number and locations of the sought-for regions</a:t>
            </a:r>
            <a:r>
              <a:rPr lang="en-US" altLang="ru-RU" sz="1800" dirty="0" smtClean="0"/>
              <a:t>. Therefore known clustering methods like </a:t>
            </a:r>
            <a:r>
              <a:rPr lang="en-US" altLang="ru-RU" sz="1800" b="1" i="1" dirty="0" smtClean="0"/>
              <a:t>k</a:t>
            </a:r>
            <a:r>
              <a:rPr lang="en-US" altLang="ru-RU" sz="1800" b="1" dirty="0" smtClean="0"/>
              <a:t>-means</a:t>
            </a:r>
            <a:r>
              <a:rPr lang="en-US" altLang="ru-RU" sz="1800" dirty="0" smtClean="0"/>
              <a:t> are hard to apply.</a:t>
            </a:r>
            <a:endParaRPr lang="en-US" altLang="ru-RU" sz="1800" dirty="0"/>
          </a:p>
          <a:p>
            <a:pPr marL="84138" indent="276225">
              <a:buFont typeface="Arial" pitchFamily="34" charset="0"/>
              <a:buNone/>
            </a:pPr>
            <a:endParaRPr lang="en-US" altLang="ru-RU" sz="1800" dirty="0" smtClean="0"/>
          </a:p>
        </p:txBody>
      </p:sp>
      <p:sp>
        <p:nvSpPr>
          <p:cNvPr id="4" name="Номер слайда 3"/>
          <p:cNvSpPr>
            <a:spLocks noGrp="1"/>
          </p:cNvSpPr>
          <p:nvPr>
            <p:ph type="sldNum" sz="quarter" idx="12"/>
          </p:nvPr>
        </p:nvSpPr>
        <p:spPr>
          <a:xfrm>
            <a:off x="8100392" y="6381328"/>
            <a:ext cx="549424" cy="332234"/>
          </a:xfrm>
        </p:spPr>
        <p:txBody>
          <a:bodyPr/>
          <a:lstStyle/>
          <a:p>
            <a:pPr algn="r">
              <a:defRPr/>
            </a:pPr>
            <a:fld id="{068DCB43-55DE-46F9-B382-61B5EE0254CF}" type="slidenum">
              <a:rPr lang="ru-RU" b="1"/>
              <a:pPr algn="r">
                <a:defRPr/>
              </a:pPr>
              <a:t>8</a:t>
            </a:fld>
            <a:endParaRPr lang="ru-RU" b="1" dirty="0"/>
          </a:p>
        </p:txBody>
      </p:sp>
      <p:sp>
        <p:nvSpPr>
          <p:cNvPr id="2" name="TextBox 1"/>
          <p:cNvSpPr txBox="1"/>
          <p:nvPr/>
        </p:nvSpPr>
        <p:spPr>
          <a:xfrm>
            <a:off x="107504" y="2251393"/>
            <a:ext cx="8928992" cy="1985159"/>
          </a:xfrm>
          <a:prstGeom prst="rect">
            <a:avLst/>
          </a:prstGeom>
          <a:noFill/>
        </p:spPr>
        <p:txBody>
          <a:bodyPr wrap="square" rtlCol="0">
            <a:spAutoFit/>
          </a:bodyPr>
          <a:lstStyle/>
          <a:p>
            <a:r>
              <a:rPr lang="ru-RU" sz="2400" b="1" dirty="0" smtClean="0">
                <a:solidFill>
                  <a:srgbClr val="0000FF"/>
                </a:solidFill>
              </a:rPr>
              <a:t>Новый двухэтапный подход в кластеризации</a:t>
            </a:r>
            <a:endParaRPr lang="en-US" sz="2400" b="1" dirty="0" smtClean="0">
              <a:solidFill>
                <a:srgbClr val="0000FF"/>
              </a:solidFill>
            </a:endParaRPr>
          </a:p>
          <a:p>
            <a:pPr marL="0" indent="0">
              <a:lnSpc>
                <a:spcPct val="90000"/>
              </a:lnSpc>
              <a:buFont typeface="Arial" pitchFamily="34" charset="0"/>
              <a:buNone/>
            </a:pPr>
            <a:r>
              <a:rPr lang="en-US" altLang="ru-RU" b="1" dirty="0">
                <a:solidFill>
                  <a:srgbClr val="0000FF"/>
                </a:solidFill>
                <a:effectLst/>
              </a:rPr>
              <a:t>In the first step</a:t>
            </a:r>
            <a:r>
              <a:rPr lang="en-US" altLang="ru-RU" dirty="0">
                <a:solidFill>
                  <a:srgbClr val="0000FF"/>
                </a:solidFill>
                <a:effectLst/>
              </a:rPr>
              <a:t> </a:t>
            </a:r>
            <a:r>
              <a:rPr lang="en-US" altLang="ru-RU" dirty="0">
                <a:effectLst/>
              </a:rPr>
              <a:t>the data undergoes </a:t>
            </a:r>
            <a:r>
              <a:rPr lang="en-US" altLang="ru-RU" b="1" dirty="0">
                <a:solidFill>
                  <a:srgbClr val="C00000"/>
                </a:solidFill>
                <a:effectLst/>
              </a:rPr>
              <a:t>intermediate clustering</a:t>
            </a:r>
            <a:r>
              <a:rPr lang="en-US" altLang="ru-RU" dirty="0">
                <a:solidFill>
                  <a:srgbClr val="C00000"/>
                </a:solidFill>
                <a:effectLst/>
              </a:rPr>
              <a:t> producing clusters which number is much smaller than the number of original objects</a:t>
            </a:r>
            <a:r>
              <a:rPr lang="en-US" altLang="ru-RU" dirty="0">
                <a:effectLst/>
              </a:rPr>
              <a:t>. </a:t>
            </a:r>
            <a:r>
              <a:rPr lang="en-US" altLang="ru-RU" dirty="0" smtClean="0">
                <a:effectLst/>
              </a:rPr>
              <a:t>For </a:t>
            </a:r>
            <a:r>
              <a:rPr lang="en-US" altLang="ru-RU" dirty="0">
                <a:effectLst/>
              </a:rPr>
              <a:t>clustering on the first step we choose </a:t>
            </a:r>
            <a:r>
              <a:rPr lang="en-US" altLang="ru-RU" b="1" dirty="0" err="1">
                <a:solidFill>
                  <a:srgbClr val="C00000"/>
                </a:solidFill>
                <a:effectLst/>
              </a:rPr>
              <a:t>Voronoi</a:t>
            </a:r>
            <a:r>
              <a:rPr lang="en-US" altLang="ru-RU" b="1" dirty="0">
                <a:solidFill>
                  <a:srgbClr val="C00000"/>
                </a:solidFill>
                <a:effectLst/>
              </a:rPr>
              <a:t> partition</a:t>
            </a:r>
            <a:r>
              <a:rPr lang="en-US" altLang="ru-RU" b="1" dirty="0">
                <a:effectLst/>
              </a:rPr>
              <a:t>. </a:t>
            </a:r>
            <a:r>
              <a:rPr lang="en-US" altLang="ru-RU" dirty="0">
                <a:effectLst/>
              </a:rPr>
              <a:t>It  divides the vector space in </a:t>
            </a:r>
            <a:r>
              <a:rPr lang="en-US" altLang="ru-RU" dirty="0" smtClean="0">
                <a:effectLst/>
              </a:rPr>
              <a:t>set </a:t>
            </a:r>
            <a:r>
              <a:rPr lang="en-US" altLang="ru-RU" dirty="0">
                <a:effectLst/>
              </a:rPr>
              <a:t>of </a:t>
            </a:r>
            <a:r>
              <a:rPr lang="en-US" altLang="ru-RU" dirty="0" smtClean="0">
                <a:effectLst/>
              </a:rPr>
              <a:t>convex polyhedrons so </a:t>
            </a:r>
            <a:r>
              <a:rPr lang="en-US" altLang="ru-RU" dirty="0">
                <a:effectLst/>
              </a:rPr>
              <a:t>that </a:t>
            </a:r>
            <a:r>
              <a:rPr lang="en-US" altLang="ru-RU" dirty="0" smtClean="0">
                <a:effectLst/>
              </a:rPr>
              <a:t>each point in such polyhedron is closer to its center then to any </a:t>
            </a:r>
            <a:r>
              <a:rPr lang="en-US" altLang="ru-RU" dirty="0">
                <a:effectLst/>
              </a:rPr>
              <a:t>other </a:t>
            </a:r>
            <a:r>
              <a:rPr lang="en-US" altLang="ru-RU" dirty="0" smtClean="0">
                <a:effectLst/>
              </a:rPr>
              <a:t>polyhedron center. </a:t>
            </a:r>
          </a:p>
          <a:p>
            <a:pPr marL="0" indent="0">
              <a:lnSpc>
                <a:spcPct val="90000"/>
              </a:lnSpc>
              <a:buFont typeface="Arial" pitchFamily="34" charset="0"/>
              <a:buNone/>
            </a:pPr>
            <a:r>
              <a:rPr lang="en-US" altLang="ru-RU" dirty="0" smtClean="0">
                <a:effectLst/>
              </a:rPr>
              <a:t>Keep in mind: the </a:t>
            </a:r>
            <a:r>
              <a:rPr lang="en-US" altLang="ru-RU" b="1" dirty="0" err="1">
                <a:solidFill>
                  <a:srgbClr val="C00000"/>
                </a:solidFill>
                <a:effectLst/>
              </a:rPr>
              <a:t>Voronoi</a:t>
            </a:r>
            <a:r>
              <a:rPr lang="en-US" altLang="ru-RU" b="1" dirty="0">
                <a:solidFill>
                  <a:srgbClr val="C00000"/>
                </a:solidFill>
                <a:effectLst/>
              </a:rPr>
              <a:t> cells depend significantly on the metric used</a:t>
            </a:r>
            <a:r>
              <a:rPr lang="en-US" altLang="ru-RU" b="1" dirty="0" smtClean="0">
                <a:solidFill>
                  <a:srgbClr val="C00000"/>
                </a:solidFill>
                <a:effectLst/>
              </a:rPr>
              <a:t>.</a:t>
            </a:r>
            <a:endParaRPr lang="ru-RU" sz="2000" b="1" dirty="0">
              <a:solidFill>
                <a:srgbClr val="C00000"/>
              </a:solidFill>
            </a:endParaRPr>
          </a:p>
        </p:txBody>
      </p:sp>
      <p:pic>
        <p:nvPicPr>
          <p:cNvPr id="7" name="Picture 9" descr="File:2Ddim-L2norm-10s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015" y="4310804"/>
            <a:ext cx="1650893" cy="15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2Ddim-L1norm-10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327875"/>
            <a:ext cx="1643733" cy="155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51520" y="4241265"/>
            <a:ext cx="4968552" cy="2092881"/>
          </a:xfrm>
          <a:prstGeom prst="rect">
            <a:avLst/>
          </a:prstGeom>
        </p:spPr>
        <p:txBody>
          <a:bodyPr wrap="square">
            <a:spAutoFit/>
          </a:bodyPr>
          <a:lstStyle/>
          <a:p>
            <a:r>
              <a:rPr lang="en-US" altLang="ru-RU" b="1" dirty="0">
                <a:solidFill>
                  <a:srgbClr val="0000FF"/>
                </a:solidFill>
                <a:effectLst/>
              </a:rPr>
              <a:t>One </a:t>
            </a:r>
            <a:r>
              <a:rPr lang="en-US" altLang="ru-RU" b="1" dirty="0" smtClean="0">
                <a:solidFill>
                  <a:srgbClr val="0000FF"/>
                </a:solidFill>
                <a:effectLst/>
              </a:rPr>
              <a:t>example. </a:t>
            </a:r>
            <a:r>
              <a:rPr lang="en-US" altLang="ru-RU" sz="1600" dirty="0" smtClean="0">
                <a:effectLst/>
              </a:rPr>
              <a:t>E</a:t>
            </a:r>
            <a:r>
              <a:rPr lang="ru-RU" altLang="ru-RU" sz="1600" dirty="0" err="1">
                <a:effectLst/>
              </a:rPr>
              <a:t>stimat</a:t>
            </a:r>
            <a:r>
              <a:rPr lang="en-US" altLang="ru-RU" sz="1600" dirty="0">
                <a:effectLst/>
              </a:rPr>
              <a:t>ion</a:t>
            </a:r>
            <a:r>
              <a:rPr lang="ru-RU" altLang="ru-RU" sz="1600" dirty="0">
                <a:effectLst/>
              </a:rPr>
              <a:t> </a:t>
            </a:r>
            <a:r>
              <a:rPr lang="en-US" altLang="ru-RU" sz="1600" dirty="0">
                <a:effectLst/>
              </a:rPr>
              <a:t>of </a:t>
            </a:r>
            <a:r>
              <a:rPr lang="ru-RU" altLang="ru-RU" sz="1600" dirty="0" err="1">
                <a:effectLst/>
              </a:rPr>
              <a:t>the</a:t>
            </a:r>
            <a:r>
              <a:rPr lang="ru-RU" altLang="ru-RU" sz="1600" dirty="0">
                <a:effectLst/>
              </a:rPr>
              <a:t> </a:t>
            </a:r>
            <a:r>
              <a:rPr lang="ru-RU" altLang="ru-RU" sz="1600" dirty="0" err="1">
                <a:effectLst/>
              </a:rPr>
              <a:t>number</a:t>
            </a:r>
            <a:r>
              <a:rPr lang="ru-RU" altLang="ru-RU" sz="1600" dirty="0">
                <a:effectLst/>
              </a:rPr>
              <a:t> </a:t>
            </a:r>
            <a:r>
              <a:rPr lang="ru-RU" altLang="ru-RU" sz="1600" dirty="0" err="1">
                <a:effectLst/>
              </a:rPr>
              <a:t>of</a:t>
            </a:r>
            <a:r>
              <a:rPr lang="ru-RU" altLang="ru-RU" sz="1600" dirty="0">
                <a:effectLst/>
              </a:rPr>
              <a:t> </a:t>
            </a:r>
            <a:r>
              <a:rPr lang="ru-RU" altLang="ru-RU" sz="1600" dirty="0" err="1" smtClean="0">
                <a:effectLst/>
              </a:rPr>
              <a:t>customers</a:t>
            </a:r>
            <a:r>
              <a:rPr lang="en-US" altLang="ru-RU" sz="1600" dirty="0" smtClean="0">
                <a:effectLst/>
              </a:rPr>
              <a:t> </a:t>
            </a:r>
            <a:r>
              <a:rPr lang="ru-RU" altLang="ru-RU" sz="1600" dirty="0" err="1" smtClean="0">
                <a:effectLst/>
              </a:rPr>
              <a:t>of</a:t>
            </a:r>
            <a:r>
              <a:rPr lang="ru-RU" altLang="ru-RU" sz="1600" dirty="0" smtClean="0">
                <a:effectLst/>
              </a:rPr>
              <a:t> </a:t>
            </a:r>
            <a:r>
              <a:rPr lang="ru-RU" altLang="ru-RU" sz="1600" dirty="0">
                <a:effectLst/>
              </a:rPr>
              <a:t>a </a:t>
            </a:r>
            <a:r>
              <a:rPr lang="ru-RU" altLang="ru-RU" sz="1600" dirty="0" err="1">
                <a:effectLst/>
              </a:rPr>
              <a:t>given</a:t>
            </a:r>
            <a:r>
              <a:rPr lang="ru-RU" altLang="ru-RU" sz="1600" dirty="0">
                <a:effectLst/>
              </a:rPr>
              <a:t> </a:t>
            </a:r>
            <a:r>
              <a:rPr lang="ru-RU" altLang="ru-RU" sz="1600" dirty="0" err="1">
                <a:effectLst/>
              </a:rPr>
              <a:t>shop</a:t>
            </a:r>
            <a:r>
              <a:rPr lang="ru-RU" altLang="ru-RU" sz="1600" dirty="0">
                <a:effectLst/>
              </a:rPr>
              <a:t> </a:t>
            </a:r>
            <a:r>
              <a:rPr lang="en-US" altLang="ru-RU" sz="1600" dirty="0">
                <a:effectLst/>
              </a:rPr>
              <a:t>by the nearest </a:t>
            </a:r>
            <a:r>
              <a:rPr lang="ru-RU" altLang="ru-RU" sz="1600" dirty="0" err="1">
                <a:effectLst/>
              </a:rPr>
              <a:t>distance</a:t>
            </a:r>
            <a:r>
              <a:rPr lang="ru-RU" altLang="ru-RU" sz="1600" dirty="0">
                <a:effectLst/>
              </a:rPr>
              <a:t> </a:t>
            </a:r>
            <a:r>
              <a:rPr lang="ru-RU" altLang="ru-RU" sz="1600" dirty="0" err="1">
                <a:effectLst/>
              </a:rPr>
              <a:t>considerations</a:t>
            </a:r>
            <a:r>
              <a:rPr lang="en-US" altLang="ru-RU" sz="1600" dirty="0">
                <a:effectLst/>
              </a:rPr>
              <a:t>. </a:t>
            </a:r>
            <a:endParaRPr lang="en-US" altLang="ru-RU" sz="1600" dirty="0" smtClean="0">
              <a:effectLst/>
            </a:endParaRPr>
          </a:p>
          <a:p>
            <a:r>
              <a:rPr lang="en-US" altLang="ru-RU" sz="1600" dirty="0" smtClean="0">
                <a:effectLst/>
              </a:rPr>
              <a:t>When </a:t>
            </a:r>
            <a:r>
              <a:rPr lang="en-US" altLang="ru-RU" sz="1600" dirty="0">
                <a:effectLst/>
              </a:rPr>
              <a:t>customers go to  the shop on foot by shortest way, </a:t>
            </a:r>
            <a:r>
              <a:rPr lang="en-US" altLang="ru-RU" sz="1600" b="1" dirty="0">
                <a:solidFill>
                  <a:srgbClr val="0000FF"/>
                </a:solidFill>
                <a:effectLst/>
              </a:rPr>
              <a:t>Euclidean distance </a:t>
            </a:r>
            <a:r>
              <a:rPr lang="en-US" altLang="ru-RU" sz="1600" dirty="0">
                <a:effectLst/>
              </a:rPr>
              <a:t>is used, but if they go by a </a:t>
            </a:r>
            <a:r>
              <a:rPr lang="en-US" altLang="ru-RU" sz="1600" dirty="0" smtClean="0">
                <a:effectLst/>
              </a:rPr>
              <a:t>vehicle according to street directions and traffic, </a:t>
            </a:r>
            <a:r>
              <a:rPr lang="en-US" altLang="ru-RU" sz="1600" dirty="0">
                <a:effectLst/>
              </a:rPr>
              <a:t>then a more realistic distance function will be </a:t>
            </a:r>
            <a:endParaRPr lang="en-US" altLang="ru-RU" sz="1600" dirty="0" smtClean="0">
              <a:effectLst/>
            </a:endParaRPr>
          </a:p>
          <a:p>
            <a:r>
              <a:rPr lang="en-US" altLang="ru-RU" sz="1600" dirty="0" smtClean="0">
                <a:effectLst/>
              </a:rPr>
              <a:t>the </a:t>
            </a:r>
            <a:r>
              <a:rPr lang="en-US" altLang="ru-RU" sz="1600" b="1" dirty="0">
                <a:solidFill>
                  <a:srgbClr val="0000FF"/>
                </a:solidFill>
                <a:effectLst/>
              </a:rPr>
              <a:t>Manhattan distance</a:t>
            </a:r>
            <a:endParaRPr lang="ru-RU" altLang="ru-RU" sz="1600" b="1" dirty="0">
              <a:solidFill>
                <a:srgbClr val="0000FF"/>
              </a:solidFill>
              <a:effectLst/>
            </a:endParaRPr>
          </a:p>
        </p:txBody>
      </p:sp>
      <p:sp>
        <p:nvSpPr>
          <p:cNvPr id="9" name="Стрелка вправо 8"/>
          <p:cNvSpPr/>
          <p:nvPr/>
        </p:nvSpPr>
        <p:spPr bwMode="auto">
          <a:xfrm>
            <a:off x="2843808" y="6054652"/>
            <a:ext cx="2245037" cy="139268"/>
          </a:xfrm>
          <a:prstGeom prst="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0" name="Прямоугольник 9"/>
          <p:cNvSpPr/>
          <p:nvPr/>
        </p:nvSpPr>
        <p:spPr>
          <a:xfrm>
            <a:off x="5117516" y="5932310"/>
            <a:ext cx="1853392" cy="523220"/>
          </a:xfrm>
          <a:prstGeom prst="rect">
            <a:avLst/>
          </a:prstGeom>
        </p:spPr>
        <p:txBody>
          <a:bodyPr wrap="none">
            <a:spAutoFit/>
          </a:bodyPr>
          <a:lstStyle/>
          <a:p>
            <a:r>
              <a:rPr lang="en-US" altLang="ru-RU" sz="1400" b="1" dirty="0" err="1">
                <a:solidFill>
                  <a:srgbClr val="0000FF"/>
                </a:solidFill>
                <a:effectLst/>
                <a:latin typeface="+mj-lt"/>
              </a:rPr>
              <a:t>Voronoi</a:t>
            </a:r>
            <a:r>
              <a:rPr lang="en-US" altLang="ru-RU" sz="1400" b="1" dirty="0">
                <a:solidFill>
                  <a:srgbClr val="0000FF"/>
                </a:solidFill>
                <a:effectLst/>
                <a:latin typeface="+mj-lt"/>
              </a:rPr>
              <a:t> cells </a:t>
            </a:r>
            <a:r>
              <a:rPr lang="en-US" altLang="ru-RU" sz="1400" b="1" dirty="0" smtClean="0">
                <a:solidFill>
                  <a:srgbClr val="0000FF"/>
                </a:solidFill>
                <a:effectLst/>
                <a:latin typeface="+mj-lt"/>
              </a:rPr>
              <a:t>for</a:t>
            </a:r>
          </a:p>
          <a:p>
            <a:r>
              <a:rPr lang="en-US" altLang="ru-RU" sz="1400" b="1" dirty="0" smtClean="0">
                <a:solidFill>
                  <a:srgbClr val="0000FF"/>
                </a:solidFill>
                <a:effectLst/>
                <a:latin typeface="+mj-lt"/>
              </a:rPr>
              <a:t>Euclidean </a:t>
            </a:r>
            <a:r>
              <a:rPr lang="en-US" altLang="ru-RU" sz="1400" b="1" dirty="0">
                <a:solidFill>
                  <a:srgbClr val="0000FF"/>
                </a:solidFill>
                <a:effectLst/>
                <a:latin typeface="+mj-lt"/>
              </a:rPr>
              <a:t>distance </a:t>
            </a:r>
            <a:endParaRPr lang="ru-RU" sz="1400" dirty="0">
              <a:latin typeface="+mj-lt"/>
            </a:endParaRPr>
          </a:p>
        </p:txBody>
      </p:sp>
      <p:sp>
        <p:nvSpPr>
          <p:cNvPr id="12" name="Прямоугольник 11"/>
          <p:cNvSpPr/>
          <p:nvPr/>
        </p:nvSpPr>
        <p:spPr>
          <a:xfrm>
            <a:off x="7057467" y="5932310"/>
            <a:ext cx="1901483" cy="523220"/>
          </a:xfrm>
          <a:prstGeom prst="rect">
            <a:avLst/>
          </a:prstGeom>
        </p:spPr>
        <p:txBody>
          <a:bodyPr wrap="none">
            <a:spAutoFit/>
          </a:bodyPr>
          <a:lstStyle/>
          <a:p>
            <a:r>
              <a:rPr lang="en-US" altLang="ru-RU" sz="1400" b="1" dirty="0" err="1">
                <a:solidFill>
                  <a:srgbClr val="0000FF"/>
                </a:solidFill>
                <a:effectLst/>
              </a:rPr>
              <a:t>Voronoi</a:t>
            </a:r>
            <a:r>
              <a:rPr lang="en-US" altLang="ru-RU" sz="1400" b="1" dirty="0">
                <a:solidFill>
                  <a:srgbClr val="0000FF"/>
                </a:solidFill>
                <a:effectLst/>
              </a:rPr>
              <a:t> cells for</a:t>
            </a:r>
          </a:p>
          <a:p>
            <a:r>
              <a:rPr lang="en-US" altLang="ru-RU" sz="1400" b="1" dirty="0">
                <a:solidFill>
                  <a:srgbClr val="0000FF"/>
                </a:solidFill>
                <a:effectLst/>
              </a:rPr>
              <a:t>Manhattan</a:t>
            </a:r>
            <a:r>
              <a:rPr lang="en-US" altLang="ru-RU" sz="1400" b="1" dirty="0" smtClean="0">
                <a:solidFill>
                  <a:srgbClr val="0000FF"/>
                </a:solidFill>
                <a:effectLst/>
              </a:rPr>
              <a:t> </a:t>
            </a:r>
            <a:r>
              <a:rPr lang="en-US" altLang="ru-RU" sz="1400" b="1" dirty="0">
                <a:solidFill>
                  <a:srgbClr val="0000FF"/>
                </a:solidFill>
                <a:effectLst/>
              </a:rPr>
              <a:t>distance </a:t>
            </a:r>
            <a:endParaRPr lang="ru-RU" sz="1400" dirty="0"/>
          </a:p>
        </p:txBody>
      </p:sp>
      <p:sp>
        <p:nvSpPr>
          <p:cNvPr id="5" name="Нижний колонтитул 4"/>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175788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3" y="188640"/>
            <a:ext cx="9144000" cy="864096"/>
          </a:xfrm>
        </p:spPr>
        <p:txBody>
          <a:bodyPr>
            <a:noAutofit/>
          </a:bodyPr>
          <a:lstStyle/>
          <a:p>
            <a:pPr algn="r"/>
            <a:r>
              <a:rPr lang="ru-RU" altLang="ru-RU" sz="3000" b="1" dirty="0" smtClean="0">
                <a:solidFill>
                  <a:srgbClr val="0000FF"/>
                </a:solidFill>
              </a:rPr>
              <a:t>Связь триангуляции Делоне </a:t>
            </a:r>
            <a:br>
              <a:rPr lang="ru-RU" altLang="ru-RU" sz="3000" b="1" dirty="0" smtClean="0">
                <a:solidFill>
                  <a:srgbClr val="0000FF"/>
                </a:solidFill>
              </a:rPr>
            </a:br>
            <a:r>
              <a:rPr lang="ru-RU" altLang="ru-RU" sz="3000" b="1" dirty="0" smtClean="0">
                <a:solidFill>
                  <a:srgbClr val="0000FF"/>
                </a:solidFill>
              </a:rPr>
              <a:t>и Разбиений Вороного</a:t>
            </a:r>
          </a:p>
        </p:txBody>
      </p:sp>
      <p:sp>
        <p:nvSpPr>
          <p:cNvPr id="12291" name="Содержимое 5"/>
          <p:cNvSpPr>
            <a:spLocks noGrp="1"/>
          </p:cNvSpPr>
          <p:nvPr>
            <p:ph idx="1"/>
          </p:nvPr>
        </p:nvSpPr>
        <p:spPr>
          <a:xfrm>
            <a:off x="33954" y="719187"/>
            <a:ext cx="3401829" cy="1557686"/>
          </a:xfrm>
        </p:spPr>
        <p:txBody>
          <a:bodyPr/>
          <a:lstStyle/>
          <a:p>
            <a:pPr marL="0" indent="0">
              <a:buFont typeface="Arial" pitchFamily="34" charset="0"/>
              <a:buNone/>
            </a:pPr>
            <a:r>
              <a:rPr lang="en-US" altLang="ru-RU" sz="1600" dirty="0" smtClean="0"/>
              <a:t>The Delaunay triangulation corresponds to the </a:t>
            </a:r>
            <a:r>
              <a:rPr lang="en-US" altLang="ru-RU" sz="1600" dirty="0" err="1" smtClean="0"/>
              <a:t>Voronoi</a:t>
            </a:r>
            <a:r>
              <a:rPr lang="en-US" altLang="ru-RU" sz="1600" dirty="0" smtClean="0"/>
              <a:t> diagram in a one-to-one manner: the triangulation links the reference vectors whose </a:t>
            </a:r>
            <a:r>
              <a:rPr lang="en-US" altLang="ru-RU" sz="1600" dirty="0" err="1" smtClean="0"/>
              <a:t>Voronoi</a:t>
            </a:r>
            <a:r>
              <a:rPr lang="en-US" altLang="ru-RU" sz="1600" dirty="0" smtClean="0"/>
              <a:t> regions have common boundaries </a:t>
            </a:r>
            <a:endParaRPr lang="ru-RU" altLang="ru-RU" sz="1600" dirty="0" smtClean="0"/>
          </a:p>
        </p:txBody>
      </p:sp>
      <p:sp>
        <p:nvSpPr>
          <p:cNvPr id="5" name="Номер слайда 4"/>
          <p:cNvSpPr>
            <a:spLocks noGrp="1"/>
          </p:cNvSpPr>
          <p:nvPr>
            <p:ph type="sldNum" sz="quarter" idx="12"/>
          </p:nvPr>
        </p:nvSpPr>
        <p:spPr>
          <a:xfrm>
            <a:off x="8244408" y="6309320"/>
            <a:ext cx="683096" cy="476250"/>
          </a:xfrm>
        </p:spPr>
        <p:txBody>
          <a:bodyPr/>
          <a:lstStyle/>
          <a:p>
            <a:pPr algn="r">
              <a:defRPr/>
            </a:pPr>
            <a:fld id="{8318F75B-33F5-46EA-AFBD-6AD611A12657}" type="slidenum">
              <a:rPr lang="ru-RU" sz="1600" b="1"/>
              <a:pPr algn="r">
                <a:defRPr/>
              </a:pPr>
              <a:t>9</a:t>
            </a:fld>
            <a:endParaRPr lang="ru-RU" sz="1600" b="1" dirty="0"/>
          </a:p>
        </p:txBody>
      </p:sp>
      <p:sp>
        <p:nvSpPr>
          <p:cNvPr id="12295" name="Text Box 7"/>
          <p:cNvSpPr txBox="1">
            <a:spLocks noChangeArrowheads="1"/>
          </p:cNvSpPr>
          <p:nvPr/>
        </p:nvSpPr>
        <p:spPr bwMode="auto">
          <a:xfrm>
            <a:off x="4151023" y="2360446"/>
            <a:ext cx="50040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1200" dirty="0">
                <a:effectLst/>
                <a:latin typeface="Calibri" pitchFamily="34" charset="0"/>
              </a:rPr>
              <a:t>Formation of a </a:t>
            </a:r>
            <a:r>
              <a:rPr lang="en-US" altLang="ru-RU" sz="1200" dirty="0" err="1">
                <a:effectLst/>
                <a:latin typeface="Calibri" pitchFamily="34" charset="0"/>
              </a:rPr>
              <a:t>Voronoi</a:t>
            </a:r>
            <a:r>
              <a:rPr lang="en-US" altLang="ru-RU" sz="1200" dirty="0">
                <a:effectLst/>
                <a:latin typeface="Calibri" pitchFamily="34" charset="0"/>
              </a:rPr>
              <a:t> diagram on a plane: (</a:t>
            </a:r>
            <a:r>
              <a:rPr lang="en-US" altLang="ru-RU" sz="1200" dirty="0" err="1">
                <a:effectLst/>
                <a:latin typeface="Calibri" pitchFamily="34" charset="0"/>
              </a:rPr>
              <a:t>i</a:t>
            </a:r>
            <a:r>
              <a:rPr lang="en-US" altLang="ru-RU" sz="1200" dirty="0">
                <a:effectLst/>
                <a:latin typeface="Calibri" pitchFamily="34" charset="0"/>
              </a:rPr>
              <a:t>) nods on the plane, </a:t>
            </a:r>
            <a:r>
              <a:rPr lang="en-US" altLang="ru-RU" sz="1200" dirty="0" smtClean="0">
                <a:effectLst/>
                <a:latin typeface="Calibri" pitchFamily="34" charset="0"/>
              </a:rPr>
              <a:t>(</a:t>
            </a:r>
            <a:r>
              <a:rPr lang="en-US" altLang="ru-RU" sz="1200" dirty="0">
                <a:effectLst/>
                <a:latin typeface="Calibri" pitchFamily="34" charset="0"/>
              </a:rPr>
              <a:t>ii) Delaunay triangulation, </a:t>
            </a:r>
            <a:r>
              <a:rPr lang="en-US" altLang="ru-RU" sz="1200" dirty="0" smtClean="0">
                <a:effectLst/>
                <a:latin typeface="Calibri" pitchFamily="34" charset="0"/>
              </a:rPr>
              <a:t>(</a:t>
            </a:r>
            <a:r>
              <a:rPr lang="en-US" altLang="ru-RU" sz="1200" dirty="0">
                <a:effectLst/>
                <a:latin typeface="Calibri" pitchFamily="34" charset="0"/>
              </a:rPr>
              <a:t>iii) </a:t>
            </a:r>
            <a:r>
              <a:rPr lang="en-US" altLang="ru-RU" sz="1200" dirty="0" err="1">
                <a:effectLst/>
                <a:latin typeface="Calibri" pitchFamily="34" charset="0"/>
              </a:rPr>
              <a:t>Voronoi</a:t>
            </a:r>
            <a:r>
              <a:rPr lang="en-US" altLang="ru-RU" sz="1200" dirty="0">
                <a:effectLst/>
                <a:latin typeface="Calibri" pitchFamily="34" charset="0"/>
              </a:rPr>
              <a:t> diagram, (iv) superposition of the Delaunay triangulation and the resulting </a:t>
            </a:r>
            <a:r>
              <a:rPr lang="en-US" altLang="ru-RU" sz="1200" dirty="0" err="1" smtClean="0">
                <a:effectLst/>
                <a:latin typeface="Calibri" pitchFamily="34" charset="0"/>
              </a:rPr>
              <a:t>Voronoi</a:t>
            </a:r>
            <a:r>
              <a:rPr lang="en-US" altLang="ru-RU" sz="1200" dirty="0" smtClean="0">
                <a:effectLst/>
                <a:latin typeface="Calibri" pitchFamily="34" charset="0"/>
              </a:rPr>
              <a:t> </a:t>
            </a:r>
            <a:r>
              <a:rPr lang="en-US" altLang="ru-RU" sz="1200" dirty="0">
                <a:effectLst/>
                <a:latin typeface="Calibri" pitchFamily="34" charset="0"/>
              </a:rPr>
              <a:t>diagram</a:t>
            </a:r>
            <a:r>
              <a:rPr lang="en-US" altLang="ru-RU" sz="1200" dirty="0"/>
              <a:t>.</a:t>
            </a:r>
            <a:endParaRPr lang="ru-RU" altLang="ru-RU" sz="1200" dirty="0"/>
          </a:p>
        </p:txBody>
      </p:sp>
      <p:pic>
        <p:nvPicPr>
          <p:cNvPr id="12296" name="Picture 8" descr="рисунок_3__Делоне-Вороно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647" y="1052736"/>
            <a:ext cx="5607100" cy="129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0" y="3645826"/>
            <a:ext cx="8803094" cy="461665"/>
          </a:xfrm>
          <a:prstGeom prst="rect">
            <a:avLst/>
          </a:prstGeom>
        </p:spPr>
        <p:txBody>
          <a:bodyPr wrap="square">
            <a:spAutoFit/>
          </a:bodyPr>
          <a:lstStyle/>
          <a:p>
            <a:pPr lvl="0" fontAlgn="auto" hangingPunct="1"/>
            <a:r>
              <a:rPr lang="en-US" sz="1200" i="1" dirty="0">
                <a:solidFill>
                  <a:srgbClr val="0000FF"/>
                </a:solidFill>
              </a:rPr>
              <a:t>S.V. </a:t>
            </a:r>
            <a:r>
              <a:rPr lang="en-US" sz="1200" i="1" dirty="0" err="1">
                <a:solidFill>
                  <a:srgbClr val="0000FF"/>
                </a:solidFill>
              </a:rPr>
              <a:t>Mitsyn</a:t>
            </a:r>
            <a:r>
              <a:rPr lang="en-US" sz="1200" i="1" dirty="0">
                <a:solidFill>
                  <a:srgbClr val="0000FF"/>
                </a:solidFill>
              </a:rPr>
              <a:t>, G.A. </a:t>
            </a:r>
            <a:r>
              <a:rPr lang="en-US" sz="1200" i="1" dirty="0" err="1">
                <a:solidFill>
                  <a:srgbClr val="0000FF"/>
                </a:solidFill>
              </a:rPr>
              <a:t>Ososkov</a:t>
            </a:r>
            <a:r>
              <a:rPr lang="en-US" sz="1200" i="1" dirty="0">
                <a:solidFill>
                  <a:srgbClr val="0000FF"/>
                </a:solidFill>
              </a:rPr>
              <a:t>, The Growing Neural Gas and Clustering of Large Amounts of Data, </a:t>
            </a:r>
          </a:p>
          <a:p>
            <a:pPr lvl="0" fontAlgn="auto" hangingPunct="1"/>
            <a:r>
              <a:rPr lang="en-US" sz="1200" i="1" dirty="0">
                <a:solidFill>
                  <a:srgbClr val="0000FF"/>
                </a:solidFill>
              </a:rPr>
              <a:t>Optical Memory and Neural Networks (Information Optics), 2011, Vol. 20, No. 4, pp. 260–270</a:t>
            </a:r>
            <a:endParaRPr lang="ru-RU" sz="1200" i="1" dirty="0">
              <a:solidFill>
                <a:srgbClr val="0000FF"/>
              </a:solidFill>
            </a:endParaRPr>
          </a:p>
        </p:txBody>
      </p:sp>
      <p:sp>
        <p:nvSpPr>
          <p:cNvPr id="11" name="TextBox 10"/>
          <p:cNvSpPr txBox="1"/>
          <p:nvPr/>
        </p:nvSpPr>
        <p:spPr>
          <a:xfrm>
            <a:off x="-5279" y="3181639"/>
            <a:ext cx="8676456" cy="461665"/>
          </a:xfrm>
          <a:prstGeom prst="rect">
            <a:avLst/>
          </a:prstGeom>
          <a:noFill/>
        </p:spPr>
        <p:txBody>
          <a:bodyPr wrap="square" rtlCol="0">
            <a:spAutoFit/>
          </a:bodyPr>
          <a:lstStyle/>
          <a:p>
            <a:pPr algn="ctr"/>
            <a:r>
              <a:rPr lang="ru-RU" altLang="ru-RU" sz="2400" b="1" dirty="0" smtClean="0">
                <a:solidFill>
                  <a:srgbClr val="0000FF"/>
                </a:solidFill>
              </a:rPr>
              <a:t>Как это работает методом </a:t>
            </a:r>
            <a:r>
              <a:rPr lang="ru-RU" altLang="ru-RU" sz="2400" b="1" dirty="0" smtClean="0">
                <a:solidFill>
                  <a:srgbClr val="C00000"/>
                </a:solidFill>
              </a:rPr>
              <a:t>Растущего Нейронного Газа</a:t>
            </a:r>
            <a:endParaRPr lang="ru-RU" dirty="0">
              <a:solidFill>
                <a:srgbClr val="C00000"/>
              </a:solidFill>
            </a:endParaRPr>
          </a:p>
        </p:txBody>
      </p:sp>
      <p:sp>
        <p:nvSpPr>
          <p:cNvPr id="12" name="Прямоугольник 11"/>
          <p:cNvSpPr/>
          <p:nvPr/>
        </p:nvSpPr>
        <p:spPr>
          <a:xfrm>
            <a:off x="68121" y="4124728"/>
            <a:ext cx="8989626" cy="646331"/>
          </a:xfrm>
          <a:prstGeom prst="rect">
            <a:avLst/>
          </a:prstGeom>
        </p:spPr>
        <p:txBody>
          <a:bodyPr wrap="square">
            <a:spAutoFit/>
          </a:bodyPr>
          <a:lstStyle/>
          <a:p>
            <a:pPr>
              <a:buFont typeface="Arial" pitchFamily="34" charset="0"/>
              <a:buNone/>
            </a:pPr>
            <a:r>
              <a:rPr lang="en-US" altLang="ru-RU" dirty="0"/>
              <a:t>An example of objects to be partitioned into </a:t>
            </a:r>
            <a:r>
              <a:rPr lang="en-US" altLang="ru-RU" dirty="0" err="1"/>
              <a:t>Voronoi</a:t>
            </a:r>
            <a:r>
              <a:rPr lang="en-US" altLang="ru-RU" dirty="0"/>
              <a:t> mosaic</a:t>
            </a:r>
          </a:p>
          <a:p>
            <a:pPr>
              <a:buFont typeface="Arial" pitchFamily="34" charset="0"/>
              <a:buNone/>
            </a:pPr>
            <a:r>
              <a:rPr lang="en-US" altLang="ru-RU" dirty="0"/>
              <a:t> </a:t>
            </a:r>
            <a:r>
              <a:rPr lang="en-US" altLang="ru-RU" dirty="0" smtClean="0"/>
              <a:t>source </a:t>
            </a:r>
            <a:r>
              <a:rPr lang="en-US" altLang="ru-RU" dirty="0"/>
              <a:t>data </a:t>
            </a:r>
            <a:r>
              <a:rPr lang="en-US" altLang="ru-RU" sz="1200" dirty="0" smtClean="0"/>
              <a:t>(</a:t>
            </a:r>
            <a:r>
              <a:rPr lang="en-US" altLang="ru-RU" sz="1400" dirty="0" smtClean="0">
                <a:solidFill>
                  <a:srgbClr val="C00000"/>
                </a:solidFill>
              </a:rPr>
              <a:t>2 million points</a:t>
            </a:r>
            <a:r>
              <a:rPr lang="en-US" altLang="ru-RU" sz="1200" dirty="0" smtClean="0"/>
              <a:t>)</a:t>
            </a:r>
            <a:r>
              <a:rPr lang="en-US" altLang="ru-RU" dirty="0" smtClean="0"/>
              <a:t>       Delaney </a:t>
            </a:r>
            <a:r>
              <a:rPr lang="en-US" altLang="ru-RU" dirty="0"/>
              <a:t>triangulation          </a:t>
            </a:r>
            <a:r>
              <a:rPr lang="en-US" altLang="ru-RU" dirty="0" err="1"/>
              <a:t>Voronoi</a:t>
            </a:r>
            <a:r>
              <a:rPr lang="en-US" altLang="ru-RU" dirty="0"/>
              <a:t> </a:t>
            </a:r>
            <a:r>
              <a:rPr lang="en-US" altLang="ru-RU" dirty="0" smtClean="0"/>
              <a:t>mosaic</a:t>
            </a:r>
            <a:r>
              <a:rPr lang="ru-RU" altLang="ru-RU" dirty="0" smtClean="0"/>
              <a:t> </a:t>
            </a:r>
            <a:r>
              <a:rPr lang="ru-RU" altLang="ru-RU" sz="1200" dirty="0" smtClean="0"/>
              <a:t>(100 се</a:t>
            </a:r>
            <a:r>
              <a:rPr lang="en-US" altLang="ru-RU" sz="1200" dirty="0" err="1" smtClean="0"/>
              <a:t>lls</a:t>
            </a:r>
            <a:r>
              <a:rPr lang="ru-RU" altLang="ru-RU" sz="1200" dirty="0" smtClean="0"/>
              <a:t> </a:t>
            </a:r>
            <a:r>
              <a:rPr lang="en-US" altLang="ru-RU" sz="1200" dirty="0" smtClean="0"/>
              <a:t>only)</a:t>
            </a:r>
            <a:endParaRPr lang="ru-RU" altLang="ru-RU" sz="1200" dirty="0"/>
          </a:p>
        </p:txBody>
      </p:sp>
      <p:graphicFrame>
        <p:nvGraphicFramePr>
          <p:cNvPr id="13" name="Объект 12"/>
          <p:cNvGraphicFramePr>
            <a:graphicFrameLocks noChangeAspect="1"/>
          </p:cNvGraphicFramePr>
          <p:nvPr>
            <p:extLst>
              <p:ext uri="{D42A27DB-BD31-4B8C-83A1-F6EECF244321}">
                <p14:modId xmlns:p14="http://schemas.microsoft.com/office/powerpoint/2010/main" val="3935583822"/>
              </p:ext>
            </p:extLst>
          </p:nvPr>
        </p:nvGraphicFramePr>
        <p:xfrm>
          <a:off x="179512" y="4869160"/>
          <a:ext cx="2163762" cy="1752600"/>
        </p:xfrm>
        <a:graphic>
          <a:graphicData uri="http://schemas.openxmlformats.org/presentationml/2006/ole">
            <mc:AlternateContent xmlns:mc="http://schemas.openxmlformats.org/markup-compatibility/2006">
              <mc:Choice xmlns:v="urn:schemas-microsoft-com:vml" Requires="v">
                <p:oleObj spid="_x0000_s53382" r:id="rId4" imgW="4769524" imgH="3855238" progId="Unknown">
                  <p:embed/>
                </p:oleObj>
              </mc:Choice>
              <mc:Fallback>
                <p:oleObj r:id="rId4" imgW="4769524" imgH="3855238"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869160"/>
                        <a:ext cx="21637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508686859"/>
              </p:ext>
            </p:extLst>
          </p:nvPr>
        </p:nvGraphicFramePr>
        <p:xfrm>
          <a:off x="2915816" y="4797152"/>
          <a:ext cx="2035175" cy="1836738"/>
        </p:xfrm>
        <a:graphic>
          <a:graphicData uri="http://schemas.openxmlformats.org/presentationml/2006/ole">
            <mc:AlternateContent xmlns:mc="http://schemas.openxmlformats.org/markup-compatibility/2006">
              <mc:Choice xmlns:v="urn:schemas-microsoft-com:vml" Requires="v">
                <p:oleObj spid="_x0000_s53383" r:id="rId6" imgW="4145639" imgH="3734124" progId="Unknown">
                  <p:embed/>
                </p:oleObj>
              </mc:Choice>
              <mc:Fallback>
                <p:oleObj r:id="rId6" imgW="4145639" imgH="3734124" progId="Unknow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4797152"/>
                        <a:ext cx="20351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191052114"/>
              </p:ext>
            </p:extLst>
          </p:nvPr>
        </p:nvGraphicFramePr>
        <p:xfrm>
          <a:off x="5571165" y="4797152"/>
          <a:ext cx="2163763" cy="1897063"/>
        </p:xfrm>
        <a:graphic>
          <a:graphicData uri="http://schemas.openxmlformats.org/presentationml/2006/ole">
            <mc:AlternateContent xmlns:mc="http://schemas.openxmlformats.org/markup-compatibility/2006">
              <mc:Choice xmlns:v="urn:schemas-microsoft-com:vml" Requires="v">
                <p:oleObj spid="_x0000_s53384" r:id="rId8" imgW="4358095" imgH="3817951" progId="Unknown">
                  <p:embed/>
                </p:oleObj>
              </mc:Choice>
              <mc:Fallback>
                <p:oleObj r:id="rId8" imgW="4358095" imgH="3817951" progId="Unknown">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1165" y="4797152"/>
                        <a:ext cx="2163763"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Прямая соединительная линия 18"/>
          <p:cNvCxnSpPr/>
          <p:nvPr/>
        </p:nvCxnSpPr>
        <p:spPr bwMode="auto">
          <a:xfrm>
            <a:off x="2654520" y="4500085"/>
            <a:ext cx="36004" cy="2109594"/>
          </a:xfrm>
          <a:prstGeom prst="line">
            <a:avLst/>
          </a:prstGeom>
          <a:solidFill>
            <a:schemeClr val="accent1"/>
          </a:solidFill>
          <a:ln w="222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p:nvPr/>
        </p:nvCxnSpPr>
        <p:spPr bwMode="auto">
          <a:xfrm>
            <a:off x="5285883" y="4500085"/>
            <a:ext cx="36004" cy="2165843"/>
          </a:xfrm>
          <a:prstGeom prst="line">
            <a:avLst/>
          </a:prstGeom>
          <a:solidFill>
            <a:schemeClr val="accent1"/>
          </a:solidFill>
          <a:ln w="222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68121" y="2268112"/>
            <a:ext cx="4237057" cy="1077218"/>
          </a:xfrm>
          <a:prstGeom prst="rect">
            <a:avLst/>
          </a:prstGeom>
          <a:noFill/>
        </p:spPr>
        <p:txBody>
          <a:bodyPr wrap="none" rtlCol="0">
            <a:spAutoFit/>
          </a:bodyPr>
          <a:lstStyle/>
          <a:p>
            <a:r>
              <a:rPr lang="en-US" sz="1600" dirty="0" smtClean="0">
                <a:solidFill>
                  <a:srgbClr val="C00000"/>
                </a:solidFill>
              </a:rPr>
              <a:t>The problem of</a:t>
            </a:r>
            <a:r>
              <a:rPr lang="ru-RU" sz="1600" dirty="0" smtClean="0">
                <a:solidFill>
                  <a:srgbClr val="C00000"/>
                </a:solidFill>
              </a:rPr>
              <a:t> </a:t>
            </a:r>
            <a:r>
              <a:rPr lang="en-US" sz="1600" dirty="0" smtClean="0">
                <a:solidFill>
                  <a:srgbClr val="C00000"/>
                </a:solidFill>
              </a:rPr>
              <a:t>image quantization is</a:t>
            </a:r>
            <a:r>
              <a:rPr lang="ru-RU" sz="1600" dirty="0" smtClean="0">
                <a:solidFill>
                  <a:srgbClr val="C00000"/>
                </a:solidFill>
              </a:rPr>
              <a:t> </a:t>
            </a:r>
            <a:r>
              <a:rPr lang="en-US" sz="1600" dirty="0" smtClean="0">
                <a:solidFill>
                  <a:srgbClr val="C00000"/>
                </a:solidFill>
              </a:rPr>
              <a:t>just</a:t>
            </a:r>
          </a:p>
          <a:p>
            <a:r>
              <a:rPr lang="en-US" sz="1600" b="1" dirty="0">
                <a:solidFill>
                  <a:srgbClr val="C00000"/>
                </a:solidFill>
              </a:rPr>
              <a:t>i</a:t>
            </a:r>
            <a:r>
              <a:rPr lang="en-US" sz="1600" b="1" dirty="0" smtClean="0">
                <a:solidFill>
                  <a:srgbClr val="C00000"/>
                </a:solidFill>
              </a:rPr>
              <a:t>nverse</a:t>
            </a:r>
            <a:r>
              <a:rPr lang="en-US" sz="1600" dirty="0" smtClean="0">
                <a:solidFill>
                  <a:srgbClr val="C00000"/>
                </a:solidFill>
              </a:rPr>
              <a:t> one, when Delaney triangulation </a:t>
            </a:r>
          </a:p>
          <a:p>
            <a:r>
              <a:rPr lang="en-US" sz="1600" dirty="0" smtClean="0">
                <a:solidFill>
                  <a:srgbClr val="C00000"/>
                </a:solidFill>
              </a:rPr>
              <a:t>is unknown, </a:t>
            </a:r>
            <a:r>
              <a:rPr lang="en-US" sz="1600" b="1" dirty="0" smtClean="0">
                <a:solidFill>
                  <a:srgbClr val="C00000"/>
                </a:solidFill>
              </a:rPr>
              <a:t>we are looking for  centers of </a:t>
            </a:r>
          </a:p>
          <a:p>
            <a:r>
              <a:rPr lang="en-US" sz="1600" b="1" dirty="0" err="1" smtClean="0">
                <a:solidFill>
                  <a:srgbClr val="C00000"/>
                </a:solidFill>
              </a:rPr>
              <a:t>Voronoi</a:t>
            </a:r>
            <a:r>
              <a:rPr lang="en-US" sz="1600" b="1" dirty="0" smtClean="0">
                <a:solidFill>
                  <a:srgbClr val="C00000"/>
                </a:solidFill>
              </a:rPr>
              <a:t> mosaic</a:t>
            </a:r>
            <a:endParaRPr lang="ru-RU" sz="1600" b="1" dirty="0">
              <a:solidFill>
                <a:srgbClr val="C00000"/>
              </a:solidFill>
            </a:endParaRPr>
          </a:p>
        </p:txBody>
      </p:sp>
      <p:sp>
        <p:nvSpPr>
          <p:cNvPr id="4" name="Нижний колонтитул 3"/>
          <p:cNvSpPr>
            <a:spLocks noGrp="1"/>
          </p:cNvSpPr>
          <p:nvPr>
            <p:ph type="ftr" sz="quarter" idx="10"/>
          </p:nvPr>
        </p:nvSpPr>
        <p:spPr/>
        <p:txBody>
          <a:bodyPr/>
          <a:lstStyle/>
          <a:p>
            <a:pPr>
              <a:defRPr/>
            </a:pPr>
            <a:r>
              <a:rPr lang="en-US" smtClean="0"/>
              <a:t>G.Ososkov AIS-GRID 2015</a:t>
            </a:r>
            <a:endParaRPr lang="ru-RU"/>
          </a:p>
        </p:txBody>
      </p:sp>
    </p:spTree>
    <p:extLst>
      <p:ext uri="{BB962C8B-B14F-4D97-AF65-F5344CB8AC3E}">
        <p14:creationId xmlns:p14="http://schemas.microsoft.com/office/powerpoint/2010/main" val="3711248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24653</TotalTime>
  <Words>6013</Words>
  <Application>Microsoft Office PowerPoint</Application>
  <PresentationFormat>Экран (4:3)</PresentationFormat>
  <Paragraphs>685</Paragraphs>
  <Slides>49</Slides>
  <Notes>16</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49</vt:i4>
      </vt:variant>
    </vt:vector>
  </HeadingPairs>
  <TitlesOfParts>
    <vt:vector size="53" baseType="lpstr">
      <vt:lpstr>Pixel</vt:lpstr>
      <vt:lpstr>1_Оформление по умолчанию</vt:lpstr>
      <vt:lpstr>Unknown</vt:lpstr>
      <vt:lpstr>Photo Editor Photo</vt:lpstr>
      <vt:lpstr>Data Mining and Data Analysis Methods</vt:lpstr>
      <vt:lpstr>Data handling on the LHC experiments</vt:lpstr>
      <vt:lpstr> WLCG - Worldwide LHC Computing Grid</vt:lpstr>
      <vt:lpstr>Data-intensive science - the new paradigm</vt:lpstr>
      <vt:lpstr>Where is high energy and nuclear physics in Big Data terms?</vt:lpstr>
      <vt:lpstr>Определения Больших Данных</vt:lpstr>
      <vt:lpstr>Data Mining для работы с Big Data </vt:lpstr>
      <vt:lpstr>Кластеризация – важный инструмент Data Mining</vt:lpstr>
      <vt:lpstr>Связь триангуляции Делоне  и Разбиений Вороного</vt:lpstr>
      <vt:lpstr>      Второй этап кластеризации</vt:lpstr>
      <vt:lpstr>Example. Clustering of geophysical data</vt:lpstr>
      <vt:lpstr>Методы Data Mining</vt:lpstr>
      <vt:lpstr>Эксперименты в Германии и Италии</vt:lpstr>
      <vt:lpstr>Анализ данных в детекторах CBM</vt:lpstr>
      <vt:lpstr>Презентация PowerPoint</vt:lpstr>
      <vt:lpstr>       Отличия DM и анализа данных  в ФВЭ и ЯФ</vt:lpstr>
      <vt:lpstr>Презентация PowerPoint</vt:lpstr>
      <vt:lpstr>Презентация PowerPoint</vt:lpstr>
      <vt:lpstr>Этапы процессов DA в ФВЭ и ЯФ 3</vt:lpstr>
      <vt:lpstr>Методы обработки и принципы имитационного моделирования</vt:lpstr>
      <vt:lpstr>Программа курса СМОДЗУ  </vt:lpstr>
      <vt:lpstr>Презентация PowerPoint</vt:lpstr>
      <vt:lpstr>Main types of neural nets applied in HEP</vt:lpstr>
      <vt:lpstr>Презентация PowerPoint</vt:lpstr>
      <vt:lpstr>Презентация PowerPoint</vt:lpstr>
      <vt:lpstr>Презентация PowerPoint</vt:lpstr>
      <vt:lpstr>Принципы имитационного моделирования </vt:lpstr>
      <vt:lpstr>Этапы моделирования</vt:lpstr>
      <vt:lpstr>HENP computing at the Big Data era</vt:lpstr>
      <vt:lpstr>     3. Combined grid and cloud access to increase WLCG efficiency</vt:lpstr>
      <vt:lpstr>Simulation of grid and cloud systems</vt:lpstr>
      <vt:lpstr>Basic simulation concepts</vt:lpstr>
      <vt:lpstr>How it was realized</vt:lpstr>
      <vt:lpstr>Игровая модель центра хранения данных</vt:lpstr>
      <vt:lpstr> Tier1 Dataflow simulation</vt:lpstr>
      <vt:lpstr>Презентация PowerPoint</vt:lpstr>
      <vt:lpstr>Examples of Real and Generated Workflow</vt:lpstr>
      <vt:lpstr>Simulation evolution:  from CMS Tier1 to NICA Tier0-Tier1</vt:lpstr>
      <vt:lpstr>Simulation of T0/T1     1</vt:lpstr>
      <vt:lpstr>Simulation of T0/T1   2</vt:lpstr>
      <vt:lpstr>      Examples of simulation results   1</vt:lpstr>
      <vt:lpstr>Examples of simulation results   2</vt:lpstr>
      <vt:lpstr>Презентация PowerPoint</vt:lpstr>
      <vt:lpstr>Презентация PowerPoint</vt:lpstr>
      <vt:lpstr>Презентация PowerPoint</vt:lpstr>
      <vt:lpstr>Презентация PowerPoint</vt:lpstr>
      <vt:lpstr>1. Large increase of CPU and WLCG resources</vt:lpstr>
      <vt:lpstr>2. Intellectual tools for dynamic data storage 1</vt:lpstr>
      <vt:lpstr>Intellectual tools for dynamic data storage 2.</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approaches of data-mining in experimental physics</dc:title>
  <dc:creator>Gena</dc:creator>
  <cp:lastModifiedBy>Gena</cp:lastModifiedBy>
  <cp:revision>213</cp:revision>
  <dcterms:created xsi:type="dcterms:W3CDTF">2011-06-12T17:20:13Z</dcterms:created>
  <dcterms:modified xsi:type="dcterms:W3CDTF">2015-11-05T20:11:23Z</dcterms:modified>
</cp:coreProperties>
</file>