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5" r:id="rId9"/>
    <p:sldId id="266" r:id="rId10"/>
    <p:sldId id="280" r:id="rId11"/>
    <p:sldId id="286" r:id="rId12"/>
    <p:sldId id="281" r:id="rId13"/>
    <p:sldId id="287" r:id="rId14"/>
    <p:sldId id="288" r:id="rId15"/>
    <p:sldId id="289" r:id="rId16"/>
    <p:sldId id="290" r:id="rId17"/>
    <p:sldId id="27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8" autoAdjust="0"/>
    <p:restoredTop sz="93554" autoAdjust="0"/>
  </p:normalViewPr>
  <p:slideViewPr>
    <p:cSldViewPr>
      <p:cViewPr varScale="1">
        <p:scale>
          <a:sx n="96" d="100"/>
          <a:sy n="96" d="100"/>
        </p:scale>
        <p:origin x="-96"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AFAF2-FA13-472E-9BBB-51FE6BC718C8}" type="datetimeFigureOut">
              <a:rPr lang="ru-RU" smtClean="0"/>
              <a:t>26.04.2018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3A419-42F0-4DFB-A545-1D656C897CEA}" type="slidenum">
              <a:rPr lang="ru-RU" smtClean="0"/>
              <a:t>‹#›</a:t>
            </a:fld>
            <a:endParaRPr lang="ru-RU"/>
          </a:p>
        </p:txBody>
      </p:sp>
    </p:spTree>
    <p:extLst>
      <p:ext uri="{BB962C8B-B14F-4D97-AF65-F5344CB8AC3E}">
        <p14:creationId xmlns:p14="http://schemas.microsoft.com/office/powerpoint/2010/main" val="11654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523A419-42F0-4DFB-A545-1D656C897CEA}" type="slidenum">
              <a:rPr lang="ru-RU" smtClean="0"/>
              <a:t>2</a:t>
            </a:fld>
            <a:endParaRPr lang="ru-RU"/>
          </a:p>
        </p:txBody>
      </p:sp>
    </p:spTree>
    <p:extLst>
      <p:ext uri="{BB962C8B-B14F-4D97-AF65-F5344CB8AC3E}">
        <p14:creationId xmlns:p14="http://schemas.microsoft.com/office/powerpoint/2010/main" val="36033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a:xfrm>
            <a:off x="1143000" y="685800"/>
            <a:ext cx="4573588" cy="3429000"/>
          </a:xfrm>
          <a:ln/>
        </p:spPr>
      </p:sp>
      <p:sp>
        <p:nvSpPr>
          <p:cNvPr id="529411" name="Notes Placeholder 2"/>
          <p:cNvSpPr txBox="1">
            <a:spLocks noGrp="1"/>
          </p:cNvSpPr>
          <p:nvPr>
            <p:ph type="body" idx="1"/>
          </p:nvPr>
        </p:nvSpPr>
        <p:spPr>
          <a:xfrm>
            <a:off x="685800" y="4343755"/>
            <a:ext cx="5486400" cy="4114721"/>
          </a:xfrm>
          <a:noFill/>
        </p:spPr>
        <p:txBody>
          <a:bodyPr wrap="square" lIns="91440" tIns="45720" rIns="91440" bIns="45720" anchor="t"/>
          <a:lstStyle/>
          <a:p>
            <a:pPr defTabSz="914400"/>
            <a:endParaRPr lang="ru-RU" altLang="ru-RU"/>
          </a:p>
        </p:txBody>
      </p:sp>
      <p:sp>
        <p:nvSpPr>
          <p:cNvPr id="529412" name="Slide Number Placeholder 3"/>
          <p:cNvSpPr txBox="1">
            <a:spLocks noGrp="1"/>
          </p:cNvSpPr>
          <p:nvPr/>
        </p:nvSpPr>
        <p:spPr bwMode="auto">
          <a:xfrm>
            <a:off x="3884613" y="8685932"/>
            <a:ext cx="2971800" cy="45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auto" hangingPunct="1">
              <a:spcBef>
                <a:spcPts val="0"/>
              </a:spcBef>
              <a:spcAft>
                <a:spcPts val="0"/>
              </a:spcAft>
            </a:pPr>
            <a:fld id="{3DF7122E-0D06-439A-8140-9573AFA34D60}" type="slidenum">
              <a:rPr lang="en-US" altLang="ru-RU" sz="1200">
                <a:solidFill>
                  <a:prstClr val="black"/>
                </a:solidFill>
                <a:effectLst/>
                <a:latin typeface="Arial" pitchFamily="34" charset="0"/>
              </a:rPr>
              <a:pPr algn="r" eaLnBrk="1" fontAlgn="auto" hangingPunct="1">
                <a:spcBef>
                  <a:spcPts val="0"/>
                </a:spcBef>
                <a:spcAft>
                  <a:spcPts val="0"/>
                </a:spcAft>
              </a:pPr>
              <a:t>17</a:t>
            </a:fld>
            <a:endParaRPr lang="en-US" altLang="ru-RU" sz="1200">
              <a:solidFill>
                <a:prstClr val="black"/>
              </a:solidFill>
              <a:effectLst/>
              <a:latin typeface="Arial" pitchFamily="34" charset="0"/>
            </a:endParaRPr>
          </a:p>
        </p:txBody>
      </p:sp>
    </p:spTree>
    <p:extLst>
      <p:ext uri="{BB962C8B-B14F-4D97-AF65-F5344CB8AC3E}">
        <p14:creationId xmlns:p14="http://schemas.microsoft.com/office/powerpoint/2010/main" val="326737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DCEB989-D8BD-42A1-9400-CDA6D1A00054}" type="datetime1">
              <a:rPr lang="en-US" smtClean="0"/>
              <a:t>4/26/2018</a:t>
            </a:fld>
            <a:endParaRPr lang="ru-RU"/>
          </a:p>
        </p:txBody>
      </p:sp>
      <p:sp>
        <p:nvSpPr>
          <p:cNvPr id="5" name="Нижний колонтитул 4"/>
          <p:cNvSpPr>
            <a:spLocks noGrp="1"/>
          </p:cNvSpPr>
          <p:nvPr>
            <p:ph type="ftr" sz="quarter" idx="11"/>
          </p:nvPr>
        </p:nvSpPr>
        <p:spPr/>
        <p:txBody>
          <a:bodyPr/>
          <a:lstStyle/>
          <a:p>
            <a:r>
              <a:rPr lang="en-US"/>
              <a:t>G.Ososkov et al,  Deep learning for tracking NEC-2017</a:t>
            </a:r>
            <a:endParaRPr lang="ru-RU"/>
          </a:p>
        </p:txBody>
      </p:sp>
      <p:sp>
        <p:nvSpPr>
          <p:cNvPr id="6" name="Номер слайда 5"/>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110924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AE3C3AE-986D-45C5-A6FC-3F517AABBCD9}" type="datetime1">
              <a:rPr lang="en-US" smtClean="0"/>
              <a:t>4/26/2018</a:t>
            </a:fld>
            <a:endParaRPr lang="ru-RU"/>
          </a:p>
        </p:txBody>
      </p:sp>
      <p:sp>
        <p:nvSpPr>
          <p:cNvPr id="5" name="Нижний колонтитул 4"/>
          <p:cNvSpPr>
            <a:spLocks noGrp="1"/>
          </p:cNvSpPr>
          <p:nvPr>
            <p:ph type="ftr" sz="quarter" idx="11"/>
          </p:nvPr>
        </p:nvSpPr>
        <p:spPr/>
        <p:txBody>
          <a:bodyPr/>
          <a:lstStyle/>
          <a:p>
            <a:r>
              <a:rPr lang="en-US"/>
              <a:t>G.Ososkov et al,  Deep learning for tracking NEC-2017</a:t>
            </a:r>
            <a:endParaRPr lang="ru-RU"/>
          </a:p>
        </p:txBody>
      </p:sp>
      <p:sp>
        <p:nvSpPr>
          <p:cNvPr id="6" name="Номер слайда 5"/>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134074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1A997D-13A9-4E7E-8091-4705F1E0989B}" type="datetime1">
              <a:rPr lang="en-US" smtClean="0"/>
              <a:t>4/26/2018</a:t>
            </a:fld>
            <a:endParaRPr lang="ru-RU"/>
          </a:p>
        </p:txBody>
      </p:sp>
      <p:sp>
        <p:nvSpPr>
          <p:cNvPr id="5" name="Нижний колонтитул 4"/>
          <p:cNvSpPr>
            <a:spLocks noGrp="1"/>
          </p:cNvSpPr>
          <p:nvPr>
            <p:ph type="ftr" sz="quarter" idx="11"/>
          </p:nvPr>
        </p:nvSpPr>
        <p:spPr/>
        <p:txBody>
          <a:bodyPr/>
          <a:lstStyle/>
          <a:p>
            <a:r>
              <a:rPr lang="en-US"/>
              <a:t>G.Ososkov et al,  Deep learning for tracking NEC-2017</a:t>
            </a:r>
            <a:endParaRPr lang="ru-RU"/>
          </a:p>
        </p:txBody>
      </p:sp>
      <p:sp>
        <p:nvSpPr>
          <p:cNvPr id="6" name="Номер слайда 5"/>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417270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8779BA8-A700-4BB9-842C-F0CBA56E6669}" type="datetime1">
              <a:rPr lang="en-US" smtClean="0"/>
              <a:t>4/26/2018</a:t>
            </a:fld>
            <a:endParaRPr lang="ru-RU"/>
          </a:p>
        </p:txBody>
      </p:sp>
      <p:sp>
        <p:nvSpPr>
          <p:cNvPr id="5" name="Нижний колонтитул 4"/>
          <p:cNvSpPr>
            <a:spLocks noGrp="1"/>
          </p:cNvSpPr>
          <p:nvPr>
            <p:ph type="ftr" sz="quarter" idx="11"/>
          </p:nvPr>
        </p:nvSpPr>
        <p:spPr/>
        <p:txBody>
          <a:bodyPr/>
          <a:lstStyle/>
          <a:p>
            <a:r>
              <a:rPr lang="en-US"/>
              <a:t>G.Ososkov et al,  Deep learning for tracking NEC-2017</a:t>
            </a:r>
            <a:endParaRPr lang="ru-RU"/>
          </a:p>
        </p:txBody>
      </p:sp>
      <p:sp>
        <p:nvSpPr>
          <p:cNvPr id="6" name="Номер слайда 5"/>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353255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F42C4A8-63F8-4986-87F2-06AD686461F2}" type="datetime1">
              <a:rPr lang="en-US" smtClean="0"/>
              <a:t>4/26/2018</a:t>
            </a:fld>
            <a:endParaRPr lang="ru-RU"/>
          </a:p>
        </p:txBody>
      </p:sp>
      <p:sp>
        <p:nvSpPr>
          <p:cNvPr id="5" name="Нижний колонтитул 4"/>
          <p:cNvSpPr>
            <a:spLocks noGrp="1"/>
          </p:cNvSpPr>
          <p:nvPr>
            <p:ph type="ftr" sz="quarter" idx="11"/>
          </p:nvPr>
        </p:nvSpPr>
        <p:spPr/>
        <p:txBody>
          <a:bodyPr/>
          <a:lstStyle/>
          <a:p>
            <a:r>
              <a:rPr lang="en-US"/>
              <a:t>G.Ososkov et al,  Deep learning for tracking NEC-2017</a:t>
            </a:r>
            <a:endParaRPr lang="ru-RU"/>
          </a:p>
        </p:txBody>
      </p:sp>
      <p:sp>
        <p:nvSpPr>
          <p:cNvPr id="6" name="Номер слайда 5"/>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95155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DCCB1A2-F646-4C47-8B12-789FCFB243B0}" type="datetime1">
              <a:rPr lang="en-US" smtClean="0"/>
              <a:t>4/26/2018</a:t>
            </a:fld>
            <a:endParaRPr lang="ru-RU"/>
          </a:p>
        </p:txBody>
      </p:sp>
      <p:sp>
        <p:nvSpPr>
          <p:cNvPr id="6" name="Нижний колонтитул 5"/>
          <p:cNvSpPr>
            <a:spLocks noGrp="1"/>
          </p:cNvSpPr>
          <p:nvPr>
            <p:ph type="ftr" sz="quarter" idx="11"/>
          </p:nvPr>
        </p:nvSpPr>
        <p:spPr/>
        <p:txBody>
          <a:bodyPr/>
          <a:lstStyle/>
          <a:p>
            <a:r>
              <a:rPr lang="en-US"/>
              <a:t>G.Ososkov et al,  Deep learning for tracking NEC-2017</a:t>
            </a:r>
            <a:endParaRPr lang="ru-RU"/>
          </a:p>
        </p:txBody>
      </p:sp>
      <p:sp>
        <p:nvSpPr>
          <p:cNvPr id="7" name="Номер слайда 6"/>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368110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5BC8E09-A17C-4E0E-8E14-4B68CAC69DDE}" type="datetime1">
              <a:rPr lang="en-US" smtClean="0"/>
              <a:t>4/26/2018</a:t>
            </a:fld>
            <a:endParaRPr lang="ru-RU"/>
          </a:p>
        </p:txBody>
      </p:sp>
      <p:sp>
        <p:nvSpPr>
          <p:cNvPr id="8" name="Нижний колонтитул 7"/>
          <p:cNvSpPr>
            <a:spLocks noGrp="1"/>
          </p:cNvSpPr>
          <p:nvPr>
            <p:ph type="ftr" sz="quarter" idx="11"/>
          </p:nvPr>
        </p:nvSpPr>
        <p:spPr/>
        <p:txBody>
          <a:bodyPr/>
          <a:lstStyle/>
          <a:p>
            <a:r>
              <a:rPr lang="en-US"/>
              <a:t>G.Ososkov et al,  Deep learning for tracking NEC-2017</a:t>
            </a:r>
            <a:endParaRPr lang="ru-RU"/>
          </a:p>
        </p:txBody>
      </p:sp>
      <p:sp>
        <p:nvSpPr>
          <p:cNvPr id="9" name="Номер слайда 8"/>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34532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0C17816-38C4-4BED-9E0D-2E4C6501E675}" type="datetime1">
              <a:rPr lang="en-US" smtClean="0"/>
              <a:t>4/26/2018</a:t>
            </a:fld>
            <a:endParaRPr lang="ru-RU"/>
          </a:p>
        </p:txBody>
      </p:sp>
      <p:sp>
        <p:nvSpPr>
          <p:cNvPr id="4" name="Нижний колонтитул 3"/>
          <p:cNvSpPr>
            <a:spLocks noGrp="1"/>
          </p:cNvSpPr>
          <p:nvPr>
            <p:ph type="ftr" sz="quarter" idx="11"/>
          </p:nvPr>
        </p:nvSpPr>
        <p:spPr/>
        <p:txBody>
          <a:bodyPr/>
          <a:lstStyle/>
          <a:p>
            <a:r>
              <a:rPr lang="en-US"/>
              <a:t>G.Ososkov et al,  Deep learning for tracking NEC-2017</a:t>
            </a:r>
            <a:endParaRPr lang="ru-RU"/>
          </a:p>
        </p:txBody>
      </p:sp>
      <p:sp>
        <p:nvSpPr>
          <p:cNvPr id="5" name="Номер слайда 4"/>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96577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A838A6-50DD-433E-9776-B1D5CB4D0056}" type="datetime1">
              <a:rPr lang="en-US" smtClean="0"/>
              <a:t>4/26/2018</a:t>
            </a:fld>
            <a:endParaRPr lang="ru-RU"/>
          </a:p>
        </p:txBody>
      </p:sp>
      <p:sp>
        <p:nvSpPr>
          <p:cNvPr id="3" name="Нижний колонтитул 2"/>
          <p:cNvSpPr>
            <a:spLocks noGrp="1"/>
          </p:cNvSpPr>
          <p:nvPr>
            <p:ph type="ftr" sz="quarter" idx="11"/>
          </p:nvPr>
        </p:nvSpPr>
        <p:spPr/>
        <p:txBody>
          <a:bodyPr/>
          <a:lstStyle/>
          <a:p>
            <a:r>
              <a:rPr lang="en-US"/>
              <a:t>G.Ososkov et al,  Deep learning for tracking NEC-2017</a:t>
            </a:r>
            <a:endParaRPr lang="ru-RU"/>
          </a:p>
        </p:txBody>
      </p:sp>
      <p:sp>
        <p:nvSpPr>
          <p:cNvPr id="4" name="Номер слайда 3"/>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276426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B5AE68E-0C79-4E18-A3FE-06CC8F08C431}" type="datetime1">
              <a:rPr lang="en-US" smtClean="0"/>
              <a:t>4/26/2018</a:t>
            </a:fld>
            <a:endParaRPr lang="ru-RU"/>
          </a:p>
        </p:txBody>
      </p:sp>
      <p:sp>
        <p:nvSpPr>
          <p:cNvPr id="6" name="Нижний колонтитул 5"/>
          <p:cNvSpPr>
            <a:spLocks noGrp="1"/>
          </p:cNvSpPr>
          <p:nvPr>
            <p:ph type="ftr" sz="quarter" idx="11"/>
          </p:nvPr>
        </p:nvSpPr>
        <p:spPr/>
        <p:txBody>
          <a:bodyPr/>
          <a:lstStyle/>
          <a:p>
            <a:r>
              <a:rPr lang="en-US"/>
              <a:t>G.Ososkov et al,  Deep learning for tracking NEC-2017</a:t>
            </a:r>
            <a:endParaRPr lang="ru-RU"/>
          </a:p>
        </p:txBody>
      </p:sp>
      <p:sp>
        <p:nvSpPr>
          <p:cNvPr id="7" name="Номер слайда 6"/>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22173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CFA806-B4C8-4B7A-815F-AA07E2BC8E1D}" type="datetime1">
              <a:rPr lang="en-US" smtClean="0"/>
              <a:t>4/26/2018</a:t>
            </a:fld>
            <a:endParaRPr lang="ru-RU"/>
          </a:p>
        </p:txBody>
      </p:sp>
      <p:sp>
        <p:nvSpPr>
          <p:cNvPr id="6" name="Нижний колонтитул 5"/>
          <p:cNvSpPr>
            <a:spLocks noGrp="1"/>
          </p:cNvSpPr>
          <p:nvPr>
            <p:ph type="ftr" sz="quarter" idx="11"/>
          </p:nvPr>
        </p:nvSpPr>
        <p:spPr/>
        <p:txBody>
          <a:bodyPr/>
          <a:lstStyle/>
          <a:p>
            <a:r>
              <a:rPr lang="en-US"/>
              <a:t>G.Ososkov et al,  Deep learning for tracking NEC-2017</a:t>
            </a:r>
            <a:endParaRPr lang="ru-RU"/>
          </a:p>
        </p:txBody>
      </p:sp>
      <p:sp>
        <p:nvSpPr>
          <p:cNvPr id="7" name="Номер слайда 6"/>
          <p:cNvSpPr>
            <a:spLocks noGrp="1"/>
          </p:cNvSpPr>
          <p:nvPr>
            <p:ph type="sldNum" sz="quarter" idx="12"/>
          </p:nvPr>
        </p:nvSpPr>
        <p:spPr/>
        <p:txBody>
          <a:bodyPr/>
          <a:lstStyle/>
          <a:p>
            <a:fld id="{3A3F53D8-0467-4BC7-83BB-6F68418DED5E}" type="slidenum">
              <a:rPr lang="ru-RU" smtClean="0"/>
              <a:t>‹#›</a:t>
            </a:fld>
            <a:endParaRPr lang="ru-RU"/>
          </a:p>
        </p:txBody>
      </p:sp>
    </p:spTree>
    <p:extLst>
      <p:ext uri="{BB962C8B-B14F-4D97-AF65-F5344CB8AC3E}">
        <p14:creationId xmlns:p14="http://schemas.microsoft.com/office/powerpoint/2010/main" val="1173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6D8A-7E27-4A3D-8681-4EC26BFD303B}" type="datetime1">
              <a:rPr lang="en-US" smtClean="0"/>
              <a:t>4/26/2018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G.Ososkov et al,  Deep learning for tracking NEC-2017</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F53D8-0467-4BC7-83BB-6F68418DED5E}" type="slidenum">
              <a:rPr lang="ru-RU" smtClean="0"/>
              <a:t>‹#›</a:t>
            </a:fld>
            <a:endParaRPr lang="ru-RU"/>
          </a:p>
        </p:txBody>
      </p:sp>
    </p:spTree>
    <p:extLst>
      <p:ext uri="{BB962C8B-B14F-4D97-AF65-F5344CB8AC3E}">
        <p14:creationId xmlns:p14="http://schemas.microsoft.com/office/powerpoint/2010/main" val="417244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rxiv.org/abs/cs/990101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r2rt.com/written-memories-understanding-deriving-and-extending-the-lstm.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¾ÑÐ¾Ð¶ÐµÐµ Ð¸Ð·Ð¾Ð±ÑÐ°Ð¶ÐµÐ½Ð¸Ðµ">
            <a:extLst>
              <a:ext uri="{FF2B5EF4-FFF2-40B4-BE49-F238E27FC236}">
                <a16:creationId xmlns:a16="http://schemas.microsoft.com/office/drawing/2014/main" xmlns="" id="{790FF58C-8EE4-4714-8C45-688834C7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9208"/>
            <a:ext cx="1835696" cy="1375278"/>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2"/>
          <p:cNvSpPr>
            <a:spLocks noGrp="1" noChangeArrowheads="1"/>
          </p:cNvSpPr>
          <p:nvPr>
            <p:ph type="ctrTitle"/>
          </p:nvPr>
        </p:nvSpPr>
        <p:spPr>
          <a:xfrm>
            <a:off x="701825" y="1828800"/>
            <a:ext cx="8289775" cy="2209800"/>
          </a:xfrm>
        </p:spPr>
        <p:txBody>
          <a:bodyPr/>
          <a:lstStyle/>
          <a:p>
            <a:r>
              <a:rPr lang="en-US" sz="4000" dirty="0">
                <a:solidFill>
                  <a:srgbClr val="0000FF"/>
                </a:solidFill>
              </a:rPr>
              <a:t>CATCH AND PROLONG: RECURRENT NEURAL NETWORK FOR SEEKING TRACK-CANDIDATES</a:t>
            </a:r>
            <a:endParaRPr lang="ru-RU" sz="4000" dirty="0">
              <a:solidFill>
                <a:srgbClr val="0000FF"/>
              </a:solidFill>
            </a:endParaRPr>
          </a:p>
        </p:txBody>
      </p:sp>
      <p:sp>
        <p:nvSpPr>
          <p:cNvPr id="3077" name="Rectangle 3"/>
          <p:cNvSpPr>
            <a:spLocks noGrp="1" noChangeArrowheads="1"/>
          </p:cNvSpPr>
          <p:nvPr>
            <p:ph type="subTitle" idx="1"/>
          </p:nvPr>
        </p:nvSpPr>
        <p:spPr>
          <a:xfrm>
            <a:off x="155575" y="4581128"/>
            <a:ext cx="8520881" cy="1728192"/>
          </a:xfrm>
        </p:spPr>
        <p:txBody>
          <a:bodyPr>
            <a:normAutofit fontScale="92500" lnSpcReduction="10000"/>
          </a:bodyPr>
          <a:lstStyle/>
          <a:p>
            <a:r>
              <a:rPr lang="en-US" sz="2400" b="1" u="sng" dirty="0" err="1">
                <a:solidFill>
                  <a:srgbClr val="0033CC"/>
                </a:solidFill>
                <a:effectLst>
                  <a:outerShdw blurRad="38100" dist="38100" dir="2700000" algn="tl">
                    <a:srgbClr val="000000">
                      <a:alpha val="43137"/>
                    </a:srgbClr>
                  </a:outerShdw>
                </a:effectLst>
              </a:rPr>
              <a:t>P.Goncharov</a:t>
            </a:r>
            <a:r>
              <a:rPr lang="en-US" sz="2400" b="1" dirty="0">
                <a:solidFill>
                  <a:srgbClr val="0033CC"/>
                </a:solidFill>
              </a:rPr>
              <a:t>,</a:t>
            </a:r>
            <a:r>
              <a:rPr lang="en-US" sz="2400" dirty="0">
                <a:solidFill>
                  <a:schemeClr val="accent5">
                    <a:lumMod val="50000"/>
                  </a:schemeClr>
                </a:solidFill>
                <a:effectLst>
                  <a:outerShdw blurRad="38100" dist="38100" dir="2700000" algn="tl">
                    <a:srgbClr val="000000">
                      <a:alpha val="43137"/>
                    </a:srgbClr>
                  </a:outerShdw>
                </a:effectLst>
              </a:rPr>
              <a:t> </a:t>
            </a:r>
            <a:r>
              <a:rPr lang="en-US" sz="2400" b="1" dirty="0" err="1">
                <a:solidFill>
                  <a:srgbClr val="0000FF"/>
                </a:solidFill>
              </a:rPr>
              <a:t>A.Tsytrinov</a:t>
            </a:r>
            <a:r>
              <a:rPr lang="en-US" sz="2400" b="1" dirty="0">
                <a:solidFill>
                  <a:srgbClr val="0000FF"/>
                </a:solidFill>
              </a:rPr>
              <a:t> </a:t>
            </a:r>
            <a:endParaRPr lang="en-US" sz="2400" dirty="0">
              <a:solidFill>
                <a:schemeClr val="accent5">
                  <a:lumMod val="50000"/>
                </a:schemeClr>
              </a:solidFill>
              <a:effectLst>
                <a:outerShdw blurRad="38100" dist="38100" dir="2700000" algn="tl">
                  <a:srgbClr val="000000">
                    <a:alpha val="43137"/>
                  </a:srgbClr>
                </a:outerShdw>
              </a:effectLst>
            </a:endParaRPr>
          </a:p>
          <a:p>
            <a:r>
              <a:rPr lang="en-US" sz="1900" dirty="0">
                <a:solidFill>
                  <a:srgbClr val="0000FF"/>
                </a:solidFill>
              </a:rPr>
              <a:t>Gomel State Technical University, Gomel, Belarus</a:t>
            </a:r>
            <a:endParaRPr lang="ru-RU" sz="1900" dirty="0">
              <a:solidFill>
                <a:srgbClr val="0000FF"/>
              </a:solidFill>
              <a:effectLst>
                <a:outerShdw blurRad="38100" dist="38100" dir="2700000" algn="tl">
                  <a:srgbClr val="000000">
                    <a:alpha val="43137"/>
                  </a:srgbClr>
                </a:outerShdw>
              </a:effectLst>
            </a:endParaRPr>
          </a:p>
          <a:p>
            <a:pPr algn="ctr"/>
            <a:endParaRPr lang="en-US" altLang="ru-RU" sz="1800" dirty="0">
              <a:solidFill>
                <a:srgbClr val="0000FF"/>
              </a:solidFill>
            </a:endParaRPr>
          </a:p>
          <a:p>
            <a:r>
              <a:rPr lang="en-US" sz="2400" b="1" dirty="0">
                <a:solidFill>
                  <a:srgbClr val="0033CC"/>
                </a:solidFill>
              </a:rPr>
              <a:t>D. Baranov, </a:t>
            </a:r>
            <a:r>
              <a:rPr lang="en-US" sz="2400" b="1" dirty="0" err="1">
                <a:solidFill>
                  <a:srgbClr val="0033CC"/>
                </a:solidFill>
              </a:rPr>
              <a:t>G</a:t>
            </a:r>
            <a:r>
              <a:rPr lang="en-US" sz="2400" b="1" dirty="0" err="1">
                <a:solidFill>
                  <a:srgbClr val="0033CC"/>
                </a:solidFill>
                <a:effectLst>
                  <a:outerShdw blurRad="38100" dist="38100" dir="2700000" algn="tl">
                    <a:srgbClr val="000000">
                      <a:alpha val="43137"/>
                    </a:srgbClr>
                  </a:outerShdw>
                </a:effectLst>
              </a:rPr>
              <a:t>.</a:t>
            </a:r>
            <a:r>
              <a:rPr lang="en-US" sz="2400" b="1" dirty="0" err="1">
                <a:solidFill>
                  <a:srgbClr val="0033CC"/>
                </a:solidFill>
              </a:rPr>
              <a:t>Ososkov</a:t>
            </a:r>
            <a:endParaRPr lang="en-US" altLang="ru-RU" sz="2400" dirty="0">
              <a:solidFill>
                <a:srgbClr val="0000FF"/>
              </a:solidFill>
            </a:endParaRPr>
          </a:p>
          <a:p>
            <a:pPr algn="ctr"/>
            <a:r>
              <a:rPr lang="en-US" altLang="ru-RU" sz="1800" dirty="0">
                <a:solidFill>
                  <a:srgbClr val="0000FF"/>
                </a:solidFill>
              </a:rPr>
              <a:t>LIT JINR, </a:t>
            </a:r>
            <a:r>
              <a:rPr lang="en-US" altLang="ru-RU" sz="1800" dirty="0" err="1">
                <a:solidFill>
                  <a:srgbClr val="0000FF"/>
                </a:solidFill>
              </a:rPr>
              <a:t>Dubna</a:t>
            </a:r>
            <a:r>
              <a:rPr lang="en-US" altLang="ru-RU" sz="1800" dirty="0">
                <a:solidFill>
                  <a:srgbClr val="0000FF"/>
                </a:solidFill>
              </a:rPr>
              <a:t>, Russia</a:t>
            </a:r>
            <a:endParaRPr lang="en-US" altLang="ru-RU" sz="1800" dirty="0">
              <a:solidFill>
                <a:srgbClr val="0000FF"/>
              </a:solidFill>
              <a:effectLst>
                <a:outerShdw blurRad="38100" dist="38100" dir="2700000" algn="tl">
                  <a:srgbClr val="000000">
                    <a:alpha val="43137"/>
                  </a:srgbClr>
                </a:outerShdw>
              </a:effectLst>
            </a:endParaRPr>
          </a:p>
          <a:p>
            <a:pPr algn="ctr"/>
            <a:endParaRPr lang="en-US" altLang="ru-RU" sz="1800" dirty="0">
              <a:solidFill>
                <a:srgbClr val="0000FF"/>
              </a:solidFill>
              <a:effectLst>
                <a:outerShdw blurRad="38100" dist="38100" dir="2700000" algn="tl">
                  <a:srgbClr val="000000">
                    <a:alpha val="43137"/>
                  </a:srgbClr>
                </a:outerShdw>
              </a:effectLst>
            </a:endParaRPr>
          </a:p>
        </p:txBody>
      </p:sp>
      <p:sp>
        <p:nvSpPr>
          <p:cNvPr id="2060" name="Text Box 12"/>
          <p:cNvSpPr txBox="1">
            <a:spLocks noChangeArrowheads="1"/>
          </p:cNvSpPr>
          <p:nvPr/>
        </p:nvSpPr>
        <p:spPr bwMode="auto">
          <a:xfrm>
            <a:off x="1997224" y="107569"/>
            <a:ext cx="51495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a:solidFill>
                  <a:schemeClr val="accent5">
                    <a:lumMod val="50000"/>
                  </a:schemeClr>
                </a:solidFill>
              </a:rPr>
              <a:t>The XXII International Scientific Conference of Young Scientists and Specialists (AYSS-2018)</a:t>
            </a:r>
            <a:endParaRPr lang="ru-RU" sz="1400" dirty="0">
              <a:solidFill>
                <a:schemeClr val="accent5">
                  <a:lumMod val="50000"/>
                </a:schemeClr>
              </a:solidFill>
              <a:ea typeface="+mn-ea"/>
              <a:cs typeface="+mn-cs"/>
            </a:endParaRPr>
          </a:p>
        </p:txBody>
      </p:sp>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71671"/>
            <a:ext cx="1547663" cy="1296794"/>
          </a:xfrm>
          <a:prstGeom prst="rect">
            <a:avLst/>
          </a:prstGeom>
          <a:noFill/>
          <a:ln>
            <a:noFill/>
          </a:ln>
        </p:spPr>
      </p:pic>
      <p:sp>
        <p:nvSpPr>
          <p:cNvPr id="2" name="AutoShape 2" descr="Файл:CERN logo 400x40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Дата 2"/>
          <p:cNvSpPr>
            <a:spLocks noGrp="1"/>
          </p:cNvSpPr>
          <p:nvPr>
            <p:ph type="dt" sz="half" idx="10"/>
          </p:nvPr>
        </p:nvSpPr>
        <p:spPr/>
        <p:txBody>
          <a:bodyPr/>
          <a:lstStyle/>
          <a:p>
            <a:fld id="{1443C20F-DF2B-425C-BDD1-93C45C40C9C0}" type="datetime1">
              <a:rPr lang="en-US" smtClean="0"/>
              <a:t>4/26/2018</a:t>
            </a:fld>
            <a:endParaRPr lang="ru-RU" dirty="0"/>
          </a:p>
        </p:txBody>
      </p:sp>
      <p:sp>
        <p:nvSpPr>
          <p:cNvPr id="4" name="Нижний колонтитул 3"/>
          <p:cNvSpPr>
            <a:spLocks noGrp="1"/>
          </p:cNvSpPr>
          <p:nvPr>
            <p:ph type="ftr" sz="quarter" idx="11"/>
          </p:nvPr>
        </p:nvSpPr>
        <p:spPr/>
        <p:txBody>
          <a:bodyPr/>
          <a:lstStyle/>
          <a:p>
            <a:r>
              <a:rPr lang="en-US" dirty="0"/>
              <a:t>P. Goncharov et al,  Deep learning for tracking AYSS-2018</a:t>
            </a:r>
            <a:endParaRPr lang="ru-RU" dirty="0"/>
          </a:p>
        </p:txBody>
      </p:sp>
      <p:sp>
        <p:nvSpPr>
          <p:cNvPr id="5" name="Номер слайда 4"/>
          <p:cNvSpPr>
            <a:spLocks noGrp="1"/>
          </p:cNvSpPr>
          <p:nvPr>
            <p:ph type="sldNum" sz="quarter" idx="12"/>
          </p:nvPr>
        </p:nvSpPr>
        <p:spPr/>
        <p:txBody>
          <a:bodyPr/>
          <a:lstStyle/>
          <a:p>
            <a:fld id="{3A3F53D8-0467-4BC7-83BB-6F68418DED5E}" type="slidenum">
              <a:rPr lang="ru-RU" smtClean="0"/>
              <a:t>1</a:t>
            </a:fld>
            <a:endParaRPr lang="ru-RU"/>
          </a:p>
        </p:txBody>
      </p:sp>
    </p:spTree>
    <p:extLst>
      <p:ext uri="{BB962C8B-B14F-4D97-AF65-F5344CB8AC3E}">
        <p14:creationId xmlns:p14="http://schemas.microsoft.com/office/powerpoint/2010/main" val="165773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43C8EE-D8A4-483E-9C1E-87C03B08E583}"/>
              </a:ext>
            </a:extLst>
          </p:cNvPr>
          <p:cNvSpPr>
            <a:spLocks noGrp="1"/>
          </p:cNvSpPr>
          <p:nvPr>
            <p:ph type="title"/>
          </p:nvPr>
        </p:nvSpPr>
        <p:spPr>
          <a:xfrm>
            <a:off x="-18256" y="108390"/>
            <a:ext cx="9180512" cy="451520"/>
          </a:xfrm>
        </p:spPr>
        <p:txBody>
          <a:bodyPr>
            <a:noAutofit/>
          </a:bodyPr>
          <a:lstStyle/>
          <a:p>
            <a:r>
              <a:rPr lang="en-US" sz="3600" b="1" dirty="0">
                <a:solidFill>
                  <a:srgbClr val="0000FF"/>
                </a:solidFill>
              </a:rPr>
              <a:t>Results of two-step approach</a:t>
            </a:r>
            <a:endParaRPr lang="ru-RU" sz="3600" b="1" dirty="0">
              <a:solidFill>
                <a:srgbClr val="0000FF"/>
              </a:solidFill>
            </a:endParaRPr>
          </a:p>
        </p:txBody>
      </p:sp>
      <p:sp>
        <p:nvSpPr>
          <p:cNvPr id="3" name="Content Placeholder 2">
            <a:extLst>
              <a:ext uri="{FF2B5EF4-FFF2-40B4-BE49-F238E27FC236}">
                <a16:creationId xmlns:a16="http://schemas.microsoft.com/office/drawing/2014/main" xmlns="" id="{4134B95A-1CCF-40F6-932A-F6941C92734A}"/>
              </a:ext>
            </a:extLst>
          </p:cNvPr>
          <p:cNvSpPr>
            <a:spLocks noGrp="1"/>
          </p:cNvSpPr>
          <p:nvPr>
            <p:ph idx="1"/>
          </p:nvPr>
        </p:nvSpPr>
        <p:spPr>
          <a:xfrm>
            <a:off x="395863" y="806323"/>
            <a:ext cx="8435280" cy="5521892"/>
          </a:xfrm>
        </p:spPr>
        <p:txBody>
          <a:bodyPr>
            <a:noAutofit/>
          </a:bodyPr>
          <a:lstStyle/>
          <a:p>
            <a:pPr marL="0" indent="0">
              <a:buNone/>
            </a:pPr>
            <a:r>
              <a:rPr lang="en-US" sz="2000" dirty="0"/>
              <a:t>After series of experiments we found the best architecture and parameters for our deep neural classifier of track-candidates.</a:t>
            </a:r>
          </a:p>
          <a:p>
            <a:pPr marL="0" indent="0">
              <a:buNone/>
            </a:pPr>
            <a:r>
              <a:rPr lang="en-US" sz="2000" dirty="0"/>
              <a:t>We trained our network on two datasets:</a:t>
            </a:r>
          </a:p>
          <a:p>
            <a:pPr marL="627063" lvl="1" indent="-449263">
              <a:buClr>
                <a:srgbClr val="0033CC"/>
              </a:buClr>
              <a:buFont typeface="Arial" panose="020B0604020202020204" pitchFamily="34" charset="0"/>
              <a:buChar char="■"/>
              <a:tabLst>
                <a:tab pos="450850" algn="l"/>
              </a:tabLst>
            </a:pPr>
            <a:r>
              <a:rPr lang="en-US" sz="2000" dirty="0"/>
              <a:t>small dataset with 80K real tracks and 80K ghost seeds</a:t>
            </a:r>
          </a:p>
          <a:p>
            <a:pPr marL="627063" lvl="1" indent="-449263">
              <a:buClr>
                <a:srgbClr val="0033CC"/>
              </a:buClr>
              <a:buFont typeface="Arial" panose="020B0604020202020204" pitchFamily="34" charset="0"/>
              <a:buChar char="■"/>
            </a:pPr>
            <a:r>
              <a:rPr lang="en-US" sz="2000" dirty="0"/>
              <a:t>big dataset with 82 677 real tracks and 695 887 ghosts</a:t>
            </a:r>
          </a:p>
          <a:p>
            <a:pPr marL="177800" lvl="1" indent="0">
              <a:buClr>
                <a:srgbClr val="0033CC"/>
              </a:buClr>
              <a:buNone/>
            </a:pPr>
            <a:endParaRPr lang="en-US" sz="1100" dirty="0"/>
          </a:p>
          <a:p>
            <a:pPr marL="0" indent="0">
              <a:buNone/>
            </a:pPr>
            <a:r>
              <a:rPr lang="en-US" sz="2000" dirty="0"/>
              <a:t>Testing efficiency</a:t>
            </a:r>
            <a:r>
              <a:rPr lang="ru-RU" sz="2000" dirty="0"/>
              <a:t> </a:t>
            </a:r>
            <a:r>
              <a:rPr lang="en-US" sz="2000" dirty="0"/>
              <a:t>is the same for both attempts</a:t>
            </a:r>
            <a:r>
              <a:rPr lang="ru-RU" sz="2000" dirty="0"/>
              <a:t>,</a:t>
            </a:r>
            <a:r>
              <a:rPr lang="en-US" sz="2000" dirty="0"/>
              <a:t> trained on small and big dataset</a:t>
            </a:r>
            <a:r>
              <a:rPr lang="ru-RU" sz="2000" dirty="0"/>
              <a:t>, </a:t>
            </a:r>
            <a:r>
              <a:rPr lang="en-US" sz="2000" dirty="0"/>
              <a:t>and equals to </a:t>
            </a:r>
            <a:r>
              <a:rPr lang="en-US" sz="2000" dirty="0">
                <a:solidFill>
                  <a:srgbClr val="0000FF"/>
                </a:solidFill>
                <a:effectLst>
                  <a:outerShdw blurRad="38100" dist="38100" dir="2700000" algn="tl">
                    <a:srgbClr val="000000">
                      <a:alpha val="43137"/>
                    </a:srgbClr>
                  </a:outerShdw>
                </a:effectLst>
              </a:rPr>
              <a:t>97.5%</a:t>
            </a:r>
            <a:r>
              <a:rPr lang="en-US" sz="2000" dirty="0"/>
              <a:t>.</a:t>
            </a:r>
          </a:p>
          <a:p>
            <a:pPr marL="0" indent="0">
              <a:buNone/>
            </a:pPr>
            <a:r>
              <a:rPr lang="en-US" sz="2000" dirty="0"/>
              <a:t>Trained RNN can currently process </a:t>
            </a:r>
            <a:r>
              <a:rPr lang="en-US" sz="2000" b="1" dirty="0"/>
              <a:t>10 666  track-candidates in one second</a:t>
            </a:r>
            <a:r>
              <a:rPr lang="en-US" sz="2000" dirty="0"/>
              <a:t> on the single Nvidia Tesla M60 from </a:t>
            </a:r>
            <a:r>
              <a:rPr lang="en-US" sz="2000" dirty="0" err="1"/>
              <a:t>HybriLIT</a:t>
            </a:r>
            <a:r>
              <a:rPr lang="en-US" sz="2000" dirty="0"/>
              <a:t> cloud service and </a:t>
            </a:r>
            <a:r>
              <a:rPr lang="ru-RU" sz="2000" b="1" dirty="0">
                <a:solidFill>
                  <a:srgbClr val="C00000"/>
                </a:solidFill>
              </a:rPr>
              <a:t>34 602 </a:t>
            </a:r>
            <a:r>
              <a:rPr lang="en-US" sz="2000" b="1" dirty="0">
                <a:solidFill>
                  <a:srgbClr val="C00000"/>
                </a:solidFill>
              </a:rPr>
              <a:t>track-candidate/sec</a:t>
            </a:r>
            <a:r>
              <a:rPr lang="en-US" sz="2000" dirty="0"/>
              <a:t> using </a:t>
            </a:r>
            <a:r>
              <a:rPr lang="ru-RU" sz="2000" b="1" dirty="0" err="1">
                <a:solidFill>
                  <a:srgbClr val="C00000"/>
                </a:solidFill>
              </a:rPr>
              <a:t>Tesla</a:t>
            </a:r>
            <a:r>
              <a:rPr lang="ru-RU" sz="2000" b="1" dirty="0">
                <a:solidFill>
                  <a:srgbClr val="C00000"/>
                </a:solidFill>
              </a:rPr>
              <a:t> V100</a:t>
            </a:r>
            <a:r>
              <a:rPr lang="en-US" sz="2000" b="1" dirty="0">
                <a:solidFill>
                  <a:srgbClr val="C00000"/>
                </a:solidFill>
              </a:rPr>
              <a:t> on GOVORUN.</a:t>
            </a:r>
          </a:p>
          <a:p>
            <a:pPr marL="0" indent="0">
              <a:buNone/>
            </a:pPr>
            <a:r>
              <a:rPr lang="ru-RU" sz="2000" b="1" dirty="0">
                <a:solidFill>
                  <a:srgbClr val="C00000"/>
                </a:solidFill>
              </a:rPr>
              <a:t> </a:t>
            </a:r>
            <a:endParaRPr lang="en-US" sz="2000" b="1" dirty="0">
              <a:solidFill>
                <a:srgbClr val="C00000"/>
              </a:solidFill>
            </a:endParaRPr>
          </a:p>
          <a:p>
            <a:pPr marL="0" indent="0">
              <a:buNone/>
            </a:pPr>
            <a:r>
              <a:rPr lang="en-US" sz="2000" b="1" dirty="0">
                <a:solidFill>
                  <a:srgbClr val="0000FF"/>
                </a:solidFill>
              </a:rPr>
              <a:t>But, it should be mentioned, that the first phase of the event reconstruction – K-d tree preprocessing – takes a lot of time (&gt;1 minute for 100+ tracks event) on the usual laptop, because it should be rebuilt from scratch every time!</a:t>
            </a:r>
            <a:endParaRPr lang="ru-RU" sz="2000" b="1" dirty="0"/>
          </a:p>
        </p:txBody>
      </p:sp>
      <p:sp>
        <p:nvSpPr>
          <p:cNvPr id="10" name="Дата 2">
            <a:extLst>
              <a:ext uri="{FF2B5EF4-FFF2-40B4-BE49-F238E27FC236}">
                <a16:creationId xmlns:a16="http://schemas.microsoft.com/office/drawing/2014/main" xmlns="" id="{E7040A8D-77EF-44CF-8E91-BAA32D365C96}"/>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1" name="Нижний колонтитул 3">
            <a:extLst>
              <a:ext uri="{FF2B5EF4-FFF2-40B4-BE49-F238E27FC236}">
                <a16:creationId xmlns:a16="http://schemas.microsoft.com/office/drawing/2014/main" xmlns="" id="{93EAC6EB-0A55-49E9-93B6-180DEF70B9D5}"/>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2" name="Номер слайда 4">
            <a:extLst>
              <a:ext uri="{FF2B5EF4-FFF2-40B4-BE49-F238E27FC236}">
                <a16:creationId xmlns:a16="http://schemas.microsoft.com/office/drawing/2014/main" xmlns="" id="{8090FEA7-1BBA-4E2C-A75E-93EE63FB4384}"/>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10</a:t>
            </a:fld>
            <a:endParaRPr lang="ru-RU"/>
          </a:p>
        </p:txBody>
      </p:sp>
    </p:spTree>
    <p:extLst>
      <p:ext uri="{BB962C8B-B14F-4D97-AF65-F5344CB8AC3E}">
        <p14:creationId xmlns:p14="http://schemas.microsoft.com/office/powerpoint/2010/main" val="371973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1060-C8A2-4E1C-93B1-46C759CB44D9}"/>
              </a:ext>
            </a:extLst>
          </p:cNvPr>
          <p:cNvSpPr>
            <a:spLocks noGrp="1"/>
          </p:cNvSpPr>
          <p:nvPr>
            <p:ph type="title"/>
          </p:nvPr>
        </p:nvSpPr>
        <p:spPr>
          <a:xfrm>
            <a:off x="0" y="136525"/>
            <a:ext cx="9144000" cy="523528"/>
          </a:xfrm>
        </p:spPr>
        <p:txBody>
          <a:bodyPr>
            <a:noAutofit/>
          </a:bodyPr>
          <a:lstStyle/>
          <a:p>
            <a:r>
              <a:rPr lang="en-US" sz="4000" b="1" dirty="0">
                <a:solidFill>
                  <a:srgbClr val="0000FF"/>
                </a:solidFill>
              </a:rPr>
              <a:t>One end-to-end system</a:t>
            </a:r>
            <a:endParaRPr lang="ru-RU" sz="4000" b="1" dirty="0">
              <a:solidFill>
                <a:srgbClr val="0000FF"/>
              </a:solidFill>
            </a:endParaRPr>
          </a:p>
        </p:txBody>
      </p:sp>
      <p:sp>
        <p:nvSpPr>
          <p:cNvPr id="3" name="Content Placeholder 2">
            <a:extLst>
              <a:ext uri="{FF2B5EF4-FFF2-40B4-BE49-F238E27FC236}">
                <a16:creationId xmlns:a16="http://schemas.microsoft.com/office/drawing/2014/main" xmlns="" id="{C60D7997-D300-4625-BF5F-6C630732486F}"/>
              </a:ext>
            </a:extLst>
          </p:cNvPr>
          <p:cNvSpPr>
            <a:spLocks noGrp="1"/>
          </p:cNvSpPr>
          <p:nvPr>
            <p:ph idx="1"/>
          </p:nvPr>
        </p:nvSpPr>
        <p:spPr>
          <a:xfrm>
            <a:off x="51944" y="815013"/>
            <a:ext cx="9216008" cy="1589262"/>
          </a:xfrm>
        </p:spPr>
        <p:txBody>
          <a:bodyPr>
            <a:normAutofit/>
          </a:bodyPr>
          <a:lstStyle/>
          <a:p>
            <a:pPr marL="0" indent="0">
              <a:buNone/>
            </a:pPr>
            <a:r>
              <a:rPr lang="en-US" sz="2000" dirty="0"/>
              <a:t>Our problem is </a:t>
            </a:r>
            <a:r>
              <a:rPr lang="en-US" sz="2000" b="1" dirty="0">
                <a:solidFill>
                  <a:srgbClr val="FF0000"/>
                </a:solidFill>
              </a:rPr>
              <a:t>how to combine </a:t>
            </a:r>
          </a:p>
          <a:p>
            <a:pPr marL="457200" indent="-457200">
              <a:buAutoNum type="arabicParenR"/>
            </a:pPr>
            <a:r>
              <a:rPr lang="en-US" sz="2000" b="1" dirty="0">
                <a:solidFill>
                  <a:srgbClr val="FF0000"/>
                </a:solidFill>
              </a:rPr>
              <a:t>prediction of the continuation of track-candidate and simultaneously </a:t>
            </a:r>
          </a:p>
          <a:p>
            <a:pPr marL="457200" indent="-457200">
              <a:buAutoNum type="arabicParenR"/>
            </a:pPr>
            <a:r>
              <a:rPr lang="en-US" sz="2000" b="1" dirty="0">
                <a:solidFill>
                  <a:srgbClr val="FF0000"/>
                </a:solidFill>
              </a:rPr>
              <a:t>classify whether it belongs to true track or not.</a:t>
            </a:r>
            <a:endParaRPr lang="en-US" sz="2000" dirty="0"/>
          </a:p>
        </p:txBody>
      </p:sp>
      <p:pic>
        <p:nvPicPr>
          <p:cNvPr id="11" name="Picture 10">
            <a:extLst>
              <a:ext uri="{FF2B5EF4-FFF2-40B4-BE49-F238E27FC236}">
                <a16:creationId xmlns:a16="http://schemas.microsoft.com/office/drawing/2014/main" xmlns="" id="{BB49500C-56B3-4BE4-B571-CE2A55D821C9}"/>
              </a:ext>
            </a:extLst>
          </p:cNvPr>
          <p:cNvPicPr>
            <a:picLocks noChangeAspect="1"/>
          </p:cNvPicPr>
          <p:nvPr/>
        </p:nvPicPr>
        <p:blipFill rotWithShape="1">
          <a:blip r:embed="rId2">
            <a:extLst>
              <a:ext uri="{28A0092B-C50C-407E-A947-70E740481C1C}">
                <a14:useLocalDpi xmlns:a14="http://schemas.microsoft.com/office/drawing/2010/main" val="0"/>
              </a:ext>
            </a:extLst>
          </a:blip>
          <a:srcRect t="2084" b="2424"/>
          <a:stretch/>
        </p:blipFill>
        <p:spPr>
          <a:xfrm>
            <a:off x="95504" y="1988840"/>
            <a:ext cx="9048496" cy="4132843"/>
          </a:xfrm>
          <a:prstGeom prst="rect">
            <a:avLst/>
          </a:prstGeom>
        </p:spPr>
      </p:pic>
      <p:sp>
        <p:nvSpPr>
          <p:cNvPr id="8" name="Дата 2">
            <a:extLst>
              <a:ext uri="{FF2B5EF4-FFF2-40B4-BE49-F238E27FC236}">
                <a16:creationId xmlns:a16="http://schemas.microsoft.com/office/drawing/2014/main" xmlns="" id="{3673DB24-E246-462E-BE43-7EFFB8632F58}"/>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9" name="Нижний колонтитул 3">
            <a:extLst>
              <a:ext uri="{FF2B5EF4-FFF2-40B4-BE49-F238E27FC236}">
                <a16:creationId xmlns:a16="http://schemas.microsoft.com/office/drawing/2014/main" xmlns="" id="{E645F983-28B4-4D95-8147-F3650BEF0258}"/>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0" name="Номер слайда 4">
            <a:extLst>
              <a:ext uri="{FF2B5EF4-FFF2-40B4-BE49-F238E27FC236}">
                <a16:creationId xmlns:a16="http://schemas.microsoft.com/office/drawing/2014/main" xmlns="" id="{906EE33F-A144-4B56-B888-619B38C0BB15}"/>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11</a:t>
            </a:fld>
            <a:endParaRPr lang="ru-RU"/>
          </a:p>
        </p:txBody>
      </p:sp>
    </p:spTree>
    <p:extLst>
      <p:ext uri="{BB962C8B-B14F-4D97-AF65-F5344CB8AC3E}">
        <p14:creationId xmlns:p14="http://schemas.microsoft.com/office/powerpoint/2010/main" val="40312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1060-C8A2-4E1C-93B1-46C759CB44D9}"/>
              </a:ext>
            </a:extLst>
          </p:cNvPr>
          <p:cNvSpPr>
            <a:spLocks noGrp="1"/>
          </p:cNvSpPr>
          <p:nvPr>
            <p:ph type="title"/>
          </p:nvPr>
        </p:nvSpPr>
        <p:spPr>
          <a:xfrm>
            <a:off x="0" y="136525"/>
            <a:ext cx="9144000" cy="523528"/>
          </a:xfrm>
        </p:spPr>
        <p:txBody>
          <a:bodyPr>
            <a:noAutofit/>
          </a:bodyPr>
          <a:lstStyle/>
          <a:p>
            <a:r>
              <a:rPr lang="en-US" sz="4000" b="1" dirty="0">
                <a:solidFill>
                  <a:srgbClr val="0000FF"/>
                </a:solidFill>
              </a:rPr>
              <a:t>What did we make?</a:t>
            </a:r>
            <a:endParaRPr lang="ru-RU" sz="4000" b="1" dirty="0">
              <a:solidFill>
                <a:srgbClr val="0000FF"/>
              </a:solidFill>
            </a:endParaRPr>
          </a:p>
        </p:txBody>
      </p:sp>
      <p:sp>
        <p:nvSpPr>
          <p:cNvPr id="3" name="Content Placeholder 2">
            <a:extLst>
              <a:ext uri="{FF2B5EF4-FFF2-40B4-BE49-F238E27FC236}">
                <a16:creationId xmlns:a16="http://schemas.microsoft.com/office/drawing/2014/main" xmlns="" id="{C60D7997-D300-4625-BF5F-6C630732486F}"/>
              </a:ext>
            </a:extLst>
          </p:cNvPr>
          <p:cNvSpPr>
            <a:spLocks noGrp="1"/>
          </p:cNvSpPr>
          <p:nvPr>
            <p:ph idx="1"/>
          </p:nvPr>
        </p:nvSpPr>
        <p:spPr>
          <a:xfrm>
            <a:off x="364756" y="836712"/>
            <a:ext cx="8336480" cy="5040560"/>
          </a:xfrm>
        </p:spPr>
        <p:txBody>
          <a:bodyPr>
            <a:normAutofit/>
          </a:bodyPr>
          <a:lstStyle/>
          <a:p>
            <a:pPr marL="0" indent="0">
              <a:buNone/>
            </a:pPr>
            <a:r>
              <a:rPr lang="en-US" sz="2000" dirty="0"/>
              <a:t>We </a:t>
            </a:r>
            <a:r>
              <a:rPr lang="en-US" sz="2000" b="1" dirty="0"/>
              <a:t>took our deep RNN classifier from two stage approach </a:t>
            </a:r>
            <a:r>
              <a:rPr lang="en-US" sz="2000" dirty="0"/>
              <a:t>and:</a:t>
            </a:r>
          </a:p>
          <a:p>
            <a:pPr marL="457200" indent="-457200">
              <a:buFont typeface="+mj-lt"/>
              <a:buAutoNum type="arabicPeriod"/>
            </a:pPr>
            <a:r>
              <a:rPr lang="en-US" sz="2000" dirty="0"/>
              <a:t>Replaced the bidirectional GRU layer with regular GRU</a:t>
            </a:r>
          </a:p>
          <a:p>
            <a:pPr marL="457200" indent="-457200">
              <a:buFont typeface="+mj-lt"/>
              <a:buAutoNum type="arabicPeriod"/>
            </a:pPr>
            <a:r>
              <a:rPr lang="en-US" sz="2000" dirty="0"/>
              <a:t>Reduced the number of neurons by half in every recurrent layer</a:t>
            </a:r>
          </a:p>
          <a:p>
            <a:pPr marL="457200" indent="-457200">
              <a:buFont typeface="+mj-lt"/>
              <a:buAutoNum type="arabicPeriod"/>
            </a:pPr>
            <a:r>
              <a:rPr lang="en-US" sz="2000" dirty="0"/>
              <a:t>Added special masking layer, that helps to skip empty timesteps </a:t>
            </a:r>
          </a:p>
          <a:p>
            <a:pPr marL="457200" indent="-457200">
              <a:buFont typeface="+mj-lt"/>
              <a:buAutoNum type="arabicPeriod"/>
            </a:pPr>
            <a:r>
              <a:rPr lang="en-US" sz="2000" dirty="0"/>
              <a:t>Added the regression part consists of four neurons, two of which </a:t>
            </a:r>
            <a:r>
              <a:rPr lang="en-US" sz="2000" b="1" dirty="0"/>
              <a:t>predict the point of the center of ellipse on the next coordinate plane</a:t>
            </a:r>
            <a:r>
              <a:rPr lang="en-US" sz="2000" dirty="0"/>
              <a:t>, where to search for track-candidate continuation and another two – </a:t>
            </a:r>
            <a:r>
              <a:rPr lang="en-US" sz="2000" b="1" dirty="0"/>
              <a:t>defines the </a:t>
            </a:r>
            <a:r>
              <a:rPr lang="en-US" sz="2000" b="1" dirty="0" err="1"/>
              <a:t>semiaxis</a:t>
            </a:r>
            <a:r>
              <a:rPr lang="en-US" sz="2000" b="1" dirty="0"/>
              <a:t> of that ellipse</a:t>
            </a:r>
            <a:endParaRPr lang="en-US" sz="2000" dirty="0"/>
          </a:p>
          <a:p>
            <a:pPr marL="457200" indent="-457200">
              <a:buFont typeface="+mj-lt"/>
              <a:buAutoNum type="arabicPeriod"/>
            </a:pPr>
            <a:r>
              <a:rPr lang="en-US" sz="2000" dirty="0"/>
              <a:t>Set dropout level to zero</a:t>
            </a:r>
          </a:p>
          <a:p>
            <a:pPr marL="457200" indent="-457200">
              <a:buFont typeface="+mj-lt"/>
              <a:buAutoNum type="arabicPeriod"/>
            </a:pPr>
            <a:r>
              <a:rPr lang="en-US" sz="2000" dirty="0"/>
              <a:t>Introduced a special loss function to train the whole system</a:t>
            </a:r>
          </a:p>
        </p:txBody>
      </p:sp>
      <p:sp>
        <p:nvSpPr>
          <p:cNvPr id="13" name="Дата 2">
            <a:extLst>
              <a:ext uri="{FF2B5EF4-FFF2-40B4-BE49-F238E27FC236}">
                <a16:creationId xmlns:a16="http://schemas.microsoft.com/office/drawing/2014/main" xmlns="" id="{04602402-ECCA-4376-BA8C-815E81AD4B2A}"/>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4" name="Нижний колонтитул 3">
            <a:extLst>
              <a:ext uri="{FF2B5EF4-FFF2-40B4-BE49-F238E27FC236}">
                <a16:creationId xmlns:a16="http://schemas.microsoft.com/office/drawing/2014/main" xmlns="" id="{56B4FE0D-F319-4762-9343-25F879CCB99F}"/>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5" name="Номер слайда 4">
            <a:extLst>
              <a:ext uri="{FF2B5EF4-FFF2-40B4-BE49-F238E27FC236}">
                <a16:creationId xmlns:a16="http://schemas.microsoft.com/office/drawing/2014/main" xmlns="" id="{BB1676C4-27D6-4586-B586-7CA9D47FDA33}"/>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12</a:t>
            </a:fld>
            <a:endParaRPr lang="ru-RU"/>
          </a:p>
        </p:txBody>
      </p:sp>
    </p:spTree>
    <p:extLst>
      <p:ext uri="{BB962C8B-B14F-4D97-AF65-F5344CB8AC3E}">
        <p14:creationId xmlns:p14="http://schemas.microsoft.com/office/powerpoint/2010/main" val="219464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1060-C8A2-4E1C-93B1-46C759CB44D9}"/>
              </a:ext>
            </a:extLst>
          </p:cNvPr>
          <p:cNvSpPr>
            <a:spLocks noGrp="1"/>
          </p:cNvSpPr>
          <p:nvPr>
            <p:ph type="title"/>
          </p:nvPr>
        </p:nvSpPr>
        <p:spPr>
          <a:xfrm>
            <a:off x="0" y="12192"/>
            <a:ext cx="9144000" cy="523528"/>
          </a:xfrm>
        </p:spPr>
        <p:txBody>
          <a:bodyPr>
            <a:noAutofit/>
          </a:bodyPr>
          <a:lstStyle/>
          <a:p>
            <a:r>
              <a:rPr lang="en-US" sz="4000" b="1" dirty="0">
                <a:solidFill>
                  <a:srgbClr val="0000FF"/>
                </a:solidFill>
              </a:rPr>
              <a:t>Custom loss function</a:t>
            </a:r>
            <a:endParaRPr lang="ru-RU" sz="4000" b="1" dirty="0">
              <a:solidFill>
                <a:srgbClr val="0000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C60D7997-D300-4625-BF5F-6C630732486F}"/>
                  </a:ext>
                </a:extLst>
              </p:cNvPr>
              <p:cNvSpPr>
                <a:spLocks noGrp="1"/>
              </p:cNvSpPr>
              <p:nvPr>
                <p:ph idx="1"/>
              </p:nvPr>
            </p:nvSpPr>
            <p:spPr>
              <a:xfrm>
                <a:off x="0" y="953546"/>
                <a:ext cx="9144000" cy="50405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𝐿</m:t>
                      </m:r>
                      <m:r>
                        <a:rPr lang="en-US" sz="2000" b="0" i="1" smtClean="0">
                          <a:latin typeface="Cambria Math" panose="02040503050406030204" pitchFamily="18" charset="0"/>
                        </a:rPr>
                        <m:t>=</m:t>
                      </m:r>
                      <m:func>
                        <m:funcPr>
                          <m:ctrlPr>
                            <a:rPr lang="en-US" sz="2000" b="0" i="1" smtClean="0">
                              <a:latin typeface="Cambria Math"/>
                            </a:rPr>
                          </m:ctrlPr>
                        </m:funcPr>
                        <m:fName>
                          <m:r>
                            <m:rPr>
                              <m:sty m:val="p"/>
                            </m:rPr>
                            <a:rPr lang="en-US" sz="2000" b="0" i="0" smtClean="0">
                              <a:latin typeface="Cambria Math" panose="02040503050406030204" pitchFamily="18" charset="0"/>
                            </a:rPr>
                            <m:t>max</m:t>
                          </m:r>
                        </m:fName>
                        <m:e>
                          <m:d>
                            <m:dPr>
                              <m:ctrlPr>
                                <a:rPr lang="en-US" sz="2000" b="0" i="1" smtClean="0">
                                  <a:latin typeface="Cambria Math"/>
                                </a:rPr>
                              </m:ctrlPr>
                            </m:dPr>
                            <m:e>
                              <m:sSup>
                                <m:sSupPr>
                                  <m:ctrlPr>
                                    <a:rPr lang="en-US" sz="2000" b="0" i="1" smtClean="0">
                                      <a:latin typeface="Cambria Math"/>
                                    </a:rPr>
                                  </m:ctrlPr>
                                </m:sSupPr>
                                <m:e>
                                  <m:sSub>
                                    <m:sSubPr>
                                      <m:ctrlPr>
                                        <a:rPr lang="en-US" sz="2000" i="1">
                                          <a:latin typeface="Cambria Math"/>
                                        </a:rPr>
                                      </m:ctrlPr>
                                    </m:sSubPr>
                                    <m:e>
                                      <m:r>
                                        <a:rPr lang="en-US" sz="2000" i="1">
                                          <a:latin typeface="Cambria Math" panose="02040503050406030204" pitchFamily="18" charset="0"/>
                                        </a:rPr>
                                        <m:t>𝜆</m:t>
                                      </m:r>
                                    </m:e>
                                    <m:sub>
                                      <m:r>
                                        <a:rPr lang="en-US" sz="2000" i="1">
                                          <a:latin typeface="Cambria Math" panose="02040503050406030204" pitchFamily="18" charset="0"/>
                                        </a:rPr>
                                        <m:t>1</m:t>
                                      </m:r>
                                    </m:sub>
                                  </m:sSub>
                                  <m:r>
                                    <a:rPr lang="en-US" sz="2000" b="0" i="1" smtClean="0">
                                      <a:latin typeface="Cambria Math" panose="02040503050406030204" pitchFamily="18" charset="0"/>
                                    </a:rPr>
                                    <m:t>, 1−</m:t>
                                  </m:r>
                                  <m:r>
                                    <a:rPr lang="en-US" sz="2000" b="0" i="1" smtClean="0">
                                      <a:latin typeface="Cambria Math" panose="02040503050406030204" pitchFamily="18" charset="0"/>
                                    </a:rPr>
                                    <m:t>𝑝</m:t>
                                  </m:r>
                                </m:e>
                                <m:sup>
                                  <m:r>
                                    <a:rPr lang="en-US" sz="2000" b="0" i="1" smtClean="0">
                                      <a:latin typeface="Cambria Math" panose="02040503050406030204" pitchFamily="18" charset="0"/>
                                    </a:rPr>
                                    <m:t>′</m:t>
                                  </m:r>
                                </m:sup>
                              </m:sSup>
                            </m:e>
                          </m:d>
                        </m:e>
                      </m:func>
                      <m:r>
                        <a:rPr lang="en-US" sz="2000" b="0" i="1" smtClean="0">
                          <a:latin typeface="Cambria Math" panose="02040503050406030204" pitchFamily="18" charset="0"/>
                        </a:rPr>
                        <m:t>𝐹𝐿</m:t>
                      </m:r>
                      <m:d>
                        <m:dPr>
                          <m:ctrlPr>
                            <a:rPr lang="en-US" sz="2000" b="0" i="1" smtClean="0">
                              <a:latin typeface="Cambria Math"/>
                            </a:rPr>
                          </m:ctrlPr>
                        </m:dPr>
                        <m:e>
                          <m:r>
                            <a:rPr lang="en-US" sz="2000" b="0" i="1" smtClean="0">
                              <a:latin typeface="Cambria Math" panose="02040503050406030204" pitchFamily="18" charset="0"/>
                            </a:rPr>
                            <m:t>𝑝</m:t>
                          </m:r>
                          <m:r>
                            <a:rPr lang="en-US" sz="2000" b="0" i="1" smtClean="0">
                              <a:latin typeface="Cambria Math" panose="02040503050406030204" pitchFamily="18" charset="0"/>
                            </a:rPr>
                            <m:t>, </m:t>
                          </m:r>
                          <m:sSup>
                            <m:sSupPr>
                              <m:ctrlPr>
                                <a:rPr lang="en-US" sz="2000" b="0" i="1" smtClean="0">
                                  <a:latin typeface="Cambria Math"/>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m:t>
                              </m:r>
                            </m:sup>
                          </m:sSup>
                        </m:e>
                      </m:d>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m:t>
                      </m:r>
                      <m:d>
                        <m:dPr>
                          <m:ctrlPr>
                            <a:rPr lang="en-US" sz="2000" b="0" i="1" smtClean="0">
                              <a:latin typeface="Cambria Math"/>
                            </a:rPr>
                          </m:ctrlPr>
                        </m:dPr>
                        <m:e>
                          <m:sSub>
                            <m:sSubPr>
                              <m:ctrlPr>
                                <a:rPr lang="en-US" sz="2000" i="1">
                                  <a:latin typeface="Cambria Math"/>
                                </a:rPr>
                              </m:ctrlPr>
                            </m:sSubPr>
                            <m:e>
                              <m:r>
                                <a:rPr lang="en-US" sz="2000" i="1">
                                  <a:latin typeface="Cambria Math" panose="02040503050406030204" pitchFamily="18" charset="0"/>
                                </a:rPr>
                                <m:t>𝜆</m:t>
                              </m:r>
                            </m:e>
                            <m:sub>
                              <m:r>
                                <a:rPr lang="en-US" sz="2000" i="1">
                                  <a:latin typeface="Cambria Math" panose="02040503050406030204" pitchFamily="18" charset="0"/>
                                </a:rPr>
                                <m:t>2</m:t>
                              </m:r>
                            </m:sub>
                          </m:sSub>
                          <m:rad>
                            <m:radPr>
                              <m:degHide m:val="on"/>
                              <m:ctrlPr>
                                <a:rPr lang="en-US" sz="2000" i="1">
                                  <a:latin typeface="Cambria Math"/>
                                </a:rPr>
                              </m:ctrlPr>
                            </m:radPr>
                            <m:deg/>
                            <m:e>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i="1">
                                              <a:latin typeface="Cambria Math" panose="02040503050406030204" pitchFamily="18" charset="0"/>
                                            </a:rPr>
                                            <m:t>𝑥</m:t>
                                          </m:r>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m:t>
                                              </m:r>
                                            </m:sup>
                                          </m:sSup>
                                        </m:num>
                                        <m:den>
                                          <m:r>
                                            <a:rPr lang="en-US" sz="2000" i="1">
                                              <a:latin typeface="Cambria Math" panose="02040503050406030204" pitchFamily="18" charset="0"/>
                                            </a:rPr>
                                            <m:t>𝑅</m:t>
                                          </m:r>
                                          <m:r>
                                            <a:rPr lang="en-US" sz="2000" i="1">
                                              <a:latin typeface="Cambria Math" panose="02040503050406030204" pitchFamily="18" charset="0"/>
                                            </a:rPr>
                                            <m:t>1</m:t>
                                          </m:r>
                                        </m:den>
                                      </m:f>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r>
                                            <a:rPr lang="en-US" sz="2000" i="1">
                                              <a:latin typeface="Cambria Math" panose="02040503050406030204" pitchFamily="18" charset="0"/>
                                            </a:rPr>
                                            <m:t>𝑦</m:t>
                                          </m:r>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𝑦</m:t>
                                              </m:r>
                                            </m:e>
                                            <m:sup>
                                              <m:r>
                                                <a:rPr lang="en-US" sz="2000" i="1">
                                                  <a:latin typeface="Cambria Math" panose="02040503050406030204" pitchFamily="18" charset="0"/>
                                                </a:rPr>
                                                <m:t>′</m:t>
                                              </m:r>
                                            </m:sup>
                                          </m:sSup>
                                        </m:num>
                                        <m:den>
                                          <m:r>
                                            <a:rPr lang="en-US" sz="2000" i="1">
                                              <a:latin typeface="Cambria Math" panose="02040503050406030204" pitchFamily="18" charset="0"/>
                                            </a:rPr>
                                            <m:t>𝑅</m:t>
                                          </m:r>
                                          <m:r>
                                            <a:rPr lang="en-US" sz="2000" i="1">
                                              <a:latin typeface="Cambria Math" panose="02040503050406030204" pitchFamily="18" charset="0"/>
                                            </a:rPr>
                                            <m:t>2</m:t>
                                          </m:r>
                                        </m:den>
                                      </m:f>
                                    </m:e>
                                  </m:d>
                                </m:e>
                                <m:sup>
                                  <m:r>
                                    <a:rPr lang="en-US" sz="2000" i="1">
                                      <a:latin typeface="Cambria Math" panose="02040503050406030204" pitchFamily="18" charset="0"/>
                                    </a:rPr>
                                    <m:t>2</m:t>
                                  </m:r>
                                </m:sup>
                              </m:sSup>
                            </m:e>
                          </m:rad>
                          <m:r>
                            <a:rPr lang="en-US" sz="2000" i="1">
                              <a:latin typeface="Cambria Math" panose="02040503050406030204" pitchFamily="18" charset="0"/>
                            </a:rPr>
                            <m:t>+</m:t>
                          </m:r>
                          <m:sSub>
                            <m:sSubPr>
                              <m:ctrlPr>
                                <a:rPr lang="en-US" sz="2000" i="1">
                                  <a:latin typeface="Cambria Math"/>
                                </a:rPr>
                              </m:ctrlPr>
                            </m:sSubPr>
                            <m:e>
                              <m:r>
                                <a:rPr lang="en-US" sz="2000" i="1">
                                  <a:latin typeface="Cambria Math" panose="02040503050406030204" pitchFamily="18" charset="0"/>
                                </a:rPr>
                                <m:t>𝜆</m:t>
                              </m:r>
                            </m:e>
                            <m:sub>
                              <m:r>
                                <a:rPr lang="en-US" sz="2000" i="1">
                                  <a:latin typeface="Cambria Math" panose="02040503050406030204" pitchFamily="18" charset="0"/>
                                </a:rPr>
                                <m:t>3</m:t>
                              </m:r>
                            </m:sub>
                          </m:sSub>
                          <m:r>
                            <a:rPr lang="en-US" sz="2000" i="1">
                              <a:latin typeface="Cambria Math" panose="02040503050406030204" pitchFamily="18" charset="0"/>
                            </a:rPr>
                            <m:t>𝑅</m:t>
                          </m:r>
                          <m:r>
                            <a:rPr lang="en-US" sz="2000" i="1">
                              <a:latin typeface="Cambria Math" panose="02040503050406030204" pitchFamily="18" charset="0"/>
                            </a:rPr>
                            <m:t>1</m:t>
                          </m:r>
                          <m:r>
                            <a:rPr lang="en-US" sz="2000" i="1">
                              <a:latin typeface="Cambria Math" panose="02040503050406030204" pitchFamily="18" charset="0"/>
                            </a:rPr>
                            <m:t>𝑅</m:t>
                          </m:r>
                          <m:r>
                            <a:rPr lang="en-US" sz="2000" i="1">
                              <a:latin typeface="Cambria Math" panose="02040503050406030204" pitchFamily="18" charset="0"/>
                            </a:rPr>
                            <m:t>2</m:t>
                          </m:r>
                        </m:e>
                      </m:d>
                    </m:oMath>
                  </m:oMathPara>
                </a14:m>
                <a:endParaRPr lang="en-US" sz="2000" dirty="0"/>
              </a:p>
            </p:txBody>
          </p:sp>
        </mc:Choice>
        <mc:Fallback xmlns="">
          <p:sp>
            <p:nvSpPr>
              <p:cNvPr id="3" name="Content Placeholder 2">
                <a:extLst>
                  <a:ext uri="{FF2B5EF4-FFF2-40B4-BE49-F238E27FC236}">
                    <a16:creationId xmlns:a16="http://schemas.microsoft.com/office/drawing/2014/main" id="{C60D7997-D300-4625-BF5F-6C630732486F}"/>
                  </a:ext>
                </a:extLst>
              </p:cNvPr>
              <p:cNvSpPr>
                <a:spLocks noGrp="1" noRot="1" noChangeAspect="1" noMove="1" noResize="1" noEditPoints="1" noAdjustHandles="1" noChangeArrowheads="1" noChangeShapeType="1" noTextEdit="1"/>
              </p:cNvSpPr>
              <p:nvPr>
                <p:ph idx="1"/>
              </p:nvPr>
            </p:nvSpPr>
            <p:spPr>
              <a:xfrm>
                <a:off x="0" y="953546"/>
                <a:ext cx="9144000" cy="5040560"/>
              </a:xfr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A6926253-5607-4FDB-8C4E-EF5793DC9DB4}"/>
                  </a:ext>
                </a:extLst>
              </p:cNvPr>
              <p:cNvSpPr txBox="1"/>
              <p:nvPr/>
            </p:nvSpPr>
            <p:spPr>
              <a:xfrm>
                <a:off x="354360" y="2085128"/>
                <a:ext cx="8435280" cy="4311180"/>
              </a:xfrm>
              <a:prstGeom prst="rect">
                <a:avLst/>
              </a:prstGeom>
              <a:noFill/>
            </p:spPr>
            <p:txBody>
              <a:bodyPr wrap="square" rtlCol="0">
                <a:spAutoFit/>
              </a:bodyPr>
              <a:lstStyle/>
              <a:p>
                <a:pPr marL="285750" indent="-285750">
                  <a:buFont typeface="Arial" panose="020B0604020202020204" pitchFamily="34" charset="0"/>
                  <a:buChar char="•"/>
                </a:pPr>
                <a:r>
                  <a:rPr lang="en-US" i="1" dirty="0"/>
                  <a:t>p’</a:t>
                </a:r>
                <a:r>
                  <a:rPr lang="en-US" dirty="0"/>
                  <a:t> – the probability of track/ghost was predicted by deep RNN</a:t>
                </a:r>
              </a:p>
              <a:p>
                <a:pPr marL="285750" indent="-285750">
                  <a:buFont typeface="Arial" panose="020B0604020202020204" pitchFamily="34" charset="0"/>
                  <a:buChar char="•"/>
                </a:pPr>
                <a:r>
                  <a:rPr lang="en-US" i="1" dirty="0"/>
                  <a:t>p</a:t>
                </a:r>
                <a:r>
                  <a:rPr lang="en-US" dirty="0"/>
                  <a:t> – the label that indicates whether or not the set of points belongs to true track</a:t>
                </a:r>
              </a:p>
              <a:p>
                <a:pPr marL="285750" indent="-285750">
                  <a:buFont typeface="Arial" panose="020B0604020202020204" pitchFamily="34" charset="0"/>
                  <a:buChar char="•"/>
                </a:pPr>
                <a:r>
                  <a:rPr lang="en-US" i="1" dirty="0"/>
                  <a:t>x’, y’</a:t>
                </a:r>
                <a:r>
                  <a:rPr lang="en-US" dirty="0"/>
                  <a:t> – the center of ellipse, predicted by network</a:t>
                </a:r>
              </a:p>
              <a:p>
                <a:pPr marL="285750" indent="-285750">
                  <a:buFont typeface="Arial" panose="020B0604020202020204" pitchFamily="34" charset="0"/>
                  <a:buChar char="•"/>
                </a:pPr>
                <a:r>
                  <a:rPr lang="en-US" i="1" dirty="0"/>
                  <a:t>x, y</a:t>
                </a:r>
                <a:r>
                  <a:rPr lang="en-US" dirty="0"/>
                  <a:t> – the next point of the true track segment  </a:t>
                </a:r>
              </a:p>
              <a:p>
                <a:pPr marL="285750" indent="-285750">
                  <a:buFont typeface="Arial" panose="020B0604020202020204" pitchFamily="34" charset="0"/>
                  <a:buChar char="•"/>
                </a:pPr>
                <a:r>
                  <a:rPr lang="en-US" i="1" dirty="0"/>
                  <a:t>R1, R2</a:t>
                </a:r>
                <a:r>
                  <a:rPr lang="en-US" dirty="0"/>
                  <a:t> -  </a:t>
                </a:r>
                <a:r>
                  <a:rPr lang="en-US" dirty="0" err="1"/>
                  <a:t>semiaxis</a:t>
                </a:r>
                <a:r>
                  <a:rPr lang="en-US" dirty="0"/>
                  <a:t> of the ellipse </a:t>
                </a:r>
              </a:p>
              <a:p>
                <a:pPr marL="285750" indent="-285750">
                  <a:buFont typeface="Arial" panose="020B0604020202020204" pitchFamily="34" charset="0"/>
                  <a:buChar char="•"/>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max</m:t>
                        </m:r>
                      </m:fName>
                      <m:e>
                        <m:d>
                          <m:dPr>
                            <m:ctrlPr>
                              <a:rPr lang="en-US" i="1">
                                <a:latin typeface="Cambria Math"/>
                              </a:rPr>
                            </m:ctrlPr>
                          </m:dPr>
                          <m:e>
                            <m:sSup>
                              <m:sSupPr>
                                <m:ctrlPr>
                                  <a:rPr lang="en-US" i="1">
                                    <a:latin typeface="Cambria Math"/>
                                  </a:rPr>
                                </m:ctrlPr>
                              </m:sSupPr>
                              <m:e>
                                <m:sSub>
                                  <m:sSubPr>
                                    <m:ctrlPr>
                                      <a:rPr lang="en-US" i="1">
                                        <a:latin typeface="Cambria Math"/>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 1−</m:t>
                                </m:r>
                                <m:r>
                                  <a:rPr lang="en-US" i="1">
                                    <a:latin typeface="Cambria Math" panose="02040503050406030204" pitchFamily="18" charset="0"/>
                                  </a:rPr>
                                  <m:t>𝑝</m:t>
                                </m:r>
                              </m:e>
                              <m:sup>
                                <m:r>
                                  <a:rPr lang="en-US" i="1">
                                    <a:latin typeface="Cambria Math" panose="02040503050406030204" pitchFamily="18" charset="0"/>
                                  </a:rPr>
                                  <m:t>′</m:t>
                                </m:r>
                              </m:sup>
                            </m:sSup>
                          </m:e>
                        </m:d>
                      </m:e>
                    </m:func>
                  </m:oMath>
                </a14:m>
                <a:r>
                  <a:rPr lang="en-US" dirty="0"/>
                  <a: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oMath>
                </a14:m>
                <a:r>
                  <a:rPr lang="en-US" dirty="0"/>
                  <a:t> - coefficients</a:t>
                </a:r>
                <a:r>
                  <a:rPr lang="ru-RU" dirty="0"/>
                  <a:t> </a:t>
                </a:r>
                <a:r>
                  <a:rPr lang="en-US" dirty="0"/>
                  <a:t>that weights classification and regression parts, e.g. we </a:t>
                </a:r>
                <a:r>
                  <a:rPr lang="en-US" b="1" dirty="0"/>
                  <a:t>don’t need to search for the continuation of track candidate if it is a ghost</a:t>
                </a:r>
              </a:p>
              <a:p>
                <a:pPr marL="285750" indent="-285750">
                  <a:buFont typeface="Arial" panose="020B0604020202020204" pitchFamily="34" charset="0"/>
                  <a:buChar char="•"/>
                </a:pP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1−3</m:t>
                        </m:r>
                      </m:sub>
                    </m:sSub>
                  </m:oMath>
                </a14:m>
                <a:r>
                  <a:rPr lang="en-US" dirty="0"/>
                  <a:t> – weights for each part of equation </a:t>
                </a:r>
              </a:p>
              <a:p>
                <a:pPr marL="285750" indent="-285750">
                  <a:buFont typeface="Arial" panose="020B0604020202020204" pitchFamily="34" charset="0"/>
                  <a:buChar char="•"/>
                </a:pPr>
                <a:endParaRPr lang="en-US" b="1" dirty="0"/>
              </a:p>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F</m:t>
                      </m:r>
                      <m:r>
                        <m:rPr>
                          <m:sty m:val="p"/>
                        </m:rPr>
                        <a:rPr lang="en-US" b="0" i="0" smtClean="0">
                          <a:latin typeface="Cambria Math" panose="02040503050406030204" pitchFamily="18" charset="0"/>
                        </a:rPr>
                        <m:t>L</m:t>
                      </m:r>
                      <m:d>
                        <m:dPr>
                          <m:ctrlPr>
                            <a:rPr lang="en-US" b="0" i="1" smtClean="0">
                              <a:latin typeface="Cambria Math"/>
                            </a:rPr>
                          </m:ctrlPr>
                        </m:dPr>
                        <m:e>
                          <m:r>
                            <m:rPr>
                              <m:sty m:val="p"/>
                            </m:rPr>
                            <a:rPr lang="en-US" b="0" i="0" smtClean="0">
                              <a:latin typeface="Cambria Math" panose="02040503050406030204" pitchFamily="18" charset="0"/>
                            </a:rPr>
                            <m:t>p</m:t>
                          </m:r>
                          <m:r>
                            <a:rPr lang="en-US" b="0" i="0" smtClean="0">
                              <a:latin typeface="Cambria Math" panose="02040503050406030204" pitchFamily="18" charset="0"/>
                            </a:rPr>
                            <m:t>, </m:t>
                          </m:r>
                          <m:sSup>
                            <m:sSupPr>
                              <m:ctrlPr>
                                <a:rPr lang="en-US" b="0" i="1" smtClean="0">
                                  <a:latin typeface="Cambria Math"/>
                                </a:rPr>
                              </m:ctrlPr>
                            </m:sSupPr>
                            <m:e>
                              <m:r>
                                <m:rPr>
                                  <m:sty m:val="p"/>
                                </m:rPr>
                                <a:rPr lang="en-US" b="0" i="0" smtClean="0">
                                  <a:latin typeface="Cambria Math" panose="02040503050406030204" pitchFamily="18" charset="0"/>
                                </a:rPr>
                                <m:t>p</m:t>
                              </m:r>
                            </m:e>
                            <m:sup>
                              <m:r>
                                <a:rPr lang="en-US" b="0" i="0" smtClean="0">
                                  <a:latin typeface="Cambria Math" panose="02040503050406030204" pitchFamily="18" charset="0"/>
                                </a:rPr>
                                <m:t>′</m:t>
                              </m:r>
                            </m:sup>
                          </m:sSup>
                        </m:e>
                      </m:d>
                      <m:r>
                        <a:rPr lang="en-US" b="0" i="0" smtClean="0">
                          <a:latin typeface="Cambria Math" panose="02040503050406030204" pitchFamily="18" charset="0"/>
                        </a:rPr>
                        <m:t>= </m:t>
                      </m:r>
                      <m:d>
                        <m:dPr>
                          <m:begChr m:val="{"/>
                          <m:endChr m:val=""/>
                          <m:ctrlPr>
                            <a:rPr lang="en-US" b="0" i="1" smtClean="0">
                              <a:latin typeface="Cambria Math"/>
                            </a:rPr>
                          </m:ctrlPr>
                        </m:dPr>
                        <m:e>
                          <m:eqArr>
                            <m:eqArrPr>
                              <m:ctrlPr>
                                <a:rPr lang="en-US" i="1">
                                  <a:latin typeface="Cambria Math"/>
                                </a:rPr>
                              </m:ctrlPr>
                            </m:eqArrPr>
                            <m:e>
                              <m:r>
                                <a:rPr lang="en-US" i="1">
                                  <a:latin typeface="Cambria Math" panose="02040503050406030204" pitchFamily="18" charset="0"/>
                                </a:rPr>
                                <m:t>−</m:t>
                              </m:r>
                              <m:func>
                                <m:funcPr>
                                  <m:ctrlPr>
                                    <a:rPr lang="en-US" i="1">
                                      <a:latin typeface="Cambria Math"/>
                                    </a:rPr>
                                  </m:ctrlPr>
                                </m:funcPr>
                                <m:fName>
                                  <m:r>
                                    <a:rPr lang="en-US" i="1">
                                      <a:latin typeface="Cambria Math" panose="02040503050406030204" pitchFamily="18" charset="0"/>
                                    </a:rPr>
                                    <m:t>𝛼</m:t>
                                  </m:r>
                                  <m:sSup>
                                    <m:sSupPr>
                                      <m:ctrlPr>
                                        <a:rPr lang="en-US" b="0" i="1" smtClean="0">
                                          <a:latin typeface="Cambria Math"/>
                                        </a:rPr>
                                      </m:ctrlPr>
                                    </m:sSupPr>
                                    <m:e>
                                      <m:r>
                                        <a:rPr lang="en-US" b="0" i="0" smtClean="0">
                                          <a:latin typeface="Cambria Math" panose="02040503050406030204" pitchFamily="18" charset="0"/>
                                        </a:rPr>
                                        <m:t> </m:t>
                                      </m:r>
                                      <m:d>
                                        <m:dPr>
                                          <m:ctrlPr>
                                            <a:rPr lang="en-US" b="0" i="1" smtClean="0">
                                              <a:latin typeface="Cambria Math"/>
                                            </a:rPr>
                                          </m:ctrlPr>
                                        </m:dPr>
                                        <m:e>
                                          <m:r>
                                            <a:rPr lang="en-US" b="0" i="0" smtClean="0">
                                              <a:latin typeface="Cambria Math" panose="02040503050406030204" pitchFamily="18" charset="0"/>
                                            </a:rPr>
                                            <m:t>1−</m:t>
                                          </m:r>
                                          <m:sSup>
                                            <m:sSupPr>
                                              <m:ctrlPr>
                                                <a:rPr lang="en-US" b="0" i="1" smtClean="0">
                                                  <a:latin typeface="Cambria Math"/>
                                                </a:rPr>
                                              </m:ctrlPr>
                                            </m:sSupPr>
                                            <m:e>
                                              <m:r>
                                                <m:rPr>
                                                  <m:sty m:val="p"/>
                                                </m:rPr>
                                                <a:rPr lang="en-US" b="0" i="0" smtClean="0">
                                                  <a:latin typeface="Cambria Math" panose="02040503050406030204" pitchFamily="18" charset="0"/>
                                                </a:rPr>
                                                <m:t>p</m:t>
                                              </m:r>
                                            </m:e>
                                            <m:sup>
                                              <m:r>
                                                <a:rPr lang="en-US" b="0" i="0" smtClean="0">
                                                  <a:latin typeface="Cambria Math" panose="02040503050406030204" pitchFamily="18" charset="0"/>
                                                </a:rPr>
                                                <m:t>′</m:t>
                                              </m:r>
                                            </m:sup>
                                          </m:sSup>
                                        </m:e>
                                      </m:d>
                                    </m:e>
                                    <m:sup>
                                      <m:r>
                                        <a:rPr lang="en-US" b="0" i="1" smtClean="0">
                                          <a:latin typeface="Cambria Math" panose="02040503050406030204" pitchFamily="18" charset="0"/>
                                        </a:rPr>
                                        <m:t>𝛾</m:t>
                                      </m:r>
                                    </m:sup>
                                  </m:sSup>
                                  <m:r>
                                    <a:rPr lang="en-US" b="0" i="0" smtClean="0">
                                      <a:latin typeface="Cambria Math" panose="02040503050406030204" pitchFamily="18" charset="0"/>
                                    </a:rPr>
                                    <m:t> </m:t>
                                  </m:r>
                                  <m:r>
                                    <m:rPr>
                                      <m:sty m:val="p"/>
                                    </m:rPr>
                                    <a:rPr lang="en-US">
                                      <a:latin typeface="Cambria Math" panose="02040503050406030204" pitchFamily="18" charset="0"/>
                                    </a:rPr>
                                    <m:t>log</m:t>
                                  </m:r>
                                </m:fName>
                                <m:e>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m:t>
                                          </m:r>
                                        </m:sup>
                                      </m:sSup>
                                    </m:e>
                                  </m:d>
                                </m:e>
                              </m:func>
                              <m:r>
                                <a:rPr lang="en-US">
                                  <a:latin typeface="Cambria Math" panose="02040503050406030204" pitchFamily="18" charset="0"/>
                                </a:rPr>
                                <m:t>                           </m:t>
                              </m:r>
                              <m:r>
                                <m:rPr>
                                  <m:sty m:val="p"/>
                                </m:rPr>
                                <a:rPr lang="en-US">
                                  <a:latin typeface="Cambria Math" panose="02040503050406030204" pitchFamily="18" charset="0"/>
                                </a:rPr>
                                <m:t>if</m:t>
                              </m:r>
                              <m:r>
                                <a:rPr lang="en-US">
                                  <a:latin typeface="Cambria Math" panose="02040503050406030204" pitchFamily="18" charset="0"/>
                                </a:rPr>
                                <m:t> </m:t>
                              </m:r>
                              <m:r>
                                <m:rPr>
                                  <m:sty m:val="p"/>
                                </m:rPr>
                                <a:rPr lang="en-US">
                                  <a:latin typeface="Cambria Math" panose="02040503050406030204" pitchFamily="18" charset="0"/>
                                </a:rPr>
                                <m:t>p</m:t>
                              </m:r>
                              <m:r>
                                <a:rPr lang="en-US">
                                  <a:latin typeface="Cambria Math" panose="02040503050406030204" pitchFamily="18" charset="0"/>
                                </a:rPr>
                                <m:t>=1</m:t>
                              </m:r>
                            </m:e>
                            <m:e>
                              <m:r>
                                <a:rPr lang="en-US" i="1">
                                  <a:latin typeface="Cambria Math" panose="02040503050406030204" pitchFamily="18" charset="0"/>
                                </a:rPr>
                                <m:t>−</m:t>
                              </m:r>
                              <m:func>
                                <m:funcPr>
                                  <m:ctrlPr>
                                    <a:rPr lang="en-US" i="1">
                                      <a:latin typeface="Cambria Math"/>
                                    </a:rPr>
                                  </m:ctrlPr>
                                </m:funcPr>
                                <m:fName>
                                  <m:d>
                                    <m:dPr>
                                      <m:ctrlPr>
                                        <a:rPr lang="en-US" i="1">
                                          <a:latin typeface="Cambria Math"/>
                                        </a:rPr>
                                      </m:ctrlPr>
                                    </m:dPr>
                                    <m:e>
                                      <m:r>
                                        <a:rPr lang="en-US">
                                          <a:latin typeface="Cambria Math" panose="02040503050406030204" pitchFamily="18" charset="0"/>
                                        </a:rPr>
                                        <m:t>1−</m:t>
                                      </m:r>
                                      <m:r>
                                        <a:rPr lang="en-US" i="1">
                                          <a:latin typeface="Cambria Math" panose="02040503050406030204" pitchFamily="18" charset="0"/>
                                        </a:rPr>
                                        <m:t>𝛼</m:t>
                                      </m:r>
                                    </m:e>
                                  </m:d>
                                  <m:sSup>
                                    <m:sSupPr>
                                      <m:ctrlPr>
                                        <a:rPr lang="en-US" b="0" i="1" smtClean="0">
                                          <a:latin typeface="Cambria Math"/>
                                        </a:rPr>
                                      </m:ctrlPr>
                                    </m:sSupPr>
                                    <m:e>
                                      <m:r>
                                        <a:rPr lang="en-US" b="0" i="1" smtClean="0">
                                          <a:latin typeface="Cambria Math" panose="02040503050406030204" pitchFamily="18" charset="0"/>
                                        </a:rPr>
                                        <m:t> </m:t>
                                      </m:r>
                                      <m:r>
                                        <a:rPr lang="en-US" b="0" i="1" smtClean="0">
                                          <a:latin typeface="Cambria Math" panose="02040503050406030204" pitchFamily="18" charset="0"/>
                                        </a:rPr>
                                        <m:t>𝑝</m:t>
                                      </m:r>
                                    </m:e>
                                    <m:sup>
                                      <m:r>
                                        <a:rPr lang="en-US" b="0" i="1" smtClean="0">
                                          <a:latin typeface="Cambria Math" panose="02040503050406030204" pitchFamily="18" charset="0"/>
                                        </a:rPr>
                                        <m:t>′</m:t>
                                      </m:r>
                                      <m:r>
                                        <a:rPr lang="en-US" b="0" i="1" smtClean="0">
                                          <a:latin typeface="Cambria Math" panose="02040503050406030204" pitchFamily="18" charset="0"/>
                                        </a:rPr>
                                        <m:t>𝛾</m:t>
                                      </m:r>
                                    </m:sup>
                                  </m:sSup>
                                  <m:r>
                                    <a:rPr lang="en-US" b="0" i="1" smtClean="0">
                                      <a:latin typeface="Cambria Math" panose="02040503050406030204" pitchFamily="18" charset="0"/>
                                    </a:rPr>
                                    <m:t> </m:t>
                                  </m:r>
                                  <m:r>
                                    <m:rPr>
                                      <m:sty m:val="p"/>
                                    </m:rPr>
                                    <a:rPr lang="en-US">
                                      <a:latin typeface="Cambria Math" panose="02040503050406030204" pitchFamily="18" charset="0"/>
                                    </a:rPr>
                                    <m:t>log</m:t>
                                  </m:r>
                                </m:fName>
                                <m:e>
                                  <m:d>
                                    <m:dPr>
                                      <m:ctrlPr>
                                        <a:rPr lang="en-US" i="1">
                                          <a:latin typeface="Cambria Math"/>
                                        </a:rPr>
                                      </m:ctrlPr>
                                    </m:dPr>
                                    <m:e>
                                      <m:r>
                                        <a:rPr lang="en-US" i="1">
                                          <a:latin typeface="Cambria Math" panose="02040503050406030204" pitchFamily="18" charset="0"/>
                                        </a:rPr>
                                        <m:t>1−</m:t>
                                      </m:r>
                                      <m:sSup>
                                        <m:sSupPr>
                                          <m:ctrlPr>
                                            <a:rPr lang="en-US" i="1">
                                              <a:latin typeface="Cambria Math"/>
                                            </a:rPr>
                                          </m:ctrlPr>
                                        </m:sSupPr>
                                        <m:e>
                                          <m:r>
                                            <a:rPr lang="en-US" i="1">
                                              <a:latin typeface="Cambria Math" panose="02040503050406030204" pitchFamily="18" charset="0"/>
                                            </a:rPr>
                                            <m:t>𝑝</m:t>
                                          </m:r>
                                        </m:e>
                                        <m:sup>
                                          <m:r>
                                            <a:rPr lang="en-US" i="1">
                                              <a:latin typeface="Cambria Math" panose="02040503050406030204" pitchFamily="18" charset="0"/>
                                            </a:rPr>
                                            <m:t>′</m:t>
                                          </m:r>
                                        </m:sup>
                                      </m:sSup>
                                    </m:e>
                                  </m:d>
                                </m:e>
                              </m:func>
                              <m:r>
                                <a:rPr lang="en-US">
                                  <a:latin typeface="Cambria Math" panose="02040503050406030204" pitchFamily="18" charset="0"/>
                                </a:rPr>
                                <m:t>   </m:t>
                              </m:r>
                              <m:r>
                                <a:rPr lang="en-US" b="0" i="0" smtClean="0">
                                  <a:latin typeface="Cambria Math" panose="02040503050406030204" pitchFamily="18" charset="0"/>
                                </a:rPr>
                                <m:t>            </m:t>
                              </m:r>
                              <m:r>
                                <m:rPr>
                                  <m:sty m:val="p"/>
                                </m:rPr>
                                <a:rPr lang="en-US">
                                  <a:latin typeface="Cambria Math" panose="02040503050406030204" pitchFamily="18" charset="0"/>
                                </a:rPr>
                                <m:t>otherwise</m:t>
                              </m:r>
                            </m:e>
                          </m:eqArr>
                        </m:e>
                      </m:d>
                    </m:oMath>
                  </m:oMathPara>
                </a14:m>
                <a:endParaRPr lang="en-US" b="0" dirty="0"/>
              </a:p>
              <a:p>
                <a:pPr marL="342900" indent="-342900">
                  <a:buFont typeface="+mj-lt"/>
                  <a:buAutoNum type="arabicPeriod"/>
                </a:pPr>
                <a:endParaRPr lang="en-US" dirty="0"/>
              </a:p>
              <a:p>
                <a:r>
                  <a:rPr lang="en-US" dirty="0"/>
                  <a:t>FL is a balanced focal loss with a weighting factor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d>
                      <m:dPr>
                        <m:begChr m:val="["/>
                        <m:endChr m:val="]"/>
                        <m:ctrlPr>
                          <a:rPr lang="en-US" i="1">
                            <a:latin typeface="Cambria Math"/>
                          </a:rPr>
                        </m:ctrlPr>
                      </m:dPr>
                      <m:e>
                        <m:r>
                          <a:rPr lang="en-US" i="1">
                            <a:latin typeface="Cambria Math" panose="02040503050406030204" pitchFamily="18" charset="0"/>
                          </a:rPr>
                          <m:t>0, 1</m:t>
                        </m:r>
                      </m:e>
                    </m:d>
                  </m:oMath>
                </a14:m>
                <a:r>
                  <a:rPr lang="en-US" dirty="0"/>
                  <a:t> – common method for addressing class imbalance. We set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=0.95</m:t>
                    </m:r>
                  </m:oMath>
                </a14:m>
                <a:r>
                  <a:rPr lang="en-US" b="1" dirty="0"/>
                  <a:t>, </a:t>
                </a:r>
                <a:r>
                  <a:rPr lang="en-US" dirty="0"/>
                  <a:t>The focusing parameter </a:t>
                </a:r>
                <a14:m>
                  <m:oMath xmlns:m="http://schemas.openxmlformats.org/officeDocument/2006/math">
                    <m:r>
                      <a:rPr lang="en-US" b="0" i="1" smtClean="0">
                        <a:latin typeface="Cambria Math" panose="02040503050406030204" pitchFamily="18" charset="0"/>
                      </a:rPr>
                      <m:t>𝛾</m:t>
                    </m:r>
                  </m:oMath>
                </a14:m>
                <a:r>
                  <a:rPr lang="en-US" dirty="0"/>
                  <a:t> (we set it to 2)</a:t>
                </a:r>
              </a:p>
              <a:p>
                <a:r>
                  <a:rPr lang="en-US" dirty="0"/>
                  <a:t>smoothly adjusts the rate at which easy examples are down-weighted.</a:t>
                </a:r>
                <a:endParaRPr lang="ru-RU" dirty="0"/>
              </a:p>
            </p:txBody>
          </p:sp>
        </mc:Choice>
        <mc:Fallback xmlns="">
          <p:sp>
            <p:nvSpPr>
              <p:cNvPr id="4" name="TextBox 3">
                <a:extLst>
                  <a:ext uri="{FF2B5EF4-FFF2-40B4-BE49-F238E27FC236}">
                    <a16:creationId xmlns:a16="http://schemas.microsoft.com/office/drawing/2014/main" id="{A6926253-5607-4FDB-8C4E-EF5793DC9DB4}"/>
                  </a:ext>
                </a:extLst>
              </p:cNvPr>
              <p:cNvSpPr txBox="1">
                <a:spLocks noRot="1" noChangeAspect="1" noMove="1" noResize="1" noEditPoints="1" noAdjustHandles="1" noChangeArrowheads="1" noChangeShapeType="1" noTextEdit="1"/>
              </p:cNvSpPr>
              <p:nvPr/>
            </p:nvSpPr>
            <p:spPr>
              <a:xfrm>
                <a:off x="354360" y="2085128"/>
                <a:ext cx="8435280" cy="4311180"/>
              </a:xfrm>
              <a:prstGeom prst="rect">
                <a:avLst/>
              </a:prstGeom>
              <a:blipFill>
                <a:blip r:embed="rId3"/>
                <a:stretch>
                  <a:fillRect l="-578" t="-707" r="-145" b="-1273"/>
                </a:stretch>
              </a:blipFill>
            </p:spPr>
            <p:txBody>
              <a:bodyPr/>
              <a:lstStyle/>
              <a:p>
                <a:r>
                  <a:rPr lang="ru-RU">
                    <a:noFill/>
                  </a:rPr>
                  <a:t> </a:t>
                </a:r>
              </a:p>
            </p:txBody>
          </p:sp>
        </mc:Fallback>
      </mc:AlternateContent>
      <p:sp>
        <p:nvSpPr>
          <p:cNvPr id="10" name="Rectangle: Rounded Corners 9">
            <a:extLst>
              <a:ext uri="{FF2B5EF4-FFF2-40B4-BE49-F238E27FC236}">
                <a16:creationId xmlns:a16="http://schemas.microsoft.com/office/drawing/2014/main" xmlns="" id="{C6134555-6BF8-4780-B6E7-A9E60E2D7FC6}"/>
              </a:ext>
            </a:extLst>
          </p:cNvPr>
          <p:cNvSpPr/>
          <p:nvPr/>
        </p:nvSpPr>
        <p:spPr>
          <a:xfrm>
            <a:off x="899592" y="1268760"/>
            <a:ext cx="280831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xmlns="" id="{58BC0A92-9E81-4E33-8C40-1B9C746E2EE3}"/>
              </a:ext>
            </a:extLst>
          </p:cNvPr>
          <p:cNvSpPr txBox="1"/>
          <p:nvPr/>
        </p:nvSpPr>
        <p:spPr>
          <a:xfrm>
            <a:off x="1425842" y="929041"/>
            <a:ext cx="1737399" cy="338554"/>
          </a:xfrm>
          <a:prstGeom prst="rect">
            <a:avLst/>
          </a:prstGeom>
          <a:noFill/>
        </p:spPr>
        <p:txBody>
          <a:bodyPr wrap="none" rtlCol="0">
            <a:spAutoFit/>
          </a:bodyPr>
          <a:lstStyle/>
          <a:p>
            <a:r>
              <a:rPr lang="en-US" sz="1600" dirty="0"/>
              <a:t>Classification error</a:t>
            </a:r>
            <a:endParaRPr lang="ru-RU" sz="1600" dirty="0"/>
          </a:p>
        </p:txBody>
      </p:sp>
      <p:sp>
        <p:nvSpPr>
          <p:cNvPr id="12" name="Rectangle: Rounded Corners 11">
            <a:extLst>
              <a:ext uri="{FF2B5EF4-FFF2-40B4-BE49-F238E27FC236}">
                <a16:creationId xmlns:a16="http://schemas.microsoft.com/office/drawing/2014/main" xmlns="" id="{B85275C1-3382-4CD9-B2F5-6164BB736E71}"/>
              </a:ext>
            </a:extLst>
          </p:cNvPr>
          <p:cNvSpPr/>
          <p:nvPr/>
        </p:nvSpPr>
        <p:spPr>
          <a:xfrm>
            <a:off x="4355976" y="980728"/>
            <a:ext cx="3024336" cy="9343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xmlns="" id="{0CBF1D5E-71D0-4BFE-8B60-19731958934D}"/>
              </a:ext>
            </a:extLst>
          </p:cNvPr>
          <p:cNvSpPr txBox="1"/>
          <p:nvPr/>
        </p:nvSpPr>
        <p:spPr>
          <a:xfrm>
            <a:off x="4989858" y="648708"/>
            <a:ext cx="1756571" cy="338554"/>
          </a:xfrm>
          <a:prstGeom prst="rect">
            <a:avLst/>
          </a:prstGeom>
          <a:noFill/>
        </p:spPr>
        <p:txBody>
          <a:bodyPr wrap="none" rtlCol="0">
            <a:spAutoFit/>
          </a:bodyPr>
          <a:lstStyle/>
          <a:p>
            <a:r>
              <a:rPr lang="en-US" sz="1600" dirty="0"/>
              <a:t>Point in ellipse loss</a:t>
            </a:r>
            <a:endParaRPr lang="ru-RU" sz="1600" dirty="0"/>
          </a:p>
        </p:txBody>
      </p:sp>
      <p:sp>
        <p:nvSpPr>
          <p:cNvPr id="14" name="Rectangle: Rounded Corners 13">
            <a:extLst>
              <a:ext uri="{FF2B5EF4-FFF2-40B4-BE49-F238E27FC236}">
                <a16:creationId xmlns:a16="http://schemas.microsoft.com/office/drawing/2014/main" xmlns="" id="{BB870953-19BE-4055-93BC-850A023F73BA}"/>
              </a:ext>
            </a:extLst>
          </p:cNvPr>
          <p:cNvSpPr/>
          <p:nvPr/>
        </p:nvSpPr>
        <p:spPr>
          <a:xfrm>
            <a:off x="7602413" y="1277471"/>
            <a:ext cx="930027"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xmlns="" id="{1D360FF9-26EF-4C13-81B8-8231DB3843E9}"/>
              </a:ext>
            </a:extLst>
          </p:cNvPr>
          <p:cNvSpPr txBox="1"/>
          <p:nvPr/>
        </p:nvSpPr>
        <p:spPr>
          <a:xfrm>
            <a:off x="7222229" y="671281"/>
            <a:ext cx="1622743" cy="584775"/>
          </a:xfrm>
          <a:prstGeom prst="rect">
            <a:avLst/>
          </a:prstGeom>
          <a:noFill/>
        </p:spPr>
        <p:txBody>
          <a:bodyPr wrap="square" rtlCol="0">
            <a:spAutoFit/>
          </a:bodyPr>
          <a:lstStyle/>
          <a:p>
            <a:pPr algn="ctr"/>
            <a:r>
              <a:rPr lang="en-US" sz="1600" dirty="0"/>
              <a:t>Minimizes the ellipse size</a:t>
            </a:r>
            <a:endParaRPr lang="ru-RU" sz="1600" dirty="0"/>
          </a:p>
        </p:txBody>
      </p:sp>
      <p:sp>
        <p:nvSpPr>
          <p:cNvPr id="16" name="Дата 2">
            <a:extLst>
              <a:ext uri="{FF2B5EF4-FFF2-40B4-BE49-F238E27FC236}">
                <a16:creationId xmlns:a16="http://schemas.microsoft.com/office/drawing/2014/main" xmlns="" id="{C8B2C30F-5E39-42B7-A6FE-4DDE895667C5}"/>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7" name="Нижний колонтитул 3">
            <a:extLst>
              <a:ext uri="{FF2B5EF4-FFF2-40B4-BE49-F238E27FC236}">
                <a16:creationId xmlns:a16="http://schemas.microsoft.com/office/drawing/2014/main" xmlns="" id="{653C3D0B-44F6-4A25-8276-9EE6C3E60C47}"/>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8" name="Номер слайда 4">
            <a:extLst>
              <a:ext uri="{FF2B5EF4-FFF2-40B4-BE49-F238E27FC236}">
                <a16:creationId xmlns:a16="http://schemas.microsoft.com/office/drawing/2014/main" xmlns="" id="{958A8C40-93E9-4A77-AB1D-FEFE1980FEE7}"/>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13</a:t>
            </a:fld>
            <a:endParaRPr lang="ru-RU"/>
          </a:p>
        </p:txBody>
      </p:sp>
    </p:spTree>
    <p:extLst>
      <p:ext uri="{BB962C8B-B14F-4D97-AF65-F5344CB8AC3E}">
        <p14:creationId xmlns:p14="http://schemas.microsoft.com/office/powerpoint/2010/main" val="410646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1060-C8A2-4E1C-93B1-46C759CB44D9}"/>
              </a:ext>
            </a:extLst>
          </p:cNvPr>
          <p:cNvSpPr>
            <a:spLocks noGrp="1"/>
          </p:cNvSpPr>
          <p:nvPr>
            <p:ph type="title"/>
          </p:nvPr>
        </p:nvSpPr>
        <p:spPr>
          <a:xfrm>
            <a:off x="-5720" y="136565"/>
            <a:ext cx="9144000" cy="523528"/>
          </a:xfrm>
        </p:spPr>
        <p:txBody>
          <a:bodyPr>
            <a:noAutofit/>
          </a:bodyPr>
          <a:lstStyle/>
          <a:p>
            <a:r>
              <a:rPr lang="en-US" sz="4000" b="1" dirty="0">
                <a:solidFill>
                  <a:srgbClr val="0000FF"/>
                </a:solidFill>
              </a:rPr>
              <a:t>Dataset and Training setup</a:t>
            </a:r>
            <a:endParaRPr lang="ru-RU" sz="4000" b="1" dirty="0">
              <a:solidFill>
                <a:srgbClr val="0000FF"/>
              </a:solidFill>
            </a:endParaRP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xmlns="" id="{6465D6ED-3B74-47EE-980E-D7FB20841D78}"/>
                  </a:ext>
                </a:extLst>
              </p:cNvPr>
              <p:cNvSpPr>
                <a:spLocks noGrp="1"/>
              </p:cNvSpPr>
              <p:nvPr>
                <p:ph idx="1"/>
              </p:nvPr>
            </p:nvSpPr>
            <p:spPr>
              <a:xfrm>
                <a:off x="256236" y="764704"/>
                <a:ext cx="8887764" cy="5688632"/>
              </a:xfrm>
            </p:spPr>
            <p:txBody>
              <a:bodyPr>
                <a:normAutofit/>
              </a:bodyPr>
              <a:lstStyle/>
              <a:p>
                <a:pPr marL="0" indent="0">
                  <a:buNone/>
                </a:pPr>
                <a:r>
                  <a:rPr lang="en-US" sz="2000" dirty="0"/>
                  <a:t>To prepare the dataset, we </a:t>
                </a:r>
              </a:p>
              <a:p>
                <a:pPr marL="457200" indent="-457200">
                  <a:buAutoNum type="arabicParenR"/>
                </a:pPr>
                <a:r>
                  <a:rPr lang="en-US" sz="2000" dirty="0"/>
                  <a:t>Simulated 15k events with 20-30 tracks per event using Box generator </a:t>
                </a:r>
              </a:p>
              <a:p>
                <a:pPr marL="457200" indent="-457200">
                  <a:buAutoNum type="arabicParenR"/>
                </a:pPr>
                <a:r>
                  <a:rPr lang="en-US" sz="2000" dirty="0"/>
                  <a:t>Ran K-d tree search for obtaining track-candidates </a:t>
                </a:r>
              </a:p>
              <a:p>
                <a:pPr marL="457200" indent="-457200">
                  <a:buAutoNum type="arabicParenR"/>
                </a:pPr>
                <a:r>
                  <a:rPr lang="en-US" sz="2000" dirty="0"/>
                  <a:t>Compared reconstructed points with the simulated ones to find true tracks</a:t>
                </a:r>
              </a:p>
              <a:p>
                <a:pPr marL="457200" indent="-457200">
                  <a:buAutoNum type="arabicParenR"/>
                </a:pPr>
                <a:r>
                  <a:rPr lang="en-US" sz="2000" dirty="0"/>
                  <a:t>Labelled the all track candidates with ones (for true track) and zeros (for not)</a:t>
                </a:r>
              </a:p>
              <a:p>
                <a:pPr marL="0" indent="0">
                  <a:buNone/>
                </a:pPr>
                <a:r>
                  <a:rPr lang="en-US" sz="2000" b="1" dirty="0"/>
                  <a:t>Eventually: 82 677 real tracks and 695 887 ghosts</a:t>
                </a:r>
              </a:p>
              <a:p>
                <a:pPr marL="0" indent="0">
                  <a:buNone/>
                </a:pPr>
                <a:endParaRPr lang="en-US" sz="1000" b="1" dirty="0"/>
              </a:p>
              <a:p>
                <a:pPr marL="0" indent="0">
                  <a:buNone/>
                </a:pPr>
                <a:r>
                  <a:rPr lang="en-US" sz="2000" dirty="0"/>
                  <a:t>Every iteration the seeds were </a:t>
                </a:r>
                <a:r>
                  <a:rPr lang="en-US" sz="2000" dirty="0" err="1"/>
                  <a:t>splitted</a:t>
                </a:r>
                <a:r>
                  <a:rPr lang="en-US" sz="2000" dirty="0"/>
                  <a:t> on three groups of track-segments containing different number of points (from 2 to 5). For each of these seeds network should predict the probability that set of points belongs to true track (except 2 points) and the area, where to search for the continuation.</a:t>
                </a:r>
              </a:p>
              <a:p>
                <a:pPr marL="0" indent="0">
                  <a:buNone/>
                </a:pPr>
                <a:endParaRPr lang="en-US" sz="1000" dirty="0"/>
              </a:p>
              <a:p>
                <a:pPr marL="0" indent="0">
                  <a:buNone/>
                </a:pPr>
                <a:r>
                  <a:rPr lang="en-US" sz="2000" dirty="0"/>
                  <a:t>RNN have been trained with </a:t>
                </a:r>
                <a:r>
                  <a:rPr lang="en-US" sz="2000" b="1" dirty="0"/>
                  <a:t>[</a:t>
                </a:r>
                <a14:m>
                  <m:oMath xmlns:m="http://schemas.openxmlformats.org/officeDocument/2006/math">
                    <m:sSub>
                      <m:sSubPr>
                        <m:ctrlPr>
                          <a:rPr lang="en-US" sz="2000" b="1" i="1" smtClean="0">
                            <a:latin typeface="Cambria Math"/>
                          </a:rPr>
                        </m:ctrlPr>
                      </m:sSubPr>
                      <m:e>
                        <m:r>
                          <a:rPr lang="en-US" sz="2000" b="1" i="1" smtClean="0">
                            <a:latin typeface="Cambria Math"/>
                          </a:rPr>
                          <m:t>𝝀</m:t>
                        </m:r>
                      </m:e>
                      <m:sub>
                        <m:r>
                          <a:rPr lang="en-US" sz="2000" b="1" i="1" smtClean="0">
                            <a:latin typeface="Cambria Math"/>
                          </a:rPr>
                          <m:t>𝟏</m:t>
                        </m:r>
                      </m:sub>
                    </m:sSub>
                    <m:r>
                      <a:rPr lang="en-US" sz="2000" b="1" i="1" smtClean="0">
                        <a:latin typeface="Cambria Math"/>
                      </a:rPr>
                      <m:t>=</m:t>
                    </m:r>
                    <m:r>
                      <a:rPr lang="en-US" sz="2000" b="1" i="1" smtClean="0">
                        <a:latin typeface="Cambria Math"/>
                      </a:rPr>
                      <m:t>𝟎</m:t>
                    </m:r>
                    <m:r>
                      <a:rPr lang="en-US" sz="2000" b="1" i="1" smtClean="0">
                        <a:latin typeface="Cambria Math"/>
                      </a:rPr>
                      <m:t>.</m:t>
                    </m:r>
                    <m:r>
                      <a:rPr lang="en-US" sz="2000" b="1" i="1" smtClean="0">
                        <a:latin typeface="Cambria Math"/>
                      </a:rPr>
                      <m:t>𝟓</m:t>
                    </m:r>
                    <m:r>
                      <a:rPr lang="en-US" sz="2000" b="1" i="1" smtClean="0">
                        <a:latin typeface="Cambria Math"/>
                      </a:rPr>
                      <m:t>,  </m:t>
                    </m:r>
                    <m:sSub>
                      <m:sSubPr>
                        <m:ctrlPr>
                          <a:rPr lang="en-US" sz="2000" b="1" i="1" smtClean="0">
                            <a:latin typeface="Cambria Math"/>
                          </a:rPr>
                        </m:ctrlPr>
                      </m:sSubPr>
                      <m:e>
                        <m:r>
                          <a:rPr lang="en-US" sz="2000" b="1" i="1" smtClean="0">
                            <a:latin typeface="Cambria Math"/>
                          </a:rPr>
                          <m:t>𝝀</m:t>
                        </m:r>
                      </m:e>
                      <m:sub>
                        <m:r>
                          <a:rPr lang="en-US" sz="2000" b="1" i="1" smtClean="0">
                            <a:latin typeface="Cambria Math"/>
                          </a:rPr>
                          <m:t>𝟐</m:t>
                        </m:r>
                      </m:sub>
                    </m:sSub>
                    <m:r>
                      <a:rPr lang="en-US" sz="2000" b="1" i="1" smtClean="0">
                        <a:latin typeface="Cambria Math"/>
                      </a:rPr>
                      <m:t>=</m:t>
                    </m:r>
                    <m:r>
                      <a:rPr lang="en-US" sz="2000" b="1" i="1" smtClean="0">
                        <a:latin typeface="Cambria Math"/>
                      </a:rPr>
                      <m:t>𝟎</m:t>
                    </m:r>
                    <m:r>
                      <a:rPr lang="en-US" sz="2000" b="1" i="1" smtClean="0">
                        <a:latin typeface="Cambria Math"/>
                      </a:rPr>
                      <m:t>.</m:t>
                    </m:r>
                    <m:r>
                      <a:rPr lang="en-US" sz="2000" b="1" i="1" smtClean="0">
                        <a:latin typeface="Cambria Math"/>
                      </a:rPr>
                      <m:t>𝟑𝟓</m:t>
                    </m:r>
                    <m:r>
                      <a:rPr lang="en-US" sz="2000" b="1" i="1" smtClean="0">
                        <a:latin typeface="Cambria Math"/>
                      </a:rPr>
                      <m:t>,  </m:t>
                    </m:r>
                    <m:sSub>
                      <m:sSubPr>
                        <m:ctrlPr>
                          <a:rPr lang="en-US" sz="2000" b="1" i="1" smtClean="0">
                            <a:latin typeface="Cambria Math"/>
                          </a:rPr>
                        </m:ctrlPr>
                      </m:sSubPr>
                      <m:e>
                        <m:r>
                          <a:rPr lang="en-US" sz="2000" b="1" i="1" smtClean="0">
                            <a:latin typeface="Cambria Math"/>
                          </a:rPr>
                          <m:t>𝝀</m:t>
                        </m:r>
                      </m:e>
                      <m:sub>
                        <m:r>
                          <a:rPr lang="en-US" sz="2000" b="1" i="1" smtClean="0">
                            <a:latin typeface="Cambria Math"/>
                          </a:rPr>
                          <m:t>𝟑</m:t>
                        </m:r>
                      </m:sub>
                    </m:sSub>
                    <m:r>
                      <a:rPr lang="en-US" sz="2000" b="1" i="1" smtClean="0">
                        <a:latin typeface="Cambria Math"/>
                      </a:rPr>
                      <m:t>=</m:t>
                    </m:r>
                    <m:r>
                      <a:rPr lang="en-US" sz="2000" b="1" i="1" smtClean="0">
                        <a:latin typeface="Cambria Math"/>
                      </a:rPr>
                      <m:t>𝟎</m:t>
                    </m:r>
                    <m:r>
                      <a:rPr lang="en-US" sz="2000" b="1" i="1" smtClean="0">
                        <a:latin typeface="Cambria Math"/>
                      </a:rPr>
                      <m:t>.</m:t>
                    </m:r>
                    <m:r>
                      <a:rPr lang="en-US" sz="2000" b="1" i="1" smtClean="0">
                        <a:latin typeface="Cambria Math"/>
                      </a:rPr>
                      <m:t>𝟏𝟓</m:t>
                    </m:r>
                    <m:r>
                      <a:rPr lang="en-US" sz="2000" b="1" i="1" smtClean="0">
                        <a:latin typeface="Cambria Math"/>
                      </a:rPr>
                      <m:t>, </m:t>
                    </m:r>
                    <m:r>
                      <a:rPr lang="en-US" sz="2000" b="1" i="1" smtClean="0">
                        <a:latin typeface="Cambria Math"/>
                      </a:rPr>
                      <m:t>𝜶</m:t>
                    </m:r>
                    <m:r>
                      <a:rPr lang="en-US" sz="2000" b="1" i="1" smtClean="0">
                        <a:latin typeface="Cambria Math"/>
                      </a:rPr>
                      <m:t>=</m:t>
                    </m:r>
                    <m:r>
                      <a:rPr lang="en-US" sz="2000" b="1" i="1" smtClean="0">
                        <a:latin typeface="Cambria Math"/>
                      </a:rPr>
                      <m:t>𝟎</m:t>
                    </m:r>
                    <m:r>
                      <a:rPr lang="en-US" sz="2000" b="1" i="1" smtClean="0">
                        <a:latin typeface="Cambria Math"/>
                      </a:rPr>
                      <m:t>.</m:t>
                    </m:r>
                    <m:r>
                      <a:rPr lang="en-US" sz="2000" b="1" i="1" smtClean="0">
                        <a:latin typeface="Cambria Math"/>
                      </a:rPr>
                      <m:t>𝟗𝟓</m:t>
                    </m:r>
                    <m:r>
                      <a:rPr lang="en-US" sz="2000" b="1" i="1" smtClean="0">
                        <a:latin typeface="Cambria Math"/>
                      </a:rPr>
                      <m:t>, </m:t>
                    </m:r>
                    <m:r>
                      <a:rPr lang="en-US" sz="2000" b="1" i="1" smtClean="0">
                        <a:latin typeface="Cambria Math"/>
                      </a:rPr>
                      <m:t>𝜸</m:t>
                    </m:r>
                    <m:r>
                      <a:rPr lang="en-US" sz="2000" b="1" i="1" smtClean="0">
                        <a:latin typeface="Cambria Math"/>
                      </a:rPr>
                      <m:t>=</m:t>
                    </m:r>
                    <m:r>
                      <a:rPr lang="en-US" sz="2000" b="1" i="1" smtClean="0">
                        <a:latin typeface="Cambria Math"/>
                      </a:rPr>
                      <m:t>𝟐</m:t>
                    </m:r>
                  </m:oMath>
                </a14:m>
                <a:r>
                  <a:rPr lang="en-US" sz="2000" b="1" dirty="0"/>
                  <a:t>] </a:t>
                </a:r>
                <a:r>
                  <a:rPr lang="en-US" sz="2000" dirty="0"/>
                  <a:t>for </a:t>
                </a:r>
                <a:r>
                  <a:rPr lang="en-US" sz="2000" b="1" dirty="0"/>
                  <a:t>100 epochs</a:t>
                </a:r>
                <a:r>
                  <a:rPr lang="en-US" sz="2000" dirty="0"/>
                  <a:t> with </a:t>
                </a:r>
                <a:r>
                  <a:rPr lang="en-US" sz="2000" b="1" dirty="0"/>
                  <a:t>batch size = 128</a:t>
                </a:r>
                <a:r>
                  <a:rPr lang="en-US" sz="2000" dirty="0"/>
                  <a:t> and </a:t>
                </a:r>
                <a:r>
                  <a:rPr lang="en-US" sz="2000" b="1" dirty="0"/>
                  <a:t>Adam optimization method</a:t>
                </a:r>
              </a:p>
              <a:p>
                <a:pPr marL="0" indent="0">
                  <a:buNone/>
                </a:pPr>
                <a:endParaRPr lang="en-US" sz="1000" dirty="0"/>
              </a:p>
              <a:p>
                <a:pPr marL="0" indent="0">
                  <a:buNone/>
                </a:pPr>
                <a:r>
                  <a:rPr lang="en-US" sz="2000" b="1" dirty="0"/>
                  <a:t>Worth to note, that each of track-candidates in dataset was labelled by K-d tree as potential track, so you can see that the sinus criterion is not very accurate.</a:t>
                </a:r>
              </a:p>
            </p:txBody>
          </p:sp>
        </mc:Choice>
        <mc:Fallback xmlns="">
          <p:sp>
            <p:nvSpPr>
              <p:cNvPr id="16" name="Content Placeholder 2">
                <a:extLst>
                  <a:ext uri="{FF2B5EF4-FFF2-40B4-BE49-F238E27FC236}">
                    <a16:creationId xmlns:a16="http://schemas.microsoft.com/office/drawing/2014/main" id="{6465D6ED-3B74-47EE-980E-D7FB20841D78}"/>
                  </a:ext>
                </a:extLst>
              </p:cNvPr>
              <p:cNvSpPr>
                <a:spLocks noGrp="1" noRot="1" noChangeAspect="1" noMove="1" noResize="1" noEditPoints="1" noAdjustHandles="1" noChangeArrowheads="1" noChangeShapeType="1" noTextEdit="1"/>
              </p:cNvSpPr>
              <p:nvPr>
                <p:ph idx="1"/>
              </p:nvPr>
            </p:nvSpPr>
            <p:spPr>
              <a:xfrm>
                <a:off x="256236" y="764704"/>
                <a:ext cx="8887764" cy="5688632"/>
              </a:xfrm>
              <a:blipFill>
                <a:blip r:embed="rId2"/>
                <a:stretch>
                  <a:fillRect l="-754" t="-535" r="-1303"/>
                </a:stretch>
              </a:blipFill>
            </p:spPr>
            <p:txBody>
              <a:bodyPr/>
              <a:lstStyle/>
              <a:p>
                <a:r>
                  <a:rPr lang="ru-RU">
                    <a:noFill/>
                  </a:rPr>
                  <a:t> </a:t>
                </a:r>
              </a:p>
            </p:txBody>
          </p:sp>
        </mc:Fallback>
      </mc:AlternateContent>
      <p:sp>
        <p:nvSpPr>
          <p:cNvPr id="17" name="Дата 2">
            <a:extLst>
              <a:ext uri="{FF2B5EF4-FFF2-40B4-BE49-F238E27FC236}">
                <a16:creationId xmlns:a16="http://schemas.microsoft.com/office/drawing/2014/main" xmlns="" id="{58AB22BE-66D9-4D8D-8B45-170A6B8B3635}"/>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8" name="Нижний колонтитул 3">
            <a:extLst>
              <a:ext uri="{FF2B5EF4-FFF2-40B4-BE49-F238E27FC236}">
                <a16:creationId xmlns:a16="http://schemas.microsoft.com/office/drawing/2014/main" xmlns="" id="{D31DBAA2-9B72-4678-9EF8-88F3C85C62A9}"/>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9" name="Номер слайда 4">
            <a:extLst>
              <a:ext uri="{FF2B5EF4-FFF2-40B4-BE49-F238E27FC236}">
                <a16:creationId xmlns:a16="http://schemas.microsoft.com/office/drawing/2014/main" xmlns="" id="{E959E3F8-1036-4627-8A9E-8E6F2BEC0E59}"/>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14</a:t>
            </a:fld>
            <a:endParaRPr lang="ru-RU"/>
          </a:p>
        </p:txBody>
      </p:sp>
    </p:spTree>
    <p:extLst>
      <p:ext uri="{BB962C8B-B14F-4D97-AF65-F5344CB8AC3E}">
        <p14:creationId xmlns:p14="http://schemas.microsoft.com/office/powerpoint/2010/main" val="167780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1060-C8A2-4E1C-93B1-46C759CB44D9}"/>
              </a:ext>
            </a:extLst>
          </p:cNvPr>
          <p:cNvSpPr>
            <a:spLocks noGrp="1"/>
          </p:cNvSpPr>
          <p:nvPr>
            <p:ph type="title"/>
          </p:nvPr>
        </p:nvSpPr>
        <p:spPr>
          <a:xfrm>
            <a:off x="-5720" y="136565"/>
            <a:ext cx="9144000" cy="523528"/>
          </a:xfrm>
        </p:spPr>
        <p:txBody>
          <a:bodyPr>
            <a:noAutofit/>
          </a:bodyPr>
          <a:lstStyle/>
          <a:p>
            <a:r>
              <a:rPr lang="en-US" sz="4000" b="1" dirty="0">
                <a:solidFill>
                  <a:srgbClr val="0000FF"/>
                </a:solidFill>
              </a:rPr>
              <a:t>Results</a:t>
            </a:r>
            <a:endParaRPr lang="ru-RU" sz="4000" b="1" dirty="0">
              <a:solidFill>
                <a:srgbClr val="0000FF"/>
              </a:solidFill>
            </a:endParaRPr>
          </a:p>
        </p:txBody>
      </p:sp>
      <p:sp>
        <p:nvSpPr>
          <p:cNvPr id="17" name="Дата 2">
            <a:extLst>
              <a:ext uri="{FF2B5EF4-FFF2-40B4-BE49-F238E27FC236}">
                <a16:creationId xmlns:a16="http://schemas.microsoft.com/office/drawing/2014/main" xmlns="" id="{58AB22BE-66D9-4D8D-8B45-170A6B8B3635}"/>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8" name="Нижний колонтитул 3">
            <a:extLst>
              <a:ext uri="{FF2B5EF4-FFF2-40B4-BE49-F238E27FC236}">
                <a16:creationId xmlns:a16="http://schemas.microsoft.com/office/drawing/2014/main" xmlns="" id="{D31DBAA2-9B72-4678-9EF8-88F3C85C62A9}"/>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pic>
        <p:nvPicPr>
          <p:cNvPr id="7" name="Content Placeholder 6">
            <a:extLst>
              <a:ext uri="{FF2B5EF4-FFF2-40B4-BE49-F238E27FC236}">
                <a16:creationId xmlns:a16="http://schemas.microsoft.com/office/drawing/2014/main" xmlns="" id="{89F1DA59-4701-4D95-80DA-8B694B1E50A6}"/>
              </a:ext>
            </a:extLst>
          </p:cNvPr>
          <p:cNvPicPr>
            <a:picLocks noGrp="1" noChangeAspect="1"/>
          </p:cNvPicPr>
          <p:nvPr>
            <p:ph idx="1"/>
          </p:nvPr>
        </p:nvPicPr>
        <p:blipFill rotWithShape="1">
          <a:blip r:embed="rId2"/>
          <a:srcRect l="20525" t="16229" r="3812" b="30579"/>
          <a:stretch/>
        </p:blipFill>
        <p:spPr>
          <a:xfrm>
            <a:off x="5262304" y="1885670"/>
            <a:ext cx="3696949" cy="2407426"/>
          </a:xfrm>
          <a:prstGeom prst="rect">
            <a:avLst/>
          </a:prstGeom>
        </p:spPr>
      </p:pic>
      <p:sp>
        <p:nvSpPr>
          <p:cNvPr id="9" name="Oval 8">
            <a:extLst>
              <a:ext uri="{FF2B5EF4-FFF2-40B4-BE49-F238E27FC236}">
                <a16:creationId xmlns:a16="http://schemas.microsoft.com/office/drawing/2014/main" xmlns="" id="{D23E65C6-14B1-4FF0-98E1-C54BF95469CA}"/>
              </a:ext>
            </a:extLst>
          </p:cNvPr>
          <p:cNvSpPr/>
          <p:nvPr/>
        </p:nvSpPr>
        <p:spPr>
          <a:xfrm>
            <a:off x="5622344" y="2420888"/>
            <a:ext cx="144016" cy="720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0" name="TextBox 9">
            <a:extLst>
              <a:ext uri="{FF2B5EF4-FFF2-40B4-BE49-F238E27FC236}">
                <a16:creationId xmlns:a16="http://schemas.microsoft.com/office/drawing/2014/main" xmlns="" id="{88E07D42-E962-471A-B1D9-47F22650696B}"/>
              </a:ext>
            </a:extLst>
          </p:cNvPr>
          <p:cNvSpPr txBox="1"/>
          <p:nvPr/>
        </p:nvSpPr>
        <p:spPr>
          <a:xfrm>
            <a:off x="4675286" y="862374"/>
            <a:ext cx="4577234" cy="923330"/>
          </a:xfrm>
          <a:prstGeom prst="rect">
            <a:avLst/>
          </a:prstGeom>
          <a:noFill/>
        </p:spPr>
        <p:txBody>
          <a:bodyPr wrap="square" rtlCol="0">
            <a:spAutoFit/>
          </a:bodyPr>
          <a:lstStyle/>
          <a:p>
            <a:pPr algn="ctr"/>
            <a:r>
              <a:rPr lang="en-US" dirty="0"/>
              <a:t>One can compare the size of the </a:t>
            </a:r>
            <a:r>
              <a:rPr lang="en-US" b="1" dirty="0"/>
              <a:t>smallest station </a:t>
            </a:r>
            <a:r>
              <a:rPr lang="en-US" dirty="0"/>
              <a:t>with the size of average predicted ellipse (</a:t>
            </a:r>
            <a:r>
              <a:rPr lang="en-US" dirty="0">
                <a:solidFill>
                  <a:srgbClr val="FF0000"/>
                </a:solidFill>
              </a:rPr>
              <a:t>red point</a:t>
            </a:r>
            <a:r>
              <a:rPr lang="en-US" dirty="0"/>
              <a:t>) </a:t>
            </a:r>
            <a:endParaRPr lang="ru-RU" dirty="0"/>
          </a:p>
        </p:txBody>
      </p:sp>
      <p:sp>
        <p:nvSpPr>
          <p:cNvPr id="11" name="Rectangle 10">
            <a:extLst>
              <a:ext uri="{FF2B5EF4-FFF2-40B4-BE49-F238E27FC236}">
                <a16:creationId xmlns:a16="http://schemas.microsoft.com/office/drawing/2014/main" xmlns="" id="{3F17B0FC-862E-489A-867D-03ED4A9EF5FF}"/>
              </a:ext>
            </a:extLst>
          </p:cNvPr>
          <p:cNvSpPr/>
          <p:nvPr/>
        </p:nvSpPr>
        <p:spPr>
          <a:xfrm>
            <a:off x="50033" y="857142"/>
            <a:ext cx="4828421" cy="1200329"/>
          </a:xfrm>
          <a:prstGeom prst="rect">
            <a:avLst/>
          </a:prstGeom>
        </p:spPr>
        <p:txBody>
          <a:bodyPr wrap="square">
            <a:spAutoFit/>
          </a:bodyPr>
          <a:lstStyle/>
          <a:p>
            <a:r>
              <a:rPr lang="en-US" dirty="0"/>
              <a:t>We have tested the trained neural network for the different number of points in track-segments </a:t>
            </a:r>
          </a:p>
          <a:p>
            <a:endParaRPr lang="en-US" dirty="0"/>
          </a:p>
          <a:p>
            <a:endParaRPr lang="ru-RU" dirty="0"/>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xmlns="" id="{CF07167F-8DF1-46F6-B536-159422BEC585}"/>
                  </a:ext>
                </a:extLst>
              </p:cNvPr>
              <p:cNvGraphicFramePr>
                <a:graphicFrameLocks noGrp="1"/>
              </p:cNvGraphicFramePr>
              <p:nvPr>
                <p:extLst>
                  <p:ext uri="{D42A27DB-BD31-4B8C-83A1-F6EECF244321}">
                    <p14:modId xmlns:p14="http://schemas.microsoft.com/office/powerpoint/2010/main" val="1426307445"/>
                  </p:ext>
                </p:extLst>
              </p:nvPr>
            </p:nvGraphicFramePr>
            <p:xfrm>
              <a:off x="229361" y="1698705"/>
              <a:ext cx="4577234" cy="2172707"/>
            </p:xfrm>
            <a:graphic>
              <a:graphicData uri="http://schemas.openxmlformats.org/drawingml/2006/table">
                <a:tbl>
                  <a:tblPr firstRow="1" bandRow="1">
                    <a:tableStyleId>{3B4B98B0-60AC-42C2-AFA5-B58CD77FA1E5}</a:tableStyleId>
                  </a:tblPr>
                  <a:tblGrid>
                    <a:gridCol w="1257743">
                      <a:extLst>
                        <a:ext uri="{9D8B030D-6E8A-4147-A177-3AD203B41FA5}">
                          <a16:colId xmlns:a16="http://schemas.microsoft.com/office/drawing/2014/main" xmlns="" val="4012716575"/>
                        </a:ext>
                      </a:extLst>
                    </a:gridCol>
                    <a:gridCol w="1121407">
                      <a:extLst>
                        <a:ext uri="{9D8B030D-6E8A-4147-A177-3AD203B41FA5}">
                          <a16:colId xmlns:a16="http://schemas.microsoft.com/office/drawing/2014/main" xmlns="" val="630002939"/>
                        </a:ext>
                      </a:extLst>
                    </a:gridCol>
                    <a:gridCol w="1121407">
                      <a:extLst>
                        <a:ext uri="{9D8B030D-6E8A-4147-A177-3AD203B41FA5}">
                          <a16:colId xmlns:a16="http://schemas.microsoft.com/office/drawing/2014/main" xmlns="" val="2945760740"/>
                        </a:ext>
                      </a:extLst>
                    </a:gridCol>
                    <a:gridCol w="1076677">
                      <a:extLst>
                        <a:ext uri="{9D8B030D-6E8A-4147-A177-3AD203B41FA5}">
                          <a16:colId xmlns:a16="http://schemas.microsoft.com/office/drawing/2014/main" xmlns="" val="2418524850"/>
                        </a:ext>
                      </a:extLst>
                    </a:gridCol>
                  </a:tblGrid>
                  <a:tr h="379444">
                    <a:tc>
                      <a:txBody>
                        <a:bodyPr/>
                        <a:lstStyle/>
                        <a:p>
                          <a:endParaRPr lang="ru-RU" dirty="0"/>
                        </a:p>
                      </a:txBody>
                      <a:tcPr/>
                    </a:tc>
                    <a:tc>
                      <a:txBody>
                        <a:bodyPr/>
                        <a:lstStyle/>
                        <a:p>
                          <a:r>
                            <a:rPr lang="en-US" dirty="0"/>
                            <a:t>3 points</a:t>
                          </a:r>
                          <a:endParaRPr lang="ru-RU" dirty="0"/>
                        </a:p>
                      </a:txBody>
                      <a:tcPr/>
                    </a:tc>
                    <a:tc>
                      <a:txBody>
                        <a:bodyPr/>
                        <a:lstStyle/>
                        <a:p>
                          <a:r>
                            <a:rPr lang="en-US" dirty="0"/>
                            <a:t>4 points</a:t>
                          </a:r>
                          <a:endParaRPr lang="ru-RU" dirty="0"/>
                        </a:p>
                      </a:txBody>
                      <a:tcPr/>
                    </a:tc>
                    <a:tc>
                      <a:txBody>
                        <a:bodyPr/>
                        <a:lstStyle/>
                        <a:p>
                          <a:r>
                            <a:rPr lang="en-US" dirty="0"/>
                            <a:t>5 points</a:t>
                          </a:r>
                          <a:endParaRPr lang="ru-RU" dirty="0"/>
                        </a:p>
                      </a:txBody>
                      <a:tcPr/>
                    </a:tc>
                    <a:extLst>
                      <a:ext uri="{0D108BD9-81ED-4DB2-BD59-A6C34878D82A}">
                        <a16:rowId xmlns:a16="http://schemas.microsoft.com/office/drawing/2014/main" xmlns="" val="1121577609"/>
                      </a:ext>
                    </a:extLst>
                  </a:tr>
                  <a:tr h="379444">
                    <a:tc>
                      <a:txBody>
                        <a:bodyPr/>
                        <a:lstStyle/>
                        <a:p>
                          <a:r>
                            <a:rPr lang="en-US" b="1" dirty="0"/>
                            <a:t>Recall </a:t>
                          </a:r>
                          <a:endParaRPr lang="ru-RU" b="1" dirty="0"/>
                        </a:p>
                      </a:txBody>
                      <a:tcPr/>
                    </a:tc>
                    <a:tc>
                      <a:txBody>
                        <a:bodyPr/>
                        <a:lstStyle/>
                        <a:p>
                          <a:r>
                            <a:rPr lang="en-US" dirty="0"/>
                            <a:t>98.2%</a:t>
                          </a:r>
                          <a:endParaRPr lang="ru-RU" dirty="0"/>
                        </a:p>
                      </a:txBody>
                      <a:tcPr/>
                    </a:tc>
                    <a:tc>
                      <a:txBody>
                        <a:bodyPr/>
                        <a:lstStyle/>
                        <a:p>
                          <a:r>
                            <a:rPr lang="en-US" dirty="0"/>
                            <a:t>99.0%</a:t>
                          </a:r>
                          <a:endParaRPr lang="ru-RU" dirty="0"/>
                        </a:p>
                      </a:txBody>
                      <a:tcPr/>
                    </a:tc>
                    <a:tc>
                      <a:txBody>
                        <a:bodyPr/>
                        <a:lstStyle/>
                        <a:p>
                          <a:r>
                            <a:rPr lang="en-US" dirty="0"/>
                            <a:t>98.3%</a:t>
                          </a:r>
                          <a:endParaRPr lang="ru-RU" dirty="0"/>
                        </a:p>
                      </a:txBody>
                      <a:tcPr/>
                    </a:tc>
                    <a:extLst>
                      <a:ext uri="{0D108BD9-81ED-4DB2-BD59-A6C34878D82A}">
                        <a16:rowId xmlns:a16="http://schemas.microsoft.com/office/drawing/2014/main" xmlns="" val="332957612"/>
                      </a:ext>
                    </a:extLst>
                  </a:tr>
                  <a:tr h="379444">
                    <a:tc>
                      <a:txBody>
                        <a:bodyPr/>
                        <a:lstStyle/>
                        <a:p>
                          <a:r>
                            <a:rPr lang="en-US" b="1" dirty="0"/>
                            <a:t>Precision</a:t>
                          </a:r>
                          <a:endParaRPr lang="ru-RU" b="1" dirty="0"/>
                        </a:p>
                      </a:txBody>
                      <a:tcPr/>
                    </a:tc>
                    <a:tc>
                      <a:txBody>
                        <a:bodyPr/>
                        <a:lstStyle/>
                        <a:p>
                          <a:r>
                            <a:rPr lang="en-US" dirty="0"/>
                            <a:t>49.0%</a:t>
                          </a:r>
                          <a:endParaRPr lang="ru-RU" dirty="0"/>
                        </a:p>
                      </a:txBody>
                      <a:tcPr/>
                    </a:tc>
                    <a:tc>
                      <a:txBody>
                        <a:bodyPr/>
                        <a:lstStyle/>
                        <a:p>
                          <a:r>
                            <a:rPr lang="en-US" dirty="0"/>
                            <a:t>57.0%</a:t>
                          </a:r>
                          <a:endParaRPr lang="ru-RU" dirty="0"/>
                        </a:p>
                      </a:txBody>
                      <a:tcPr/>
                    </a:tc>
                    <a:tc>
                      <a:txBody>
                        <a:bodyPr/>
                        <a:lstStyle/>
                        <a:p>
                          <a:r>
                            <a:rPr lang="en-US" dirty="0"/>
                            <a:t>70.0%</a:t>
                          </a:r>
                          <a:endParaRPr lang="ru-RU" dirty="0"/>
                        </a:p>
                      </a:txBody>
                      <a:tcPr/>
                    </a:tc>
                    <a:extLst>
                      <a:ext uri="{0D108BD9-81ED-4DB2-BD59-A6C34878D82A}">
                        <a16:rowId xmlns:a16="http://schemas.microsoft.com/office/drawing/2014/main" xmlns="" val="3672296159"/>
                      </a:ext>
                    </a:extLst>
                  </a:tr>
                  <a:tr h="379444">
                    <a:tc>
                      <a:txBody>
                        <a:bodyPr/>
                        <a:lstStyle/>
                        <a:p>
                          <a:r>
                            <a:rPr lang="en-US" b="1" dirty="0"/>
                            <a:t>Accuracy</a:t>
                          </a:r>
                          <a:endParaRPr lang="ru-RU" b="1" dirty="0"/>
                        </a:p>
                      </a:txBody>
                      <a:tcPr/>
                    </a:tc>
                    <a:tc>
                      <a:txBody>
                        <a:bodyPr/>
                        <a:lstStyle/>
                        <a:p>
                          <a:r>
                            <a:rPr lang="en-US" dirty="0"/>
                            <a:t>88.0%</a:t>
                          </a:r>
                          <a:endParaRPr lang="ru-RU" dirty="0"/>
                        </a:p>
                      </a:txBody>
                      <a:tcPr/>
                    </a:tc>
                    <a:tc>
                      <a:txBody>
                        <a:bodyPr/>
                        <a:lstStyle/>
                        <a:p>
                          <a:r>
                            <a:rPr lang="en-US" dirty="0"/>
                            <a:t>92.0%</a:t>
                          </a:r>
                          <a:endParaRPr lang="ru-RU" dirty="0"/>
                        </a:p>
                      </a:txBody>
                      <a:tcPr/>
                    </a:tc>
                    <a:tc>
                      <a:txBody>
                        <a:bodyPr/>
                        <a:lstStyle/>
                        <a:p>
                          <a:r>
                            <a:rPr lang="en-US" dirty="0"/>
                            <a:t>95.2%</a:t>
                          </a:r>
                          <a:endParaRPr lang="ru-RU" dirty="0"/>
                        </a:p>
                      </a:txBody>
                      <a:tcPr/>
                    </a:tc>
                    <a:extLst>
                      <a:ext uri="{0D108BD9-81ED-4DB2-BD59-A6C34878D82A}">
                        <a16:rowId xmlns:a16="http://schemas.microsoft.com/office/drawing/2014/main" xmlns="" val="299676969"/>
                      </a:ext>
                    </a:extLst>
                  </a:tr>
                  <a:tr h="654931">
                    <a:tc>
                      <a:txBody>
                        <a:bodyPr/>
                        <a:lstStyle/>
                        <a:p>
                          <a:r>
                            <a:rPr lang="en-US" b="1" dirty="0"/>
                            <a:t>Ellipse square</a:t>
                          </a:r>
                          <a:endParaRPr lang="ru-RU" b="0" dirty="0"/>
                        </a:p>
                      </a:txBody>
                      <a:tcPr/>
                    </a:tc>
                    <a:tc>
                      <a:txBody>
                        <a:bodyPr/>
                        <a:lstStyle/>
                        <a:p>
                          <a:r>
                            <a:rPr lang="en-US" dirty="0"/>
                            <a:t>1.67</a:t>
                          </a:r>
                          <a14:m>
                            <m:oMath xmlns:m="http://schemas.openxmlformats.org/officeDocument/2006/math">
                              <m:r>
                                <m:rPr>
                                  <m:sty m:val="p"/>
                                </m:rPr>
                                <a:rPr lang="en-US" b="0" i="0" smtClean="0">
                                  <a:latin typeface="Cambria Math" panose="02040503050406030204" pitchFamily="18" charset="0"/>
                                </a:rPr>
                                <m:t>c</m:t>
                              </m:r>
                              <m:sSup>
                                <m:sSupPr>
                                  <m:ctrlPr>
                                    <a:rPr lang="en-US" b="0" i="1" smtClean="0">
                                      <a:latin typeface="Cambria Math"/>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2</m:t>
                                  </m:r>
                                </m:sup>
                              </m:sSup>
                            </m:oMath>
                          </a14:m>
                          <a:endParaRPr lang="ru-RU" i="0" dirty="0"/>
                        </a:p>
                      </a:txBody>
                      <a:tcPr/>
                    </a:tc>
                    <a:tc>
                      <a:txBody>
                        <a:bodyPr/>
                        <a:lstStyle/>
                        <a:p>
                          <a:r>
                            <a:rPr lang="en-US" dirty="0"/>
                            <a:t>1.64</a:t>
                          </a:r>
                          <a14:m>
                            <m:oMath xmlns:m="http://schemas.openxmlformats.org/officeDocument/2006/math">
                              <m:r>
                                <m:rPr>
                                  <m:sty m:val="p"/>
                                </m:rPr>
                                <a:rPr lang="en-US" b="0" i="0" smtClean="0">
                                  <a:latin typeface="Cambria Math" panose="02040503050406030204" pitchFamily="18" charset="0"/>
                                </a:rPr>
                                <m:t>c</m:t>
                              </m:r>
                              <m:sSup>
                                <m:sSupPr>
                                  <m:ctrlPr>
                                    <a:rPr lang="en-US" b="0" i="1" smtClean="0">
                                      <a:latin typeface="Cambria Math"/>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2</m:t>
                                  </m:r>
                                </m:sup>
                              </m:sSup>
                            </m:oMath>
                          </a14:m>
                          <a:endParaRPr lang="ru-RU" dirty="0"/>
                        </a:p>
                      </a:txBody>
                      <a:tcPr/>
                    </a:tc>
                    <a:tc>
                      <a:txBody>
                        <a:bodyPr/>
                        <a:lstStyle/>
                        <a:p>
                          <a:r>
                            <a:rPr lang="en-US" dirty="0"/>
                            <a:t>1.91</a:t>
                          </a:r>
                          <a14:m>
                            <m:oMath xmlns:m="http://schemas.openxmlformats.org/officeDocument/2006/math">
                              <m:r>
                                <m:rPr>
                                  <m:sty m:val="p"/>
                                </m:rPr>
                                <a:rPr lang="en-US" b="0" i="0" smtClean="0">
                                  <a:latin typeface="Cambria Math" panose="02040503050406030204" pitchFamily="18" charset="0"/>
                                </a:rPr>
                                <m:t>c</m:t>
                              </m:r>
                              <m:sSup>
                                <m:sSupPr>
                                  <m:ctrlPr>
                                    <a:rPr lang="en-US" b="0" i="1" smtClean="0">
                                      <a:latin typeface="Cambria Math"/>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2</m:t>
                                  </m:r>
                                </m:sup>
                              </m:sSup>
                            </m:oMath>
                          </a14:m>
                          <a:endParaRPr lang="ru-RU" dirty="0"/>
                        </a:p>
                      </a:txBody>
                      <a:tcPr/>
                    </a:tc>
                    <a:extLst>
                      <a:ext uri="{0D108BD9-81ED-4DB2-BD59-A6C34878D82A}">
                        <a16:rowId xmlns:a16="http://schemas.microsoft.com/office/drawing/2014/main" xmlns="" val="1373533289"/>
                      </a:ext>
                    </a:extLst>
                  </a:tr>
                </a:tbl>
              </a:graphicData>
            </a:graphic>
          </p:graphicFrame>
        </mc:Choice>
        <mc:Fallback xmlns="">
          <p:graphicFrame>
            <p:nvGraphicFramePr>
              <p:cNvPr id="12" name="Table 11">
                <a:extLst>
                  <a:ext uri="{FF2B5EF4-FFF2-40B4-BE49-F238E27FC236}">
                    <a16:creationId xmlns:a16="http://schemas.microsoft.com/office/drawing/2014/main" id="{CF07167F-8DF1-46F6-B536-159422BEC585}"/>
                  </a:ext>
                </a:extLst>
              </p:cNvPr>
              <p:cNvGraphicFramePr>
                <a:graphicFrameLocks noGrp="1"/>
              </p:cNvGraphicFramePr>
              <p:nvPr>
                <p:extLst>
                  <p:ext uri="{D42A27DB-BD31-4B8C-83A1-F6EECF244321}">
                    <p14:modId xmlns:p14="http://schemas.microsoft.com/office/powerpoint/2010/main" val="1426307445"/>
                  </p:ext>
                </p:extLst>
              </p:nvPr>
            </p:nvGraphicFramePr>
            <p:xfrm>
              <a:off x="229361" y="1698705"/>
              <a:ext cx="4577234" cy="2172707"/>
            </p:xfrm>
            <a:graphic>
              <a:graphicData uri="http://schemas.openxmlformats.org/drawingml/2006/table">
                <a:tbl>
                  <a:tblPr firstRow="1" bandRow="1">
                    <a:tableStyleId>{3B4B98B0-60AC-42C2-AFA5-B58CD77FA1E5}</a:tableStyleId>
                  </a:tblPr>
                  <a:tblGrid>
                    <a:gridCol w="1257743">
                      <a:extLst>
                        <a:ext uri="{9D8B030D-6E8A-4147-A177-3AD203B41FA5}">
                          <a16:colId xmlns:a16="http://schemas.microsoft.com/office/drawing/2014/main" val="4012716575"/>
                        </a:ext>
                      </a:extLst>
                    </a:gridCol>
                    <a:gridCol w="1121407">
                      <a:extLst>
                        <a:ext uri="{9D8B030D-6E8A-4147-A177-3AD203B41FA5}">
                          <a16:colId xmlns:a16="http://schemas.microsoft.com/office/drawing/2014/main" val="630002939"/>
                        </a:ext>
                      </a:extLst>
                    </a:gridCol>
                    <a:gridCol w="1121407">
                      <a:extLst>
                        <a:ext uri="{9D8B030D-6E8A-4147-A177-3AD203B41FA5}">
                          <a16:colId xmlns:a16="http://schemas.microsoft.com/office/drawing/2014/main" val="2945760740"/>
                        </a:ext>
                      </a:extLst>
                    </a:gridCol>
                    <a:gridCol w="1076677">
                      <a:extLst>
                        <a:ext uri="{9D8B030D-6E8A-4147-A177-3AD203B41FA5}">
                          <a16:colId xmlns:a16="http://schemas.microsoft.com/office/drawing/2014/main" val="2418524850"/>
                        </a:ext>
                      </a:extLst>
                    </a:gridCol>
                  </a:tblGrid>
                  <a:tr h="379444">
                    <a:tc>
                      <a:txBody>
                        <a:bodyPr/>
                        <a:lstStyle/>
                        <a:p>
                          <a:endParaRPr lang="ru-RU" dirty="0"/>
                        </a:p>
                      </a:txBody>
                      <a:tcPr/>
                    </a:tc>
                    <a:tc>
                      <a:txBody>
                        <a:bodyPr/>
                        <a:lstStyle/>
                        <a:p>
                          <a:r>
                            <a:rPr lang="en-US" dirty="0"/>
                            <a:t>3 points</a:t>
                          </a:r>
                          <a:endParaRPr lang="ru-RU" dirty="0"/>
                        </a:p>
                      </a:txBody>
                      <a:tcPr/>
                    </a:tc>
                    <a:tc>
                      <a:txBody>
                        <a:bodyPr/>
                        <a:lstStyle/>
                        <a:p>
                          <a:r>
                            <a:rPr lang="en-US" dirty="0"/>
                            <a:t>4 points</a:t>
                          </a:r>
                          <a:endParaRPr lang="ru-RU" dirty="0"/>
                        </a:p>
                      </a:txBody>
                      <a:tcPr/>
                    </a:tc>
                    <a:tc>
                      <a:txBody>
                        <a:bodyPr/>
                        <a:lstStyle/>
                        <a:p>
                          <a:r>
                            <a:rPr lang="en-US" dirty="0"/>
                            <a:t>5 points</a:t>
                          </a:r>
                          <a:endParaRPr lang="ru-RU" dirty="0"/>
                        </a:p>
                      </a:txBody>
                      <a:tcPr/>
                    </a:tc>
                    <a:extLst>
                      <a:ext uri="{0D108BD9-81ED-4DB2-BD59-A6C34878D82A}">
                        <a16:rowId xmlns:a16="http://schemas.microsoft.com/office/drawing/2014/main" val="1121577609"/>
                      </a:ext>
                    </a:extLst>
                  </a:tr>
                  <a:tr h="379444">
                    <a:tc>
                      <a:txBody>
                        <a:bodyPr/>
                        <a:lstStyle/>
                        <a:p>
                          <a:r>
                            <a:rPr lang="en-US" b="1" dirty="0"/>
                            <a:t>Recall </a:t>
                          </a:r>
                          <a:endParaRPr lang="ru-RU" b="1" dirty="0"/>
                        </a:p>
                      </a:txBody>
                      <a:tcPr/>
                    </a:tc>
                    <a:tc>
                      <a:txBody>
                        <a:bodyPr/>
                        <a:lstStyle/>
                        <a:p>
                          <a:r>
                            <a:rPr lang="en-US" dirty="0"/>
                            <a:t>98.2%</a:t>
                          </a:r>
                          <a:endParaRPr lang="ru-RU" dirty="0"/>
                        </a:p>
                      </a:txBody>
                      <a:tcPr/>
                    </a:tc>
                    <a:tc>
                      <a:txBody>
                        <a:bodyPr/>
                        <a:lstStyle/>
                        <a:p>
                          <a:r>
                            <a:rPr lang="en-US" dirty="0"/>
                            <a:t>99.0%</a:t>
                          </a:r>
                          <a:endParaRPr lang="ru-RU" dirty="0"/>
                        </a:p>
                      </a:txBody>
                      <a:tcPr/>
                    </a:tc>
                    <a:tc>
                      <a:txBody>
                        <a:bodyPr/>
                        <a:lstStyle/>
                        <a:p>
                          <a:r>
                            <a:rPr lang="en-US" dirty="0"/>
                            <a:t>98.3%</a:t>
                          </a:r>
                          <a:endParaRPr lang="ru-RU" dirty="0"/>
                        </a:p>
                      </a:txBody>
                      <a:tcPr/>
                    </a:tc>
                    <a:extLst>
                      <a:ext uri="{0D108BD9-81ED-4DB2-BD59-A6C34878D82A}">
                        <a16:rowId xmlns:a16="http://schemas.microsoft.com/office/drawing/2014/main" val="332957612"/>
                      </a:ext>
                    </a:extLst>
                  </a:tr>
                  <a:tr h="379444">
                    <a:tc>
                      <a:txBody>
                        <a:bodyPr/>
                        <a:lstStyle/>
                        <a:p>
                          <a:r>
                            <a:rPr lang="en-US" b="1" dirty="0"/>
                            <a:t>Precision</a:t>
                          </a:r>
                          <a:endParaRPr lang="ru-RU" b="1" dirty="0"/>
                        </a:p>
                      </a:txBody>
                      <a:tcPr/>
                    </a:tc>
                    <a:tc>
                      <a:txBody>
                        <a:bodyPr/>
                        <a:lstStyle/>
                        <a:p>
                          <a:r>
                            <a:rPr lang="en-US" dirty="0"/>
                            <a:t>49.0%</a:t>
                          </a:r>
                          <a:endParaRPr lang="ru-RU" dirty="0"/>
                        </a:p>
                      </a:txBody>
                      <a:tcPr/>
                    </a:tc>
                    <a:tc>
                      <a:txBody>
                        <a:bodyPr/>
                        <a:lstStyle/>
                        <a:p>
                          <a:r>
                            <a:rPr lang="en-US" dirty="0"/>
                            <a:t>57.0%</a:t>
                          </a:r>
                          <a:endParaRPr lang="ru-RU" dirty="0"/>
                        </a:p>
                      </a:txBody>
                      <a:tcPr/>
                    </a:tc>
                    <a:tc>
                      <a:txBody>
                        <a:bodyPr/>
                        <a:lstStyle/>
                        <a:p>
                          <a:r>
                            <a:rPr lang="en-US" dirty="0"/>
                            <a:t>70.0%</a:t>
                          </a:r>
                          <a:endParaRPr lang="ru-RU" dirty="0"/>
                        </a:p>
                      </a:txBody>
                      <a:tcPr/>
                    </a:tc>
                    <a:extLst>
                      <a:ext uri="{0D108BD9-81ED-4DB2-BD59-A6C34878D82A}">
                        <a16:rowId xmlns:a16="http://schemas.microsoft.com/office/drawing/2014/main" val="3672296159"/>
                      </a:ext>
                    </a:extLst>
                  </a:tr>
                  <a:tr h="379444">
                    <a:tc>
                      <a:txBody>
                        <a:bodyPr/>
                        <a:lstStyle/>
                        <a:p>
                          <a:r>
                            <a:rPr lang="en-US" b="1" dirty="0"/>
                            <a:t>Accuracy</a:t>
                          </a:r>
                          <a:endParaRPr lang="ru-RU" b="1" dirty="0"/>
                        </a:p>
                      </a:txBody>
                      <a:tcPr/>
                    </a:tc>
                    <a:tc>
                      <a:txBody>
                        <a:bodyPr/>
                        <a:lstStyle/>
                        <a:p>
                          <a:r>
                            <a:rPr lang="en-US" dirty="0"/>
                            <a:t>88.0%</a:t>
                          </a:r>
                          <a:endParaRPr lang="ru-RU" dirty="0"/>
                        </a:p>
                      </a:txBody>
                      <a:tcPr/>
                    </a:tc>
                    <a:tc>
                      <a:txBody>
                        <a:bodyPr/>
                        <a:lstStyle/>
                        <a:p>
                          <a:r>
                            <a:rPr lang="en-US" dirty="0"/>
                            <a:t>92.0%</a:t>
                          </a:r>
                          <a:endParaRPr lang="ru-RU" dirty="0"/>
                        </a:p>
                      </a:txBody>
                      <a:tcPr/>
                    </a:tc>
                    <a:tc>
                      <a:txBody>
                        <a:bodyPr/>
                        <a:lstStyle/>
                        <a:p>
                          <a:r>
                            <a:rPr lang="en-US" dirty="0"/>
                            <a:t>95.2%</a:t>
                          </a:r>
                          <a:endParaRPr lang="ru-RU" dirty="0"/>
                        </a:p>
                      </a:txBody>
                      <a:tcPr/>
                    </a:tc>
                    <a:extLst>
                      <a:ext uri="{0D108BD9-81ED-4DB2-BD59-A6C34878D82A}">
                        <a16:rowId xmlns:a16="http://schemas.microsoft.com/office/drawing/2014/main" val="299676969"/>
                      </a:ext>
                    </a:extLst>
                  </a:tr>
                  <a:tr h="654931">
                    <a:tc>
                      <a:txBody>
                        <a:bodyPr/>
                        <a:lstStyle/>
                        <a:p>
                          <a:r>
                            <a:rPr lang="en-US" b="1" dirty="0"/>
                            <a:t>Ellipse square</a:t>
                          </a:r>
                          <a:endParaRPr lang="ru-RU" b="0" dirty="0"/>
                        </a:p>
                      </a:txBody>
                      <a:tcPr/>
                    </a:tc>
                    <a:tc>
                      <a:txBody>
                        <a:bodyPr/>
                        <a:lstStyle/>
                        <a:p>
                          <a:endParaRPr lang="ru-RU"/>
                        </a:p>
                      </a:txBody>
                      <a:tcPr>
                        <a:blipFill>
                          <a:blip r:embed="rId3"/>
                          <a:stretch>
                            <a:fillRect l="-112500" t="-236111" r="-196739" b="-12037"/>
                          </a:stretch>
                        </a:blipFill>
                      </a:tcPr>
                    </a:tc>
                    <a:tc>
                      <a:txBody>
                        <a:bodyPr/>
                        <a:lstStyle/>
                        <a:p>
                          <a:endParaRPr lang="ru-RU"/>
                        </a:p>
                      </a:txBody>
                      <a:tcPr>
                        <a:blipFill>
                          <a:blip r:embed="rId3"/>
                          <a:stretch>
                            <a:fillRect l="-212500" t="-236111" r="-96739" b="-12037"/>
                          </a:stretch>
                        </a:blipFill>
                      </a:tcPr>
                    </a:tc>
                    <a:tc>
                      <a:txBody>
                        <a:bodyPr/>
                        <a:lstStyle/>
                        <a:p>
                          <a:endParaRPr lang="ru-RU"/>
                        </a:p>
                      </a:txBody>
                      <a:tcPr>
                        <a:blipFill>
                          <a:blip r:embed="rId3"/>
                          <a:stretch>
                            <a:fillRect l="-324859" t="-236111" r="-565" b="-12037"/>
                          </a:stretch>
                        </a:blipFill>
                      </a:tcPr>
                    </a:tc>
                    <a:extLst>
                      <a:ext uri="{0D108BD9-81ED-4DB2-BD59-A6C34878D82A}">
                        <a16:rowId xmlns:a16="http://schemas.microsoft.com/office/drawing/2014/main" val="1373533289"/>
                      </a:ext>
                    </a:extLst>
                  </a:tr>
                </a:tbl>
              </a:graphicData>
            </a:graphic>
          </p:graphicFrame>
        </mc:Fallback>
      </mc:AlternateContent>
      <p:sp>
        <p:nvSpPr>
          <p:cNvPr id="20" name="Номер слайда 4">
            <a:extLst>
              <a:ext uri="{FF2B5EF4-FFF2-40B4-BE49-F238E27FC236}">
                <a16:creationId xmlns:a16="http://schemas.microsoft.com/office/drawing/2014/main" xmlns="" id="{91AAB8BE-A88B-441B-933A-57E2FD404F92}"/>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15</a:t>
            </a:fld>
            <a:endParaRPr lang="ru-RU"/>
          </a:p>
        </p:txBody>
      </p:sp>
      <p:sp>
        <p:nvSpPr>
          <p:cNvPr id="13" name="Rectangle 12">
            <a:extLst>
              <a:ext uri="{FF2B5EF4-FFF2-40B4-BE49-F238E27FC236}">
                <a16:creationId xmlns:a16="http://schemas.microsoft.com/office/drawing/2014/main" xmlns="" id="{9B3B5697-D916-42CD-AD95-85BCEA1E902F}"/>
              </a:ext>
            </a:extLst>
          </p:cNvPr>
          <p:cNvSpPr/>
          <p:nvPr/>
        </p:nvSpPr>
        <p:spPr>
          <a:xfrm>
            <a:off x="175626" y="4043455"/>
            <a:ext cx="4702827" cy="923330"/>
          </a:xfrm>
          <a:prstGeom prst="rect">
            <a:avLst/>
          </a:prstGeom>
        </p:spPr>
        <p:txBody>
          <a:bodyPr wrap="square">
            <a:spAutoFit/>
          </a:bodyPr>
          <a:lstStyle/>
          <a:p>
            <a:r>
              <a:rPr lang="en-US" dirty="0"/>
              <a:t>In the </a:t>
            </a:r>
            <a:r>
              <a:rPr lang="en-US" b="1" dirty="0"/>
              <a:t>hottest region of station 0</a:t>
            </a:r>
            <a:r>
              <a:rPr lang="en-US" dirty="0"/>
              <a:t> the </a:t>
            </a:r>
            <a:r>
              <a:rPr lang="en-US" b="1" dirty="0"/>
              <a:t>average number of hits </a:t>
            </a:r>
            <a:r>
              <a:rPr lang="en-US" dirty="0"/>
              <a:t>located in the area with the size of predicted ellipse is </a:t>
            </a:r>
            <a:r>
              <a:rPr lang="en-US" b="1" dirty="0"/>
              <a:t>1.65 hits </a:t>
            </a:r>
            <a:r>
              <a:rPr lang="en-US" dirty="0"/>
              <a:t>(for 100k events).</a:t>
            </a:r>
          </a:p>
        </p:txBody>
      </p:sp>
      <p:sp>
        <p:nvSpPr>
          <p:cNvPr id="14" name="Rectangle 13">
            <a:extLst>
              <a:ext uri="{FF2B5EF4-FFF2-40B4-BE49-F238E27FC236}">
                <a16:creationId xmlns:a16="http://schemas.microsoft.com/office/drawing/2014/main" xmlns="" id="{614ACCCE-158B-405D-9465-03095879C237}"/>
              </a:ext>
            </a:extLst>
          </p:cNvPr>
          <p:cNvSpPr/>
          <p:nvPr/>
        </p:nvSpPr>
        <p:spPr>
          <a:xfrm>
            <a:off x="175626" y="5159295"/>
            <a:ext cx="8669385" cy="707886"/>
          </a:xfrm>
          <a:prstGeom prst="rect">
            <a:avLst/>
          </a:prstGeom>
        </p:spPr>
        <p:txBody>
          <a:bodyPr wrap="square">
            <a:spAutoFit/>
          </a:bodyPr>
          <a:lstStyle/>
          <a:p>
            <a:r>
              <a:rPr lang="en-US" sz="2000" b="1" dirty="0"/>
              <a:t>Inference speed – </a:t>
            </a:r>
            <a:r>
              <a:rPr lang="ru-RU" sz="2000" b="1" dirty="0">
                <a:solidFill>
                  <a:srgbClr val="FF0000"/>
                </a:solidFill>
              </a:rPr>
              <a:t>3 483 608 </a:t>
            </a:r>
            <a:r>
              <a:rPr lang="en-US" sz="2000" b="1" dirty="0">
                <a:solidFill>
                  <a:srgbClr val="FF0000"/>
                </a:solidFill>
              </a:rPr>
              <a:t>track-candidate/sec</a:t>
            </a:r>
            <a:r>
              <a:rPr lang="en-US" sz="2000" dirty="0">
                <a:solidFill>
                  <a:srgbClr val="FF0000"/>
                </a:solidFill>
              </a:rPr>
              <a:t> </a:t>
            </a:r>
            <a:r>
              <a:rPr lang="en-US" sz="2000" dirty="0"/>
              <a:t>on 2 x Tesla V100 on GOVORUN supercomputer.</a:t>
            </a:r>
            <a:endParaRPr lang="ru-RU" sz="2000" dirty="0">
              <a:solidFill>
                <a:srgbClr val="FF0000"/>
              </a:solidFill>
            </a:endParaRPr>
          </a:p>
        </p:txBody>
      </p:sp>
      <p:pic>
        <p:nvPicPr>
          <p:cNvPr id="22" name="Content Placeholder 6">
            <a:extLst>
              <a:ext uri="{FF2B5EF4-FFF2-40B4-BE49-F238E27FC236}">
                <a16:creationId xmlns:a16="http://schemas.microsoft.com/office/drawing/2014/main" xmlns="" id="{D251F0BB-26B0-419E-8B98-4BFC663E145C}"/>
              </a:ext>
            </a:extLst>
          </p:cNvPr>
          <p:cNvPicPr>
            <a:picLocks noChangeAspect="1"/>
          </p:cNvPicPr>
          <p:nvPr/>
        </p:nvPicPr>
        <p:blipFill rotWithShape="1">
          <a:blip r:embed="rId2"/>
          <a:srcRect l="20525" t="85720" r="3812"/>
          <a:stretch/>
        </p:blipFill>
        <p:spPr>
          <a:xfrm>
            <a:off x="5262303" y="4266362"/>
            <a:ext cx="3696949" cy="646332"/>
          </a:xfrm>
          <a:prstGeom prst="rect">
            <a:avLst/>
          </a:prstGeom>
        </p:spPr>
      </p:pic>
    </p:spTree>
    <p:extLst>
      <p:ext uri="{BB962C8B-B14F-4D97-AF65-F5344CB8AC3E}">
        <p14:creationId xmlns:p14="http://schemas.microsoft.com/office/powerpoint/2010/main" val="255432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1060-C8A2-4E1C-93B1-46C759CB44D9}"/>
              </a:ext>
            </a:extLst>
          </p:cNvPr>
          <p:cNvSpPr>
            <a:spLocks noGrp="1"/>
          </p:cNvSpPr>
          <p:nvPr>
            <p:ph type="title"/>
          </p:nvPr>
        </p:nvSpPr>
        <p:spPr>
          <a:xfrm>
            <a:off x="0" y="275085"/>
            <a:ext cx="9144000" cy="523528"/>
          </a:xfrm>
        </p:spPr>
        <p:txBody>
          <a:bodyPr>
            <a:noAutofit/>
          </a:bodyPr>
          <a:lstStyle/>
          <a:p>
            <a:r>
              <a:rPr lang="en-US" sz="4000" b="1" dirty="0">
                <a:solidFill>
                  <a:srgbClr val="0000FF"/>
                </a:solidFill>
              </a:rPr>
              <a:t>Outlook</a:t>
            </a:r>
            <a:endParaRPr lang="ru-RU" sz="4000" b="1" dirty="0">
              <a:solidFill>
                <a:srgbClr val="0000FF"/>
              </a:solidFill>
            </a:endParaRPr>
          </a:p>
        </p:txBody>
      </p:sp>
      <p:sp>
        <p:nvSpPr>
          <p:cNvPr id="17" name="Дата 2">
            <a:extLst>
              <a:ext uri="{FF2B5EF4-FFF2-40B4-BE49-F238E27FC236}">
                <a16:creationId xmlns:a16="http://schemas.microsoft.com/office/drawing/2014/main" xmlns="" id="{58AB22BE-66D9-4D8D-8B45-170A6B8B3635}"/>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8" name="Нижний колонтитул 3">
            <a:extLst>
              <a:ext uri="{FF2B5EF4-FFF2-40B4-BE49-F238E27FC236}">
                <a16:creationId xmlns:a16="http://schemas.microsoft.com/office/drawing/2014/main" xmlns="" id="{D31DBAA2-9B72-4678-9EF8-88F3C85C62A9}"/>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20" name="Номер слайда 4">
            <a:extLst>
              <a:ext uri="{FF2B5EF4-FFF2-40B4-BE49-F238E27FC236}">
                <a16:creationId xmlns:a16="http://schemas.microsoft.com/office/drawing/2014/main" xmlns="" id="{91AAB8BE-A88B-441B-933A-57E2FD404F92}"/>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16</a:t>
            </a:fld>
            <a:endParaRPr lang="ru-RU"/>
          </a:p>
        </p:txBody>
      </p:sp>
      <p:sp>
        <p:nvSpPr>
          <p:cNvPr id="4" name="Content Placeholder 3">
            <a:extLst>
              <a:ext uri="{FF2B5EF4-FFF2-40B4-BE49-F238E27FC236}">
                <a16:creationId xmlns:a16="http://schemas.microsoft.com/office/drawing/2014/main" xmlns="" id="{7D154DB2-DBF7-44F5-B865-ADAF2F50854C}"/>
              </a:ext>
            </a:extLst>
          </p:cNvPr>
          <p:cNvSpPr>
            <a:spLocks noGrp="1"/>
          </p:cNvSpPr>
          <p:nvPr>
            <p:ph idx="1"/>
          </p:nvPr>
        </p:nvSpPr>
        <p:spPr>
          <a:xfrm>
            <a:off x="451480" y="1052736"/>
            <a:ext cx="8229600" cy="4525963"/>
          </a:xfrm>
        </p:spPr>
        <p:txBody>
          <a:bodyPr>
            <a:normAutofit/>
          </a:bodyPr>
          <a:lstStyle/>
          <a:p>
            <a:pPr marL="0" indent="0">
              <a:buNone/>
            </a:pPr>
            <a:r>
              <a:rPr lang="en-US" sz="2000" dirty="0"/>
              <a:t>We are going to:</a:t>
            </a:r>
          </a:p>
          <a:p>
            <a:pPr>
              <a:buFont typeface="Wingdings" panose="05000000000000000000" pitchFamily="2" charset="2"/>
              <a:buChar char="§"/>
            </a:pPr>
            <a:r>
              <a:rPr lang="en-US" sz="2000" dirty="0"/>
              <a:t>increase the classification efficiency;</a:t>
            </a:r>
          </a:p>
          <a:p>
            <a:pPr>
              <a:buFont typeface="Wingdings" panose="05000000000000000000" pitchFamily="2" charset="2"/>
              <a:buChar char="§"/>
            </a:pPr>
            <a:r>
              <a:rPr lang="en-US" sz="2000" dirty="0"/>
              <a:t>define a new more accurate method for finding the correspondence between hits and simulated points;</a:t>
            </a:r>
          </a:p>
          <a:p>
            <a:pPr>
              <a:buFont typeface="Wingdings" panose="05000000000000000000" pitchFamily="2" charset="2"/>
              <a:buChar char="§"/>
            </a:pPr>
            <a:r>
              <a:rPr lang="en-US" sz="2000" dirty="0"/>
              <a:t>create a complete pipeline for the event reconstruction;</a:t>
            </a:r>
            <a:endParaRPr lang="ru-RU" sz="2000" dirty="0"/>
          </a:p>
        </p:txBody>
      </p:sp>
    </p:spTree>
    <p:extLst>
      <p:ext uri="{BB962C8B-B14F-4D97-AF65-F5344CB8AC3E}">
        <p14:creationId xmlns:p14="http://schemas.microsoft.com/office/powerpoint/2010/main" val="98300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noGrp="1"/>
          </p:cNvSpPr>
          <p:nvPr/>
        </p:nvSpPr>
        <p:spPr bwMode="auto">
          <a:xfrm>
            <a:off x="8610600" y="6400800"/>
            <a:ext cx="533400" cy="457200"/>
          </a:xfrm>
          <a:prstGeom prst="rect">
            <a:avLst/>
          </a:prstGeom>
          <a:noFill/>
          <a:ln>
            <a:miter lim="800000"/>
            <a:headEnd/>
            <a:tailEnd/>
          </a:ln>
        </p:spPr>
        <p:txBody>
          <a:bodyPr anchor="b"/>
          <a:lstStyle/>
          <a:p>
            <a:pPr algn="r" fontAlgn="auto">
              <a:spcBef>
                <a:spcPts val="0"/>
              </a:spcBef>
              <a:spcAft>
                <a:spcPts val="0"/>
              </a:spcAft>
              <a:defRPr/>
            </a:pPr>
            <a:endParaRPr lang="en-US" altLang="en-US" sz="1400" dirty="0">
              <a:solidFill>
                <a:srgbClr val="000000"/>
              </a:solidFill>
              <a:effectLst/>
              <a:latin typeface="Arial"/>
            </a:endParaRPr>
          </a:p>
        </p:txBody>
      </p:sp>
      <p:sp>
        <p:nvSpPr>
          <p:cNvPr id="144387" name="Rectangle 3"/>
          <p:cNvSpPr>
            <a:spLocks noGrp="1" noChangeArrowheads="1"/>
          </p:cNvSpPr>
          <p:nvPr>
            <p:ph type="body" idx="4294967295"/>
          </p:nvPr>
        </p:nvSpPr>
        <p:spPr>
          <a:xfrm>
            <a:off x="609600" y="4637435"/>
            <a:ext cx="8229600" cy="1440160"/>
          </a:xfrm>
        </p:spPr>
        <p:txBody>
          <a:bodyPr>
            <a:normAutofit fontScale="77500" lnSpcReduction="20000"/>
          </a:bodyPr>
          <a:lstStyle/>
          <a:p>
            <a:pPr>
              <a:buFontTx/>
              <a:buNone/>
            </a:pPr>
            <a:endParaRPr lang="en-US" altLang="ru-RU" dirty="0"/>
          </a:p>
          <a:p>
            <a:pPr>
              <a:buFontTx/>
              <a:buNone/>
            </a:pPr>
            <a:endParaRPr lang="en-US" altLang="ru-RU" dirty="0"/>
          </a:p>
          <a:p>
            <a:pPr algn="ctr">
              <a:buFontTx/>
              <a:buNone/>
            </a:pPr>
            <a:r>
              <a:rPr lang="en-US" altLang="ru-RU" sz="4800" b="1" i="1" dirty="0">
                <a:solidFill>
                  <a:srgbClr val="0000FF"/>
                </a:solidFill>
                <a:effectLst>
                  <a:outerShdw blurRad="38100" dist="38100" dir="2700000" algn="tl">
                    <a:srgbClr val="C0C0C0"/>
                  </a:outerShdw>
                </a:effectLst>
              </a:rPr>
              <a:t>Thanks for your attention!</a:t>
            </a:r>
          </a:p>
        </p:txBody>
      </p:sp>
      <p:pic>
        <p:nvPicPr>
          <p:cNvPr id="1026" name="Picture 2" descr="https://pp.userapi.com/c621703/v621703260/87462/G-htkt2_tqU.jpg">
            <a:extLst>
              <a:ext uri="{FF2B5EF4-FFF2-40B4-BE49-F238E27FC236}">
                <a16:creationId xmlns:a16="http://schemas.microsoft.com/office/drawing/2014/main" xmlns="" id="{EE8368AC-0935-4316-AFE8-55A5F7AEF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893" y="620688"/>
            <a:ext cx="3367013" cy="4483815"/>
          </a:xfrm>
          <a:prstGeom prst="rect">
            <a:avLst/>
          </a:prstGeom>
          <a:noFill/>
          <a:extLst>
            <a:ext uri="{909E8E84-426E-40DD-AFC4-6F175D3DCCD1}">
              <a14:hiddenFill xmlns:a14="http://schemas.microsoft.com/office/drawing/2010/main">
                <a:solidFill>
                  <a:srgbClr val="FFFFFF"/>
                </a:solidFill>
              </a14:hiddenFill>
            </a:ext>
          </a:extLst>
        </p:spPr>
      </p:pic>
      <p:sp>
        <p:nvSpPr>
          <p:cNvPr id="12" name="Дата 2">
            <a:extLst>
              <a:ext uri="{FF2B5EF4-FFF2-40B4-BE49-F238E27FC236}">
                <a16:creationId xmlns:a16="http://schemas.microsoft.com/office/drawing/2014/main" xmlns="" id="{0AD9B4D9-F4F2-4402-8AEA-843A2D915A9E}"/>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3" name="Нижний колонтитул 3">
            <a:extLst>
              <a:ext uri="{FF2B5EF4-FFF2-40B4-BE49-F238E27FC236}">
                <a16:creationId xmlns:a16="http://schemas.microsoft.com/office/drawing/2014/main" xmlns="" id="{243840FB-E9E9-47BC-805B-52EE0F8EA4D0}"/>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4" name="Номер слайда 4">
            <a:extLst>
              <a:ext uri="{FF2B5EF4-FFF2-40B4-BE49-F238E27FC236}">
                <a16:creationId xmlns:a16="http://schemas.microsoft.com/office/drawing/2014/main" xmlns="" id="{B60B46C7-CDCD-4F72-8EFC-0B3C640B1855}"/>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17</a:t>
            </a:fld>
            <a:endParaRPr lang="ru-RU"/>
          </a:p>
        </p:txBody>
      </p:sp>
    </p:spTree>
    <p:extLst>
      <p:ext uri="{BB962C8B-B14F-4D97-AF65-F5344CB8AC3E}">
        <p14:creationId xmlns:p14="http://schemas.microsoft.com/office/powerpoint/2010/main" val="2509702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withEffect">
                                  <p:stCondLst>
                                    <p:cond delay="0"/>
                                  </p:stCondLst>
                                  <p:iterate type="lt">
                                    <p:tmPct val="10000"/>
                                  </p:iterate>
                                  <p:childTnLst>
                                    <p:animMotion origin="layout" path="M -3.05556E-6 -7.51445E-7 L -0.00399 -0.05965 " pathEditMode="relative" rAng="0" ptsTypes="AA">
                                      <p:cBhvr>
                                        <p:cTn id="6" dur="250" accel="50000" decel="50000" autoRev="1" fill="hold">
                                          <p:stCondLst>
                                            <p:cond delay="0"/>
                                          </p:stCondLst>
                                        </p:cTn>
                                        <p:tgtEl>
                                          <p:spTgt spid="144387">
                                            <p:txEl>
                                              <p:pRg st="2" end="2"/>
                                            </p:txEl>
                                          </p:spTgt>
                                        </p:tgtEl>
                                        <p:attrNameLst>
                                          <p:attrName>ppt_x</p:attrName>
                                          <p:attrName>ppt_y</p:attrName>
                                        </p:attrNameLst>
                                      </p:cBhvr>
                                      <p:rCtr x="-208" y="-2983"/>
                                    </p:animMotion>
                                    <p:animRot by="1500000">
                                      <p:cBhvr>
                                        <p:cTn id="7" dur="125" fill="hold">
                                          <p:stCondLst>
                                            <p:cond delay="0"/>
                                          </p:stCondLst>
                                        </p:cTn>
                                        <p:tgtEl>
                                          <p:spTgt spid="144387">
                                            <p:txEl>
                                              <p:pRg st="2" end="2"/>
                                            </p:txEl>
                                          </p:spTgt>
                                        </p:tgtEl>
                                        <p:attrNameLst>
                                          <p:attrName>r</p:attrName>
                                        </p:attrNameLst>
                                      </p:cBhvr>
                                    </p:animRot>
                                    <p:animRot by="-1500000">
                                      <p:cBhvr>
                                        <p:cTn id="8" dur="125" fill="hold">
                                          <p:stCondLst>
                                            <p:cond delay="125"/>
                                          </p:stCondLst>
                                        </p:cTn>
                                        <p:tgtEl>
                                          <p:spTgt spid="144387">
                                            <p:txEl>
                                              <p:pRg st="2" end="2"/>
                                            </p:txEl>
                                          </p:spTgt>
                                        </p:tgtEl>
                                        <p:attrNameLst>
                                          <p:attrName>r</p:attrName>
                                        </p:attrNameLst>
                                      </p:cBhvr>
                                    </p:animRot>
                                    <p:animRot by="-1500000">
                                      <p:cBhvr>
                                        <p:cTn id="9" dur="125" fill="hold">
                                          <p:stCondLst>
                                            <p:cond delay="250"/>
                                          </p:stCondLst>
                                        </p:cTn>
                                        <p:tgtEl>
                                          <p:spTgt spid="144387">
                                            <p:txEl>
                                              <p:pRg st="2" end="2"/>
                                            </p:txEl>
                                          </p:spTgt>
                                        </p:tgtEl>
                                        <p:attrNameLst>
                                          <p:attrName>r</p:attrName>
                                        </p:attrNameLst>
                                      </p:cBhvr>
                                    </p:animRot>
                                    <p:animRot by="1500000">
                                      <p:cBhvr>
                                        <p:cTn id="10" dur="125" fill="hold">
                                          <p:stCondLst>
                                            <p:cond delay="375"/>
                                          </p:stCondLst>
                                        </p:cTn>
                                        <p:tgtEl>
                                          <p:spTgt spid="14438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7" y="5471332"/>
            <a:ext cx="8496944" cy="903452"/>
          </a:xfrm>
        </p:spPr>
        <p:txBody>
          <a:bodyPr/>
          <a:lstStyle/>
          <a:p>
            <a:pPr marL="0" indent="0" algn="ctr">
              <a:buNone/>
            </a:pPr>
            <a:r>
              <a:rPr lang="en-US" sz="2000" b="1" dirty="0"/>
              <a:t>General view of the NICA complex with the collider</a:t>
            </a:r>
          </a:p>
          <a:p>
            <a:pPr marL="0" indent="0" algn="ctr">
              <a:buNone/>
            </a:pPr>
            <a:r>
              <a:rPr lang="en-US" sz="2000" b="1" dirty="0"/>
              <a:t>experiment MPD and experiments MPD, SPD, </a:t>
            </a:r>
            <a:r>
              <a:rPr lang="en-US" sz="2000" b="1" dirty="0">
                <a:effectLst>
                  <a:outerShdw blurRad="38100" dist="38100" dir="2700000" algn="tl">
                    <a:srgbClr val="000000">
                      <a:alpha val="43137"/>
                    </a:srgbClr>
                  </a:outerShdw>
                </a:effectLst>
              </a:rPr>
              <a:t>BM@N</a:t>
            </a:r>
            <a:endParaRPr lang="ru-RU" sz="2000" b="1" dirty="0">
              <a:effectLst>
                <a:outerShdw blurRad="38100" dist="38100" dir="2700000" algn="tl">
                  <a:srgbClr val="000000">
                    <a:alpha val="43137"/>
                  </a:srgbClr>
                </a:outerShdw>
              </a:effectLst>
            </a:endParaRPr>
          </a:p>
        </p:txBody>
      </p:sp>
      <p:sp>
        <p:nvSpPr>
          <p:cNvPr id="2" name="Заголовок 1"/>
          <p:cNvSpPr>
            <a:spLocks noGrp="1"/>
          </p:cNvSpPr>
          <p:nvPr>
            <p:ph type="title"/>
          </p:nvPr>
        </p:nvSpPr>
        <p:spPr>
          <a:xfrm>
            <a:off x="1378999" y="135062"/>
            <a:ext cx="6386001" cy="648072"/>
          </a:xfrm>
        </p:spPr>
        <p:txBody>
          <a:bodyPr>
            <a:normAutofit fontScale="90000"/>
          </a:bodyPr>
          <a:lstStyle/>
          <a:p>
            <a:pPr algn="ctr"/>
            <a:r>
              <a:rPr lang="en-US" b="1" dirty="0">
                <a:solidFill>
                  <a:srgbClr val="0000FF"/>
                </a:solidFill>
                <a:effectLst>
                  <a:outerShdw blurRad="38100" dist="38100" dir="2700000" algn="tl">
                    <a:srgbClr val="000000">
                      <a:alpha val="43137"/>
                    </a:srgbClr>
                  </a:outerShdw>
                </a:effectLst>
              </a:rPr>
              <a:t>NICA-MPD-SPD-BM@N</a:t>
            </a:r>
            <a:endParaRPr lang="ru-RU" b="1" dirty="0">
              <a:solidFill>
                <a:srgbClr val="0000FF"/>
              </a:solidFill>
              <a:effectLst>
                <a:outerShdw blurRad="38100" dist="38100" dir="2700000" algn="tl">
                  <a:srgbClr val="000000">
                    <a:alpha val="43137"/>
                  </a:srgbClr>
                </a:outerShdw>
              </a:effectLst>
            </a:endParaRPr>
          </a:p>
        </p:txBody>
      </p:sp>
      <p:pic>
        <p:nvPicPr>
          <p:cNvPr id="2050" name="Picture 2" descr="http://nica.jinr.ru/images/content/complex.png">
            <a:extLst>
              <a:ext uri="{FF2B5EF4-FFF2-40B4-BE49-F238E27FC236}">
                <a16:creationId xmlns:a16="http://schemas.microsoft.com/office/drawing/2014/main" xmlns="" id="{E620DFC9-A748-41CB-8536-A28A51D39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2" r="1060" b="3762"/>
          <a:stretch/>
        </p:blipFill>
        <p:spPr bwMode="auto">
          <a:xfrm>
            <a:off x="107504" y="980728"/>
            <a:ext cx="8928992" cy="4464496"/>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Data 12">
            <a:extLst>
              <a:ext uri="{FF2B5EF4-FFF2-40B4-BE49-F238E27FC236}">
                <a16:creationId xmlns:a16="http://schemas.microsoft.com/office/drawing/2014/main" xmlns="" id="{8D8E34A4-8163-4150-AD62-35BBF27C2DD0}"/>
              </a:ext>
            </a:extLst>
          </p:cNvPr>
          <p:cNvSpPr/>
          <p:nvPr/>
        </p:nvSpPr>
        <p:spPr>
          <a:xfrm rot="4511855">
            <a:off x="281401" y="1169335"/>
            <a:ext cx="2619611" cy="2228056"/>
          </a:xfrm>
          <a:prstGeom prst="flowChartInputOutpu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ата 2">
            <a:extLst>
              <a:ext uri="{FF2B5EF4-FFF2-40B4-BE49-F238E27FC236}">
                <a16:creationId xmlns:a16="http://schemas.microsoft.com/office/drawing/2014/main" xmlns="" id="{0D6C3277-0097-46EC-9B69-43A76647391D}"/>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7" name="Нижний колонтитул 3">
            <a:extLst>
              <a:ext uri="{FF2B5EF4-FFF2-40B4-BE49-F238E27FC236}">
                <a16:creationId xmlns:a16="http://schemas.microsoft.com/office/drawing/2014/main" xmlns="" id="{53146A81-52AA-4DA1-B87D-26E88F5BBB9D}"/>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8" name="Номер слайда 4">
            <a:extLst>
              <a:ext uri="{FF2B5EF4-FFF2-40B4-BE49-F238E27FC236}">
                <a16:creationId xmlns:a16="http://schemas.microsoft.com/office/drawing/2014/main" xmlns="" id="{0FAC4C9D-0331-47E0-8639-385B2BEEA79E}"/>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2</a:t>
            </a:fld>
            <a:endParaRPr lang="ru-RU"/>
          </a:p>
        </p:txBody>
      </p:sp>
    </p:spTree>
    <p:extLst>
      <p:ext uri="{BB962C8B-B14F-4D97-AF65-F5344CB8AC3E}">
        <p14:creationId xmlns:p14="http://schemas.microsoft.com/office/powerpoint/2010/main" val="165649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715"/>
            <a:ext cx="7380312" cy="739552"/>
          </a:xfrm>
        </p:spPr>
        <p:txBody>
          <a:bodyPr>
            <a:normAutofit fontScale="90000"/>
          </a:bodyPr>
          <a:lstStyle/>
          <a:p>
            <a:r>
              <a:rPr lang="en-US" sz="3600" b="1" dirty="0">
                <a:solidFill>
                  <a:srgbClr val="FF0000"/>
                </a:solidFill>
              </a:rPr>
              <a:t>B</a:t>
            </a:r>
            <a:r>
              <a:rPr lang="en-US" sz="3600" b="1" dirty="0">
                <a:solidFill>
                  <a:srgbClr val="0000FF"/>
                </a:solidFill>
              </a:rPr>
              <a:t>aryonic </a:t>
            </a:r>
            <a:r>
              <a:rPr lang="en-US" sz="3600" b="1" dirty="0">
                <a:solidFill>
                  <a:srgbClr val="FF0000"/>
                </a:solidFill>
              </a:rPr>
              <a:t>M</a:t>
            </a:r>
            <a:r>
              <a:rPr lang="en-US" sz="3600" b="1" dirty="0">
                <a:solidFill>
                  <a:srgbClr val="0000FF"/>
                </a:solidFill>
              </a:rPr>
              <a:t>atter at </a:t>
            </a:r>
            <a:r>
              <a:rPr lang="en-US" sz="3600" b="1" dirty="0" err="1">
                <a:solidFill>
                  <a:srgbClr val="FF0000"/>
                </a:solidFill>
              </a:rPr>
              <a:t>N</a:t>
            </a:r>
            <a:r>
              <a:rPr lang="en-US" sz="3600" b="1" dirty="0" err="1">
                <a:solidFill>
                  <a:srgbClr val="0000FF"/>
                </a:solidFill>
              </a:rPr>
              <a:t>uclotron</a:t>
            </a:r>
            <a:r>
              <a:rPr lang="en-US" sz="3600" b="1" dirty="0">
                <a:solidFill>
                  <a:srgbClr val="0000FF"/>
                </a:solidFill>
              </a:rPr>
              <a:t> (BM@N)</a:t>
            </a:r>
            <a:endParaRPr lang="ru-RU" sz="3600" b="1" dirty="0">
              <a:solidFill>
                <a:srgbClr val="0000FF"/>
              </a:solidFill>
              <a:effectLst>
                <a:outerShdw blurRad="38100" dist="38100" dir="2700000" algn="tl">
                  <a:srgbClr val="000000">
                    <a:alpha val="43137"/>
                  </a:srgbClr>
                </a:outerShdw>
              </a:effectLst>
            </a:endParaRPr>
          </a:p>
        </p:txBody>
      </p:sp>
      <p:pic>
        <p:nvPicPr>
          <p:cNvPr id="18" name="Picture 17">
            <a:extLst>
              <a:ext uri="{FF2B5EF4-FFF2-40B4-BE49-F238E27FC236}">
                <a16:creationId xmlns:a16="http://schemas.microsoft.com/office/drawing/2014/main" xmlns="" id="{895F16A2-E764-4093-B4D0-B1843104BD34}"/>
              </a:ext>
            </a:extLst>
          </p:cNvPr>
          <p:cNvPicPr>
            <a:picLocks noChangeAspect="1"/>
          </p:cNvPicPr>
          <p:nvPr/>
        </p:nvPicPr>
        <p:blipFill>
          <a:blip r:embed="rId2"/>
          <a:stretch>
            <a:fillRect/>
          </a:stretch>
        </p:blipFill>
        <p:spPr>
          <a:xfrm>
            <a:off x="306618" y="741294"/>
            <a:ext cx="8532440" cy="4432988"/>
          </a:xfrm>
          <a:prstGeom prst="rect">
            <a:avLst/>
          </a:prstGeom>
        </p:spPr>
      </p:pic>
      <p:sp>
        <p:nvSpPr>
          <p:cNvPr id="8" name="Прямоугольник 7"/>
          <p:cNvSpPr/>
          <p:nvPr/>
        </p:nvSpPr>
        <p:spPr>
          <a:xfrm>
            <a:off x="160791" y="5032911"/>
            <a:ext cx="8532440"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tx1"/>
                </a:solidFill>
              </a:rPr>
              <a:t>Our problem is to reconstruct tracks  registered by the GEM vertex detector with </a:t>
            </a:r>
            <a:r>
              <a:rPr lang="ru-RU" sz="2000" dirty="0">
                <a:solidFill>
                  <a:schemeClr val="tx1"/>
                </a:solidFill>
              </a:rPr>
              <a:t>6</a:t>
            </a:r>
            <a:r>
              <a:rPr lang="en-US" sz="2000" dirty="0">
                <a:solidFill>
                  <a:schemeClr val="tx1"/>
                </a:solidFill>
              </a:rPr>
              <a:t> GEM-stations (</a:t>
            </a:r>
            <a:r>
              <a:rPr lang="en-US" sz="2000" b="1" dirty="0">
                <a:solidFill>
                  <a:schemeClr val="tx1"/>
                </a:solidFill>
              </a:rPr>
              <a:t>winter 2016 configuration</a:t>
            </a:r>
            <a:r>
              <a:rPr lang="en-US" sz="2000" dirty="0">
                <a:solidFill>
                  <a:schemeClr val="tx1"/>
                </a:solidFill>
              </a:rPr>
              <a:t>) inside the magnet.</a:t>
            </a:r>
          </a:p>
          <a:p>
            <a:pPr marL="342900" indent="-342900">
              <a:buFont typeface="Arial" panose="020B0604020202020204" pitchFamily="34" charset="0"/>
              <a:buChar char="•"/>
            </a:pPr>
            <a:r>
              <a:rPr lang="en-US" sz="2000" dirty="0">
                <a:solidFill>
                  <a:schemeClr val="tx1"/>
                </a:solidFill>
              </a:rPr>
              <a:t>All data for further study was simulated in the </a:t>
            </a:r>
            <a:r>
              <a:rPr lang="en-US" sz="2000" dirty="0" err="1"/>
              <a:t>MPDRoot</a:t>
            </a:r>
            <a:r>
              <a:rPr lang="en-US" sz="2000" dirty="0"/>
              <a:t> framework with GEANT Box generator </a:t>
            </a:r>
            <a:endParaRPr lang="ru-RU" sz="2000" dirty="0">
              <a:solidFill>
                <a:schemeClr val="tx1"/>
              </a:solidFill>
            </a:endParaRPr>
          </a:p>
        </p:txBody>
      </p:sp>
      <p:sp>
        <p:nvSpPr>
          <p:cNvPr id="20" name="Дата 2">
            <a:extLst>
              <a:ext uri="{FF2B5EF4-FFF2-40B4-BE49-F238E27FC236}">
                <a16:creationId xmlns:a16="http://schemas.microsoft.com/office/drawing/2014/main" xmlns="" id="{942D71EE-EBE9-4599-AE77-8240CCDFE73C}"/>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21" name="Нижний колонтитул 3">
            <a:extLst>
              <a:ext uri="{FF2B5EF4-FFF2-40B4-BE49-F238E27FC236}">
                <a16:creationId xmlns:a16="http://schemas.microsoft.com/office/drawing/2014/main" xmlns="" id="{88FBD87E-8F9E-4276-A1D2-5099B350C754}"/>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22" name="Номер слайда 4">
            <a:extLst>
              <a:ext uri="{FF2B5EF4-FFF2-40B4-BE49-F238E27FC236}">
                <a16:creationId xmlns:a16="http://schemas.microsoft.com/office/drawing/2014/main" xmlns="" id="{5A827527-B1D6-41E4-8817-E6D50A662C0C}"/>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3</a:t>
            </a:fld>
            <a:endParaRPr lang="ru-RU"/>
          </a:p>
        </p:txBody>
      </p:sp>
    </p:spTree>
    <p:extLst>
      <p:ext uri="{BB962C8B-B14F-4D97-AF65-F5344CB8AC3E}">
        <p14:creationId xmlns:p14="http://schemas.microsoft.com/office/powerpoint/2010/main" val="58668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3A5863FB-6DB5-45D6-860E-E9085455A56C}"/>
              </a:ext>
            </a:extLst>
          </p:cNvPr>
          <p:cNvSpPr/>
          <p:nvPr/>
        </p:nvSpPr>
        <p:spPr>
          <a:xfrm>
            <a:off x="2405809" y="3812121"/>
            <a:ext cx="2166191" cy="1674754"/>
          </a:xfrm>
          <a:prstGeom prst="rect">
            <a:avLst/>
          </a:prstGeom>
        </p:spPr>
        <p:txBody>
          <a:bodyPr wrap="square">
            <a:spAutoFit/>
          </a:bodyPr>
          <a:lstStyle/>
          <a:p>
            <a:pPr algn="ctr">
              <a:lnSpc>
                <a:spcPct val="150000"/>
              </a:lnSpc>
            </a:pPr>
            <a:r>
              <a:rPr lang="en-US" sz="1400" dirty="0"/>
              <a:t>We can significantly reduce the number of observed fakes by adding a stereo-angle between layers of strips (15˚)</a:t>
            </a:r>
          </a:p>
        </p:txBody>
      </p:sp>
      <mc:AlternateContent xmlns:mc="http://schemas.openxmlformats.org/markup-compatibility/2006" xmlns:a14="http://schemas.microsoft.com/office/drawing/2010/main">
        <mc:Choice Requires="a14">
          <p:sp>
            <p:nvSpPr>
              <p:cNvPr id="4" name="TextBox 3"/>
              <p:cNvSpPr txBox="1"/>
              <p:nvPr/>
            </p:nvSpPr>
            <p:spPr>
              <a:xfrm>
                <a:off x="135987" y="2593827"/>
                <a:ext cx="8900509" cy="652551"/>
              </a:xfrm>
              <a:prstGeom prst="rect">
                <a:avLst/>
              </a:prstGeom>
              <a:noFill/>
            </p:spPr>
            <p:txBody>
              <a:bodyPr wrap="square" rtlCol="0">
                <a:spAutoFit/>
              </a:bodyPr>
              <a:lstStyle/>
              <a:p>
                <a:pPr algn="ctr" fontAlgn="auto">
                  <a:spcBef>
                    <a:spcPts val="0"/>
                  </a:spcBef>
                  <a:spcAft>
                    <a:spcPts val="0"/>
                  </a:spcAft>
                </a:pPr>
                <a:r>
                  <a:rPr lang="en-US" dirty="0">
                    <a:solidFill>
                      <a:prstClr val="black"/>
                    </a:solidFill>
                    <a:effectLst/>
                    <a:latin typeface="Calibri"/>
                  </a:rPr>
                  <a:t>The main shortcoming is the appearance of </a:t>
                </a:r>
                <a:r>
                  <a:rPr lang="en-US" b="1" dirty="0">
                    <a:solidFill>
                      <a:srgbClr val="C00000"/>
                    </a:solidFill>
                    <a:latin typeface="Calibri"/>
                  </a:rPr>
                  <a:t>fake hits </a:t>
                </a:r>
                <a:r>
                  <a:rPr lang="en-US" b="1" dirty="0">
                    <a:solidFill>
                      <a:prstClr val="black"/>
                    </a:solidFill>
                    <a:effectLst/>
                    <a:latin typeface="Calibri"/>
                  </a:rPr>
                  <a:t>caused by extra spurious strip crossings.</a:t>
                </a:r>
                <a:r>
                  <a:rPr lang="en-US" b="1" dirty="0">
                    <a:solidFill>
                      <a:prstClr val="black"/>
                    </a:solidFill>
                    <a:latin typeface="Calibri"/>
                  </a:rPr>
                  <a:t> </a:t>
                </a:r>
                <a:r>
                  <a:rPr lang="en-US" b="1" dirty="0">
                    <a:solidFill>
                      <a:srgbClr val="C00000"/>
                    </a:solidFill>
                    <a:effectLst/>
                    <a:latin typeface="Calibri"/>
                  </a:rPr>
                  <a:t>For</a:t>
                </a:r>
                <a:r>
                  <a:rPr lang="ru-RU" b="1" dirty="0">
                    <a:solidFill>
                      <a:srgbClr val="C00000"/>
                    </a:solidFill>
                    <a:effectLst/>
                    <a:latin typeface="Calibri"/>
                  </a:rPr>
                  <a:t> </a:t>
                </a:r>
                <a:r>
                  <a:rPr lang="en-US" b="1" dirty="0">
                    <a:solidFill>
                      <a:srgbClr val="C00000"/>
                    </a:solidFill>
                    <a:effectLst/>
                    <a:latin typeface="Calibri"/>
                  </a:rPr>
                  <a:t>n real hits one gains </a:t>
                </a:r>
                <a14:m>
                  <m:oMath xmlns:m="http://schemas.openxmlformats.org/officeDocument/2006/math">
                    <m:sSup>
                      <m:sSupPr>
                        <m:ctrlPr>
                          <a:rPr lang="en-US" b="1" i="1" smtClean="0">
                            <a:solidFill>
                              <a:srgbClr val="C00000"/>
                            </a:solidFill>
                            <a:effectLst/>
                            <a:latin typeface="Cambria Math"/>
                          </a:rPr>
                        </m:ctrlPr>
                      </m:sSupPr>
                      <m:e>
                        <m:r>
                          <m:rPr>
                            <m:nor/>
                          </m:rPr>
                          <a:rPr lang="en-US" b="1" dirty="0">
                            <a:solidFill>
                              <a:srgbClr val="C00000"/>
                            </a:solidFill>
                            <a:effectLst/>
                            <a:latin typeface="Calibri"/>
                          </a:rPr>
                          <m:t>n</m:t>
                        </m:r>
                      </m:e>
                      <m:sup>
                        <m:r>
                          <a:rPr lang="en-US" b="1" i="1" smtClean="0">
                            <a:solidFill>
                              <a:srgbClr val="C00000"/>
                            </a:solidFill>
                            <a:effectLst/>
                            <a:latin typeface="Cambria Math"/>
                          </a:rPr>
                          <m:t>𝟐</m:t>
                        </m:r>
                      </m:sup>
                    </m:sSup>
                  </m:oMath>
                </a14:m>
                <a:r>
                  <a:rPr lang="en-US" b="1" dirty="0">
                    <a:solidFill>
                      <a:srgbClr val="C00000"/>
                    </a:solidFill>
                    <a:effectLst/>
                    <a:latin typeface="Calibri"/>
                  </a:rPr>
                  <a:t>- n</a:t>
                </a:r>
                <a:r>
                  <a:rPr lang="ru-RU" b="1" dirty="0">
                    <a:solidFill>
                      <a:srgbClr val="C00000"/>
                    </a:solidFill>
                    <a:effectLst/>
                    <a:latin typeface="Calibri"/>
                  </a:rPr>
                  <a:t> </a:t>
                </a:r>
                <a:r>
                  <a:rPr lang="en-US" b="1" dirty="0">
                    <a:solidFill>
                      <a:srgbClr val="C00000"/>
                    </a:solidFill>
                    <a:effectLst/>
                    <a:latin typeface="Calibri"/>
                  </a:rPr>
                  <a:t>fakes</a:t>
                </a:r>
                <a:endParaRPr lang="ru-RU" b="1" dirty="0">
                  <a:solidFill>
                    <a:srgbClr val="C00000"/>
                  </a:solidFill>
                  <a:effectLst/>
                  <a:latin typeface="Calibri"/>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5987" y="2593827"/>
                <a:ext cx="8900509" cy="652551"/>
              </a:xfrm>
              <a:prstGeom prst="rect">
                <a:avLst/>
              </a:prstGeom>
              <a:blipFill>
                <a:blip r:embed="rId2"/>
                <a:stretch>
                  <a:fillRect l="-548" t="-4630" r="-616" b="-12963"/>
                </a:stretch>
              </a:blipFill>
            </p:spPr>
            <p:txBody>
              <a:bodyPr/>
              <a:lstStyle/>
              <a:p>
                <a:r>
                  <a:rPr lang="ru-RU">
                    <a:noFill/>
                  </a:rPr>
                  <a:t> </a:t>
                </a:r>
              </a:p>
            </p:txBody>
          </p:sp>
        </mc:Fallback>
      </mc:AlternateContent>
      <p:sp>
        <p:nvSpPr>
          <p:cNvPr id="17" name="TextBox 16"/>
          <p:cNvSpPr txBox="1"/>
          <p:nvPr/>
        </p:nvSpPr>
        <p:spPr>
          <a:xfrm>
            <a:off x="71406" y="5856743"/>
            <a:ext cx="9072594" cy="369332"/>
          </a:xfrm>
          <a:prstGeom prst="rect">
            <a:avLst/>
          </a:prstGeom>
          <a:noFill/>
        </p:spPr>
        <p:txBody>
          <a:bodyPr wrap="square" rtlCol="0">
            <a:spAutoFit/>
          </a:bodyPr>
          <a:lstStyle/>
          <a:p>
            <a:pPr fontAlgn="auto">
              <a:spcBef>
                <a:spcPts val="0"/>
              </a:spcBef>
              <a:spcAft>
                <a:spcPts val="0"/>
              </a:spcAft>
            </a:pPr>
            <a:r>
              <a:rPr lang="en-US" b="1" dirty="0">
                <a:solidFill>
                  <a:srgbClr val="0000FF"/>
                </a:solidFill>
                <a:effectLst/>
                <a:latin typeface="Calibri"/>
              </a:rPr>
              <a:t>Although small angle between layers removes a lot of fakes, pretty much of them are still left</a:t>
            </a:r>
            <a:endParaRPr lang="ru-RU" b="1" i="1" dirty="0">
              <a:solidFill>
                <a:srgbClr val="0000FF"/>
              </a:solidFill>
              <a:effectLst/>
              <a:latin typeface="Calibri"/>
            </a:endParaRPr>
          </a:p>
        </p:txBody>
      </p:sp>
      <p:sp>
        <p:nvSpPr>
          <p:cNvPr id="5" name="TextBox 4"/>
          <p:cNvSpPr txBox="1"/>
          <p:nvPr/>
        </p:nvSpPr>
        <p:spPr>
          <a:xfrm>
            <a:off x="1724783" y="217601"/>
            <a:ext cx="7452320" cy="523220"/>
          </a:xfrm>
          <a:prstGeom prst="rect">
            <a:avLst/>
          </a:prstGeom>
          <a:noFill/>
        </p:spPr>
        <p:txBody>
          <a:bodyPr wrap="square" rtlCol="0">
            <a:spAutoFit/>
          </a:bodyPr>
          <a:lstStyle/>
          <a:p>
            <a:r>
              <a:rPr lang="en-US" sz="2800" b="1" dirty="0">
                <a:solidFill>
                  <a:srgbClr val="0000FF"/>
                </a:solidFill>
                <a:latin typeface="Calibri"/>
              </a:rPr>
              <a:t>Problems of </a:t>
            </a:r>
            <a:r>
              <a:rPr lang="en-US" sz="2800" b="1" dirty="0" err="1">
                <a:solidFill>
                  <a:srgbClr val="0000FF"/>
                </a:solidFill>
                <a:latin typeface="Calibri"/>
              </a:rPr>
              <a:t>microstrip</a:t>
            </a:r>
            <a:r>
              <a:rPr lang="en-US" sz="2800" b="1" dirty="0">
                <a:solidFill>
                  <a:srgbClr val="0000FF"/>
                </a:solidFill>
                <a:latin typeface="Calibri"/>
              </a:rPr>
              <a:t> gaseous chambers</a:t>
            </a:r>
            <a:endParaRPr lang="ru-RU" sz="2800" dirty="0">
              <a:solidFill>
                <a:srgbClr val="0000FF"/>
              </a:solidFill>
            </a:endParaRPr>
          </a:p>
        </p:txBody>
      </p:sp>
      <p:pic>
        <p:nvPicPr>
          <p:cNvPr id="22" name="Picture 21">
            <a:extLst>
              <a:ext uri="{FF2B5EF4-FFF2-40B4-BE49-F238E27FC236}">
                <a16:creationId xmlns:a16="http://schemas.microsoft.com/office/drawing/2014/main" xmlns="" id="{12C63E17-6558-4600-9A34-7D6A255BE5A4}"/>
              </a:ext>
            </a:extLst>
          </p:cNvPr>
          <p:cNvPicPr>
            <a:picLocks noChangeAspect="1"/>
          </p:cNvPicPr>
          <p:nvPr/>
        </p:nvPicPr>
        <p:blipFill rotWithShape="1">
          <a:blip r:embed="rId3"/>
          <a:srcRect t="14048" r="2202" b="17300"/>
          <a:stretch/>
        </p:blipFill>
        <p:spPr>
          <a:xfrm>
            <a:off x="2360519" y="1001257"/>
            <a:ext cx="6740267" cy="1213213"/>
          </a:xfrm>
          <a:prstGeom prst="rect">
            <a:avLst/>
          </a:prstGeom>
        </p:spPr>
      </p:pic>
      <p:sp>
        <p:nvSpPr>
          <p:cNvPr id="27" name="Rectangle 26">
            <a:extLst>
              <a:ext uri="{FF2B5EF4-FFF2-40B4-BE49-F238E27FC236}">
                <a16:creationId xmlns:a16="http://schemas.microsoft.com/office/drawing/2014/main" xmlns="" id="{3440DF2A-8EE1-41B2-B744-BCFBB565CDF2}"/>
              </a:ext>
            </a:extLst>
          </p:cNvPr>
          <p:cNvSpPr/>
          <p:nvPr/>
        </p:nvSpPr>
        <p:spPr>
          <a:xfrm>
            <a:off x="2370856" y="2117528"/>
            <a:ext cx="2014662" cy="338554"/>
          </a:xfrm>
          <a:prstGeom prst="rect">
            <a:avLst/>
          </a:prstGeom>
        </p:spPr>
        <p:txBody>
          <a:bodyPr wrap="square">
            <a:spAutoFit/>
          </a:bodyPr>
          <a:lstStyle/>
          <a:p>
            <a:pPr algn="ctr"/>
            <a:r>
              <a:rPr lang="en-US" sz="1600" dirty="0"/>
              <a:t>Layer of vertical strips</a:t>
            </a:r>
            <a:endParaRPr lang="ru-RU" sz="1600" dirty="0"/>
          </a:p>
        </p:txBody>
      </p:sp>
      <p:sp>
        <p:nvSpPr>
          <p:cNvPr id="36" name="Rectangle 35">
            <a:extLst>
              <a:ext uri="{FF2B5EF4-FFF2-40B4-BE49-F238E27FC236}">
                <a16:creationId xmlns:a16="http://schemas.microsoft.com/office/drawing/2014/main" xmlns="" id="{0FEB50B9-89E7-457F-BCDF-0631831028BA}"/>
              </a:ext>
            </a:extLst>
          </p:cNvPr>
          <p:cNvSpPr/>
          <p:nvPr/>
        </p:nvSpPr>
        <p:spPr>
          <a:xfrm>
            <a:off x="4649247" y="2115625"/>
            <a:ext cx="2158678" cy="338554"/>
          </a:xfrm>
          <a:prstGeom prst="rect">
            <a:avLst/>
          </a:prstGeom>
        </p:spPr>
        <p:txBody>
          <a:bodyPr wrap="square">
            <a:spAutoFit/>
          </a:bodyPr>
          <a:lstStyle/>
          <a:p>
            <a:pPr algn="ctr"/>
            <a:r>
              <a:rPr lang="en-US" sz="1600" dirty="0"/>
              <a:t>Layer of inclined strips</a:t>
            </a:r>
            <a:endParaRPr lang="ru-RU" sz="1600" dirty="0"/>
          </a:p>
        </p:txBody>
      </p:sp>
      <p:sp>
        <p:nvSpPr>
          <p:cNvPr id="37" name="Rectangle 36">
            <a:extLst>
              <a:ext uri="{FF2B5EF4-FFF2-40B4-BE49-F238E27FC236}">
                <a16:creationId xmlns:a16="http://schemas.microsoft.com/office/drawing/2014/main" xmlns="" id="{5EC5648A-319D-459A-B5FB-CAD5E734F5AB}"/>
              </a:ext>
            </a:extLst>
          </p:cNvPr>
          <p:cNvSpPr/>
          <p:nvPr/>
        </p:nvSpPr>
        <p:spPr>
          <a:xfrm>
            <a:off x="6870975" y="2111014"/>
            <a:ext cx="2318494" cy="338554"/>
          </a:xfrm>
          <a:prstGeom prst="rect">
            <a:avLst/>
          </a:prstGeom>
        </p:spPr>
        <p:txBody>
          <a:bodyPr wrap="square">
            <a:spAutoFit/>
          </a:bodyPr>
          <a:lstStyle/>
          <a:p>
            <a:pPr algn="ctr"/>
            <a:r>
              <a:rPr lang="en-US" sz="1600" dirty="0"/>
              <a:t>Complete readout plane</a:t>
            </a:r>
            <a:endParaRPr lang="ru-RU" sz="1600" dirty="0"/>
          </a:p>
        </p:txBody>
      </p:sp>
      <p:pic>
        <p:nvPicPr>
          <p:cNvPr id="28" name="Picture 27">
            <a:extLst>
              <a:ext uri="{FF2B5EF4-FFF2-40B4-BE49-F238E27FC236}">
                <a16:creationId xmlns:a16="http://schemas.microsoft.com/office/drawing/2014/main" xmlns="" id="{0B239F09-903C-44E9-A4B0-CE3283CC27F8}"/>
              </a:ext>
            </a:extLst>
          </p:cNvPr>
          <p:cNvPicPr>
            <a:picLocks noChangeAspect="1"/>
          </p:cNvPicPr>
          <p:nvPr/>
        </p:nvPicPr>
        <p:blipFill>
          <a:blip r:embed="rId4"/>
          <a:stretch>
            <a:fillRect/>
          </a:stretch>
        </p:blipFill>
        <p:spPr>
          <a:xfrm>
            <a:off x="4549885" y="3384125"/>
            <a:ext cx="2224531" cy="2277121"/>
          </a:xfrm>
          <a:prstGeom prst="rect">
            <a:avLst/>
          </a:prstGeom>
        </p:spPr>
      </p:pic>
      <p:pic>
        <p:nvPicPr>
          <p:cNvPr id="29" name="Picture 28">
            <a:extLst>
              <a:ext uri="{FF2B5EF4-FFF2-40B4-BE49-F238E27FC236}">
                <a16:creationId xmlns:a16="http://schemas.microsoft.com/office/drawing/2014/main" xmlns="" id="{F920EFAE-FBFD-4568-A032-63E6CB9D4538}"/>
              </a:ext>
            </a:extLst>
          </p:cNvPr>
          <p:cNvPicPr>
            <a:picLocks noChangeAspect="1"/>
          </p:cNvPicPr>
          <p:nvPr/>
        </p:nvPicPr>
        <p:blipFill>
          <a:blip r:embed="rId5"/>
          <a:stretch>
            <a:fillRect/>
          </a:stretch>
        </p:blipFill>
        <p:spPr>
          <a:xfrm>
            <a:off x="200278" y="3384127"/>
            <a:ext cx="2271862" cy="2277121"/>
          </a:xfrm>
          <a:prstGeom prst="rect">
            <a:avLst/>
          </a:prstGeom>
        </p:spPr>
      </p:pic>
      <p:cxnSp>
        <p:nvCxnSpPr>
          <p:cNvPr id="35" name="Straight Arrow Connector 34">
            <a:extLst>
              <a:ext uri="{FF2B5EF4-FFF2-40B4-BE49-F238E27FC236}">
                <a16:creationId xmlns:a16="http://schemas.microsoft.com/office/drawing/2014/main" xmlns="" id="{4EEA0CC1-ABDE-4B2E-B1C4-BDD1DCCBCE1C}"/>
              </a:ext>
            </a:extLst>
          </p:cNvPr>
          <p:cNvCxnSpPr>
            <a:cxnSpLocks/>
          </p:cNvCxnSpPr>
          <p:nvPr/>
        </p:nvCxnSpPr>
        <p:spPr>
          <a:xfrm flipV="1">
            <a:off x="2699792" y="4522685"/>
            <a:ext cx="15841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8F54618B-7361-42DB-9F7D-DA57B5EE7621}"/>
              </a:ext>
            </a:extLst>
          </p:cNvPr>
          <p:cNvSpPr/>
          <p:nvPr/>
        </p:nvSpPr>
        <p:spPr>
          <a:xfrm>
            <a:off x="6876256" y="4007966"/>
            <a:ext cx="2224530" cy="1077218"/>
          </a:xfrm>
          <a:prstGeom prst="rect">
            <a:avLst/>
          </a:prstGeom>
        </p:spPr>
        <p:txBody>
          <a:bodyPr wrap="square">
            <a:spAutoFit/>
          </a:bodyPr>
          <a:lstStyle/>
          <a:p>
            <a:pPr algn="ctr"/>
            <a:r>
              <a:rPr lang="en-US" sz="1600" dirty="0"/>
              <a:t>It worse to note, that the </a:t>
            </a:r>
            <a:r>
              <a:rPr lang="en-US" sz="1600" b="1" dirty="0"/>
              <a:t>too high reducing of the angle, increases the Y-</a:t>
            </a:r>
            <a:r>
              <a:rPr lang="en-US" sz="1600" b="1" dirty="0" err="1"/>
              <a:t>coord</a:t>
            </a:r>
            <a:r>
              <a:rPr lang="en-US" sz="1600" b="1" dirty="0"/>
              <a:t> error</a:t>
            </a:r>
            <a:endParaRPr lang="ru-RU" sz="1600" b="1" dirty="0"/>
          </a:p>
        </p:txBody>
      </p:sp>
      <p:sp>
        <p:nvSpPr>
          <p:cNvPr id="42" name="Rectangle 41">
            <a:extLst>
              <a:ext uri="{FF2B5EF4-FFF2-40B4-BE49-F238E27FC236}">
                <a16:creationId xmlns:a16="http://schemas.microsoft.com/office/drawing/2014/main" xmlns="" id="{2691A970-093B-4D50-BBFC-5ECC4A8C1C1D}"/>
              </a:ext>
            </a:extLst>
          </p:cNvPr>
          <p:cNvSpPr/>
          <p:nvPr/>
        </p:nvSpPr>
        <p:spPr>
          <a:xfrm>
            <a:off x="235411" y="1162914"/>
            <a:ext cx="2062057" cy="923330"/>
          </a:xfrm>
          <a:prstGeom prst="rect">
            <a:avLst/>
          </a:prstGeom>
        </p:spPr>
        <p:txBody>
          <a:bodyPr wrap="square">
            <a:spAutoFit/>
          </a:bodyPr>
          <a:lstStyle/>
          <a:p>
            <a:pPr algn="ctr"/>
            <a:r>
              <a:rPr lang="en-US" b="1" dirty="0"/>
              <a:t>The general schema of construction of any GEM-station</a:t>
            </a:r>
            <a:endParaRPr lang="ru-RU" b="1" dirty="0"/>
          </a:p>
        </p:txBody>
      </p:sp>
      <p:sp>
        <p:nvSpPr>
          <p:cNvPr id="47" name="Дата 2">
            <a:extLst>
              <a:ext uri="{FF2B5EF4-FFF2-40B4-BE49-F238E27FC236}">
                <a16:creationId xmlns:a16="http://schemas.microsoft.com/office/drawing/2014/main" xmlns="" id="{73B2C494-57F2-4CF0-B444-84FC93FD6A05}"/>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48" name="Нижний колонтитул 3">
            <a:extLst>
              <a:ext uri="{FF2B5EF4-FFF2-40B4-BE49-F238E27FC236}">
                <a16:creationId xmlns:a16="http://schemas.microsoft.com/office/drawing/2014/main" xmlns="" id="{6C08C6D9-1DB5-4F2D-83E0-D61902EEB9BA}"/>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49" name="Номер слайда 4">
            <a:extLst>
              <a:ext uri="{FF2B5EF4-FFF2-40B4-BE49-F238E27FC236}">
                <a16:creationId xmlns:a16="http://schemas.microsoft.com/office/drawing/2014/main" xmlns="" id="{B8533710-F747-4F5E-AD0C-0340D7A40300}"/>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4</a:t>
            </a:fld>
            <a:endParaRPr lang="ru-RU"/>
          </a:p>
        </p:txBody>
      </p:sp>
    </p:spTree>
    <p:extLst>
      <p:ext uri="{BB962C8B-B14F-4D97-AF65-F5344CB8AC3E}">
        <p14:creationId xmlns:p14="http://schemas.microsoft.com/office/powerpoint/2010/main" val="129034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616" y="131079"/>
            <a:ext cx="8640960" cy="864096"/>
          </a:xfrm>
        </p:spPr>
        <p:txBody>
          <a:bodyPr>
            <a:normAutofit fontScale="90000"/>
          </a:bodyPr>
          <a:lstStyle/>
          <a:p>
            <a:pPr algn="ctr"/>
            <a:r>
              <a:rPr lang="en-US" sz="3200" b="1" dirty="0">
                <a:solidFill>
                  <a:srgbClr val="0000FF"/>
                </a:solidFill>
              </a:rPr>
              <a:t>Event reconstruction is the key problem </a:t>
            </a:r>
            <a:br>
              <a:rPr lang="en-US" sz="3200" b="1" dirty="0">
                <a:solidFill>
                  <a:srgbClr val="0000FF"/>
                </a:solidFill>
              </a:rPr>
            </a:br>
            <a:r>
              <a:rPr lang="en-US" sz="3200" b="1" dirty="0">
                <a:solidFill>
                  <a:srgbClr val="0000FF"/>
                </a:solidFill>
              </a:rPr>
              <a:t>of HENP data analysis</a:t>
            </a:r>
            <a:endParaRPr lang="ru-RU" sz="3200" dirty="0">
              <a:solidFill>
                <a:srgbClr val="0000FF"/>
              </a:solidFill>
            </a:endParaRPr>
          </a:p>
        </p:txBody>
      </p:sp>
      <p:sp>
        <p:nvSpPr>
          <p:cNvPr id="3" name="Объект 2"/>
          <p:cNvSpPr>
            <a:spLocks noGrp="1"/>
          </p:cNvSpPr>
          <p:nvPr>
            <p:ph idx="1"/>
          </p:nvPr>
        </p:nvSpPr>
        <p:spPr>
          <a:xfrm>
            <a:off x="0" y="1196752"/>
            <a:ext cx="9144000" cy="4824536"/>
          </a:xfrm>
        </p:spPr>
        <p:txBody>
          <a:bodyPr>
            <a:normAutofit lnSpcReduction="10000"/>
          </a:bodyPr>
          <a:lstStyle/>
          <a:p>
            <a:r>
              <a:rPr lang="en-US" sz="2000" dirty="0"/>
              <a:t>Event reconstruction is one of the most important problems in the modern high energy and nuclear physics (HENP). It consists on determination of parameters of vertices and particle tracks for each event.  </a:t>
            </a:r>
          </a:p>
          <a:p>
            <a:r>
              <a:rPr lang="en-US" sz="2000" dirty="0"/>
              <a:t>Traditionally tracking algorithms based on the combinatorial </a:t>
            </a:r>
            <a:r>
              <a:rPr lang="en-US" sz="2000" b="1" dirty="0"/>
              <a:t>Kalman Filter </a:t>
            </a:r>
            <a:r>
              <a:rPr lang="en-US" sz="2000" dirty="0"/>
              <a:t>have been used with great success in HENP experiments for years. </a:t>
            </a:r>
            <a:endParaRPr lang="ru-RU" sz="2000" dirty="0"/>
          </a:p>
          <a:p>
            <a:r>
              <a:rPr lang="en-US" sz="2000" dirty="0"/>
              <a:t>However, the initialization procedure needed to start </a:t>
            </a:r>
            <a:r>
              <a:rPr lang="en-US" sz="2000" dirty="0" err="1"/>
              <a:t>Kalman</a:t>
            </a:r>
            <a:r>
              <a:rPr lang="en-US" sz="2000" dirty="0"/>
              <a:t> Filtering requires a tremendous search of hits aimed to obtain so-called “seeds”, i.e. initial approximations of track parameters of charged particles.</a:t>
            </a:r>
            <a:endParaRPr lang="ru-RU" sz="2000" dirty="0"/>
          </a:p>
          <a:p>
            <a:r>
              <a:rPr lang="en-US" sz="2000" dirty="0"/>
              <a:t>Besides these state-of-the-art techniques are inherently sequential and scale poorly with the expected increases in detector occupancy in new conditions as for planned NICA experiments. </a:t>
            </a:r>
            <a:endParaRPr lang="ru-RU" sz="2000" dirty="0"/>
          </a:p>
          <a:p>
            <a:r>
              <a:rPr lang="en-US" sz="2000" dirty="0"/>
              <a:t>Machine learning algorithms bring a lot of potential to this problem due to their capability to model complex non-linear data dependencies, to learn effective representations of high-dimensional data through training, and to parallelize on high-throughput architectures such as GPUs.</a:t>
            </a:r>
            <a:endParaRPr lang="ru-RU" sz="2000" dirty="0"/>
          </a:p>
          <a:p>
            <a:pPr marL="0" indent="0">
              <a:buNone/>
            </a:pPr>
            <a:endParaRPr lang="ru-RU" sz="2000" dirty="0"/>
          </a:p>
        </p:txBody>
      </p:sp>
      <p:sp>
        <p:nvSpPr>
          <p:cNvPr id="8" name="Дата 2">
            <a:extLst>
              <a:ext uri="{FF2B5EF4-FFF2-40B4-BE49-F238E27FC236}">
                <a16:creationId xmlns:a16="http://schemas.microsoft.com/office/drawing/2014/main" xmlns="" id="{A1EA6207-5795-4C21-9BDA-4A0DE1E80528}"/>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9" name="Нижний колонтитул 3">
            <a:extLst>
              <a:ext uri="{FF2B5EF4-FFF2-40B4-BE49-F238E27FC236}">
                <a16:creationId xmlns:a16="http://schemas.microsoft.com/office/drawing/2014/main" xmlns="" id="{7FF63752-6205-431D-838A-4377AEB97589}"/>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0" name="Номер слайда 4">
            <a:extLst>
              <a:ext uri="{FF2B5EF4-FFF2-40B4-BE49-F238E27FC236}">
                <a16:creationId xmlns:a16="http://schemas.microsoft.com/office/drawing/2014/main" xmlns="" id="{F38C9AC4-4D90-469C-899E-78733FCC8CF1}"/>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5</a:t>
            </a:fld>
            <a:endParaRPr lang="ru-RU"/>
          </a:p>
        </p:txBody>
      </p:sp>
    </p:spTree>
    <p:extLst>
      <p:ext uri="{BB962C8B-B14F-4D97-AF65-F5344CB8AC3E}">
        <p14:creationId xmlns:p14="http://schemas.microsoft.com/office/powerpoint/2010/main" val="377148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9168"/>
            <a:ext cx="9144000" cy="451520"/>
          </a:xfrm>
        </p:spPr>
        <p:txBody>
          <a:bodyPr>
            <a:noAutofit/>
          </a:bodyPr>
          <a:lstStyle/>
          <a:p>
            <a:r>
              <a:rPr lang="en-US" sz="3600" b="1" dirty="0">
                <a:solidFill>
                  <a:srgbClr val="0000FF"/>
                </a:solidFill>
              </a:rPr>
              <a:t>Two-step tracking </a:t>
            </a:r>
            <a:endParaRPr lang="ru-RU" sz="3600" b="1" dirty="0">
              <a:solidFill>
                <a:srgbClr val="0000FF"/>
              </a:solidFill>
            </a:endParaRPr>
          </a:p>
        </p:txBody>
      </p:sp>
      <p:sp>
        <p:nvSpPr>
          <p:cNvPr id="12" name="Rectangle 11">
            <a:extLst>
              <a:ext uri="{FF2B5EF4-FFF2-40B4-BE49-F238E27FC236}">
                <a16:creationId xmlns:a16="http://schemas.microsoft.com/office/drawing/2014/main" xmlns="" id="{286ECA15-FAB1-4FB1-A796-972FB101C6E4}"/>
              </a:ext>
            </a:extLst>
          </p:cNvPr>
          <p:cNvSpPr/>
          <p:nvPr/>
        </p:nvSpPr>
        <p:spPr>
          <a:xfrm>
            <a:off x="467544" y="836712"/>
            <a:ext cx="8352928" cy="1477328"/>
          </a:xfrm>
          <a:prstGeom prst="rect">
            <a:avLst/>
          </a:prstGeom>
        </p:spPr>
        <p:txBody>
          <a:bodyPr wrap="square">
            <a:spAutoFit/>
          </a:bodyPr>
          <a:lstStyle/>
          <a:p>
            <a:r>
              <a:rPr lang="en-US" b="1" dirty="0">
                <a:solidFill>
                  <a:srgbClr val="FF0000"/>
                </a:solidFill>
              </a:rPr>
              <a:t>Our last solution </a:t>
            </a:r>
            <a:r>
              <a:rPr lang="en-US" dirty="0"/>
              <a:t>- </a:t>
            </a:r>
            <a:r>
              <a:rPr lang="en-US" b="1" dirty="0">
                <a:solidFill>
                  <a:srgbClr val="0000FF"/>
                </a:solidFill>
              </a:rPr>
              <a:t>two step tracking procedure:</a:t>
            </a:r>
          </a:p>
          <a:p>
            <a:pPr marL="182563" indent="-182563">
              <a:buAutoNum type="arabicPeriod"/>
            </a:pPr>
            <a:r>
              <a:rPr lang="en-US" b="1" dirty="0" err="1">
                <a:solidFill>
                  <a:srgbClr val="0017C0"/>
                </a:solidFill>
              </a:rPr>
              <a:t>Preprocesing</a:t>
            </a:r>
            <a:r>
              <a:rPr lang="en-US" b="1" dirty="0">
                <a:solidFill>
                  <a:srgbClr val="0017C0"/>
                </a:solidFill>
              </a:rPr>
              <a:t> by directed K-d tree search </a:t>
            </a:r>
            <a:r>
              <a:rPr lang="en-US" dirty="0"/>
              <a:t>to find all possible track-candidates as clusters joining all hits from adjacent GEM stations lying on a smooth curve.</a:t>
            </a:r>
          </a:p>
          <a:p>
            <a:pPr marL="182563" indent="-182563">
              <a:buFontTx/>
              <a:buAutoNum type="arabicPeriod"/>
            </a:pPr>
            <a:r>
              <a:rPr lang="en-US" b="1" dirty="0">
                <a:solidFill>
                  <a:srgbClr val="0017C0"/>
                </a:solidFill>
              </a:rPr>
              <a:t>Deep recurrent network </a:t>
            </a:r>
            <a:r>
              <a:rPr lang="en-US" dirty="0"/>
              <a:t>trained on the big simulated dataset with 82 677 real tracks and 695 887 ghosts </a:t>
            </a:r>
            <a:r>
              <a:rPr lang="en-US" b="1" dirty="0">
                <a:solidFill>
                  <a:srgbClr val="0017C0"/>
                </a:solidFill>
              </a:rPr>
              <a:t>classifies track-candidates in two groups: true tracks and ghosts</a:t>
            </a:r>
            <a:r>
              <a:rPr lang="en-US" dirty="0"/>
              <a:t>. </a:t>
            </a:r>
          </a:p>
        </p:txBody>
      </p:sp>
      <p:pic>
        <p:nvPicPr>
          <p:cNvPr id="13" name="Рисунок 14">
            <a:extLst>
              <a:ext uri="{FF2B5EF4-FFF2-40B4-BE49-F238E27FC236}">
                <a16:creationId xmlns:a16="http://schemas.microsoft.com/office/drawing/2014/main" xmlns="" id="{A756029D-B794-4CAC-84AD-5040C14000A3}"/>
              </a:ext>
            </a:extLst>
          </p:cNvPr>
          <p:cNvPicPr/>
          <p:nvPr/>
        </p:nvPicPr>
        <p:blipFill>
          <a:blip r:embed="rId2">
            <a:clrChange>
              <a:clrFrom>
                <a:srgbClr val="FFFFFF"/>
              </a:clrFrom>
              <a:clrTo>
                <a:srgbClr val="FFFFFF">
                  <a:alpha val="0"/>
                </a:srgbClr>
              </a:clrTo>
            </a:clrChange>
          </a:blip>
          <a:stretch>
            <a:fillRect/>
          </a:stretch>
        </p:blipFill>
        <p:spPr>
          <a:xfrm>
            <a:off x="184463" y="2686571"/>
            <a:ext cx="3523441" cy="2649891"/>
          </a:xfrm>
          <a:prstGeom prst="rect">
            <a:avLst/>
          </a:prstGeom>
        </p:spPr>
      </p:pic>
      <p:pic>
        <p:nvPicPr>
          <p:cNvPr id="14" name="Picture 13">
            <a:extLst>
              <a:ext uri="{FF2B5EF4-FFF2-40B4-BE49-F238E27FC236}">
                <a16:creationId xmlns:a16="http://schemas.microsoft.com/office/drawing/2014/main" xmlns="" id="{965B5779-C111-4C64-B59B-7241C5930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847" y="3575659"/>
            <a:ext cx="4893153" cy="2658086"/>
          </a:xfrm>
          <a:prstGeom prst="rect">
            <a:avLst/>
          </a:prstGeom>
        </p:spPr>
      </p:pic>
      <p:sp>
        <p:nvSpPr>
          <p:cNvPr id="15" name="Rectangle 14">
            <a:extLst>
              <a:ext uri="{FF2B5EF4-FFF2-40B4-BE49-F238E27FC236}">
                <a16:creationId xmlns:a16="http://schemas.microsoft.com/office/drawing/2014/main" xmlns="" id="{17ADC3D6-8821-4D2D-AD07-732600C605CB}"/>
              </a:ext>
            </a:extLst>
          </p:cNvPr>
          <p:cNvSpPr/>
          <p:nvPr/>
        </p:nvSpPr>
        <p:spPr>
          <a:xfrm>
            <a:off x="827584" y="2348880"/>
            <a:ext cx="2608557" cy="338554"/>
          </a:xfrm>
          <a:prstGeom prst="rect">
            <a:avLst/>
          </a:prstGeom>
        </p:spPr>
        <p:txBody>
          <a:bodyPr wrap="square">
            <a:spAutoFit/>
          </a:bodyPr>
          <a:lstStyle/>
          <a:p>
            <a:pPr algn="ctr"/>
            <a:r>
              <a:rPr lang="ru-RU" sz="1600" b="1" dirty="0"/>
              <a:t>1) </a:t>
            </a:r>
            <a:r>
              <a:rPr lang="en-US" sz="1600" b="1" dirty="0"/>
              <a:t>Directed</a:t>
            </a:r>
            <a:r>
              <a:rPr lang="ru-RU" sz="1600" b="1" dirty="0"/>
              <a:t> </a:t>
            </a:r>
            <a:r>
              <a:rPr lang="en-US" sz="1600" b="1" dirty="0"/>
              <a:t>K-d Tree Search</a:t>
            </a:r>
            <a:endParaRPr lang="ru-RU" sz="1600" b="1" dirty="0"/>
          </a:p>
        </p:txBody>
      </p:sp>
      <p:sp>
        <p:nvSpPr>
          <p:cNvPr id="16" name="Rectangle 15">
            <a:extLst>
              <a:ext uri="{FF2B5EF4-FFF2-40B4-BE49-F238E27FC236}">
                <a16:creationId xmlns:a16="http://schemas.microsoft.com/office/drawing/2014/main" xmlns="" id="{BB9102CC-5301-4FCD-AD83-314AE16FE630}"/>
              </a:ext>
            </a:extLst>
          </p:cNvPr>
          <p:cNvSpPr/>
          <p:nvPr/>
        </p:nvSpPr>
        <p:spPr>
          <a:xfrm>
            <a:off x="4543153" y="3131944"/>
            <a:ext cx="3960440" cy="338554"/>
          </a:xfrm>
          <a:prstGeom prst="rect">
            <a:avLst/>
          </a:prstGeom>
        </p:spPr>
        <p:txBody>
          <a:bodyPr wrap="square">
            <a:spAutoFit/>
          </a:bodyPr>
          <a:lstStyle/>
          <a:p>
            <a:pPr algn="ctr"/>
            <a:r>
              <a:rPr lang="en-US" sz="1600" b="1" dirty="0"/>
              <a:t>2) Deep Recurrent Neural Network Classifier</a:t>
            </a:r>
            <a:endParaRPr lang="ru-RU" sz="1600" b="1" dirty="0"/>
          </a:p>
        </p:txBody>
      </p:sp>
      <p:sp>
        <p:nvSpPr>
          <p:cNvPr id="17" name="Arrow: Bent-Up 16">
            <a:extLst>
              <a:ext uri="{FF2B5EF4-FFF2-40B4-BE49-F238E27FC236}">
                <a16:creationId xmlns:a16="http://schemas.microsoft.com/office/drawing/2014/main" xmlns="" id="{06382E39-4B3D-4132-A999-A8878C227403}"/>
              </a:ext>
            </a:extLst>
          </p:cNvPr>
          <p:cNvSpPr/>
          <p:nvPr/>
        </p:nvSpPr>
        <p:spPr>
          <a:xfrm rot="5400000">
            <a:off x="3092946" y="4230136"/>
            <a:ext cx="437828" cy="151216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xmlns="" id="{1AFEE921-4A5C-478B-8595-96734319BD06}"/>
              </a:ext>
            </a:extLst>
          </p:cNvPr>
          <p:cNvSpPr txBox="1"/>
          <p:nvPr/>
        </p:nvSpPr>
        <p:spPr>
          <a:xfrm>
            <a:off x="2665272" y="4437112"/>
            <a:ext cx="1421903" cy="523220"/>
          </a:xfrm>
          <a:prstGeom prst="rect">
            <a:avLst/>
          </a:prstGeom>
          <a:noFill/>
        </p:spPr>
        <p:txBody>
          <a:bodyPr wrap="square" rtlCol="0">
            <a:spAutoFit/>
          </a:bodyPr>
          <a:lstStyle/>
          <a:p>
            <a:r>
              <a:rPr lang="en-US" sz="1400" b="1" dirty="0"/>
              <a:t>Bunch of </a:t>
            </a:r>
          </a:p>
          <a:p>
            <a:r>
              <a:rPr lang="en-US" sz="1400" b="1" dirty="0"/>
              <a:t>track-candidates</a:t>
            </a:r>
            <a:endParaRPr lang="ru-RU" sz="1400" b="1" dirty="0"/>
          </a:p>
        </p:txBody>
      </p:sp>
      <p:sp>
        <p:nvSpPr>
          <p:cNvPr id="19" name="Дата 2">
            <a:extLst>
              <a:ext uri="{FF2B5EF4-FFF2-40B4-BE49-F238E27FC236}">
                <a16:creationId xmlns:a16="http://schemas.microsoft.com/office/drawing/2014/main" xmlns="" id="{31FF75F9-4356-4170-B113-6341EDC0E7E0}"/>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20" name="Нижний колонтитул 3">
            <a:extLst>
              <a:ext uri="{FF2B5EF4-FFF2-40B4-BE49-F238E27FC236}">
                <a16:creationId xmlns:a16="http://schemas.microsoft.com/office/drawing/2014/main" xmlns="" id="{9FB1793A-F430-469A-B968-2BAA0974766C}"/>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21" name="Номер слайда 4">
            <a:extLst>
              <a:ext uri="{FF2B5EF4-FFF2-40B4-BE49-F238E27FC236}">
                <a16:creationId xmlns:a16="http://schemas.microsoft.com/office/drawing/2014/main" xmlns="" id="{3357234F-060C-4112-A6AD-8BA6E4F71C4B}"/>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6</a:t>
            </a:fld>
            <a:endParaRPr lang="ru-RU"/>
          </a:p>
        </p:txBody>
      </p:sp>
    </p:spTree>
    <p:extLst>
      <p:ext uri="{BB962C8B-B14F-4D97-AF65-F5344CB8AC3E}">
        <p14:creationId xmlns:p14="http://schemas.microsoft.com/office/powerpoint/2010/main" val="53023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52528" y="1463371"/>
            <a:ext cx="7184119" cy="400110"/>
          </a:xfrm>
          <a:prstGeom prst="rect">
            <a:avLst/>
          </a:prstGeom>
          <a:noFill/>
        </p:spPr>
        <p:txBody>
          <a:bodyPr wrap="square" rtlCol="0">
            <a:spAutoFit/>
          </a:bodyPr>
          <a:lstStyle/>
          <a:p>
            <a:r>
              <a:rPr lang="en-US" sz="2000" dirty="0"/>
              <a:t> Hence </a:t>
            </a:r>
            <a:r>
              <a:rPr lang="en-US" sz="2000" b="1" dirty="0">
                <a:solidFill>
                  <a:srgbClr val="0000FF"/>
                </a:solidFill>
              </a:rPr>
              <a:t>we choose 2D combined search. </a:t>
            </a:r>
            <a:endParaRPr lang="ru-RU" sz="2000" b="1" dirty="0">
              <a:solidFill>
                <a:srgbClr val="0000FF"/>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15" y="217124"/>
            <a:ext cx="1445384" cy="163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8259" y="611135"/>
            <a:ext cx="854460" cy="646331"/>
          </a:xfrm>
          <a:prstGeom prst="rect">
            <a:avLst/>
          </a:prstGeom>
        </p:spPr>
        <p:txBody>
          <a:bodyPr wrap="square">
            <a:spAutoFit/>
          </a:bodyPr>
          <a:lstStyle/>
          <a:p>
            <a:r>
              <a:rPr lang="en-US" sz="1200" dirty="0">
                <a:solidFill>
                  <a:schemeClr val="tx1"/>
                </a:solidFill>
              </a:rPr>
              <a:t>Magnetic field</a:t>
            </a:r>
          </a:p>
          <a:p>
            <a:r>
              <a:rPr lang="en-US" sz="1200" dirty="0">
                <a:solidFill>
                  <a:schemeClr val="tx1"/>
                </a:solidFill>
              </a:rPr>
              <a:t>direction</a:t>
            </a:r>
            <a:endParaRPr lang="ru-RU" sz="1200" dirty="0">
              <a:solidFill>
                <a:schemeClr val="tx1"/>
              </a:solidFill>
            </a:endParaRPr>
          </a:p>
        </p:txBody>
      </p:sp>
      <p:sp>
        <p:nvSpPr>
          <p:cNvPr id="8" name="Прямоугольник 7"/>
          <p:cNvSpPr/>
          <p:nvPr/>
        </p:nvSpPr>
        <p:spPr>
          <a:xfrm>
            <a:off x="1484492" y="1361673"/>
            <a:ext cx="263214" cy="246221"/>
          </a:xfrm>
          <a:prstGeom prst="rect">
            <a:avLst/>
          </a:prstGeom>
        </p:spPr>
        <p:txBody>
          <a:bodyPr wrap="none">
            <a:spAutoFit/>
          </a:bodyPr>
          <a:lstStyle/>
          <a:p>
            <a:r>
              <a:rPr lang="en-US" sz="1000" b="1" dirty="0">
                <a:solidFill>
                  <a:schemeClr val="tx1"/>
                </a:solidFill>
              </a:rPr>
              <a:t>Z</a:t>
            </a:r>
            <a:endParaRPr lang="ru-RU" sz="1000" b="1" dirty="0">
              <a:solidFill>
                <a:schemeClr val="tx1"/>
              </a:solidFill>
            </a:endParaRPr>
          </a:p>
        </p:txBody>
      </p:sp>
      <p:sp>
        <p:nvSpPr>
          <p:cNvPr id="12" name="Стрелка вверх 11"/>
          <p:cNvSpPr/>
          <p:nvPr/>
        </p:nvSpPr>
        <p:spPr bwMode="auto">
          <a:xfrm>
            <a:off x="893407" y="244655"/>
            <a:ext cx="196600" cy="689645"/>
          </a:xfrm>
          <a:prstGeom prst="upArrow">
            <a:avLst/>
          </a:prstGeom>
          <a:solidFill>
            <a:schemeClr val="accent1">
              <a:alpha val="27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0" name="Прямоугольник 9"/>
          <p:cNvSpPr/>
          <p:nvPr/>
        </p:nvSpPr>
        <p:spPr>
          <a:xfrm>
            <a:off x="1907704" y="613137"/>
            <a:ext cx="7104112" cy="923330"/>
          </a:xfrm>
          <a:prstGeom prst="rect">
            <a:avLst/>
          </a:prstGeom>
        </p:spPr>
        <p:txBody>
          <a:bodyPr wrap="square">
            <a:spAutoFit/>
          </a:bodyPr>
          <a:lstStyle/>
          <a:p>
            <a:r>
              <a:rPr lang="en-US" dirty="0" err="1">
                <a:solidFill>
                  <a:schemeClr val="tx1"/>
                </a:solidFill>
              </a:rPr>
              <a:t>BM@n</a:t>
            </a:r>
            <a:r>
              <a:rPr lang="en-US" dirty="0">
                <a:solidFill>
                  <a:schemeClr val="tx1"/>
                </a:solidFill>
              </a:rPr>
              <a:t> magnetic field is not </a:t>
            </a:r>
            <a:r>
              <a:rPr lang="en-US" dirty="0" err="1">
                <a:solidFill>
                  <a:schemeClr val="tx1"/>
                </a:solidFill>
              </a:rPr>
              <a:t>homogenious</a:t>
            </a:r>
            <a:r>
              <a:rPr lang="en-US" dirty="0">
                <a:solidFill>
                  <a:schemeClr val="tx1"/>
                </a:solidFill>
              </a:rPr>
              <a:t>, but fortunately, due to its vertical direction we have track </a:t>
            </a:r>
            <a:r>
              <a:rPr lang="en-US" dirty="0" err="1">
                <a:solidFill>
                  <a:schemeClr val="tx1"/>
                </a:solidFill>
              </a:rPr>
              <a:t>YoZ</a:t>
            </a:r>
            <a:r>
              <a:rPr lang="en-US" dirty="0">
                <a:solidFill>
                  <a:schemeClr val="tx1"/>
                </a:solidFill>
              </a:rPr>
              <a:t> projection close to straight line and </a:t>
            </a:r>
            <a:r>
              <a:rPr lang="en-US" dirty="0" err="1">
                <a:solidFill>
                  <a:schemeClr val="tx1"/>
                </a:solidFill>
              </a:rPr>
              <a:t>XoZ</a:t>
            </a:r>
            <a:r>
              <a:rPr lang="en-US" dirty="0">
                <a:solidFill>
                  <a:schemeClr val="tx1"/>
                </a:solidFill>
              </a:rPr>
              <a:t> projection</a:t>
            </a:r>
            <a:r>
              <a:rPr lang="ru-RU" dirty="0">
                <a:solidFill>
                  <a:schemeClr val="tx1"/>
                </a:solidFill>
              </a:rPr>
              <a:t> </a:t>
            </a:r>
            <a:r>
              <a:rPr lang="en-US" dirty="0">
                <a:solidFill>
                  <a:schemeClr val="tx1"/>
                </a:solidFill>
              </a:rPr>
              <a:t>close to a circle. </a:t>
            </a:r>
            <a:endParaRPr lang="ru-RU" dirty="0">
              <a:solidFill>
                <a:schemeClr val="tx1"/>
              </a:solidFill>
            </a:endParaRPr>
          </a:p>
        </p:txBody>
      </p:sp>
      <mc:AlternateContent xmlns:mc="http://schemas.openxmlformats.org/markup-compatibility/2006" xmlns:a14="http://schemas.microsoft.com/office/drawing/2010/main">
        <mc:Choice Requires="a14">
          <p:sp>
            <p:nvSpPr>
              <p:cNvPr id="11" name="TextBox 10"/>
              <p:cNvSpPr txBox="1"/>
              <p:nvPr/>
            </p:nvSpPr>
            <p:spPr>
              <a:xfrm>
                <a:off x="55130" y="1902747"/>
                <a:ext cx="9036496" cy="923330"/>
              </a:xfrm>
              <a:prstGeom prst="rect">
                <a:avLst/>
              </a:prstGeom>
              <a:noFill/>
            </p:spPr>
            <p:txBody>
              <a:bodyPr wrap="square" rtlCol="0">
                <a:spAutoFit/>
              </a:bodyPr>
              <a:lstStyle/>
              <a:p>
                <a:r>
                  <a:rPr lang="en-US" dirty="0"/>
                  <a:t>Сonsidering the approximate vertex position as a “virtual zero hit” </a:t>
                </a:r>
                <a14:m>
                  <m:oMath xmlns:m="http://schemas.openxmlformats.org/officeDocument/2006/math">
                    <m:sSub>
                      <m:sSubPr>
                        <m:ctrlPr>
                          <a:rPr lang="ru-RU" i="1">
                            <a:latin typeface="Cambria Math"/>
                          </a:rPr>
                        </m:ctrlPr>
                      </m:sSubPr>
                      <m:e>
                        <m:r>
                          <a:rPr lang="ru-RU" i="1">
                            <a:latin typeface="Cambria Math"/>
                          </a:rPr>
                          <m:t>h</m:t>
                        </m:r>
                      </m:e>
                      <m:sub>
                        <m:r>
                          <a:rPr lang="ru-RU" i="1">
                            <a:latin typeface="Cambria Math"/>
                          </a:rPr>
                          <m:t>0</m:t>
                        </m:r>
                      </m:sub>
                    </m:sSub>
                  </m:oMath>
                </a14:m>
                <a:r>
                  <a:rPr lang="en-US" dirty="0"/>
                  <a:t>, we apply least square fit in </a:t>
                </a:r>
                <a:r>
                  <a:rPr lang="en-US" dirty="0" err="1"/>
                  <a:t>YoZ</a:t>
                </a:r>
                <a:r>
                  <a:rPr lang="en-US" dirty="0"/>
                  <a:t> for straight line from h0 sequentially through every stations </a:t>
                </a:r>
                <a14:m>
                  <m:oMath xmlns:m="http://schemas.openxmlformats.org/officeDocument/2006/math">
                    <m:sSub>
                      <m:sSubPr>
                        <m:ctrlPr>
                          <a:rPr lang="ru-RU" i="1">
                            <a:latin typeface="Cambria Math"/>
                          </a:rPr>
                        </m:ctrlPr>
                      </m:sSubPr>
                      <m:e>
                        <m:r>
                          <a:rPr lang="en-US" i="1">
                            <a:latin typeface="Cambria Math"/>
                          </a:rPr>
                          <m:t>𝑆</m:t>
                        </m:r>
                      </m:e>
                      <m:sub>
                        <m:r>
                          <a:rPr lang="en-US" i="1">
                            <a:latin typeface="Cambria Math"/>
                          </a:rPr>
                          <m:t>𝑘</m:t>
                        </m:r>
                      </m:sub>
                    </m:sSub>
                  </m:oMath>
                </a14:m>
                <a:r>
                  <a:rPr lang="en-US" dirty="0"/>
                  <a:t> with </a:t>
                </a:r>
                <a14:m>
                  <m:oMath xmlns:m="http://schemas.openxmlformats.org/officeDocument/2006/math">
                    <m:sSup>
                      <m:sSupPr>
                        <m:ctrlPr>
                          <a:rPr lang="ru-RU" i="1">
                            <a:latin typeface="Cambria Math"/>
                          </a:rPr>
                        </m:ctrlPr>
                      </m:sSupPr>
                      <m:e>
                        <m:r>
                          <a:rPr lang="ru-RU" i="1">
                            <a:latin typeface="Cambria Math"/>
                          </a:rPr>
                          <m:t>𝜒</m:t>
                        </m:r>
                      </m:e>
                      <m:sup>
                        <m:r>
                          <a:rPr lang="ru-RU" i="1">
                            <a:latin typeface="Cambria Math"/>
                          </a:rPr>
                          <m:t>2</m:t>
                        </m:r>
                      </m:sup>
                    </m:sSup>
                  </m:oMath>
                </a14:m>
                <a:r>
                  <a:rPr lang="en-US" dirty="0"/>
                  <a:t> selection of acceptable hits. </a:t>
                </a:r>
                <a:endParaRPr lang="ru-RU" dirty="0"/>
              </a:p>
            </p:txBody>
          </p:sp>
        </mc:Choice>
        <mc:Fallback xmlns="">
          <p:sp>
            <p:nvSpPr>
              <p:cNvPr id="11" name="TextBox 10"/>
              <p:cNvSpPr txBox="1">
                <a:spLocks noRot="1" noChangeAspect="1" noMove="1" noResize="1" noEditPoints="1" noAdjustHandles="1" noChangeArrowheads="1" noChangeShapeType="1" noTextEdit="1"/>
              </p:cNvSpPr>
              <p:nvPr/>
            </p:nvSpPr>
            <p:spPr>
              <a:xfrm>
                <a:off x="55130" y="1902747"/>
                <a:ext cx="9036496" cy="923330"/>
              </a:xfrm>
              <a:prstGeom prst="rect">
                <a:avLst/>
              </a:prstGeom>
              <a:blipFill>
                <a:blip r:embed="rId3"/>
                <a:stretch>
                  <a:fillRect l="-540" t="-3289" r="-405" b="-9211"/>
                </a:stretch>
              </a:blipFill>
            </p:spPr>
            <p:txBody>
              <a:bodyPr/>
              <a:lstStyle/>
              <a:p>
                <a:r>
                  <a:rPr lang="ru-RU">
                    <a:noFill/>
                  </a:rPr>
                  <a:t> </a:t>
                </a:r>
              </a:p>
            </p:txBody>
          </p:sp>
        </mc:Fallback>
      </mc:AlternateContent>
      <p:sp>
        <p:nvSpPr>
          <p:cNvPr id="13" name="TextBox 12"/>
          <p:cNvSpPr txBox="1"/>
          <p:nvPr/>
        </p:nvSpPr>
        <p:spPr>
          <a:xfrm>
            <a:off x="34320" y="2824727"/>
            <a:ext cx="3608372" cy="3139321"/>
          </a:xfrm>
          <a:prstGeom prst="rect">
            <a:avLst/>
          </a:prstGeom>
          <a:noFill/>
        </p:spPr>
        <p:txBody>
          <a:bodyPr wrap="square" rtlCol="0">
            <a:spAutoFit/>
          </a:bodyPr>
          <a:lstStyle/>
          <a:p>
            <a:r>
              <a:rPr lang="en-US" dirty="0"/>
              <a:t>In </a:t>
            </a:r>
            <a:r>
              <a:rPr lang="en-US" dirty="0" err="1"/>
              <a:t>XoZ</a:t>
            </a:r>
            <a:r>
              <a:rPr lang="en-US" dirty="0"/>
              <a:t> the selection between corresponding hits to join them into track-</a:t>
            </a:r>
            <a:r>
              <a:rPr lang="en-US" dirty="0" err="1"/>
              <a:t>candidats</a:t>
            </a:r>
            <a:r>
              <a:rPr lang="en-US" dirty="0"/>
              <a:t> is done with “</a:t>
            </a:r>
            <a:r>
              <a:rPr lang="en-US" b="1" dirty="0">
                <a:solidFill>
                  <a:srgbClr val="0000FF"/>
                </a:solidFill>
              </a:rPr>
              <a:t>sinus criterion</a:t>
            </a:r>
            <a:r>
              <a:rPr lang="en-US" dirty="0"/>
              <a:t>” of closeness of angle sines between three adjacent segments. </a:t>
            </a:r>
          </a:p>
          <a:p>
            <a:r>
              <a:rPr lang="en-US" dirty="0"/>
              <a:t>Due to </a:t>
            </a:r>
            <a:r>
              <a:rPr lang="en-US" b="1" dirty="0">
                <a:solidFill>
                  <a:srgbClr val="0000FF"/>
                </a:solidFill>
              </a:rPr>
              <a:t>applying KD-tree algorithm </a:t>
            </a:r>
            <a:r>
              <a:rPr lang="en-US" dirty="0"/>
              <a:t>( </a:t>
            </a:r>
            <a:r>
              <a:rPr lang="en-US" dirty="0">
                <a:hlinkClick r:id="rId4"/>
              </a:rPr>
              <a:t>https://arxiv.org/abs/cs/9901013</a:t>
            </a:r>
            <a:r>
              <a:rPr lang="en-US" dirty="0"/>
              <a:t>) we  speed up our algorithm significantly reducing the search area on the every next station to a rather small elliptic square. </a:t>
            </a:r>
            <a:endParaRPr lang="ru-RU" dirty="0"/>
          </a:p>
        </p:txBody>
      </p:sp>
      <p:pic>
        <p:nvPicPr>
          <p:cNvPr id="15" name="Рисунок 14"/>
          <p:cNvPicPr/>
          <p:nvPr/>
        </p:nvPicPr>
        <p:blipFill>
          <a:blip r:embed="rId5"/>
          <a:stretch>
            <a:fillRect/>
          </a:stretch>
        </p:blipFill>
        <p:spPr>
          <a:xfrm>
            <a:off x="3779912" y="2678012"/>
            <a:ext cx="5034398" cy="3451589"/>
          </a:xfrm>
          <a:prstGeom prst="rect">
            <a:avLst/>
          </a:prstGeom>
        </p:spPr>
      </p:pic>
      <p:sp>
        <p:nvSpPr>
          <p:cNvPr id="18" name="Дата 2">
            <a:extLst>
              <a:ext uri="{FF2B5EF4-FFF2-40B4-BE49-F238E27FC236}">
                <a16:creationId xmlns:a16="http://schemas.microsoft.com/office/drawing/2014/main" xmlns="" id="{0A7EC3C8-7144-4C46-A04B-002E1A0CFF3B}"/>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9" name="Нижний колонтитул 3">
            <a:extLst>
              <a:ext uri="{FF2B5EF4-FFF2-40B4-BE49-F238E27FC236}">
                <a16:creationId xmlns:a16="http://schemas.microsoft.com/office/drawing/2014/main" xmlns="" id="{8C5D9012-B37C-4F27-804A-EC6CC861DC11}"/>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20" name="Номер слайда 4">
            <a:extLst>
              <a:ext uri="{FF2B5EF4-FFF2-40B4-BE49-F238E27FC236}">
                <a16:creationId xmlns:a16="http://schemas.microsoft.com/office/drawing/2014/main" xmlns="" id="{55834E9F-A771-4297-AE6F-32EDEDFCCD96}"/>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7</a:t>
            </a:fld>
            <a:endParaRPr lang="ru-RU"/>
          </a:p>
        </p:txBody>
      </p:sp>
      <p:sp>
        <p:nvSpPr>
          <p:cNvPr id="2" name="Заголовок 1"/>
          <p:cNvSpPr>
            <a:spLocks noGrp="1"/>
          </p:cNvSpPr>
          <p:nvPr>
            <p:ph type="title"/>
          </p:nvPr>
        </p:nvSpPr>
        <p:spPr>
          <a:xfrm>
            <a:off x="1038748" y="34095"/>
            <a:ext cx="7984052" cy="504056"/>
          </a:xfrm>
        </p:spPr>
        <p:txBody>
          <a:bodyPr>
            <a:noAutofit/>
          </a:bodyPr>
          <a:lstStyle/>
          <a:p>
            <a:pPr algn="r"/>
            <a:r>
              <a:rPr lang="en-US" sz="3600" b="1" dirty="0">
                <a:solidFill>
                  <a:srgbClr val="0000FF"/>
                </a:solidFill>
              </a:rPr>
              <a:t>How does it work?! Preliminary search</a:t>
            </a:r>
            <a:endParaRPr lang="ru-RU" sz="3600" b="1" dirty="0">
              <a:solidFill>
                <a:srgbClr val="0000FF"/>
              </a:solidFill>
            </a:endParaRPr>
          </a:p>
        </p:txBody>
      </p:sp>
    </p:spTree>
    <p:extLst>
      <p:ext uri="{BB962C8B-B14F-4D97-AF65-F5344CB8AC3E}">
        <p14:creationId xmlns:p14="http://schemas.microsoft.com/office/powerpoint/2010/main" val="95857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76064"/>
          </a:xfrm>
        </p:spPr>
        <p:txBody>
          <a:bodyPr>
            <a:normAutofit fontScale="90000"/>
          </a:bodyPr>
          <a:lstStyle/>
          <a:p>
            <a:pPr algn="ctr"/>
            <a:r>
              <a:rPr lang="en-US" sz="3600" b="1" dirty="0">
                <a:solidFill>
                  <a:schemeClr val="accent1">
                    <a:lumMod val="75000"/>
                  </a:schemeClr>
                </a:solidFill>
              </a:rPr>
              <a:t>Example of preprocessing results</a:t>
            </a:r>
            <a:endParaRPr lang="ru-RU" sz="3600" b="1" dirty="0">
              <a:solidFill>
                <a:schemeClr val="accent1">
                  <a:lumMod val="75000"/>
                </a:schemeClr>
              </a:solidFill>
            </a:endParaRPr>
          </a:p>
        </p:txBody>
      </p:sp>
      <p:cxnSp>
        <p:nvCxnSpPr>
          <p:cNvPr id="7" name="Прямая соединительная линия 6"/>
          <p:cNvCxnSpPr/>
          <p:nvPr/>
        </p:nvCxnSpPr>
        <p:spPr bwMode="auto">
          <a:xfrm>
            <a:off x="856007" y="5157743"/>
            <a:ext cx="1152128" cy="0"/>
          </a:xfrm>
          <a:prstGeom prst="line">
            <a:avLst/>
          </a:prstGeom>
          <a:solidFill>
            <a:schemeClr val="accent1"/>
          </a:solidFill>
          <a:ln w="34925" cap="flat" cmpd="sng" algn="ctr">
            <a:solidFill>
              <a:srgbClr val="66FF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p:cNvCxnSpPr>
            <a:cxnSpLocks/>
          </p:cNvCxnSpPr>
          <p:nvPr/>
        </p:nvCxnSpPr>
        <p:spPr bwMode="auto">
          <a:xfrm>
            <a:off x="856007" y="5516463"/>
            <a:ext cx="1152128" cy="0"/>
          </a:xfrm>
          <a:prstGeom prst="line">
            <a:avLst/>
          </a:prstGeom>
          <a:solidFill>
            <a:schemeClr val="accent1"/>
          </a:solidFill>
          <a:ln w="34925" cap="flat" cmpd="sng" algn="ctr">
            <a:solidFill>
              <a:srgbClr val="CC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326231" y="4938252"/>
            <a:ext cx="1165704" cy="338554"/>
          </a:xfrm>
          <a:prstGeom prst="rect">
            <a:avLst/>
          </a:prstGeom>
          <a:noFill/>
        </p:spPr>
        <p:txBody>
          <a:bodyPr wrap="none" rtlCol="0">
            <a:spAutoFit/>
          </a:bodyPr>
          <a:lstStyle/>
          <a:p>
            <a:r>
              <a:rPr lang="en-US" sz="1600" b="1" dirty="0">
                <a:solidFill>
                  <a:schemeClr val="tx1"/>
                </a:solidFill>
              </a:rPr>
              <a:t>Real track</a:t>
            </a:r>
            <a:endParaRPr lang="ru-RU" sz="1600" b="1" dirty="0">
              <a:solidFill>
                <a:schemeClr val="tx1"/>
              </a:solidFill>
            </a:endParaRPr>
          </a:p>
        </p:txBody>
      </p:sp>
      <p:sp>
        <p:nvSpPr>
          <p:cNvPr id="13" name="Прямоугольник 12"/>
          <p:cNvSpPr/>
          <p:nvPr/>
        </p:nvSpPr>
        <p:spPr>
          <a:xfrm>
            <a:off x="2246081" y="5307483"/>
            <a:ext cx="1326004" cy="338554"/>
          </a:xfrm>
          <a:prstGeom prst="rect">
            <a:avLst/>
          </a:prstGeom>
        </p:spPr>
        <p:txBody>
          <a:bodyPr wrap="none">
            <a:spAutoFit/>
          </a:bodyPr>
          <a:lstStyle/>
          <a:p>
            <a:r>
              <a:rPr lang="en-US" sz="1600" b="1" dirty="0">
                <a:solidFill>
                  <a:schemeClr val="tx1"/>
                </a:solidFill>
              </a:rPr>
              <a:t>Ghost track</a:t>
            </a:r>
            <a:endParaRPr lang="ru-RU" sz="1600" b="1" dirty="0">
              <a:solidFill>
                <a:schemeClr val="tx1"/>
              </a:solidFill>
            </a:endParaRPr>
          </a:p>
        </p:txBody>
      </p:sp>
      <p:sp>
        <p:nvSpPr>
          <p:cNvPr id="3" name="TextBox 2"/>
          <p:cNvSpPr txBox="1"/>
          <p:nvPr/>
        </p:nvSpPr>
        <p:spPr>
          <a:xfrm>
            <a:off x="4078147" y="4881934"/>
            <a:ext cx="4680519" cy="923330"/>
          </a:xfrm>
          <a:prstGeom prst="rect">
            <a:avLst/>
          </a:prstGeom>
          <a:noFill/>
        </p:spPr>
        <p:txBody>
          <a:bodyPr wrap="square" rtlCol="0">
            <a:spAutoFit/>
          </a:bodyPr>
          <a:lstStyle/>
          <a:p>
            <a:r>
              <a:rPr lang="en-US" dirty="0"/>
              <a:t>Input data for the first step algorithm  were simulated by GEANT in </a:t>
            </a:r>
            <a:r>
              <a:rPr lang="en-US" dirty="0" err="1"/>
              <a:t>MPDRoot</a:t>
            </a:r>
            <a:r>
              <a:rPr lang="en-US" dirty="0"/>
              <a:t> framework for the real BM@N configuration.</a:t>
            </a:r>
            <a:endParaRPr lang="ru-RU" dirty="0"/>
          </a:p>
        </p:txBody>
      </p:sp>
      <p:pic>
        <p:nvPicPr>
          <p:cNvPr id="20" name="Picture 19">
            <a:extLst>
              <a:ext uri="{FF2B5EF4-FFF2-40B4-BE49-F238E27FC236}">
                <a16:creationId xmlns:a16="http://schemas.microsoft.com/office/drawing/2014/main" xmlns="" id="{5CE12E0F-1111-4711-9CAF-705E738A7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88" y="1078588"/>
            <a:ext cx="8080412" cy="3652312"/>
          </a:xfrm>
          <a:prstGeom prst="rect">
            <a:avLst/>
          </a:prstGeom>
        </p:spPr>
      </p:pic>
      <p:sp>
        <p:nvSpPr>
          <p:cNvPr id="21" name="Дата 2">
            <a:extLst>
              <a:ext uri="{FF2B5EF4-FFF2-40B4-BE49-F238E27FC236}">
                <a16:creationId xmlns:a16="http://schemas.microsoft.com/office/drawing/2014/main" xmlns="" id="{4C90B440-5F37-4768-9637-6A21043BB5B1}"/>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22" name="Нижний колонтитул 3">
            <a:extLst>
              <a:ext uri="{FF2B5EF4-FFF2-40B4-BE49-F238E27FC236}">
                <a16:creationId xmlns:a16="http://schemas.microsoft.com/office/drawing/2014/main" xmlns="" id="{04FD9795-2465-4ECE-9531-BE1EA197BBF0}"/>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23" name="Номер слайда 4">
            <a:extLst>
              <a:ext uri="{FF2B5EF4-FFF2-40B4-BE49-F238E27FC236}">
                <a16:creationId xmlns:a16="http://schemas.microsoft.com/office/drawing/2014/main" xmlns="" id="{471DB51E-4A84-4742-996D-4FE5543B45C8}"/>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8</a:t>
            </a:fld>
            <a:endParaRPr lang="ru-RU"/>
          </a:p>
        </p:txBody>
      </p:sp>
    </p:spTree>
    <p:extLst>
      <p:ext uri="{BB962C8B-B14F-4D97-AF65-F5344CB8AC3E}">
        <p14:creationId xmlns:p14="http://schemas.microsoft.com/office/powerpoint/2010/main" val="276348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E1060-C8A2-4E1C-93B1-46C759CB44D9}"/>
              </a:ext>
            </a:extLst>
          </p:cNvPr>
          <p:cNvSpPr>
            <a:spLocks noGrp="1"/>
          </p:cNvSpPr>
          <p:nvPr>
            <p:ph type="title"/>
          </p:nvPr>
        </p:nvSpPr>
        <p:spPr>
          <a:xfrm>
            <a:off x="19954" y="19472"/>
            <a:ext cx="9144000" cy="523528"/>
          </a:xfrm>
        </p:spPr>
        <p:txBody>
          <a:bodyPr>
            <a:noAutofit/>
          </a:bodyPr>
          <a:lstStyle/>
          <a:p>
            <a:r>
              <a:rPr lang="en-US" sz="4000" b="1" dirty="0">
                <a:solidFill>
                  <a:srgbClr val="0000FF"/>
                </a:solidFill>
              </a:rPr>
              <a:t>2d step. Track-candidate classification</a:t>
            </a:r>
            <a:endParaRPr lang="ru-RU" sz="4000" b="1" dirty="0">
              <a:solidFill>
                <a:srgbClr val="0000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C60D7997-D300-4625-BF5F-6C630732486F}"/>
                  </a:ext>
                </a:extLst>
              </p:cNvPr>
              <p:cNvSpPr>
                <a:spLocks noGrp="1"/>
              </p:cNvSpPr>
              <p:nvPr>
                <p:ph idx="1"/>
              </p:nvPr>
            </p:nvSpPr>
            <p:spPr>
              <a:xfrm>
                <a:off x="19954" y="615602"/>
                <a:ext cx="9216008" cy="2597374"/>
              </a:xfrm>
            </p:spPr>
            <p:txBody>
              <a:bodyPr>
                <a:normAutofit/>
              </a:bodyPr>
              <a:lstStyle/>
              <a:p>
                <a:pPr marL="0" indent="0">
                  <a:buNone/>
                </a:pPr>
                <a:r>
                  <a:rPr lang="en-US" sz="1800" dirty="0"/>
                  <a:t>After the preprocessing, we obtain a set of track-candidates, which should be divided in two groups with particular labels –  </a:t>
                </a:r>
                <a:r>
                  <a:rPr lang="en-US" sz="1800" b="1" dirty="0"/>
                  <a:t>tracks</a:t>
                </a:r>
                <a:r>
                  <a:rPr lang="en-US" sz="1800" dirty="0"/>
                  <a:t> (ones) and </a:t>
                </a:r>
                <a:r>
                  <a:rPr lang="en-US" sz="1800" b="1" dirty="0"/>
                  <a:t>ghosts </a:t>
                </a:r>
                <a:r>
                  <a:rPr lang="en-US" sz="1800" dirty="0"/>
                  <a:t>(zeros). </a:t>
                </a:r>
              </a:p>
              <a:p>
                <a:pPr marL="0" indent="0">
                  <a:buNone/>
                </a:pPr>
                <a:r>
                  <a:rPr lang="en-US" sz="1800" dirty="0"/>
                  <a:t>As the input for our network we utilized the bunch of track candidates were presented as tensor with size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×6×3</m:t>
                    </m:r>
                  </m:oMath>
                </a14:m>
                <a:r>
                  <a:rPr lang="en-US" sz="1800" dirty="0"/>
                  <a:t>, where </a:t>
                </a:r>
                <a:r>
                  <a:rPr lang="en-US" sz="1800" i="1" dirty="0"/>
                  <a:t>N </a:t>
                </a:r>
                <a:r>
                  <a:rPr lang="en-US" sz="1800" dirty="0"/>
                  <a:t>– is a number of candidates, 6 – stations’ number indicating timesteps for our RNN and 3 – set of coordinates.</a:t>
                </a:r>
              </a:p>
            </p:txBody>
          </p:sp>
        </mc:Choice>
        <mc:Fallback xmlns="">
          <p:sp>
            <p:nvSpPr>
              <p:cNvPr id="3" name="Content Placeholder 2">
                <a:extLst>
                  <a:ext uri="{FF2B5EF4-FFF2-40B4-BE49-F238E27FC236}">
                    <a16:creationId xmlns:a16="http://schemas.microsoft.com/office/drawing/2014/main" id="{C60D7997-D300-4625-BF5F-6C630732486F}"/>
                  </a:ext>
                </a:extLst>
              </p:cNvPr>
              <p:cNvSpPr>
                <a:spLocks noGrp="1" noRot="1" noChangeAspect="1" noMove="1" noResize="1" noEditPoints="1" noAdjustHandles="1" noChangeArrowheads="1" noChangeShapeType="1" noTextEdit="1"/>
              </p:cNvSpPr>
              <p:nvPr>
                <p:ph idx="1"/>
              </p:nvPr>
            </p:nvSpPr>
            <p:spPr>
              <a:xfrm>
                <a:off x="19954" y="615602"/>
                <a:ext cx="9216008" cy="2597374"/>
              </a:xfrm>
              <a:blipFill>
                <a:blip r:embed="rId2"/>
                <a:stretch>
                  <a:fillRect l="-529" t="-1408"/>
                </a:stretch>
              </a:blipFill>
            </p:spPr>
            <p:txBody>
              <a:bodyPr/>
              <a:lstStyle/>
              <a:p>
                <a:r>
                  <a:rPr lang="ru-RU">
                    <a:noFill/>
                  </a:rPr>
                  <a:t> </a:t>
                </a:r>
              </a:p>
            </p:txBody>
          </p:sp>
        </mc:Fallback>
      </mc:AlternateContent>
      <p:pic>
        <p:nvPicPr>
          <p:cNvPr id="8" name="Picture 17">
            <a:extLst>
              <a:ext uri="{FF2B5EF4-FFF2-40B4-BE49-F238E27FC236}">
                <a16:creationId xmlns:a16="http://schemas.microsoft.com/office/drawing/2014/main" xmlns="" id="{2B077AC8-0ACC-4FE8-8380-6BECD943E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204864"/>
            <a:ext cx="7046600" cy="3586950"/>
          </a:xfrm>
          <a:prstGeom prst="rect">
            <a:avLst/>
          </a:prstGeom>
        </p:spPr>
      </p:pic>
      <p:sp>
        <p:nvSpPr>
          <p:cNvPr id="9" name="Rectangle 8">
            <a:extLst>
              <a:ext uri="{FF2B5EF4-FFF2-40B4-BE49-F238E27FC236}">
                <a16:creationId xmlns:a16="http://schemas.microsoft.com/office/drawing/2014/main" xmlns="" id="{4B5687FD-CCC0-4E14-B514-B5051EAD2E8A}"/>
              </a:ext>
            </a:extLst>
          </p:cNvPr>
          <p:cNvSpPr/>
          <p:nvPr/>
        </p:nvSpPr>
        <p:spPr>
          <a:xfrm>
            <a:off x="396240" y="5987018"/>
            <a:ext cx="8538043" cy="369332"/>
          </a:xfrm>
          <a:prstGeom prst="rect">
            <a:avLst/>
          </a:prstGeom>
        </p:spPr>
        <p:txBody>
          <a:bodyPr wrap="none">
            <a:spAutoFit/>
          </a:bodyPr>
          <a:lstStyle/>
          <a:p>
            <a:r>
              <a:rPr lang="en-US" dirty="0">
                <a:hlinkClick r:id="rId4"/>
              </a:rPr>
              <a:t>https://r2rt.com/written-memories-understanding-deriving-and-extending-the-lstm.html</a:t>
            </a:r>
            <a:endParaRPr lang="ru-RU" dirty="0"/>
          </a:p>
        </p:txBody>
      </p:sp>
      <p:sp>
        <p:nvSpPr>
          <p:cNvPr id="10" name="Дата 2">
            <a:extLst>
              <a:ext uri="{FF2B5EF4-FFF2-40B4-BE49-F238E27FC236}">
                <a16:creationId xmlns:a16="http://schemas.microsoft.com/office/drawing/2014/main" xmlns="" id="{6B86B118-B9D3-4589-99D3-EDDF5AB0021D}"/>
              </a:ext>
            </a:extLst>
          </p:cNvPr>
          <p:cNvSpPr>
            <a:spLocks noGrp="1"/>
          </p:cNvSpPr>
          <p:nvPr>
            <p:ph type="dt" sz="half" idx="10"/>
          </p:nvPr>
        </p:nvSpPr>
        <p:spPr>
          <a:xfrm>
            <a:off x="457200" y="6356350"/>
            <a:ext cx="2133600" cy="365125"/>
          </a:xfrm>
        </p:spPr>
        <p:txBody>
          <a:bodyPr/>
          <a:lstStyle/>
          <a:p>
            <a:fld id="{1443C20F-DF2B-425C-BDD1-93C45C40C9C0}" type="datetime1">
              <a:rPr lang="en-US" smtClean="0"/>
              <a:t>4/26/2018</a:t>
            </a:fld>
            <a:endParaRPr lang="ru-RU" dirty="0"/>
          </a:p>
        </p:txBody>
      </p:sp>
      <p:sp>
        <p:nvSpPr>
          <p:cNvPr id="11" name="Нижний колонтитул 3">
            <a:extLst>
              <a:ext uri="{FF2B5EF4-FFF2-40B4-BE49-F238E27FC236}">
                <a16:creationId xmlns:a16="http://schemas.microsoft.com/office/drawing/2014/main" xmlns="" id="{2EF3039A-6439-44EF-A211-2C9625D2F41C}"/>
              </a:ext>
            </a:extLst>
          </p:cNvPr>
          <p:cNvSpPr>
            <a:spLocks noGrp="1"/>
          </p:cNvSpPr>
          <p:nvPr>
            <p:ph type="ftr" sz="quarter" idx="11"/>
          </p:nvPr>
        </p:nvSpPr>
        <p:spPr>
          <a:xfrm>
            <a:off x="3124200" y="6356350"/>
            <a:ext cx="2895600" cy="365125"/>
          </a:xfrm>
        </p:spPr>
        <p:txBody>
          <a:bodyPr/>
          <a:lstStyle/>
          <a:p>
            <a:r>
              <a:rPr lang="en-US" dirty="0"/>
              <a:t>P. Goncharov et al,  Deep learning for tracking AYSS-2018</a:t>
            </a:r>
            <a:endParaRPr lang="ru-RU" dirty="0"/>
          </a:p>
        </p:txBody>
      </p:sp>
      <p:sp>
        <p:nvSpPr>
          <p:cNvPr id="12" name="Номер слайда 4">
            <a:extLst>
              <a:ext uri="{FF2B5EF4-FFF2-40B4-BE49-F238E27FC236}">
                <a16:creationId xmlns:a16="http://schemas.microsoft.com/office/drawing/2014/main" xmlns="" id="{739EB44E-A6CD-440A-913B-717E37B80824}"/>
              </a:ext>
            </a:extLst>
          </p:cNvPr>
          <p:cNvSpPr>
            <a:spLocks noGrp="1"/>
          </p:cNvSpPr>
          <p:nvPr>
            <p:ph type="sldNum" sz="quarter" idx="12"/>
          </p:nvPr>
        </p:nvSpPr>
        <p:spPr>
          <a:xfrm>
            <a:off x="6553200" y="6356350"/>
            <a:ext cx="2133600" cy="365125"/>
          </a:xfrm>
        </p:spPr>
        <p:txBody>
          <a:bodyPr/>
          <a:lstStyle/>
          <a:p>
            <a:fld id="{3A3F53D8-0467-4BC7-83BB-6F68418DED5E}" type="slidenum">
              <a:rPr lang="ru-RU" smtClean="0"/>
              <a:t>9</a:t>
            </a:fld>
            <a:endParaRPr lang="ru-RU"/>
          </a:p>
        </p:txBody>
      </p:sp>
    </p:spTree>
    <p:extLst>
      <p:ext uri="{BB962C8B-B14F-4D97-AF65-F5344CB8AC3E}">
        <p14:creationId xmlns:p14="http://schemas.microsoft.com/office/powerpoint/2010/main" val="23532240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3215</TotalTime>
  <Words>1809</Words>
  <Application>Microsoft Office PowerPoint</Application>
  <PresentationFormat>Экран (4:3)</PresentationFormat>
  <Paragraphs>190</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CATCH AND PROLONG: RECURRENT NEURAL NETWORK FOR SEEKING TRACK-CANDIDATES</vt:lpstr>
      <vt:lpstr>NICA-MPD-SPD-BM@N</vt:lpstr>
      <vt:lpstr>Baryonic Matter at Nuclotron (BM@N)</vt:lpstr>
      <vt:lpstr>Презентация PowerPoint</vt:lpstr>
      <vt:lpstr>Event reconstruction is the key problem  of HENP data analysis</vt:lpstr>
      <vt:lpstr>Two-step tracking </vt:lpstr>
      <vt:lpstr>How does it work?! Preliminary search</vt:lpstr>
      <vt:lpstr>Example of preprocessing results</vt:lpstr>
      <vt:lpstr>2d step. Track-candidate classification</vt:lpstr>
      <vt:lpstr>Results of two-step approach</vt:lpstr>
      <vt:lpstr>One end-to-end system</vt:lpstr>
      <vt:lpstr>What did we make?</vt:lpstr>
      <vt:lpstr>Custom loss function</vt:lpstr>
      <vt:lpstr>Dataset and Training setup</vt:lpstr>
      <vt:lpstr>Results</vt:lpstr>
      <vt:lpstr>Outlook</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approach to the particle track reconstruction based on deep learning methods</dc:title>
  <dc:creator>Gennady Ososkov</dc:creator>
  <cp:lastModifiedBy>Gena</cp:lastModifiedBy>
  <cp:revision>170</cp:revision>
  <dcterms:created xsi:type="dcterms:W3CDTF">2017-09-24T19:29:40Z</dcterms:created>
  <dcterms:modified xsi:type="dcterms:W3CDTF">2018-04-26T05:23:46Z</dcterms:modified>
</cp:coreProperties>
</file>