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2" r:id="rId1"/>
    <p:sldMasterId id="2147483664" r:id="rId2"/>
  </p:sldMasterIdLst>
  <p:notesMasterIdLst>
    <p:notesMasterId r:id="rId76"/>
  </p:notesMasterIdLst>
  <p:handoutMasterIdLst>
    <p:handoutMasterId r:id="rId77"/>
  </p:handoutMasterIdLst>
  <p:sldIdLst>
    <p:sldId id="256" r:id="rId3"/>
    <p:sldId id="565" r:id="rId4"/>
    <p:sldId id="566" r:id="rId5"/>
    <p:sldId id="416" r:id="rId6"/>
    <p:sldId id="414" r:id="rId7"/>
    <p:sldId id="504" r:id="rId8"/>
    <p:sldId id="505" r:id="rId9"/>
    <p:sldId id="418" r:id="rId10"/>
    <p:sldId id="503" r:id="rId11"/>
    <p:sldId id="501" r:id="rId12"/>
    <p:sldId id="514" r:id="rId13"/>
    <p:sldId id="502" r:id="rId14"/>
    <p:sldId id="420" r:id="rId15"/>
    <p:sldId id="421" r:id="rId16"/>
    <p:sldId id="515" r:id="rId17"/>
    <p:sldId id="516" r:id="rId18"/>
    <p:sldId id="424" r:id="rId19"/>
    <p:sldId id="425" r:id="rId20"/>
    <p:sldId id="506" r:id="rId21"/>
    <p:sldId id="507" r:id="rId22"/>
    <p:sldId id="508" r:id="rId23"/>
    <p:sldId id="509" r:id="rId24"/>
    <p:sldId id="517" r:id="rId25"/>
    <p:sldId id="512" r:id="rId26"/>
    <p:sldId id="513" r:id="rId27"/>
    <p:sldId id="567" r:id="rId28"/>
    <p:sldId id="520" r:id="rId29"/>
    <p:sldId id="541" r:id="rId30"/>
    <p:sldId id="543" r:id="rId31"/>
    <p:sldId id="521" r:id="rId32"/>
    <p:sldId id="522" r:id="rId33"/>
    <p:sldId id="523" r:id="rId34"/>
    <p:sldId id="524" r:id="rId35"/>
    <p:sldId id="525" r:id="rId36"/>
    <p:sldId id="526" r:id="rId37"/>
    <p:sldId id="527" r:id="rId38"/>
    <p:sldId id="528" r:id="rId39"/>
    <p:sldId id="529" r:id="rId40"/>
    <p:sldId id="530" r:id="rId41"/>
    <p:sldId id="593" r:id="rId42"/>
    <p:sldId id="431" r:id="rId43"/>
    <p:sldId id="432" r:id="rId44"/>
    <p:sldId id="531" r:id="rId45"/>
    <p:sldId id="433" r:id="rId46"/>
    <p:sldId id="537" r:id="rId47"/>
    <p:sldId id="539" r:id="rId48"/>
    <p:sldId id="540" r:id="rId49"/>
    <p:sldId id="542" r:id="rId50"/>
    <p:sldId id="538" r:id="rId51"/>
    <p:sldId id="544" r:id="rId52"/>
    <p:sldId id="488" r:id="rId53"/>
    <p:sldId id="489" r:id="rId54"/>
    <p:sldId id="546" r:id="rId55"/>
    <p:sldId id="549" r:id="rId56"/>
    <p:sldId id="547" r:id="rId57"/>
    <p:sldId id="548" r:id="rId58"/>
    <p:sldId id="545" r:id="rId59"/>
    <p:sldId id="594" r:id="rId60"/>
    <p:sldId id="550" r:id="rId61"/>
    <p:sldId id="551" r:id="rId62"/>
    <p:sldId id="552" r:id="rId63"/>
    <p:sldId id="553" r:id="rId64"/>
    <p:sldId id="554" r:id="rId65"/>
    <p:sldId id="555" r:id="rId66"/>
    <p:sldId id="556" r:id="rId67"/>
    <p:sldId id="557" r:id="rId68"/>
    <p:sldId id="558" r:id="rId69"/>
    <p:sldId id="559" r:id="rId70"/>
    <p:sldId id="564" r:id="rId71"/>
    <p:sldId id="560" r:id="rId72"/>
    <p:sldId id="562" r:id="rId73"/>
    <p:sldId id="563" r:id="rId74"/>
    <p:sldId id="499" r:id="rId75"/>
  </p:sldIdLst>
  <p:sldSz cx="9144000" cy="6858000" type="screen4x3"/>
  <p:notesSz cx="6858000" cy="91900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rnush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6600"/>
    <a:srgbClr val="A41C9A"/>
    <a:srgbClr val="006600"/>
    <a:srgbClr val="008000"/>
    <a:srgbClr val="CA2CCE"/>
    <a:srgbClr val="A32B05"/>
    <a:srgbClr val="FF3300"/>
    <a:srgbClr val="D53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34" autoAdjust="0"/>
    <p:restoredTop sz="99492" autoAdjust="0"/>
  </p:normalViewPr>
  <p:slideViewPr>
    <p:cSldViewPr>
      <p:cViewPr>
        <p:scale>
          <a:sx n="90" d="100"/>
          <a:sy n="90" d="100"/>
        </p:scale>
        <p:origin x="-276" y="-5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3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6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Relationship Id="rId4" Type="http://schemas.openxmlformats.org/officeDocument/2006/relationships/image" Target="../media/image7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16384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16384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966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</a:defRPr>
            </a:lvl1pPr>
          </a:lstStyle>
          <a:p>
            <a:endParaRPr lang="en-US" altLang="ru-RU"/>
          </a:p>
        </p:txBody>
      </p:sp>
      <p:sp>
        <p:nvSpPr>
          <p:cNvPr id="16384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966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</a:defRPr>
            </a:lvl1pPr>
          </a:lstStyle>
          <a:p>
            <a:fld id="{55A1ADAE-8285-4C27-A619-86371A57DE3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36173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025"/>
          <p:cNvSpPr>
            <a:spLocks noChangeArrowheads="1"/>
          </p:cNvSpPr>
          <p:nvPr/>
        </p:nvSpPr>
        <p:spPr bwMode="auto">
          <a:xfrm>
            <a:off x="0" y="0"/>
            <a:ext cx="6856413" cy="91900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Text Box 1026"/>
          <p:cNvSpPr txBox="1">
            <a:spLocks noChangeArrowheads="1"/>
          </p:cNvSpPr>
          <p:nvPr/>
        </p:nvSpPr>
        <p:spPr bwMode="auto">
          <a:xfrm>
            <a:off x="0" y="0"/>
            <a:ext cx="1841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Text Box 1027"/>
          <p:cNvSpPr txBox="1">
            <a:spLocks noChangeArrowheads="1"/>
          </p:cNvSpPr>
          <p:nvPr/>
        </p:nvSpPr>
        <p:spPr bwMode="auto">
          <a:xfrm>
            <a:off x="6672263" y="0"/>
            <a:ext cx="1841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2" name="Rectangle 102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2436813" y="685800"/>
            <a:ext cx="11730038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1029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43100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2054" name="Text Box 1030"/>
          <p:cNvSpPr txBox="1">
            <a:spLocks noChangeArrowheads="1"/>
          </p:cNvSpPr>
          <p:nvPr/>
        </p:nvSpPr>
        <p:spPr bwMode="auto">
          <a:xfrm>
            <a:off x="0" y="8763000"/>
            <a:ext cx="1841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5" name="Text Box 1031"/>
          <p:cNvSpPr txBox="1">
            <a:spLocks noChangeArrowheads="1"/>
          </p:cNvSpPr>
          <p:nvPr/>
        </p:nvSpPr>
        <p:spPr bwMode="auto">
          <a:xfrm>
            <a:off x="6632575" y="8763000"/>
            <a:ext cx="223838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60" tIns="46080" rIns="92160" bIns="46080" anchor="b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4D02967-5D9E-40A4-8CB1-4B65130FB110}" type="slidenum">
              <a:rPr lang="en-GB" altLang="ru-RU" sz="1200" b="0"/>
              <a:pPr algn="r"/>
              <a:t>‹#›</a:t>
            </a:fld>
            <a:endParaRPr lang="en-GB" altLang="ru-RU" sz="1200" b="0"/>
          </a:p>
        </p:txBody>
      </p:sp>
    </p:spTree>
    <p:extLst>
      <p:ext uri="{BB962C8B-B14F-4D97-AF65-F5344CB8AC3E}">
        <p14:creationId xmlns:p14="http://schemas.microsoft.com/office/powerpoint/2010/main" val="418032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2" name="Rectangle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8334375" cy="1825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endParaRPr lang="en-US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9502"/>
          </a:xfrm>
          <a:prstGeom prst="rect">
            <a:avLst/>
          </a:prstGeom>
          <a:ln/>
        </p:spPr>
        <p:txBody>
          <a:bodyPr/>
          <a:lstStyle/>
          <a:p>
            <a:fld id="{836D6FEC-DD91-4D8D-9D38-5947CED18D49}" type="datetime1">
              <a:rPr lang="en-US" altLang="ru-RU"/>
              <a:pPr/>
              <a:t>4/22/2018</a:t>
            </a:fld>
            <a:endParaRPr lang="ru-RU" alt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728941"/>
            <a:ext cx="2971800" cy="459502"/>
          </a:xfrm>
          <a:prstGeom prst="rect">
            <a:avLst/>
          </a:prstGeom>
          <a:ln/>
        </p:spPr>
        <p:txBody>
          <a:bodyPr/>
          <a:lstStyle/>
          <a:p>
            <a:fld id="{88095A65-5FDF-4F46-98E8-E2DD7C0F6B09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7413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2932"/>
            <a:ext cx="4310063" cy="4191360"/>
          </a:xfrm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84613" y="0"/>
            <a:ext cx="2971800" cy="459502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2A4A0C-287E-4B11-B47E-3FEE101F97FE}" type="datetime1">
              <a:rPr lang="en-US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4/22/2018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9113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728941"/>
            <a:ext cx="2971800" cy="459502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10F42C-8D41-4136-AF98-058D95263EEC}" type="slidenum">
              <a:rPr lang="ru-RU" altLang="ru-RU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73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9114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ln/>
        </p:spPr>
      </p:sp>
      <p:sp>
        <p:nvSpPr>
          <p:cNvPr id="9114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91142" name="Slide Number Placeholder 3"/>
          <p:cNvSpPr txBox="1">
            <a:spLocks noGrp="1"/>
          </p:cNvSpPr>
          <p:nvPr/>
        </p:nvSpPr>
        <p:spPr bwMode="auto">
          <a:xfrm>
            <a:off x="3884613" y="8728941"/>
            <a:ext cx="2971800" cy="45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A0D5C0-3458-4CEF-A721-761B1AB39A6C}" type="slidenum">
              <a:rPr lang="en-US" altLang="ru-RU">
                <a:solidFill>
                  <a:prstClr val="black"/>
                </a:solidFill>
                <a:effectLst/>
              </a:rPr>
              <a:pPr algn="r" eaLnBrk="1" hangingPunct="1">
                <a:spcBef>
                  <a:spcPct val="0"/>
                </a:spcBef>
              </a:pPr>
              <a:t>73</a:t>
            </a:fld>
            <a:endParaRPr lang="en-US" altLang="ru-RU">
              <a:solidFill>
                <a:prstClr val="black"/>
              </a:solidFill>
              <a:effectLst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5FD1C4-9759-4B7E-B986-DE8015D5AB02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0AFD3-ADF8-4CB5-861F-836CE80AE4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8263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C9ABD1-4753-4D37-B647-7FBAD55D0945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2531B1-749D-41FA-840C-FBEEEC94D4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1034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3422FB-603F-44A1-B2F8-DBEDF1A49835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574AB-4E37-4B8B-B78F-D066ACF17A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406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8C15C2-567D-474C-AFA6-F6194EA5188F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43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9B757-E95C-4927-B4C0-AC42B760256C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11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bg-BG" altLang="ru-RU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bg-BG" altLang="ru-RU" sz="2400" b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1845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845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53188"/>
            <a:ext cx="2133600" cy="25241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59A258-8485-4295-9AF9-2A5313C62CA5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b="0" smtClean="0"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53188"/>
            <a:ext cx="2133600" cy="252412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4020C3-D704-4005-8377-7F4F440E3E8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26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D114D-E2A3-48EB-A1F4-6310FD1922A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41FE7-1144-49E9-AD3E-D0C6DC74E0AD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2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796C4-34AA-4FC5-9DC1-1515B21373A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C46F-4524-42CB-B026-BD1E261D36CD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54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D3587-DA12-4A20-84B7-025E4F6C3D1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8D7B4-D24B-47AA-8B0A-AFF81E0ECEA5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07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59BEC-3D22-4A78-B385-DDCA594B0C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5C4B8-68D7-4CDF-B2B2-B43BDBAFFA68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44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64E22-5F8E-4F85-9C06-714294F84A5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92504-AA10-4E4D-9511-5CF4706E4B5F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5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D4D021-2CFC-4236-91CF-15C804B47BF9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3492E-593C-44B2-A8F0-51CE709223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861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79B7D-6596-4869-9863-83AF6D5C0B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BC011-606E-4880-A3B0-A75D339A7281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127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326B0-A4EE-4153-B1AD-9CA7A0A42CB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99DF4-B571-415F-ABED-4499D3CDAC83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49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93A19-CE91-444E-A2DA-B0F54C782B3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9AD35-BE3E-4BC0-B6ED-085291089CAE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27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0B17C-8CBF-4309-B53D-DE5AE47E9A4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81D42-4F03-4967-B437-A368913AE1CE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163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A2E4B-CD80-43DF-9CCF-A0BD3653EF5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B27D-B7AC-4A70-960D-A79915C7758E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690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лавие, текст и 2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B5E5C-E804-4BCC-A261-F5942722630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4FC78-0F3D-4AC9-A0A4-2C2CF44D8622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160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лавие, текст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5588C-977F-461C-99D1-E3EFA3482C5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BE615-86FE-4402-B0DD-18F22402073E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92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лавие, съдържание и 2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B4803-25C9-4D6F-B63C-30CE5752E84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199F0-ADBB-4267-9A4D-5DDB40EFEB90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2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0D5DA-E286-46B4-BE74-ADC9D5D91EC8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47CE0-2072-4FE0-B721-4C472F1DE8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1016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12CF5-B7CE-450A-9F08-A2F6FECFF85D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9BABC-D026-4351-9880-753067DD057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518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EC8E96-C789-4FB8-ADA1-CB44C0F145D9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D772E-BCE8-458E-8BDB-CBDA9D7DAA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548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582D7C-4598-4BC7-AE07-318B5686FE15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93C08-8341-4293-9353-6D9BB6DEAB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399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703E63-0561-4AE6-A101-D5D33744DAC2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8442F-AA51-453E-A45D-AEAE194BB8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170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00267B-51B7-4FD1-818C-5649A62A78AD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0B58-B7E9-4457-AC7E-F41372F9DA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5711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584FD4-3CD1-4C5B-A341-5CD4575FC60C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0EE3D-E131-4F53-9E24-CD09D9450C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7653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fld id="{8D887F85-6E9B-4FCF-A18C-E6C874CBB38E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DB59C84-8BC1-402B-81A1-4A841C1395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79" r:id="rId12"/>
    <p:sldLayoutId id="2147483680" r:id="rId13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1050" y="6237288"/>
            <a:ext cx="555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1" smtClean="0">
                <a:effectLst/>
              </a:defRPr>
            </a:lvl1pPr>
          </a:lstStyle>
          <a:p>
            <a:pPr>
              <a:defRPr/>
            </a:pPr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  <a:latin typeface="Arial Black" pitchFamily="34" charset="0"/>
              </a:defRPr>
            </a:lvl1pPr>
          </a:lstStyle>
          <a:p>
            <a:pPr>
              <a:defRPr/>
            </a:pPr>
            <a:fld id="{1C064BAB-4D21-4BE2-B734-A1C575542333}" type="slidenum">
              <a:rPr lang="ru-RU" b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b="0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bg-BG" altLang="ru-RU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666699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666699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9999CC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666699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9999CC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bg-BG" altLang="ru-RU" b="0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742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/>
              </a:defRPr>
            </a:lvl1pPr>
          </a:lstStyle>
          <a:p>
            <a:pPr>
              <a:defRPr/>
            </a:pPr>
            <a:fld id="{F59C127E-8973-4117-8AD9-6F9CC0F4A2B8}" type="datetime1">
              <a:rPr lang="ru-RU" b="0" smtClean="0">
                <a:solidFill>
                  <a:srgbClr val="000000"/>
                </a:solidFill>
              </a:rPr>
              <a:t>22.04.2018</a:t>
            </a:fld>
            <a:endParaRPr lang="ru-RU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7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ososkov@jinr.r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7.bin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3.vml"/><Relationship Id="rId11" Type="http://schemas.openxmlformats.org/officeDocument/2006/relationships/image" Target="../media/image21.wmf"/><Relationship Id="rId5" Type="http://schemas.openxmlformats.org/officeDocument/2006/relationships/image" Target="../media/image16.wmf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0.wmf"/><Relationship Id="rId1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5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hyperlink" Target="file:///D:\neuron\&#1089;&#1077;&#1084;&#1080;&#1085;&#1072;&#1088;%20&#1074;%20&#1051;&#1060;&#1042;&#1069;%20&#1084;&#1072;&#1081;2011\Animated_glider_emblem.gi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png"/><Relationship Id="rId11" Type="http://schemas.openxmlformats.org/officeDocument/2006/relationships/image" Target="../media/image78.png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75.png"/><Relationship Id="rId9" Type="http://schemas.openxmlformats.org/officeDocument/2006/relationships/image" Target="../media/image79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1.jpeg"/><Relationship Id="rId5" Type="http://schemas.openxmlformats.org/officeDocument/2006/relationships/image" Target="../media/image89.wmf"/><Relationship Id="rId4" Type="http://schemas.openxmlformats.org/officeDocument/2006/relationships/oleObject" Target="../embeddings/oleObject20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2.wmf"/><Relationship Id="rId4" Type="http://schemas.openxmlformats.org/officeDocument/2006/relationships/oleObject" Target="../embeddings/oleObject2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3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0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es.wikipedia.org/wiki/Camillo_Golgi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3.png"/><Relationship Id="rId4" Type="http://schemas.openxmlformats.org/officeDocument/2006/relationships/image" Target="../media/image122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karpathy.github.io/2016/05/31/rl/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liostrogoblin/NEC2017-neural-networks-workshop" TargetMode="External"/><Relationship Id="rId2" Type="http://schemas.openxmlformats.org/officeDocument/2006/relationships/hyperlink" Target="https://keras.io/getting-started/sequential-model-gui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rpathy/neuraltalk" TargetMode="External"/><Relationship Id="rId2" Type="http://schemas.openxmlformats.org/officeDocument/2006/relationships/hyperlink" Target="https://github.com/pavelgonchar/colorne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tensorflow/magenta" TargetMode="External"/><Relationship Id="rId4" Type="http://schemas.openxmlformats.org/officeDocument/2006/relationships/image" Target="../media/image15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s://rg.ru/2016/07/26/neuro.html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studopedia.su/11_111995_poryadok-raboti-s-Neural-Network-Wizard.html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755650" y="1268413"/>
            <a:ext cx="7993063" cy="1392237"/>
            <a:chOff x="1104" y="960"/>
            <a:chExt cx="3791" cy="1017"/>
          </a:xfrm>
        </p:grpSpPr>
        <p:sp>
          <p:nvSpPr>
            <p:cNvPr id="4098" name="AutoShape 2"/>
            <p:cNvSpPr>
              <a:spLocks noChangeArrowheads="1"/>
            </p:cNvSpPr>
            <p:nvPr/>
          </p:nvSpPr>
          <p:spPr bwMode="auto">
            <a:xfrm>
              <a:off x="1104" y="960"/>
              <a:ext cx="3791" cy="1016"/>
            </a:xfrm>
            <a:prstGeom prst="roundRect">
              <a:avLst>
                <a:gd name="adj" fmla="val 9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99" name="Text Box 3"/>
            <p:cNvSpPr txBox="1">
              <a:spLocks noChangeArrowheads="1"/>
            </p:cNvSpPr>
            <p:nvPr/>
          </p:nvSpPr>
          <p:spPr bwMode="auto">
            <a:xfrm>
              <a:off x="1104" y="1554"/>
              <a:ext cx="3791" cy="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6080" tIns="46080" rIns="46080" bIns="46080" anchor="b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ru-RU" sz="3200">
                <a:solidFill>
                  <a:srgbClr val="2300D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1963847"/>
            <a:ext cx="91440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dirty="0" smtClean="0">
                <a:solidFill>
                  <a:srgbClr val="0000FF"/>
                </a:solidFill>
              </a:rPr>
              <a:t>Искусственные нейронные сети и их применения</a:t>
            </a:r>
            <a:endParaRPr lang="en-US" altLang="ru-RU" b="0" dirty="0"/>
          </a:p>
        </p:txBody>
      </p:sp>
      <p:grpSp>
        <p:nvGrpSpPr>
          <p:cNvPr id="4106" name="Group 10"/>
          <p:cNvGrpSpPr>
            <a:grpSpLocks/>
          </p:cNvGrpSpPr>
          <p:nvPr/>
        </p:nvGrpSpPr>
        <p:grpSpPr bwMode="auto">
          <a:xfrm>
            <a:off x="1331640" y="3555543"/>
            <a:ext cx="6640512" cy="2320926"/>
            <a:chOff x="792" y="2120"/>
            <a:chExt cx="4183" cy="1462"/>
          </a:xfrm>
        </p:grpSpPr>
        <p:sp>
          <p:nvSpPr>
            <p:cNvPr id="4107" name="AutoShape 11"/>
            <p:cNvSpPr>
              <a:spLocks noChangeArrowheads="1"/>
            </p:cNvSpPr>
            <p:nvPr/>
          </p:nvSpPr>
          <p:spPr bwMode="auto">
            <a:xfrm>
              <a:off x="792" y="2120"/>
              <a:ext cx="4183" cy="1462"/>
            </a:xfrm>
            <a:prstGeom prst="roundRect">
              <a:avLst>
                <a:gd name="adj" fmla="val 65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08" name="Text Box 12"/>
            <p:cNvSpPr txBox="1">
              <a:spLocks noChangeArrowheads="1"/>
            </p:cNvSpPr>
            <p:nvPr/>
          </p:nvSpPr>
          <p:spPr bwMode="auto">
            <a:xfrm>
              <a:off x="792" y="2120"/>
              <a:ext cx="4183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160" tIns="46080" rIns="92160" bIns="46080">
              <a:spAutoFit/>
            </a:bodyPr>
            <a:lstStyle>
              <a:lvl1pPr marL="341313" indent="-341313"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ru-RU" sz="2800" dirty="0" err="1">
                  <a:latin typeface="+mn-lt"/>
                </a:rPr>
                <a:t>Ососков</a:t>
              </a:r>
              <a:r>
                <a:rPr lang="ru-RU" sz="2800" dirty="0">
                  <a:latin typeface="+mn-lt"/>
                </a:rPr>
                <a:t> Геннадий </a:t>
              </a:r>
              <a:r>
                <a:rPr lang="ru-RU" sz="2800" dirty="0" smtClean="0">
                  <a:latin typeface="+mn-lt"/>
                </a:rPr>
                <a:t>Алексеевич</a:t>
              </a:r>
              <a:endParaRPr lang="ru-RU" altLang="ru-RU" sz="2000" dirty="0">
                <a:solidFill>
                  <a:srgbClr val="0000FF"/>
                </a:solidFill>
                <a:latin typeface="+mn-lt"/>
              </a:endParaRPr>
            </a:p>
          </p:txBody>
        </p:sp>
      </p:grpSp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4" y="-13590"/>
            <a:ext cx="1511449" cy="14263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894412" y="4365104"/>
            <a:ext cx="6064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altLang="ru-RU" sz="2000" dirty="0" smtClean="0">
                <a:solidFill>
                  <a:srgbClr val="0000FF"/>
                </a:solidFill>
                <a:latin typeface="Arial"/>
              </a:rPr>
              <a:t>Лаборатория </a:t>
            </a:r>
            <a:r>
              <a:rPr lang="ru-RU" altLang="ru-RU" sz="2000" dirty="0">
                <a:solidFill>
                  <a:srgbClr val="0000FF"/>
                </a:solidFill>
                <a:latin typeface="Arial"/>
              </a:rPr>
              <a:t>Информационных Технологий, </a:t>
            </a:r>
          </a:p>
          <a:p>
            <a:pPr lvl="0" algn="ctr">
              <a:lnSpc>
                <a:spcPct val="80000"/>
              </a:lnSpc>
            </a:pPr>
            <a:r>
              <a:rPr lang="ru-RU" altLang="ru-RU" sz="2000" dirty="0">
                <a:solidFill>
                  <a:srgbClr val="0000FF"/>
                </a:solidFill>
                <a:latin typeface="Arial"/>
              </a:rPr>
              <a:t>Объединенного института ядерных исследований</a:t>
            </a:r>
            <a:r>
              <a:rPr lang="en-US" altLang="ru-RU" sz="2000" dirty="0">
                <a:solidFill>
                  <a:srgbClr val="0000FF"/>
                </a:solidFill>
                <a:latin typeface="Arial"/>
              </a:rPr>
              <a:t> </a:t>
            </a:r>
          </a:p>
          <a:p>
            <a:pPr lvl="0" algn="ctr">
              <a:lnSpc>
                <a:spcPct val="80000"/>
              </a:lnSpc>
            </a:pPr>
            <a:r>
              <a:rPr lang="en-US" altLang="ru-RU" sz="2000" dirty="0">
                <a:solidFill>
                  <a:srgbClr val="0000FF"/>
                </a:solidFill>
                <a:latin typeface="Arial"/>
              </a:rPr>
              <a:t>email: </a:t>
            </a:r>
            <a:r>
              <a:rPr lang="en-GB" altLang="ru-RU" sz="2000" dirty="0">
                <a:solidFill>
                  <a:srgbClr val="0000FF"/>
                </a:solidFill>
                <a:latin typeface="Arial"/>
                <a:hlinkClick r:id="rId4"/>
              </a:rPr>
              <a:t>ososkov@jinr.ru</a:t>
            </a:r>
            <a:endParaRPr lang="en-GB" altLang="ru-RU" sz="2000" dirty="0">
              <a:solidFill>
                <a:srgbClr val="0000FF"/>
              </a:solidFill>
              <a:latin typeface="Arial"/>
            </a:endParaRPr>
          </a:p>
          <a:p>
            <a:pPr lvl="0" algn="ctr">
              <a:lnSpc>
                <a:spcPct val="80000"/>
              </a:lnSpc>
            </a:pPr>
            <a:r>
              <a:rPr lang="en-US" altLang="ru-RU" sz="2000" dirty="0">
                <a:solidFill>
                  <a:srgbClr val="0000FF"/>
                </a:solidFill>
                <a:latin typeface="Arial"/>
              </a:rPr>
              <a:t>http</a:t>
            </a:r>
            <a:r>
              <a:rPr lang="en-US" altLang="ru-RU" sz="2000" dirty="0" smtClean="0">
                <a:solidFill>
                  <a:srgbClr val="0000FF"/>
                </a:solidFill>
                <a:latin typeface="Arial"/>
              </a:rPr>
              <a:t>://gososkov.ru</a:t>
            </a:r>
            <a:endParaRPr lang="ru-RU" altLang="ru-RU" sz="2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07D48-1B4A-479A-8B98-CE1250467332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6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3481"/>
            <a:ext cx="2016224" cy="130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"/>
            <a:ext cx="9144000" cy="90870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600" b="1" dirty="0" smtClean="0">
                <a:solidFill>
                  <a:srgbClr val="0000FF"/>
                </a:solidFill>
              </a:rPr>
              <a:t>Тайны обучения. </a:t>
            </a:r>
            <a:br>
              <a:rPr lang="ru-RU" sz="3600" b="1" dirty="0" smtClean="0">
                <a:solidFill>
                  <a:srgbClr val="0000FF"/>
                </a:solidFill>
              </a:rPr>
            </a:br>
            <a:r>
              <a:rPr lang="ru-RU" sz="3600" b="1" dirty="0" smtClean="0">
                <a:solidFill>
                  <a:srgbClr val="0000FF"/>
                </a:solidFill>
              </a:rPr>
              <a:t>Что внутри черного ящика ИНС?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3419872" y="865563"/>
            <a:ext cx="5724128" cy="1267293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600" b="1" dirty="0" smtClean="0">
                <a:solidFill>
                  <a:srgbClr val="0000FF"/>
                </a:solidFill>
              </a:rPr>
              <a:t>Чтобы обучить МСП применяют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метод  </a:t>
            </a:r>
            <a:r>
              <a:rPr lang="ru-RU" altLang="ru-RU" sz="1600" b="1" dirty="0">
                <a:solidFill>
                  <a:srgbClr val="FF0000"/>
                </a:solidFill>
              </a:rPr>
              <a:t>обратного распространения </a:t>
            </a:r>
            <a:r>
              <a:rPr lang="ru-RU" altLang="ru-RU" sz="1600" b="1" dirty="0" smtClean="0">
                <a:solidFill>
                  <a:srgbClr val="FF0000"/>
                </a:solidFill>
              </a:rPr>
              <a:t>ошибки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>, когда минимизируют по всем весам функцию ошибки сети: </a:t>
            </a:r>
          </a:p>
          <a:p>
            <a:pPr marL="0" indent="0">
              <a:buNone/>
            </a:pPr>
            <a:r>
              <a:rPr lang="en-GB" altLang="ru-RU" sz="2000" b="1" i="1" dirty="0" smtClean="0"/>
              <a:t>E=</a:t>
            </a:r>
            <a:r>
              <a:rPr lang="el-GR" altLang="ru-RU" sz="2000" b="1" i="1" dirty="0"/>
              <a:t>Σ</a:t>
            </a:r>
            <a:r>
              <a:rPr lang="en-US" altLang="ru-RU" sz="2000" b="1" i="1" baseline="-25000" dirty="0"/>
              <a:t>m</a:t>
            </a:r>
            <a:r>
              <a:rPr lang="el-GR" altLang="ru-RU" sz="2000" b="1" i="1" dirty="0"/>
              <a:t>Σ</a:t>
            </a:r>
            <a:r>
              <a:rPr lang="en-US" altLang="ru-RU" sz="2000" b="1" i="1" baseline="-25000" dirty="0" err="1"/>
              <a:t>ij</a:t>
            </a:r>
            <a:r>
              <a:rPr lang="en-US" altLang="ru-RU" sz="2000" b="1" i="1" baseline="-25000" dirty="0"/>
              <a:t> </a:t>
            </a:r>
            <a:r>
              <a:rPr lang="en-US" altLang="ru-RU" sz="2000" b="1" i="1" dirty="0"/>
              <a:t>(</a:t>
            </a:r>
            <a:r>
              <a:rPr lang="en-GB" altLang="ru-RU" sz="2000" b="1" i="1" dirty="0" err="1"/>
              <a:t>y</a:t>
            </a:r>
            <a:r>
              <a:rPr lang="en-GB" altLang="ru-RU" sz="2000" b="1" i="1" baseline="-25000" dirty="0" err="1"/>
              <a:t>i</a:t>
            </a:r>
            <a:r>
              <a:rPr lang="en-GB" altLang="ru-RU" sz="2000" b="1" i="1" baseline="-25000" dirty="0"/>
              <a:t> </a:t>
            </a:r>
            <a:r>
              <a:rPr lang="en-GB" altLang="ru-RU" sz="2000" b="1" i="1" baseline="30000" dirty="0"/>
              <a:t>(m)</a:t>
            </a:r>
            <a:r>
              <a:rPr lang="en-GB" altLang="ru-RU" sz="2000" b="1" i="1" dirty="0"/>
              <a:t> – </a:t>
            </a:r>
            <a:r>
              <a:rPr lang="en-GB" altLang="ru-RU" sz="2000" b="1" i="1" dirty="0" err="1"/>
              <a:t>z</a:t>
            </a:r>
            <a:r>
              <a:rPr lang="en-GB" altLang="ru-RU" sz="2000" b="1" i="1" baseline="-25000" dirty="0" err="1"/>
              <a:t>i</a:t>
            </a:r>
            <a:r>
              <a:rPr lang="en-GB" altLang="ru-RU" sz="2000" b="1" i="1" baseline="-25000" dirty="0"/>
              <a:t> </a:t>
            </a:r>
            <a:r>
              <a:rPr lang="en-GB" altLang="ru-RU" sz="2000" b="1" i="1" baseline="30000" dirty="0"/>
              <a:t>(m)</a:t>
            </a:r>
            <a:r>
              <a:rPr lang="en-GB" altLang="ru-RU" sz="2000" b="1" i="1" dirty="0"/>
              <a:t> )</a:t>
            </a:r>
            <a:r>
              <a:rPr lang="en-GB" altLang="ru-RU" sz="2000" b="1" i="1" baseline="30000" dirty="0"/>
              <a:t>2</a:t>
            </a:r>
            <a:r>
              <a:rPr lang="en-GB" altLang="ru-RU" sz="2000" b="1" i="1" dirty="0"/>
              <a:t> </a:t>
            </a:r>
            <a:r>
              <a:rPr lang="en-GB" altLang="ru-RU" sz="2000" b="1" dirty="0"/>
              <a:t>→</a:t>
            </a:r>
            <a:r>
              <a:rPr lang="en-GB" altLang="ru-RU" sz="2000" b="1" i="1" dirty="0"/>
              <a:t> min</a:t>
            </a:r>
            <a:r>
              <a:rPr lang="en-GB" altLang="ru-RU" sz="2000" b="1" i="1" baseline="-25000" dirty="0"/>
              <a:t>{</a:t>
            </a:r>
            <a:r>
              <a:rPr lang="en-US" altLang="ru-RU" sz="2000" b="1" i="1" baseline="-25000" dirty="0" err="1"/>
              <a:t>wij</a:t>
            </a:r>
            <a:r>
              <a:rPr lang="en-GB" altLang="ru-RU" sz="2000" b="1" i="1" baseline="-25000" dirty="0"/>
              <a:t>} </a:t>
            </a:r>
            <a:endParaRPr lang="en-GB" altLang="ru-RU" sz="2000" b="1" i="1" dirty="0"/>
          </a:p>
        </p:txBody>
      </p:sp>
      <p:sp>
        <p:nvSpPr>
          <p:cNvPr id="9" name="Text Box 13"/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163786" y="2119278"/>
            <a:ext cx="14505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ru-RU" sz="1200" b="1" i="1" dirty="0" smtClean="0">
                <a:effectLst/>
              </a:rPr>
              <a:t>h</a:t>
            </a:r>
            <a:r>
              <a:rPr lang="en-US" altLang="ru-RU" sz="1200" b="1" i="1" baseline="-25000" dirty="0" smtClean="0">
                <a:effectLst/>
              </a:rPr>
              <a:t>i</a:t>
            </a:r>
            <a:r>
              <a:rPr lang="en-US" altLang="ru-RU" sz="1200" b="1" i="1" dirty="0" smtClean="0">
                <a:effectLst/>
              </a:rPr>
              <a:t>=g(</a:t>
            </a:r>
            <a:r>
              <a:rPr lang="el-GR" altLang="ru-RU" sz="1200" b="1" dirty="0">
                <a:effectLst/>
              </a:rPr>
              <a:t>Σ</a:t>
            </a:r>
            <a:r>
              <a:rPr lang="en-US" altLang="ru-RU" sz="1200" b="1" i="1" baseline="-25000" dirty="0" err="1">
                <a:effectLst/>
              </a:rPr>
              <a:t>j</a:t>
            </a:r>
            <a:r>
              <a:rPr lang="en-US" altLang="ru-RU" sz="1200" b="1" i="1" dirty="0" err="1">
                <a:effectLst/>
              </a:rPr>
              <a:t>w</a:t>
            </a:r>
            <a:r>
              <a:rPr lang="en-US" altLang="ru-RU" sz="1200" b="1" i="1" baseline="-25000" dirty="0" err="1">
                <a:effectLst/>
              </a:rPr>
              <a:t>ij</a:t>
            </a:r>
            <a:r>
              <a:rPr lang="en-US" altLang="ru-RU" sz="1200" b="1" i="1" dirty="0">
                <a:effectLst/>
              </a:rPr>
              <a:t> </a:t>
            </a:r>
            <a:r>
              <a:rPr lang="en-US" altLang="ru-RU" sz="1200" b="1" i="1" dirty="0" err="1">
                <a:effectLst/>
              </a:rPr>
              <a:t>s</a:t>
            </a:r>
            <a:r>
              <a:rPr lang="en-US" altLang="ru-RU" sz="1200" b="1" i="1" baseline="-25000" dirty="0" err="1">
                <a:effectLst/>
              </a:rPr>
              <a:t>j</a:t>
            </a:r>
            <a:r>
              <a:rPr lang="en-US" altLang="ru-RU" sz="1200" b="1" i="1" dirty="0">
                <a:effectLst/>
              </a:rPr>
              <a:t>)</a:t>
            </a:r>
            <a:endParaRPr lang="en-US" altLang="ru-RU" sz="1200" b="1" dirty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578308"/>
              </p:ext>
            </p:extLst>
          </p:nvPr>
        </p:nvGraphicFramePr>
        <p:xfrm>
          <a:off x="2123728" y="1339177"/>
          <a:ext cx="1268413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063" name="Формула" r:id="rId4" imgW="1257300" imgH="381000" progId="Equation.3">
                  <p:embed/>
                </p:oleObj>
              </mc:Choice>
              <mc:Fallback>
                <p:oleObj name="Формула" r:id="rId4" imgW="1257300" imgH="381000" progId="Equation.3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339177"/>
                        <a:ext cx="1268413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860411" y="2132856"/>
            <a:ext cx="7283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 err="1" smtClean="0"/>
              <a:t>Т.</a:t>
            </a:r>
            <a:r>
              <a:rPr lang="ru-RU" b="0" dirty="0" err="1"/>
              <a:t>о</a:t>
            </a:r>
            <a:r>
              <a:rPr lang="ru-RU" b="0" dirty="0" smtClean="0"/>
              <a:t>. надо решать систему из </a:t>
            </a:r>
            <a:r>
              <a:rPr lang="ru-RU" b="0" dirty="0" smtClean="0">
                <a:solidFill>
                  <a:srgbClr val="FF0000"/>
                </a:solidFill>
              </a:rPr>
              <a:t>15 уравнений </a:t>
            </a:r>
            <a:endParaRPr lang="en-US" b="0" dirty="0" smtClean="0">
              <a:solidFill>
                <a:srgbClr val="FF0000"/>
              </a:solidFill>
            </a:endParaRPr>
          </a:p>
          <a:p>
            <a:r>
              <a:rPr lang="ru-RU" b="0" dirty="0" smtClean="0"/>
              <a:t>с 15 неизвестными значениями весов </a:t>
            </a:r>
            <a:r>
              <a:rPr lang="en-US" altLang="ru-RU" b="0" i="1" dirty="0" err="1" smtClean="0"/>
              <a:t>w</a:t>
            </a:r>
            <a:r>
              <a:rPr lang="en-US" altLang="ru-RU" b="0" i="1" baseline="-25000" dirty="0" err="1" smtClean="0"/>
              <a:t>ij</a:t>
            </a:r>
            <a:r>
              <a:rPr lang="en-US" altLang="ru-RU" b="0" i="1" dirty="0" smtClean="0"/>
              <a:t> </a:t>
            </a:r>
            <a:r>
              <a:rPr lang="en-US" altLang="ru-RU" b="0" i="1" dirty="0" err="1" smtClean="0"/>
              <a:t>w</a:t>
            </a:r>
            <a:r>
              <a:rPr lang="en-US" altLang="ru-RU" b="0" i="1" baseline="-25000" dirty="0" err="1" smtClean="0"/>
              <a:t>jk</a:t>
            </a:r>
            <a:r>
              <a:rPr lang="ru-RU" altLang="ru-RU" b="0" i="1" dirty="0" smtClean="0"/>
              <a:t> </a:t>
            </a:r>
            <a:r>
              <a:rPr lang="ru-RU" altLang="ru-RU" dirty="0" smtClean="0"/>
              <a:t>для чего требуется </a:t>
            </a:r>
            <a:r>
              <a:rPr lang="ru-RU" altLang="ru-RU" dirty="0"/>
              <a:t>дифференцируемость активационной </a:t>
            </a:r>
            <a:r>
              <a:rPr lang="ru-RU" altLang="ru-RU" dirty="0" smtClean="0"/>
              <a:t>функции </a:t>
            </a:r>
            <a:r>
              <a:rPr lang="en-US" altLang="ru-RU" dirty="0"/>
              <a:t>g(x)</a:t>
            </a:r>
            <a:r>
              <a:rPr lang="ru-RU" altLang="ru-RU" dirty="0"/>
              <a:t>,</a:t>
            </a:r>
            <a:r>
              <a:rPr lang="en-US" altLang="ru-RU" dirty="0"/>
              <a:t> </a:t>
            </a:r>
            <a:r>
              <a:rPr lang="ru-RU" altLang="ru-RU" dirty="0"/>
              <a:t>определяющей выход каждого нейрона</a:t>
            </a:r>
          </a:p>
          <a:p>
            <a:r>
              <a:rPr lang="ru-RU" altLang="ru-RU" dirty="0" smtClean="0"/>
              <a:t>                       </a:t>
            </a:r>
          </a:p>
          <a:p>
            <a:r>
              <a:rPr lang="ru-RU" altLang="ru-RU" dirty="0"/>
              <a:t> </a:t>
            </a:r>
            <a:r>
              <a:rPr lang="ru-RU" altLang="ru-RU" dirty="0" smtClean="0"/>
              <a:t>                        . </a:t>
            </a:r>
            <a:r>
              <a:rPr lang="ru-RU" altLang="ru-RU" dirty="0"/>
              <a:t>Выбор сигмоидальной </a:t>
            </a:r>
            <a:r>
              <a:rPr lang="ru-RU" altLang="ru-RU" dirty="0" smtClean="0"/>
              <a:t>функции</a:t>
            </a:r>
            <a:endParaRPr lang="ru-RU" altLang="ru-RU" dirty="0"/>
          </a:p>
          <a:p>
            <a:r>
              <a:rPr lang="ru-RU" altLang="ru-RU" dirty="0" smtClean="0"/>
              <a:t>обеспечивает </a:t>
            </a:r>
            <a:r>
              <a:rPr lang="ru-RU" altLang="ru-RU" dirty="0"/>
              <a:t>к тому же простое выражение и для </a:t>
            </a:r>
            <a:r>
              <a:rPr lang="ru-RU" altLang="ru-RU" dirty="0" smtClean="0"/>
              <a:t>ее</a:t>
            </a:r>
            <a:endParaRPr lang="ru-RU" altLang="ru-RU" dirty="0"/>
          </a:p>
          <a:p>
            <a:endParaRPr lang="ru-RU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1547664" y="1799236"/>
            <a:ext cx="1517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Всего 15 весов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66" y="1114751"/>
            <a:ext cx="35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X</a:t>
            </a:r>
          </a:p>
          <a:p>
            <a:r>
              <a:rPr lang="en-US" sz="1200" dirty="0" smtClean="0"/>
              <a:t>y</a:t>
            </a:r>
            <a:endParaRPr lang="ru-RU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7199536" y="1989703"/>
                <a:ext cx="1042978" cy="633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16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𝝏</m:t>
                          </m:r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𝑬</m:t>
                          </m:r>
                        </m:num>
                        <m:den>
                          <m:r>
                            <a:rPr lang="en-US" sz="1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𝝏</m:t>
                          </m:r>
                          <m:sSub>
                            <m:sSubPr>
                              <m:ctrlPr>
                                <a:rPr lang="ru-RU" sz="16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160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𝒊𝒋</m:t>
                              </m:r>
                            </m:sub>
                          </m:sSub>
                        </m:den>
                      </m:f>
                      <m:r>
                        <a:rPr lang="en-US" sz="1600" b="1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1" i="1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</m:oMath>
                  </m:oMathPara>
                </a14:m>
                <a:endParaRPr lang="ru-RU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536" y="1989703"/>
                <a:ext cx="1042978" cy="63344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7504" y="488032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 smtClean="0"/>
              <a:t>                                                , для </a:t>
            </a:r>
            <a:r>
              <a:rPr lang="ru-RU" altLang="ru-RU" dirty="0"/>
              <a:t>скрытого </a:t>
            </a:r>
            <a:r>
              <a:rPr lang="ru-RU" altLang="ru-RU" dirty="0" smtClean="0"/>
              <a:t>слоя -                                                  ,</a:t>
            </a:r>
          </a:p>
          <a:p>
            <a:r>
              <a:rPr lang="ru-RU" altLang="ru-RU" dirty="0" smtClean="0"/>
              <a:t>где </a:t>
            </a:r>
            <a:r>
              <a:rPr lang="en-US" altLang="ru-RU" i="1" dirty="0" smtClean="0"/>
              <a:t>η </a:t>
            </a:r>
            <a:r>
              <a:rPr lang="ru-RU" altLang="ru-RU" dirty="0" smtClean="0"/>
              <a:t> - параметр скорости обучения.</a:t>
            </a:r>
            <a:r>
              <a:rPr lang="ru-RU" altLang="ru-R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dirty="0" smtClean="0"/>
              <a:t> </a:t>
            </a:r>
          </a:p>
          <a:p>
            <a:r>
              <a:rPr lang="ru-RU" altLang="ru-RU" dirty="0" smtClean="0"/>
              <a:t>Сеть </a:t>
            </a:r>
            <a:r>
              <a:rPr lang="ru-RU" altLang="ru-RU" dirty="0"/>
              <a:t>считается обученной, когда в эпохе обучения </a:t>
            </a:r>
            <a:r>
              <a:rPr lang="en-US" altLang="ru-RU" i="1" dirty="0"/>
              <a:t>t</a:t>
            </a:r>
            <a:r>
              <a:rPr lang="en-US" altLang="ru-RU" dirty="0"/>
              <a:t> </a:t>
            </a:r>
            <a:r>
              <a:rPr lang="ru-RU" altLang="ru-RU" dirty="0"/>
              <a:t>максимальная ошибка обучения </a:t>
            </a:r>
            <a:r>
              <a:rPr lang="ru-RU" altLang="ru-RU" i="1" dirty="0"/>
              <a:t>Е=</a:t>
            </a:r>
            <a:r>
              <a:rPr lang="en-US" altLang="ru-RU" i="1" dirty="0"/>
              <a:t>max</a:t>
            </a:r>
            <a:r>
              <a:rPr lang="ru-RU" altLang="ru-RU" i="1" dirty="0"/>
              <a:t> </a:t>
            </a:r>
            <a:r>
              <a:rPr lang="en-US" altLang="ru-RU" i="1" baseline="-25000" dirty="0"/>
              <a:t>t</a:t>
            </a:r>
            <a:r>
              <a:rPr lang="ru-RU" altLang="ru-RU" i="1" baseline="-25000" dirty="0"/>
              <a:t>,</a:t>
            </a:r>
            <a:r>
              <a:rPr lang="en-US" altLang="ru-RU" i="1" baseline="-25000" dirty="0"/>
              <a:t>j</a:t>
            </a:r>
            <a:r>
              <a:rPr lang="ru-RU" altLang="ru-RU" i="1" dirty="0"/>
              <a:t> |</a:t>
            </a:r>
            <a:r>
              <a:rPr lang="en-US" altLang="ru-RU" i="1" dirty="0"/>
              <a:t>y</a:t>
            </a:r>
            <a:r>
              <a:rPr lang="ru-RU" altLang="ru-RU" i="1" dirty="0"/>
              <a:t> </a:t>
            </a:r>
            <a:r>
              <a:rPr lang="en-US" altLang="ru-RU" i="1" baseline="-25000" dirty="0"/>
              <a:t>t</a:t>
            </a:r>
            <a:r>
              <a:rPr lang="ru-RU" altLang="ru-RU" i="1" baseline="-25000" dirty="0"/>
              <a:t>,</a:t>
            </a:r>
            <a:r>
              <a:rPr lang="en-US" altLang="ru-RU" i="1" baseline="-25000" dirty="0"/>
              <a:t>j</a:t>
            </a:r>
            <a:r>
              <a:rPr lang="ru-RU" altLang="ru-RU" dirty="0"/>
              <a:t> </a:t>
            </a:r>
            <a:r>
              <a:rPr lang="ru-RU" altLang="ru-RU" i="1" dirty="0"/>
              <a:t>–</a:t>
            </a:r>
            <a:r>
              <a:rPr lang="en-US" altLang="ru-RU" i="1" dirty="0"/>
              <a:t>z</a:t>
            </a:r>
            <a:r>
              <a:rPr lang="ru-RU" altLang="ru-RU" i="1" dirty="0"/>
              <a:t> </a:t>
            </a:r>
            <a:r>
              <a:rPr lang="en-US" altLang="ru-RU" i="1" baseline="-25000" dirty="0"/>
              <a:t>t</a:t>
            </a:r>
            <a:r>
              <a:rPr lang="ru-RU" altLang="ru-RU" i="1" baseline="-25000" dirty="0"/>
              <a:t>,</a:t>
            </a:r>
            <a:r>
              <a:rPr lang="en-US" altLang="ru-RU" i="1" baseline="-25000" dirty="0"/>
              <a:t>j</a:t>
            </a:r>
            <a:r>
              <a:rPr lang="ru-RU" altLang="ru-RU" i="1" dirty="0"/>
              <a:t> |</a:t>
            </a:r>
            <a:r>
              <a:rPr lang="ru-RU" altLang="ru-RU" dirty="0"/>
              <a:t> уменьшится до заданной точности. </a:t>
            </a:r>
          </a:p>
        </p:txBody>
      </p:sp>
      <p:graphicFrame>
        <p:nvGraphicFramePr>
          <p:cNvPr id="3" name="Объект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32020318"/>
              </p:ext>
            </p:extLst>
          </p:nvPr>
        </p:nvGraphicFramePr>
        <p:xfrm>
          <a:off x="2051720" y="3271103"/>
          <a:ext cx="13208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064" name="Equation" r:id="rId8" imgW="927100" imgH="431800" progId="Equation.DSMT4">
                  <p:embed/>
                </p:oleObj>
              </mc:Choice>
              <mc:Fallback>
                <p:oleObj name="Equation" r:id="rId8" imgW="927100" imgH="431800" progId="Equation.DSMT4">
                  <p:embed/>
                  <p:pic>
                    <p:nvPicPr>
                      <p:cNvPr id="0" name="Object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3271103"/>
                        <a:ext cx="132080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65328618"/>
              </p:ext>
            </p:extLst>
          </p:nvPr>
        </p:nvGraphicFramePr>
        <p:xfrm>
          <a:off x="7450351" y="3287018"/>
          <a:ext cx="1442129" cy="671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065" name="Equation" r:id="rId10" imgW="926698" imgH="393529" progId="Equation.DSMT4">
                  <p:embed/>
                </p:oleObj>
              </mc:Choice>
              <mc:Fallback>
                <p:oleObj name="Equation" r:id="rId10" imgW="926698" imgH="393529" progId="Equation.DSMT4">
                  <p:embed/>
                  <p:pic>
                    <p:nvPicPr>
                      <p:cNvPr id="0" name="Object 2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0351" y="3287018"/>
                        <a:ext cx="1442129" cy="671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8727" name="Picture 3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11" y="4195361"/>
            <a:ext cx="24098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504" y="4133434"/>
            <a:ext cx="9036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/>
              <a:t>производных</a:t>
            </a:r>
            <a:r>
              <a:rPr lang="ru-RU" altLang="ru-RU" b="0" dirty="0"/>
              <a:t>,                                      </a:t>
            </a:r>
            <a:r>
              <a:rPr lang="ru-RU" altLang="ru-RU" b="0" dirty="0" smtClean="0"/>
              <a:t>)</a:t>
            </a:r>
            <a:r>
              <a:rPr lang="ru-RU" altLang="ru-RU" dirty="0" smtClean="0"/>
              <a:t>  </a:t>
            </a:r>
            <a:r>
              <a:rPr lang="ru-RU" altLang="ru-RU" dirty="0"/>
              <a:t>, входящих в формулы для итеративной (по эпохам обучения) </a:t>
            </a:r>
            <a:r>
              <a:rPr lang="ru-RU" altLang="ru-RU" dirty="0">
                <a:solidFill>
                  <a:srgbClr val="FF0000"/>
                </a:solidFill>
              </a:rPr>
              <a:t>подстройки весов</a:t>
            </a:r>
            <a:r>
              <a:rPr lang="ru-RU" altLang="ru-RU" dirty="0"/>
              <a:t>. Для весов выходного слоя </a:t>
            </a:r>
            <a:r>
              <a:rPr lang="ru-RU" altLang="ru-RU" dirty="0" smtClean="0"/>
              <a:t>имеем</a:t>
            </a:r>
          </a:p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 smtClean="0"/>
          </a:p>
          <a:p>
            <a:endParaRPr lang="ru-RU" altLang="ru-RU" dirty="0"/>
          </a:p>
          <a:p>
            <a:endParaRPr lang="ru-RU" altLang="ru-RU" dirty="0" smtClean="0"/>
          </a:p>
          <a:p>
            <a:r>
              <a:rPr lang="ru-RU" altLang="ru-RU" dirty="0" smtClean="0"/>
              <a:t> </a:t>
            </a:r>
            <a:endParaRPr lang="ru-RU" dirty="0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487205"/>
              </p:ext>
            </p:extLst>
          </p:nvPr>
        </p:nvGraphicFramePr>
        <p:xfrm>
          <a:off x="172861" y="4939807"/>
          <a:ext cx="3095625" cy="412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066" name="Equation" r:id="rId13" imgW="2476500" imgH="381000" progId="Equation.DSMT4">
                  <p:embed/>
                </p:oleObj>
              </mc:Choice>
              <mc:Fallback>
                <p:oleObj name="Equation" r:id="rId13" imgW="2476500" imgH="381000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861" y="4939807"/>
                        <a:ext cx="3095625" cy="412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93637"/>
              </p:ext>
            </p:extLst>
          </p:nvPr>
        </p:nvGraphicFramePr>
        <p:xfrm>
          <a:off x="5868144" y="4846473"/>
          <a:ext cx="2958376" cy="515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067" name="Equation" r:id="rId15" imgW="2717800" imgH="469900" progId="Equation.DSMT4">
                  <p:embed/>
                </p:oleObj>
              </mc:Choice>
              <mc:Fallback>
                <p:oleObj name="Equation" r:id="rId15" imgW="2717800" imgH="46990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4846473"/>
                        <a:ext cx="2958376" cy="515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07CE017-3F4E-4B5D-A421-A3D6EAF58017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10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99"/>
            <a:ext cx="9144000" cy="688297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Проблемы минимизации функции ошибки сети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99792" y="692696"/>
            <a:ext cx="6444208" cy="3024336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/>
              <a:t>Обычный метод решения - </a:t>
            </a:r>
            <a:r>
              <a:rPr lang="ru-RU" sz="1800" b="1" dirty="0" err="1">
                <a:solidFill>
                  <a:srgbClr val="C00000"/>
                </a:solidFill>
              </a:rPr>
              <a:t>антиградиентный</a:t>
            </a:r>
            <a:r>
              <a:rPr lang="ru-RU" sz="1800" b="1" dirty="0">
                <a:solidFill>
                  <a:srgbClr val="C00000"/>
                </a:solidFill>
              </a:rPr>
              <a:t> спуск </a:t>
            </a:r>
            <a:r>
              <a:rPr lang="ru-RU" sz="2000" b="1" dirty="0" smtClean="0"/>
              <a:t>Итеративные алгоритмы поиска минимума многомерной функции методом наискорейшего спуска требуют: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Удачного выбора начального приближения. </a:t>
            </a:r>
            <a:endParaRPr lang="en-US" sz="2000" b="1" dirty="0" smtClean="0"/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ru-RU" sz="1800" dirty="0" smtClean="0"/>
              <a:t>Интервал выбора начальных значений </a:t>
            </a:r>
            <a:r>
              <a:rPr lang="en-US" sz="1800" b="1" i="1" dirty="0"/>
              <a:t>w</a:t>
            </a:r>
            <a:r>
              <a:rPr lang="ru-RU" sz="1800" b="1" i="1" baseline="30000" dirty="0"/>
              <a:t>0</a:t>
            </a:r>
            <a:r>
              <a:rPr lang="en-US" sz="1800" b="1" i="1" baseline="-25000" dirty="0" err="1"/>
              <a:t>ij</a:t>
            </a:r>
            <a:r>
              <a:rPr lang="en-US" sz="1800" b="1" i="1" dirty="0"/>
              <a:t> ,w</a:t>
            </a:r>
            <a:r>
              <a:rPr lang="ru-RU" sz="1800" b="1" i="1" baseline="30000" dirty="0"/>
              <a:t>0</a:t>
            </a:r>
            <a:r>
              <a:rPr lang="en-US" sz="1800" b="1" i="1" baseline="-25000" dirty="0" err="1" smtClean="0"/>
              <a:t>jk</a:t>
            </a:r>
            <a:r>
              <a:rPr lang="ru-RU" sz="1800" b="1" i="1" baseline="-25000" dirty="0" smtClean="0"/>
              <a:t> </a:t>
            </a:r>
            <a:r>
              <a:rPr lang="ru-RU" sz="1800" b="1" dirty="0"/>
              <a:t> </a:t>
            </a:r>
            <a:r>
              <a:rPr lang="ru-RU" sz="1800" dirty="0" smtClean="0"/>
              <a:t>нельзя брать произвольным, он должен соответствовать задаче. </a:t>
            </a:r>
          </a:p>
          <a:p>
            <a:pPr marL="0" indent="0">
              <a:buNone/>
            </a:pPr>
            <a:r>
              <a:rPr lang="ru-RU" sz="2000" dirty="0" smtClean="0"/>
              <a:t>2. </a:t>
            </a:r>
            <a:r>
              <a:rPr lang="ru-RU" sz="2000" b="1" dirty="0" smtClean="0"/>
              <a:t>Оптимального </a:t>
            </a:r>
            <a:r>
              <a:rPr lang="ru-RU" sz="2000" b="1" dirty="0" smtClean="0"/>
              <a:t>выбора шага </a:t>
            </a:r>
            <a:r>
              <a:rPr lang="ru-RU" sz="2000" b="1" dirty="0" smtClean="0"/>
              <a:t>по параметрам или скорости сходимости </a:t>
            </a:r>
            <a:r>
              <a:rPr lang="de-DE" sz="2000" b="1" i="1" dirty="0"/>
              <a:t>η</a:t>
            </a:r>
            <a:endParaRPr lang="ru-RU" sz="2000" b="1" dirty="0" smtClean="0"/>
          </a:p>
          <a:p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7045" y="3650332"/>
            <a:ext cx="5508104" cy="186690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Проблема </a:t>
            </a:r>
            <a:r>
              <a:rPr lang="ru-RU" sz="2000" b="1" dirty="0" smtClean="0">
                <a:solidFill>
                  <a:srgbClr val="C00000"/>
                </a:solidFill>
              </a:rPr>
              <a:t>переобучения </a:t>
            </a:r>
            <a:r>
              <a:rPr lang="en-US" sz="2000" dirty="0" smtClean="0"/>
              <a:t>– overfitting</a:t>
            </a:r>
            <a:r>
              <a:rPr lang="ru-RU" sz="2000" dirty="0" smtClean="0"/>
              <a:t>, когда ИНС с переизбытком скрытых нейронов прекрасно решает задачу для данных обучающей выборки, но не справляется с тестовыми данными.</a:t>
            </a:r>
            <a:endParaRPr lang="ru-RU" sz="20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0000"/>
                </a:solidFill>
              </a:rPr>
              <a:t>Ососков</a:t>
            </a:r>
            <a:r>
              <a:rPr lang="ru-RU" dirty="0" smtClean="0">
                <a:solidFill>
                  <a:srgbClr val="000000"/>
                </a:solidFill>
              </a:rPr>
              <a:t> Г. А.   Нейронные сети        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11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F4A874D-73C8-49C3-9243-ECA759E47323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12510"/>
            <a:ext cx="2691169" cy="247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824475" y="5517232"/>
            <a:ext cx="2649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 </a:t>
            </a:r>
            <a:r>
              <a:rPr lang="ru-RU" sz="1400" dirty="0" smtClean="0"/>
              <a:t>параметров вместо двух</a:t>
            </a:r>
            <a:endParaRPr lang="ru-RU" sz="14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113" y="3900852"/>
            <a:ext cx="2742231" cy="16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51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5" y="1539419"/>
            <a:ext cx="2064445" cy="158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9076899" cy="54868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Минимизация – вычислительные приемы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6727" y="3101802"/>
            <a:ext cx="7348323" cy="323868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 smtClean="0"/>
              <a:t>Наискорейший спуск для обычной и «овражной» поверхностей</a:t>
            </a:r>
            <a:endParaRPr lang="ru-RU" sz="1600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3197" y="3501008"/>
            <a:ext cx="4598864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000" dirty="0">
                <a:solidFill>
                  <a:srgbClr val="0000FF"/>
                </a:solidFill>
              </a:rPr>
              <a:t>Как выбраться из ложного локального минимума </a:t>
            </a:r>
            <a:r>
              <a:rPr lang="en-US" sz="2000" b="1" dirty="0"/>
              <a:t>E(</a:t>
            </a:r>
            <a:r>
              <a:rPr lang="en-US" altLang="ru-RU" sz="2000" b="1" i="1" dirty="0" err="1"/>
              <a:t>w</a:t>
            </a:r>
            <a:r>
              <a:rPr lang="en-US" altLang="ru-RU" sz="2000" b="1" i="1" baseline="-25000" dirty="0" err="1"/>
              <a:t>ij</a:t>
            </a:r>
            <a:r>
              <a:rPr lang="en-US" altLang="ru-RU" sz="2000" b="1" i="1" dirty="0"/>
              <a:t> ,</a:t>
            </a:r>
            <a:r>
              <a:rPr lang="en-US" altLang="ru-RU" sz="2000" b="1" i="1" dirty="0" err="1"/>
              <a:t>w</a:t>
            </a:r>
            <a:r>
              <a:rPr lang="en-US" altLang="ru-RU" sz="2000" b="1" i="1" baseline="-25000" dirty="0" err="1"/>
              <a:t>jk</a:t>
            </a:r>
            <a:r>
              <a:rPr lang="en-US" sz="2000" b="1" dirty="0" smtClean="0"/>
              <a:t>)</a:t>
            </a:r>
            <a:endParaRPr lang="ru-RU" sz="2000" dirty="0" smtClean="0"/>
          </a:p>
          <a:p>
            <a:pPr marL="0" indent="0" algn="ctr">
              <a:buNone/>
            </a:pPr>
            <a:endParaRPr lang="ru-RU" sz="2000" dirty="0" smtClean="0"/>
          </a:p>
          <a:p>
            <a:pPr marL="0" indent="0" algn="ctr">
              <a:lnSpc>
                <a:spcPct val="80000"/>
              </a:lnSpc>
              <a:buNone/>
            </a:pPr>
            <a:r>
              <a:rPr lang="ru-RU" sz="2000" dirty="0" smtClean="0"/>
              <a:t>Метод симуляции отжига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b="1" dirty="0" smtClean="0"/>
              <a:t>–</a:t>
            </a:r>
            <a:r>
              <a:rPr lang="ru-RU" sz="2000" b="1" dirty="0" smtClean="0"/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simulated annealing</a:t>
            </a:r>
            <a:endParaRPr lang="ru-RU" sz="2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1800" dirty="0" smtClean="0"/>
              <a:t> </a:t>
            </a:r>
            <a:endParaRPr lang="ru-RU" altLang="ru-RU" sz="1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05" y="3434066"/>
            <a:ext cx="4248472" cy="214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60" y="4055631"/>
            <a:ext cx="1111078" cy="47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97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36000" contras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42" y="1403283"/>
            <a:ext cx="4204435" cy="169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3914" y="4293720"/>
            <a:ext cx="1843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Symbol"/>
              </a:rPr>
              <a:t></a:t>
            </a:r>
            <a:r>
              <a:rPr lang="en-US" sz="1600" dirty="0"/>
              <a:t>=</a:t>
            </a:r>
            <a:r>
              <a:rPr lang="en-US" sz="1600" dirty="0" smtClean="0"/>
              <a:t>1/t    E=E(</a:t>
            </a:r>
            <a:r>
              <a:rPr lang="en-US" sz="1600" dirty="0" err="1" smtClean="0"/>
              <a:t>t,W</a:t>
            </a:r>
            <a:r>
              <a:rPr lang="en-US" sz="1600" dirty="0" smtClean="0"/>
              <a:t>)</a:t>
            </a:r>
            <a:endParaRPr lang="ru-RU" sz="1600" dirty="0"/>
          </a:p>
        </p:txBody>
      </p:sp>
      <p:cxnSp>
        <p:nvCxnSpPr>
          <p:cNvPr id="15" name="Прямая со стрелкой 14"/>
          <p:cNvCxnSpPr/>
          <p:nvPr/>
        </p:nvCxnSpPr>
        <p:spPr bwMode="auto">
          <a:xfrm flipV="1">
            <a:off x="2861050" y="2564904"/>
            <a:ext cx="520524" cy="1891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6482077" y="1923052"/>
            <a:ext cx="2523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Выход </a:t>
            </a:r>
            <a:r>
              <a:rPr lang="ru-RU" sz="1600" dirty="0"/>
              <a:t>– метод параллельных </a:t>
            </a:r>
            <a:r>
              <a:rPr lang="ru-RU" sz="1600" dirty="0" smtClean="0"/>
              <a:t>касательных «</a:t>
            </a:r>
            <a:r>
              <a:rPr lang="ru-RU" sz="1600" dirty="0" err="1" smtClean="0"/>
              <a:t>партан</a:t>
            </a:r>
            <a:r>
              <a:rPr lang="ru-RU" sz="1600" dirty="0" smtClean="0"/>
              <a:t>» 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3197" y="479953"/>
            <a:ext cx="9130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Антиградиентный</a:t>
            </a:r>
            <a:r>
              <a:rPr lang="ru-RU" dirty="0" smtClean="0"/>
              <a:t> </a:t>
            </a:r>
            <a:r>
              <a:rPr lang="ru-RU" dirty="0"/>
              <a:t>спуск </a:t>
            </a:r>
            <a:r>
              <a:rPr lang="ru-RU" b="0" dirty="0"/>
              <a:t>– хорошо работает для унимодальных функций  при удачно выбранном начальном приближении, однако для функции </a:t>
            </a:r>
            <a:r>
              <a:rPr lang="en-US" i="1" dirty="0"/>
              <a:t>E(</a:t>
            </a:r>
            <a:r>
              <a:rPr lang="en-US" altLang="ru-RU" i="1" dirty="0" err="1"/>
              <a:t>w</a:t>
            </a:r>
            <a:r>
              <a:rPr lang="en-US" altLang="ru-RU" i="1" baseline="-25000" dirty="0" err="1"/>
              <a:t>ij</a:t>
            </a:r>
            <a:r>
              <a:rPr lang="en-US" altLang="ru-RU" i="1" dirty="0"/>
              <a:t> ,</a:t>
            </a:r>
            <a:r>
              <a:rPr lang="en-US" altLang="ru-RU" i="1" dirty="0" err="1"/>
              <a:t>w</a:t>
            </a:r>
            <a:r>
              <a:rPr lang="en-US" altLang="ru-RU" i="1" baseline="-25000" dirty="0" err="1"/>
              <a:t>jk</a:t>
            </a:r>
            <a:r>
              <a:rPr lang="en-US" i="1" dirty="0"/>
              <a:t>) </a:t>
            </a:r>
            <a:r>
              <a:rPr lang="ru-RU" b="0" dirty="0"/>
              <a:t>характерно овражное строение и наличие многих локальных минимумов.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368553"/>
            <a:ext cx="2133600" cy="352921"/>
          </a:xfrm>
        </p:spPr>
        <p:txBody>
          <a:bodyPr/>
          <a:lstStyle/>
          <a:p>
            <a:fld id="{1D10FA47-AAC5-436A-B97C-81E586D13AC1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0"/>
          </p:nvPr>
        </p:nvSpPr>
        <p:spPr>
          <a:xfrm>
            <a:off x="3124200" y="6368553"/>
            <a:ext cx="2895600" cy="352921"/>
          </a:xfrm>
        </p:spPr>
        <p:txBody>
          <a:bodyPr/>
          <a:lstStyle/>
          <a:p>
            <a:r>
              <a:rPr lang="ru-RU" dirty="0" err="1" smtClean="0">
                <a:solidFill>
                  <a:srgbClr val="000000"/>
                </a:solidFill>
              </a:rPr>
              <a:t>Ососков</a:t>
            </a:r>
            <a:r>
              <a:rPr lang="ru-RU" dirty="0" smtClean="0">
                <a:solidFill>
                  <a:srgbClr val="000000"/>
                </a:solidFill>
              </a:rPr>
              <a:t> Г. А.   Нейронные сети        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12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02" y="5445224"/>
            <a:ext cx="9130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Существует еще много важных способов обеспечить сходимость процесса обучения </a:t>
            </a:r>
            <a:r>
              <a:rPr lang="ru-RU" dirty="0" err="1" smtClean="0"/>
              <a:t>нейросети</a:t>
            </a:r>
            <a:r>
              <a:rPr lang="ru-RU" dirty="0" smtClean="0"/>
              <a:t>.  О них речь пойдет далее в контексте конкретных  </a:t>
            </a:r>
            <a:r>
              <a:rPr lang="ru-RU" dirty="0" err="1" smtClean="0"/>
              <a:t>нейросетевых</a:t>
            </a:r>
            <a:r>
              <a:rPr lang="ru-RU" dirty="0" smtClean="0"/>
              <a:t> задач.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770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88640"/>
            <a:ext cx="9008999" cy="620713"/>
          </a:xfrm>
        </p:spPr>
        <p:txBody>
          <a:bodyPr/>
          <a:lstStyle/>
          <a:p>
            <a:pPr algn="l" eaLnBrk="1" hangingPunct="1"/>
            <a:r>
              <a:rPr lang="ru-RU" altLang="ru-RU" sz="3200" b="1" dirty="0" smtClean="0">
                <a:solidFill>
                  <a:srgbClr val="0000FF"/>
                </a:solidFill>
              </a:rPr>
              <a:t>Почему ИНС так востребованы в физике </a:t>
            </a:r>
            <a:endParaRPr lang="ru-RU" altLang="ru-RU" sz="3200" b="1" dirty="0">
              <a:solidFill>
                <a:srgbClr val="0000FF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712"/>
            <a:ext cx="9144000" cy="561662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err="1"/>
              <a:t>Нейросети</a:t>
            </a:r>
            <a:r>
              <a:rPr lang="ru-RU" sz="1800" dirty="0"/>
              <a:t> с их способностью к обучению и самообучению явились весьма эффективным средством решения многих экспериментальных задач, так что </a:t>
            </a:r>
            <a:r>
              <a:rPr lang="ru-RU" sz="1800" b="1" dirty="0"/>
              <a:t>физики накопили большой опыт в применении ИНС </a:t>
            </a:r>
            <a:r>
              <a:rPr lang="ru-RU" sz="1800" dirty="0"/>
              <a:t>во многих экспериментах для распознавания изображений, </a:t>
            </a:r>
            <a:r>
              <a:rPr lang="ru-RU" sz="1800" dirty="0" smtClean="0"/>
              <a:t>траекторий </a:t>
            </a:r>
            <a:r>
              <a:rPr lang="ru-RU" sz="1800" dirty="0"/>
              <a:t>элементарных </a:t>
            </a:r>
            <a:r>
              <a:rPr lang="ru-RU" sz="1800" dirty="0" smtClean="0"/>
              <a:t>частиц и </a:t>
            </a:r>
            <a:r>
              <a:rPr lang="ru-RU" sz="1800" dirty="0"/>
              <a:t>проверки физических гипотез.</a:t>
            </a:r>
          </a:p>
          <a:p>
            <a:pPr marL="0" indent="0">
              <a:buNone/>
            </a:pPr>
            <a:r>
              <a:rPr lang="ru-RU" sz="1800" dirty="0" smtClean="0"/>
              <a:t>В физике </a:t>
            </a:r>
            <a:r>
              <a:rPr lang="ru-RU" sz="1800" dirty="0"/>
              <a:t>были  особенно </a:t>
            </a:r>
            <a:r>
              <a:rPr lang="ru-RU" sz="1800" dirty="0" smtClean="0"/>
              <a:t>популярны, </a:t>
            </a:r>
            <a:r>
              <a:rPr lang="ru-RU" sz="1800" dirty="0"/>
              <a:t>в частности, МСП. Именно физики написали в 80-х программный </a:t>
            </a:r>
            <a:r>
              <a:rPr lang="ru-RU" sz="1800" b="1" dirty="0" err="1"/>
              <a:t>нейропакет</a:t>
            </a:r>
            <a:r>
              <a:rPr lang="ru-RU" sz="1800" b="1" dirty="0"/>
              <a:t> </a:t>
            </a:r>
            <a:r>
              <a:rPr lang="en-US" sz="1800" b="1" dirty="0" err="1"/>
              <a:t>JetNet</a:t>
            </a:r>
            <a:r>
              <a:rPr lang="en-US" sz="1800" b="1" dirty="0"/>
              <a:t> </a:t>
            </a:r>
            <a:r>
              <a:rPr lang="ru-RU" sz="1800" dirty="0"/>
              <a:t>и были одними из первых пользователей </a:t>
            </a:r>
            <a:r>
              <a:rPr lang="ru-RU" sz="1800" b="1" dirty="0" err="1"/>
              <a:t>нейрочипов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 smtClean="0"/>
              <a:t>Причины:</a:t>
            </a:r>
            <a:endParaRPr lang="ru-RU" sz="1800" dirty="0"/>
          </a:p>
          <a:p>
            <a:pPr lvl="0"/>
            <a:r>
              <a:rPr lang="ru-RU" sz="1800" dirty="0"/>
              <a:t>в</a:t>
            </a:r>
            <a:r>
              <a:rPr lang="ru-RU" sz="1800" dirty="0" smtClean="0"/>
              <a:t>озможность  </a:t>
            </a:r>
            <a:r>
              <a:rPr lang="ru-RU" sz="1800" dirty="0" err="1"/>
              <a:t>монте-карловской</a:t>
            </a:r>
            <a:r>
              <a:rPr lang="ru-RU" sz="1800" dirty="0"/>
              <a:t> генерации обучающей выборки любой требуемой длины на основе современной физической теории </a:t>
            </a:r>
            <a:r>
              <a:rPr lang="ru-RU" sz="1800" dirty="0" smtClean="0"/>
              <a:t>;</a:t>
            </a:r>
            <a:endParaRPr lang="ru-RU" sz="1800" dirty="0"/>
          </a:p>
          <a:p>
            <a:pPr lvl="0"/>
            <a:r>
              <a:rPr lang="ru-RU" sz="1800" dirty="0"/>
              <a:t>появление в то время на рынке </a:t>
            </a:r>
            <a:r>
              <a:rPr lang="ru-RU" sz="1800" dirty="0" err="1"/>
              <a:t>нейрочипов</a:t>
            </a:r>
            <a:r>
              <a:rPr lang="en-US" sz="1800" dirty="0"/>
              <a:t>, </a:t>
            </a:r>
            <a:r>
              <a:rPr lang="ru-RU" sz="1800" dirty="0"/>
              <a:t>реализующих обученную </a:t>
            </a:r>
            <a:r>
              <a:rPr lang="ru-RU" sz="1800" dirty="0" err="1"/>
              <a:t>нейросеть</a:t>
            </a:r>
            <a:r>
              <a:rPr lang="ru-RU" sz="1800" dirty="0"/>
              <a:t> для ее применения</a:t>
            </a:r>
            <a:r>
              <a:rPr lang="en-US" sz="1800" dirty="0"/>
              <a:t>, </a:t>
            </a:r>
            <a:r>
              <a:rPr lang="ru-RU" sz="1800" dirty="0"/>
              <a:t>как </a:t>
            </a:r>
            <a:r>
              <a:rPr lang="ru-RU" sz="1800" dirty="0" smtClean="0"/>
              <a:t>сверхбыстрого триггера;</a:t>
            </a:r>
            <a:endParaRPr lang="ru-RU" sz="1800" dirty="0"/>
          </a:p>
          <a:p>
            <a:pPr lvl="0"/>
            <a:r>
              <a:rPr lang="ru-RU" sz="1800" dirty="0"/>
              <a:t>появление удобных в использовании программ для конструирования МСП и реализации их обучения типа </a:t>
            </a:r>
            <a:r>
              <a:rPr lang="ru-RU" sz="1800" dirty="0" err="1"/>
              <a:t>церновской</a:t>
            </a:r>
            <a:r>
              <a:rPr lang="ru-RU" sz="1800" dirty="0"/>
              <a:t> программы </a:t>
            </a:r>
            <a:r>
              <a:rPr lang="en-US" sz="1800" dirty="0"/>
              <a:t>TMVA</a:t>
            </a:r>
            <a:r>
              <a:rPr lang="ru-RU" sz="1800" dirty="0"/>
              <a:t> – </a:t>
            </a:r>
            <a:r>
              <a:rPr lang="en-US" sz="1800" dirty="0"/>
              <a:t>the Toolkit for Multivariate Data Analysis with </a:t>
            </a:r>
            <a:r>
              <a:rPr lang="en-US" sz="1800" dirty="0" smtClean="0"/>
              <a:t>ROOT</a:t>
            </a:r>
            <a:r>
              <a:rPr lang="ru-RU" sz="1800" dirty="0" smtClean="0"/>
              <a:t>.</a:t>
            </a:r>
            <a:r>
              <a:rPr lang="en-US" sz="1800" dirty="0" smtClean="0"/>
              <a:t> </a:t>
            </a:r>
            <a:endParaRPr lang="ru-RU" sz="1800" dirty="0"/>
          </a:p>
          <a:p>
            <a:pPr marL="0" indent="0">
              <a:lnSpc>
                <a:spcPct val="110000"/>
              </a:lnSpc>
              <a:buNone/>
            </a:pPr>
            <a:endParaRPr lang="en-US" altLang="ru-RU" sz="180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E678C-9CC7-4850-9E25-B1B45A72ACBE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4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281" y="188640"/>
            <a:ext cx="9144000" cy="59553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3200" b="1" dirty="0" err="1" smtClean="0">
                <a:solidFill>
                  <a:srgbClr val="0000FF"/>
                </a:solidFill>
              </a:rPr>
              <a:t>Ядерно</a:t>
            </a:r>
            <a:r>
              <a:rPr lang="en-US" altLang="ru-RU" sz="3200" b="1" dirty="0" smtClean="0">
                <a:solidFill>
                  <a:srgbClr val="0000FF"/>
                </a:solidFill>
              </a:rPr>
              <a:t>-</a:t>
            </a:r>
            <a:r>
              <a:rPr lang="ru-RU" altLang="ru-RU" sz="3200" b="1" dirty="0" smtClean="0">
                <a:solidFill>
                  <a:srgbClr val="0000FF"/>
                </a:solidFill>
              </a:rPr>
              <a:t>физический эксперимент и возникающие задачи  </a:t>
            </a:r>
            <a:endParaRPr lang="ru-RU" altLang="ru-RU" sz="3200" b="1" dirty="0">
              <a:solidFill>
                <a:srgbClr val="0000FF"/>
              </a:solidFill>
            </a:endParaRPr>
          </a:p>
        </p:txBody>
      </p:sp>
      <p:graphicFrame>
        <p:nvGraphicFramePr>
          <p:cNvPr id="22532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097339538"/>
              </p:ext>
            </p:extLst>
          </p:nvPr>
        </p:nvGraphicFramePr>
        <p:xfrm>
          <a:off x="139700" y="1271828"/>
          <a:ext cx="3240087" cy="252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690" r:id="rId3" imgW="12047619" imgH="12161905" progId="">
                  <p:embed/>
                </p:oleObj>
              </mc:Choice>
              <mc:Fallback>
                <p:oleObj r:id="rId3" imgW="12047619" imgH="1216190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1271828"/>
                        <a:ext cx="3240087" cy="252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50329" y="3786188"/>
            <a:ext cx="2855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dirty="0">
                <a:effectLst/>
              </a:rPr>
              <a:t>schematic view of the </a:t>
            </a:r>
            <a:r>
              <a:rPr lang="ru-RU" altLang="ru-RU" sz="1400" dirty="0">
                <a:effectLst/>
              </a:rPr>
              <a:t> СВМ</a:t>
            </a:r>
            <a:r>
              <a:rPr lang="en-US" altLang="ru-RU" sz="1400" dirty="0">
                <a:effectLst/>
              </a:rPr>
              <a:t> setup</a:t>
            </a:r>
            <a:endParaRPr lang="ru-RU" altLang="ru-RU" sz="1400" dirty="0">
              <a:effectLst/>
            </a:endParaRPr>
          </a:p>
        </p:txBody>
      </p:sp>
      <p:pic>
        <p:nvPicPr>
          <p:cNvPr id="22536" name="Picture 8" descr="URQMD_ev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17" y="1202531"/>
            <a:ext cx="2484437" cy="200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5003800" y="1844675"/>
            <a:ext cx="2376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 b="1">
              <a:solidFill>
                <a:srgbClr val="0000FF"/>
              </a:solidFill>
              <a:effectLst/>
            </a:endParaRP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3575752" y="993833"/>
            <a:ext cx="3096294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</a:t>
            </a:r>
            <a:r>
              <a:rPr lang="en-US" alt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Эксперимент</a:t>
            </a:r>
            <a:r>
              <a:rPr lang="ru-RU" alt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СВМ</a:t>
            </a:r>
            <a:endParaRPr lang="en-US" altLang="ru-RU" b="1" dirty="0">
              <a:solidFill>
                <a:srgbClr val="0000FF"/>
              </a:solidFill>
              <a:effectLst/>
            </a:endParaRPr>
          </a:p>
          <a:p>
            <a:r>
              <a:rPr lang="ru-RU" altLang="ru-RU" b="1" dirty="0" smtClean="0">
                <a:solidFill>
                  <a:srgbClr val="0000FF"/>
                </a:solidFill>
                <a:effectLst/>
              </a:rPr>
              <a:t>(Германия</a:t>
            </a:r>
            <a:r>
              <a:rPr lang="en-US" altLang="ru-RU" b="1" dirty="0" smtClean="0">
                <a:solidFill>
                  <a:srgbClr val="0000FF"/>
                </a:solidFill>
                <a:effectLst/>
              </a:rPr>
              <a:t>,</a:t>
            </a:r>
            <a:r>
              <a:rPr lang="ru-RU" altLang="ru-RU" b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altLang="ru-RU" b="1" dirty="0">
                <a:solidFill>
                  <a:srgbClr val="0000FF"/>
                </a:solidFill>
                <a:effectLst/>
              </a:rPr>
              <a:t>GSI, </a:t>
            </a:r>
            <a:r>
              <a:rPr lang="ru-RU" altLang="ru-RU" b="1" dirty="0" smtClean="0">
                <a:solidFill>
                  <a:srgbClr val="0000FF"/>
                </a:solidFill>
                <a:effectLst/>
              </a:rPr>
              <a:t>запуск план</a:t>
            </a:r>
            <a:r>
              <a:rPr lang="ru-RU" altLang="ru-RU" dirty="0">
                <a:solidFill>
                  <a:srgbClr val="0000FF"/>
                </a:solidFill>
              </a:rPr>
              <a:t>и</a:t>
            </a:r>
            <a:r>
              <a:rPr lang="ru-RU" altLang="ru-RU" b="1" dirty="0" smtClean="0">
                <a:solidFill>
                  <a:srgbClr val="0000FF"/>
                </a:solidFill>
                <a:effectLst/>
              </a:rPr>
              <a:t>руется в 2020</a:t>
            </a:r>
            <a:r>
              <a:rPr lang="en-US" altLang="ru-RU" b="1" dirty="0" smtClean="0">
                <a:solidFill>
                  <a:srgbClr val="0000FF"/>
                </a:solidFill>
                <a:effectLst/>
              </a:rPr>
              <a:t>)</a:t>
            </a:r>
            <a:endParaRPr lang="en-US" altLang="ru-RU" b="1" dirty="0">
              <a:solidFill>
                <a:srgbClr val="0000FF"/>
              </a:solidFill>
              <a:effectLst/>
            </a:endParaRPr>
          </a:p>
          <a:p>
            <a:r>
              <a:rPr lang="ru-RU" altLang="ru-RU" sz="1600" b="1" dirty="0" smtClean="0">
                <a:solidFill>
                  <a:srgbClr val="0000FF"/>
                </a:solidFill>
                <a:effectLst/>
              </a:rPr>
              <a:t>Поток данных</a:t>
            </a:r>
            <a:r>
              <a:rPr lang="en-US" altLang="ru-RU" sz="1600" b="1" dirty="0" smtClean="0">
                <a:solidFill>
                  <a:srgbClr val="0000FF"/>
                </a:solidFill>
                <a:effectLst/>
              </a:rPr>
              <a:t>: </a:t>
            </a:r>
            <a:r>
              <a:rPr lang="en-US" altLang="ru-RU" sz="1600" b="1" dirty="0">
                <a:solidFill>
                  <a:srgbClr val="0000FF"/>
                </a:solidFill>
                <a:effectLst/>
              </a:rPr>
              <a:t>10</a:t>
            </a:r>
            <a:r>
              <a:rPr lang="en-US" altLang="ru-RU" sz="1600" b="1" baseline="30000" dirty="0">
                <a:solidFill>
                  <a:srgbClr val="0000FF"/>
                </a:solidFill>
                <a:effectLst/>
              </a:rPr>
              <a:t>7</a:t>
            </a:r>
            <a:r>
              <a:rPr lang="en-US" altLang="ru-RU" sz="1600" b="1" dirty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1600" b="1" dirty="0" smtClean="0">
                <a:solidFill>
                  <a:srgbClr val="0000FF"/>
                </a:solidFill>
                <a:effectLst/>
              </a:rPr>
              <a:t>событий в сек,</a:t>
            </a:r>
            <a:endParaRPr lang="en-US" altLang="ru-RU" sz="1600" b="1" dirty="0">
              <a:solidFill>
                <a:srgbClr val="0000FF"/>
              </a:solidFill>
              <a:effectLst/>
            </a:endParaRPr>
          </a:p>
          <a:p>
            <a:r>
              <a:rPr lang="en-US" altLang="ru-RU" sz="1600" b="1" dirty="0">
                <a:solidFill>
                  <a:srgbClr val="0000FF"/>
                </a:solidFill>
                <a:effectLst/>
              </a:rPr>
              <a:t> ~1000 </a:t>
            </a:r>
            <a:r>
              <a:rPr lang="ru-RU" altLang="ru-RU" sz="1600" dirty="0" smtClean="0">
                <a:solidFill>
                  <a:srgbClr val="0000FF"/>
                </a:solidFill>
              </a:rPr>
              <a:t>треков в событии</a:t>
            </a:r>
            <a:endParaRPr lang="en-US" altLang="ru-RU" sz="1600" b="1" dirty="0">
              <a:solidFill>
                <a:srgbClr val="0000FF"/>
              </a:solidFill>
              <a:effectLst/>
            </a:endParaRPr>
          </a:p>
          <a:p>
            <a:r>
              <a:rPr lang="en-US" altLang="ru-RU" sz="1600" b="1" u="sng" dirty="0">
                <a:solidFill>
                  <a:srgbClr val="0000FF"/>
                </a:solidFill>
                <a:effectLst/>
              </a:rPr>
              <a:t>~100 </a:t>
            </a:r>
            <a:r>
              <a:rPr lang="ru-RU" altLang="ru-RU" sz="1600" u="sng" dirty="0" smtClean="0">
                <a:solidFill>
                  <a:srgbClr val="0000FF"/>
                </a:solidFill>
              </a:rPr>
              <a:t>чисел/трек</a:t>
            </a:r>
            <a:endParaRPr lang="en-US" altLang="ru-RU" sz="1600" b="1" u="sng" dirty="0">
              <a:solidFill>
                <a:srgbClr val="0000FF"/>
              </a:solidFill>
              <a:effectLst/>
            </a:endParaRPr>
          </a:p>
          <a:p>
            <a:r>
              <a:rPr lang="ru-RU" altLang="ru-RU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Всего</a:t>
            </a:r>
            <a:r>
              <a:rPr lang="en-US" altLang="ru-RU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altLang="ru-RU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терабайт</a:t>
            </a:r>
            <a:r>
              <a:rPr lang="en-US" altLang="ru-RU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ru-RU" altLang="ru-RU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сек</a:t>
            </a:r>
            <a:r>
              <a:rPr lang="en-US" altLang="ru-RU" sz="2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ru-RU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  <a:p>
            <a:endParaRPr lang="en-US" altLang="ru-RU" sz="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altLang="ru-RU" b="1" dirty="0">
                <a:solidFill>
                  <a:srgbClr val="990033"/>
                </a:solidFill>
                <a:effectLst/>
              </a:rPr>
              <a:t>RICH - Cherenkov </a:t>
            </a:r>
          </a:p>
          <a:p>
            <a:r>
              <a:rPr lang="en-US" altLang="ru-RU" b="1" dirty="0">
                <a:solidFill>
                  <a:srgbClr val="990033"/>
                </a:solidFill>
                <a:effectLst/>
              </a:rPr>
              <a:t>radiation </a:t>
            </a:r>
            <a:r>
              <a:rPr lang="en-US" altLang="ru-RU" b="1" dirty="0" smtClean="0">
                <a:solidFill>
                  <a:srgbClr val="990033"/>
                </a:solidFill>
                <a:effectLst/>
              </a:rPr>
              <a:t>detector</a:t>
            </a:r>
            <a:endParaRPr lang="en-US" altLang="ru-RU" b="1" dirty="0">
              <a:solidFill>
                <a:srgbClr val="990033"/>
              </a:solidFill>
              <a:effectLst/>
            </a:endParaRP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6048375" y="3204131"/>
            <a:ext cx="30956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 dirty="0" smtClean="0">
                <a:effectLst/>
              </a:rPr>
              <a:t>Модельное событие центрального соударения ионов золота в вершинном детекторе</a:t>
            </a:r>
            <a:endParaRPr lang="ru-RU" altLang="ru-RU" sz="1400" dirty="0">
              <a:effectLst/>
            </a:endParaRPr>
          </a:p>
        </p:txBody>
      </p:sp>
      <p:graphicFrame>
        <p:nvGraphicFramePr>
          <p:cNvPr id="22540" name="Object 12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77069046"/>
              </p:ext>
            </p:extLst>
          </p:nvPr>
        </p:nvGraphicFramePr>
        <p:xfrm>
          <a:off x="5524541" y="3942795"/>
          <a:ext cx="3429713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691" r:id="rId6" imgW="6792273" imgH="3561905" progId="">
                  <p:embed/>
                </p:oleObj>
              </mc:Choice>
              <mc:Fallback>
                <p:oleObj r:id="rId6" imgW="6792273" imgH="356190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41" y="3942795"/>
                        <a:ext cx="3429713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-45997" y="4232166"/>
            <a:ext cx="5482094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200" b="1" dirty="0" smtClean="0">
                <a:solidFill>
                  <a:srgbClr val="0000FF"/>
                </a:solidFill>
                <a:effectLst/>
              </a:rPr>
              <a:t>Задачи:</a:t>
            </a:r>
            <a:r>
              <a:rPr lang="ru-RU" altLang="ru-RU" sz="2200" b="1" dirty="0" smtClean="0">
                <a:effectLst/>
              </a:rPr>
              <a:t> </a:t>
            </a:r>
            <a:r>
              <a:rPr lang="ru-RU" altLang="ru-RU" sz="2200" b="1" dirty="0" smtClean="0">
                <a:solidFill>
                  <a:srgbClr val="C00000"/>
                </a:solidFill>
                <a:effectLst/>
              </a:rPr>
              <a:t>распознать все треки и кольца </a:t>
            </a:r>
            <a:r>
              <a:rPr lang="en-US" altLang="ru-RU" sz="2200" dirty="0" smtClean="0">
                <a:solidFill>
                  <a:srgbClr val="C00000"/>
                </a:solidFill>
              </a:rPr>
              <a:t>RICH</a:t>
            </a:r>
            <a:r>
              <a:rPr lang="ru-RU" altLang="ru-RU" sz="2200" dirty="0" smtClean="0">
                <a:solidFill>
                  <a:srgbClr val="C00000"/>
                </a:solidFill>
              </a:rPr>
              <a:t> </a:t>
            </a:r>
            <a:r>
              <a:rPr lang="ru-RU" altLang="ru-RU" sz="2200" dirty="0" smtClean="0"/>
              <a:t>и </a:t>
            </a:r>
            <a:r>
              <a:rPr lang="ru-RU" altLang="ru-RU" sz="2200" b="1" dirty="0" smtClean="0">
                <a:effectLst/>
              </a:rPr>
              <a:t>найти оценки их параметров, с учетом их перекрытий, зашумленности и оптических искажений</a:t>
            </a:r>
            <a:endParaRPr lang="ru-RU" altLang="ru-RU" sz="2200" b="1" dirty="0">
              <a:effectLst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5580111" y="5572014"/>
            <a:ext cx="35638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effectLst/>
              </a:rPr>
              <a:t>Вид фотонов, зарегистрированных </a:t>
            </a:r>
            <a:r>
              <a:rPr lang="en-US" altLang="ru-RU" sz="1400" dirty="0" smtClean="0"/>
              <a:t>RICH</a:t>
            </a:r>
            <a:r>
              <a:rPr lang="ru-RU" altLang="ru-RU" sz="1400" dirty="0" smtClean="0"/>
              <a:t> детектором, которые образуют </a:t>
            </a:r>
            <a:endParaRPr lang="en-US" altLang="ru-RU" sz="1400" dirty="0">
              <a:effectLst/>
            </a:endParaRPr>
          </a:p>
          <a:p>
            <a:r>
              <a:rPr lang="ru-RU" altLang="ru-RU" sz="1400" dirty="0" smtClean="0">
                <a:effectLst/>
              </a:rPr>
              <a:t>характерные кольца</a:t>
            </a:r>
            <a:endParaRPr lang="ru-RU" altLang="ru-RU" sz="1400" dirty="0">
              <a:effectLst/>
            </a:endParaRP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139700" y="1408113"/>
            <a:ext cx="10906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b="1" dirty="0">
                <a:solidFill>
                  <a:srgbClr val="0033CC"/>
                </a:solidFill>
                <a:effectLst/>
              </a:rPr>
              <a:t>C</a:t>
            </a:r>
            <a:r>
              <a:rPr lang="en-US" altLang="ru-RU" sz="1400" dirty="0">
                <a:solidFill>
                  <a:srgbClr val="0033CC"/>
                </a:solidFill>
                <a:effectLst/>
              </a:rPr>
              <a:t>ondensed</a:t>
            </a:r>
          </a:p>
          <a:p>
            <a:r>
              <a:rPr lang="en-US" altLang="ru-RU" sz="1400" b="1" dirty="0" err="1">
                <a:solidFill>
                  <a:srgbClr val="0033CC"/>
                </a:solidFill>
                <a:effectLst/>
              </a:rPr>
              <a:t>B</a:t>
            </a:r>
            <a:r>
              <a:rPr lang="en-US" altLang="ru-RU" sz="1400" dirty="0" err="1">
                <a:solidFill>
                  <a:srgbClr val="0033CC"/>
                </a:solidFill>
                <a:effectLst/>
              </a:rPr>
              <a:t>arion</a:t>
            </a:r>
            <a:endParaRPr lang="en-US" altLang="ru-RU" sz="1400" dirty="0">
              <a:solidFill>
                <a:srgbClr val="0033CC"/>
              </a:solidFill>
              <a:effectLst/>
            </a:endParaRPr>
          </a:p>
          <a:p>
            <a:r>
              <a:rPr lang="en-US" altLang="ru-RU" sz="1400" b="1" dirty="0">
                <a:solidFill>
                  <a:srgbClr val="0033CC"/>
                </a:solidFill>
                <a:effectLst/>
              </a:rPr>
              <a:t>M</a:t>
            </a:r>
            <a:r>
              <a:rPr lang="en-US" altLang="ru-RU" sz="1400" dirty="0">
                <a:solidFill>
                  <a:srgbClr val="0033CC"/>
                </a:solidFill>
                <a:effectLst/>
              </a:rPr>
              <a:t>atter</a:t>
            </a:r>
            <a:endParaRPr lang="ru-RU" altLang="ru-RU" sz="1400" dirty="0">
              <a:solidFill>
                <a:srgbClr val="0033CC"/>
              </a:solidFill>
              <a:effectLst/>
            </a:endParaRP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705469" y="2028031"/>
            <a:ext cx="619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dirty="0">
                <a:effectLst/>
              </a:rPr>
              <a:t>RICH</a:t>
            </a:r>
            <a:endParaRPr lang="ru-RU" altLang="ru-RU" sz="1400" dirty="0">
              <a:effectLst/>
            </a:endParaRP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1403648" y="1544564"/>
            <a:ext cx="549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400" dirty="0">
                <a:effectLst/>
              </a:rPr>
              <a:t>TRD</a:t>
            </a:r>
            <a:endParaRPr lang="ru-RU" altLang="ru-RU" sz="1400" dirty="0">
              <a:effectLst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457200" y="6467475"/>
            <a:ext cx="2133600" cy="254000"/>
          </a:xfrm>
        </p:spPr>
        <p:txBody>
          <a:bodyPr/>
          <a:lstStyle/>
          <a:p>
            <a:fld id="{B966E0CE-A206-4D65-A8C1-76E620E0A93C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52775" y="6525344"/>
            <a:ext cx="2895600" cy="254000"/>
          </a:xfrm>
        </p:spPr>
        <p:txBody>
          <a:bodyPr/>
          <a:lstStyle/>
          <a:p>
            <a:r>
              <a:rPr lang="ru-RU" dirty="0" err="1" smtClean="0">
                <a:solidFill>
                  <a:srgbClr val="000000"/>
                </a:solidFill>
              </a:rPr>
              <a:t>Ососков</a:t>
            </a:r>
            <a:r>
              <a:rPr lang="ru-RU" dirty="0" smtClean="0">
                <a:solidFill>
                  <a:srgbClr val="000000"/>
                </a:solidFill>
              </a:rPr>
              <a:t> Г. А.   Нейронные сети        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14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" name="Стрелка влево 1"/>
          <p:cNvSpPr/>
          <p:nvPr/>
        </p:nvSpPr>
        <p:spPr bwMode="auto">
          <a:xfrm flipH="1">
            <a:off x="3779912" y="3853250"/>
            <a:ext cx="1584176" cy="242316"/>
          </a:xfrm>
          <a:prstGeom prst="left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Picture 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20" y="5422160"/>
            <a:ext cx="881479" cy="59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27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48" name="Rectangle 112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altLang="ru-RU" sz="2600" b="1" u="none" dirty="0">
                <a:solidFill>
                  <a:srgbClr val="0000FF"/>
                </a:solidFill>
                <a:effectLst/>
              </a:rPr>
              <a:t>Примеры применения </a:t>
            </a:r>
            <a:r>
              <a:rPr lang="ru-RU" altLang="ru-RU" sz="2600" b="1" u="none" dirty="0" smtClean="0">
                <a:solidFill>
                  <a:srgbClr val="0000FF"/>
                </a:solidFill>
                <a:effectLst/>
              </a:rPr>
              <a:t>МСП </a:t>
            </a:r>
            <a:r>
              <a:rPr lang="ru-RU" altLang="ru-RU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</a:t>
            </a:r>
            <a:r>
              <a:rPr lang="ru-RU" altLang="ru-RU" sz="2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ФВЭ</a:t>
            </a:r>
            <a:r>
              <a:rPr lang="ru-RU" altLang="ru-RU" sz="2600" b="1" u="none" dirty="0">
                <a:solidFill>
                  <a:srgbClr val="0000FF"/>
                </a:solidFill>
                <a:effectLst/>
              </a:rPr>
              <a:t> : 1. детектор </a:t>
            </a:r>
            <a:r>
              <a:rPr lang="en-US" altLang="ru-RU" sz="2600" b="1" u="none" dirty="0">
                <a:solidFill>
                  <a:srgbClr val="0000FF"/>
                </a:solidFill>
                <a:effectLst/>
              </a:rPr>
              <a:t>RICH</a:t>
            </a:r>
            <a:r>
              <a:rPr lang="ru-RU" altLang="ru-RU" sz="2600" b="1" u="none" dirty="0">
                <a:solidFill>
                  <a:srgbClr val="0000FF"/>
                </a:solidFill>
                <a:effectLst/>
              </a:rPr>
              <a:t> </a:t>
            </a:r>
            <a:endParaRPr lang="de-DE" altLang="ru-RU" sz="2600" b="1" u="none" dirty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244849" name="Object 1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510847"/>
              </p:ext>
            </p:extLst>
          </p:nvPr>
        </p:nvGraphicFramePr>
        <p:xfrm>
          <a:off x="161860" y="548680"/>
          <a:ext cx="3394109" cy="2319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68" r:id="rId3" imgW="5753903" imgH="3933333" progId="">
                  <p:embed/>
                </p:oleObj>
              </mc:Choice>
              <mc:Fallback>
                <p:oleObj r:id="rId3" imgW="5753903" imgH="393333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60" y="548680"/>
                        <a:ext cx="3394109" cy="2319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4850" name="Text Box 114"/>
          <p:cNvSpPr txBox="1">
            <a:spLocks noChangeArrowheads="1"/>
          </p:cNvSpPr>
          <p:nvPr/>
        </p:nvSpPr>
        <p:spPr bwMode="auto">
          <a:xfrm>
            <a:off x="179388" y="2789066"/>
            <a:ext cx="3435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1600" b="1" u="none" dirty="0">
                <a:solidFill>
                  <a:schemeClr val="tx2"/>
                </a:solidFill>
                <a:effectLst/>
              </a:rPr>
              <a:t>Схема детектора </a:t>
            </a:r>
            <a:r>
              <a:rPr lang="ru-RU" altLang="ru-RU" sz="1600" b="1" u="none" dirty="0" err="1">
                <a:solidFill>
                  <a:schemeClr val="tx2"/>
                </a:solidFill>
                <a:effectLst/>
              </a:rPr>
              <a:t>черенковского</a:t>
            </a:r>
            <a:endParaRPr lang="ru-RU" altLang="ru-RU" sz="1600" b="1" u="none" dirty="0">
              <a:solidFill>
                <a:schemeClr val="tx2"/>
              </a:solidFill>
              <a:effectLst/>
            </a:endParaRPr>
          </a:p>
          <a:p>
            <a:pPr algn="ctr"/>
            <a:r>
              <a:rPr lang="ru-RU" altLang="ru-RU" sz="1600" b="1" u="none" dirty="0">
                <a:solidFill>
                  <a:schemeClr val="tx2"/>
                </a:solidFill>
                <a:effectLst/>
              </a:rPr>
              <a:t>излучения </a:t>
            </a:r>
            <a:r>
              <a:rPr lang="en-US" altLang="ru-RU" sz="1600" b="1" u="none" dirty="0">
                <a:solidFill>
                  <a:schemeClr val="tx2"/>
                </a:solidFill>
                <a:effectLst/>
              </a:rPr>
              <a:t>RICH</a:t>
            </a:r>
            <a:endParaRPr lang="ru-RU" altLang="ru-RU" b="1" u="none" dirty="0">
              <a:effectLst/>
            </a:endParaRPr>
          </a:p>
        </p:txBody>
      </p:sp>
      <p:pic>
        <p:nvPicPr>
          <p:cNvPr id="244851" name="Picture 115" descr="fake_ring_examp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692150"/>
            <a:ext cx="1656531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852" name="Picture 1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311" y="4429548"/>
            <a:ext cx="931169" cy="710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4853" name="Picture 1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17" y="2151063"/>
            <a:ext cx="3327020" cy="22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4854" name="Rectangle 118"/>
          <p:cNvSpPr>
            <a:spLocks noChangeArrowheads="1"/>
          </p:cNvSpPr>
          <p:nvPr/>
        </p:nvSpPr>
        <p:spPr bwMode="auto">
          <a:xfrm>
            <a:off x="6451132" y="3271446"/>
            <a:ext cx="3714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ru-RU" i="1" u="none" dirty="0">
                <a:solidFill>
                  <a:srgbClr val="D53807"/>
                </a:solidFill>
                <a:effectLst/>
              </a:rPr>
              <a:t>π</a:t>
            </a:r>
            <a:endParaRPr lang="ru-RU" altLang="ru-RU" i="1" u="none" dirty="0">
              <a:solidFill>
                <a:srgbClr val="D53807"/>
              </a:solidFill>
              <a:effectLst/>
            </a:endParaRPr>
          </a:p>
        </p:txBody>
      </p:sp>
      <p:sp>
        <p:nvSpPr>
          <p:cNvPr id="244855" name="Rectangle 119"/>
          <p:cNvSpPr>
            <a:spLocks noChangeArrowheads="1"/>
          </p:cNvSpPr>
          <p:nvPr/>
        </p:nvSpPr>
        <p:spPr bwMode="auto">
          <a:xfrm>
            <a:off x="7637289" y="3431505"/>
            <a:ext cx="33972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u="none" dirty="0">
                <a:solidFill>
                  <a:srgbClr val="D53807"/>
                </a:solidFill>
                <a:effectLst/>
              </a:rPr>
              <a:t>e</a:t>
            </a:r>
            <a:endParaRPr lang="ru-RU" altLang="ru-RU" u="none" dirty="0">
              <a:solidFill>
                <a:srgbClr val="D53807"/>
              </a:solidFill>
              <a:effectLst/>
            </a:endParaRPr>
          </a:p>
        </p:txBody>
      </p:sp>
      <p:sp>
        <p:nvSpPr>
          <p:cNvPr id="244856" name="Rectangle 120"/>
          <p:cNvSpPr>
            <a:spLocks noChangeArrowheads="1"/>
          </p:cNvSpPr>
          <p:nvPr/>
        </p:nvSpPr>
        <p:spPr bwMode="auto">
          <a:xfrm>
            <a:off x="6571456" y="3645024"/>
            <a:ext cx="34448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ru-RU" u="none" dirty="0">
                <a:solidFill>
                  <a:srgbClr val="D53807"/>
                </a:solidFill>
                <a:effectLst/>
              </a:rPr>
              <a:t>μ</a:t>
            </a:r>
            <a:endParaRPr lang="ru-RU" altLang="ru-RU" u="none" dirty="0">
              <a:solidFill>
                <a:srgbClr val="D53807"/>
              </a:solidFill>
              <a:effectLst/>
            </a:endParaRPr>
          </a:p>
        </p:txBody>
      </p:sp>
      <p:sp>
        <p:nvSpPr>
          <p:cNvPr id="244857" name="Rectangle 121"/>
          <p:cNvSpPr>
            <a:spLocks noChangeArrowheads="1"/>
          </p:cNvSpPr>
          <p:nvPr/>
        </p:nvSpPr>
        <p:spPr bwMode="auto">
          <a:xfrm>
            <a:off x="36512" y="3638028"/>
            <a:ext cx="9107488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355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62388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D53807"/>
                </a:solidFill>
                <a:effectLst/>
                <a:latin typeface="Arial" pitchFamily="34" charset="0"/>
              </a:rPr>
              <a:t>Этапы  обработки:</a:t>
            </a:r>
            <a:endParaRPr lang="en-US" altLang="ru-RU" b="1" dirty="0">
              <a:solidFill>
                <a:srgbClr val="D53807"/>
              </a:solidFill>
              <a:effectLst/>
              <a:latin typeface="Arial" pitchFamily="34" charset="0"/>
            </a:endParaRPr>
          </a:p>
          <a:p>
            <a:pPr eaLnBrk="1" hangingPunct="1">
              <a:buFontTx/>
              <a:buBlip>
                <a:blip r:embed="rId8"/>
              </a:buBlip>
            </a:pPr>
            <a:r>
              <a:rPr lang="ru-RU" altLang="ru-RU" sz="2000" u="none" dirty="0">
                <a:effectLst/>
                <a:latin typeface="Arial" pitchFamily="34" charset="0"/>
              </a:rPr>
              <a:t>распознать кольца </a:t>
            </a:r>
          </a:p>
          <a:p>
            <a:pPr eaLnBrk="1" hangingPunct="1">
              <a:buFontTx/>
              <a:buBlip>
                <a:blip r:embed="rId8"/>
              </a:buBlip>
            </a:pPr>
            <a:r>
              <a:rPr lang="ru-RU" altLang="ru-RU" sz="2000" u="none" dirty="0">
                <a:effectLst/>
                <a:latin typeface="Arial" pitchFamily="34" charset="0"/>
              </a:rPr>
              <a:t>учесть оптические искажения детектора,   приводящие к </a:t>
            </a:r>
            <a:r>
              <a:rPr lang="ru-RU" altLang="ru-RU" sz="2000" dirty="0">
                <a:solidFill>
                  <a:srgbClr val="D53807"/>
                </a:solidFill>
                <a:effectLst/>
                <a:latin typeface="Arial" pitchFamily="34" charset="0"/>
              </a:rPr>
              <a:t>эллиптической форме</a:t>
            </a:r>
            <a:r>
              <a:rPr lang="ru-RU" altLang="ru-RU" sz="2000" u="none" dirty="0">
                <a:effectLst/>
                <a:latin typeface="Arial" pitchFamily="34" charset="0"/>
              </a:rPr>
              <a:t> колец;</a:t>
            </a:r>
          </a:p>
          <a:p>
            <a:pPr eaLnBrk="1" hangingPunct="1">
              <a:buFontTx/>
              <a:buBlip>
                <a:blip r:embed="rId8"/>
              </a:buBlip>
            </a:pPr>
            <a:r>
              <a:rPr lang="ru-RU" altLang="ru-RU" sz="2000" u="none" dirty="0">
                <a:effectLst/>
                <a:latin typeface="Arial" pitchFamily="34" charset="0"/>
              </a:rPr>
              <a:t>привязать найденные кольца к трекам частиц, интересующих </a:t>
            </a:r>
            <a:r>
              <a:rPr lang="ru-RU" altLang="ru-RU" sz="2000" u="none" dirty="0" smtClean="0">
                <a:effectLst/>
                <a:latin typeface="Arial" pitchFamily="34" charset="0"/>
              </a:rPr>
              <a:t>экспериментаторов</a:t>
            </a:r>
          </a:p>
          <a:p>
            <a:pPr eaLnBrk="1" hangingPunct="1">
              <a:buFontTx/>
              <a:buBlip>
                <a:blip r:embed="rId8"/>
              </a:buBlip>
            </a:pPr>
            <a:r>
              <a:rPr lang="ru-RU" altLang="ru-RU" sz="2000" dirty="0" smtClean="0">
                <a:latin typeface="Arial" pitchFamily="34" charset="0"/>
              </a:rPr>
              <a:t>устранить ложные кольца, которые могут исказить физические результаты </a:t>
            </a:r>
          </a:p>
          <a:p>
            <a:pPr eaLnBrk="1" hangingPunct="1">
              <a:buFontTx/>
              <a:buBlip>
                <a:blip r:embed="rId8"/>
              </a:buBlip>
            </a:pPr>
            <a:r>
              <a:rPr lang="ru-RU" altLang="ru-RU" sz="2000" dirty="0" smtClean="0">
                <a:latin typeface="Arial" pitchFamily="34" charset="0"/>
              </a:rPr>
              <a:t>Выполнить идентификацию частиц</a:t>
            </a:r>
            <a:endParaRPr lang="ru-RU" altLang="ru-RU" sz="2000" u="none" dirty="0">
              <a:effectLst/>
              <a:latin typeface="Arial" pitchFamily="34" charset="0"/>
            </a:endParaRPr>
          </a:p>
        </p:txBody>
      </p:sp>
      <p:sp>
        <p:nvSpPr>
          <p:cNvPr id="244858" name="Text Box 122"/>
          <p:cNvSpPr txBox="1">
            <a:spLocks noChangeArrowheads="1"/>
          </p:cNvSpPr>
          <p:nvPr/>
        </p:nvSpPr>
        <p:spPr bwMode="auto">
          <a:xfrm>
            <a:off x="3995738" y="836613"/>
            <a:ext cx="287496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600" b="1" u="none">
                <a:effectLst/>
              </a:rPr>
              <a:t>фрагмент плоскости</a:t>
            </a:r>
          </a:p>
          <a:p>
            <a:r>
              <a:rPr lang="ru-RU" altLang="ru-RU" sz="1600" b="1" u="none">
                <a:effectLst/>
              </a:rPr>
              <a:t>фотодетектора</a:t>
            </a:r>
          </a:p>
          <a:p>
            <a:endParaRPr lang="ru-RU" altLang="ru-RU" sz="1600" b="1" u="none">
              <a:effectLst/>
            </a:endParaRPr>
          </a:p>
          <a:p>
            <a:r>
              <a:rPr lang="ru-RU" altLang="ru-RU" sz="1600" b="1" u="none">
                <a:effectLst/>
              </a:rPr>
              <a:t>в среднем в событии СВМ</a:t>
            </a:r>
          </a:p>
          <a:p>
            <a:r>
              <a:rPr lang="ru-RU" altLang="ru-RU" sz="1600" b="1" u="none">
                <a:effectLst/>
              </a:rPr>
              <a:t>2 тыс. точек на </a:t>
            </a:r>
            <a:r>
              <a:rPr lang="en-US" altLang="ru-RU" sz="1600" b="1" u="none">
                <a:effectLst/>
              </a:rPr>
              <a:t>80</a:t>
            </a:r>
            <a:r>
              <a:rPr lang="ru-RU" altLang="ru-RU" sz="1600" b="1" u="none">
                <a:effectLst/>
              </a:rPr>
              <a:t> колец</a:t>
            </a:r>
          </a:p>
        </p:txBody>
      </p:sp>
      <p:sp>
        <p:nvSpPr>
          <p:cNvPr id="244859" name="AutoShape 123"/>
          <p:cNvSpPr>
            <a:spLocks noChangeArrowheads="1"/>
          </p:cNvSpPr>
          <p:nvPr/>
        </p:nvSpPr>
        <p:spPr bwMode="auto">
          <a:xfrm>
            <a:off x="6084888" y="1268413"/>
            <a:ext cx="976312" cy="144462"/>
          </a:xfrm>
          <a:prstGeom prst="rightArrow">
            <a:avLst>
              <a:gd name="adj1" fmla="val 50000"/>
              <a:gd name="adj2" fmla="val 16895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B6A54B9E-6E80-4DFC-9216-77C746FF3D01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2895600" cy="268139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15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61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6600"/>
          </a:xfrm>
        </p:spPr>
        <p:txBody>
          <a:bodyPr/>
          <a:lstStyle/>
          <a:p>
            <a:r>
              <a:rPr lang="ru-RU" altLang="ru-RU" sz="2600" b="1" dirty="0" smtClean="0">
                <a:solidFill>
                  <a:srgbClr val="0000FF"/>
                </a:solidFill>
              </a:rPr>
              <a:t>Идентификация </a:t>
            </a:r>
            <a:r>
              <a:rPr lang="ru-RU" altLang="ru-RU" sz="2600" b="1" dirty="0">
                <a:solidFill>
                  <a:srgbClr val="0000FF"/>
                </a:solidFill>
              </a:rPr>
              <a:t>частиц по данным детектора </a:t>
            </a:r>
            <a:r>
              <a:rPr lang="en-US" altLang="ru-RU" sz="2600" b="1" dirty="0">
                <a:solidFill>
                  <a:srgbClr val="0000FF"/>
                </a:solidFill>
              </a:rPr>
              <a:t>RICH</a:t>
            </a:r>
            <a:r>
              <a:rPr lang="ru-RU" altLang="ru-RU" sz="2600" b="1" dirty="0">
                <a:solidFill>
                  <a:srgbClr val="0000FF"/>
                </a:solidFill>
              </a:rPr>
              <a:t/>
            </a:r>
            <a:br>
              <a:rPr lang="ru-RU" altLang="ru-RU" sz="2600" b="1" dirty="0">
                <a:solidFill>
                  <a:srgbClr val="0000FF"/>
                </a:solidFill>
              </a:rPr>
            </a:br>
            <a:r>
              <a:rPr lang="ru-RU" altLang="ru-RU" sz="2400" b="1" dirty="0">
                <a:solidFill>
                  <a:srgbClr val="0000FF"/>
                </a:solidFill>
              </a:rPr>
              <a:t>- это задача выбора между двумя гипотезами</a:t>
            </a:r>
            <a:r>
              <a:rPr lang="ru-RU" altLang="ru-RU" sz="2600" dirty="0"/>
              <a:t> </a:t>
            </a:r>
          </a:p>
        </p:txBody>
      </p:sp>
      <p:sp>
        <p:nvSpPr>
          <p:cNvPr id="242700" name="Text Box 12"/>
          <p:cNvSpPr txBox="1">
            <a:spLocks noChangeArrowheads="1"/>
          </p:cNvSpPr>
          <p:nvPr/>
        </p:nvSpPr>
        <p:spPr bwMode="auto">
          <a:xfrm>
            <a:off x="65088" y="765175"/>
            <a:ext cx="9078912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355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81088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717675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354263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99085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4480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9052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3624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81965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000" u="none" dirty="0">
                <a:effectLst/>
                <a:latin typeface="Arial" pitchFamily="34" charset="0"/>
              </a:rPr>
              <a:t>Следовало выбрать наиболее </a:t>
            </a:r>
            <a:r>
              <a:rPr lang="ru-RU" altLang="ru-RU" sz="2000" b="1" dirty="0">
                <a:effectLst/>
                <a:latin typeface="Arial" pitchFamily="34" charset="0"/>
              </a:rPr>
              <a:t>значимые характеристики</a:t>
            </a:r>
            <a:r>
              <a:rPr lang="ru-RU" altLang="ru-RU" sz="2000" u="none" dirty="0">
                <a:effectLst/>
                <a:latin typeface="Arial" pitchFamily="34" charset="0"/>
              </a:rPr>
              <a:t> полученных колец, чтобы </a:t>
            </a:r>
            <a:r>
              <a:rPr lang="ru-RU" altLang="ru-RU" sz="2000" u="none" dirty="0">
                <a:solidFill>
                  <a:srgbClr val="D53807"/>
                </a:solidFill>
                <a:effectLst/>
                <a:latin typeface="Arial" pitchFamily="34" charset="0"/>
              </a:rPr>
              <a:t>   </a:t>
            </a:r>
            <a:r>
              <a:rPr lang="ru-RU" altLang="ru-RU" sz="2000" u="none" dirty="0" smtClean="0">
                <a:solidFill>
                  <a:srgbClr val="D53807"/>
                </a:solidFill>
                <a:effectLst/>
                <a:latin typeface="Arial" pitchFamily="34" charset="0"/>
              </a:rPr>
              <a:t>1. </a:t>
            </a:r>
            <a:r>
              <a:rPr lang="ru-RU" altLang="ru-RU" sz="2000" u="none" dirty="0">
                <a:solidFill>
                  <a:srgbClr val="D53807"/>
                </a:solidFill>
                <a:effectLst/>
                <a:latin typeface="Arial" pitchFamily="34" charset="0"/>
              </a:rPr>
              <a:t>удалить ложно найденные кольца </a:t>
            </a:r>
          </a:p>
          <a:p>
            <a:pPr eaLnBrk="1" hangingPunct="1"/>
            <a:r>
              <a:rPr lang="ru-RU" altLang="ru-RU" sz="2000" u="none" dirty="0">
                <a:solidFill>
                  <a:srgbClr val="D53807"/>
                </a:solidFill>
                <a:effectLst/>
                <a:latin typeface="Arial" pitchFamily="34" charset="0"/>
              </a:rPr>
              <a:t>                   </a:t>
            </a:r>
            <a:r>
              <a:rPr lang="ru-RU" altLang="ru-RU" sz="2000" u="none" dirty="0" smtClean="0">
                <a:solidFill>
                  <a:srgbClr val="D53807"/>
                </a:solidFill>
                <a:effectLst/>
                <a:latin typeface="Arial" pitchFamily="34" charset="0"/>
              </a:rPr>
              <a:t>                           </a:t>
            </a:r>
            <a:r>
              <a:rPr lang="ru-RU" altLang="ru-RU" sz="2000" u="none" dirty="0" smtClean="0">
                <a:solidFill>
                  <a:srgbClr val="0000FF"/>
                </a:solidFill>
                <a:effectLst/>
                <a:latin typeface="Arial" pitchFamily="34" charset="0"/>
              </a:rPr>
              <a:t> 2. </a:t>
            </a:r>
            <a:r>
              <a:rPr lang="ru-RU" altLang="ru-RU" sz="2000" b="1" u="none" dirty="0">
                <a:solidFill>
                  <a:srgbClr val="0000FF"/>
                </a:solidFill>
                <a:effectLst/>
                <a:latin typeface="Arial" pitchFamily="34" charset="0"/>
              </a:rPr>
              <a:t>провести идентификацию частиц</a:t>
            </a:r>
          </a:p>
          <a:p>
            <a:pPr eaLnBrk="1" hangingPunct="1">
              <a:buFontTx/>
              <a:buAutoNum type="arabicPeriod"/>
            </a:pPr>
            <a:r>
              <a:rPr lang="ru-RU" altLang="ru-RU" sz="1800" u="none" dirty="0">
                <a:solidFill>
                  <a:srgbClr val="D53807"/>
                </a:solidFill>
                <a:effectLst/>
                <a:latin typeface="Arial" pitchFamily="34" charset="0"/>
              </a:rPr>
              <a:t>количество точек в найденном кольце </a:t>
            </a:r>
          </a:p>
          <a:p>
            <a:pPr eaLnBrk="1" hangingPunct="1">
              <a:buFontTx/>
              <a:buAutoNum type="arabicPeriod"/>
            </a:pPr>
            <a:r>
              <a:rPr lang="ru-RU" altLang="ru-RU" sz="1800" u="none" dirty="0">
                <a:solidFill>
                  <a:srgbClr val="D53807"/>
                </a:solidFill>
                <a:effectLst/>
                <a:latin typeface="Arial" pitchFamily="34" charset="0"/>
              </a:rPr>
              <a:t>расстояние от центра кольца до ближайшего трека</a:t>
            </a:r>
          </a:p>
          <a:p>
            <a:pPr eaLnBrk="1" hangingPunct="1">
              <a:buFontTx/>
              <a:buAutoNum type="arabicPeriod"/>
            </a:pPr>
            <a:r>
              <a:rPr lang="ru-RU" altLang="ru-RU" sz="1800" u="none" dirty="0">
                <a:solidFill>
                  <a:srgbClr val="D53807"/>
                </a:solidFill>
                <a:effectLst/>
                <a:latin typeface="Arial" pitchFamily="34" charset="0"/>
              </a:rPr>
              <a:t>сумма трех наибольших углов между соседними точками                 </a:t>
            </a:r>
          </a:p>
          <a:p>
            <a:pPr eaLnBrk="1" hangingPunct="1">
              <a:buFontTx/>
              <a:buAutoNum type="arabicPeriod"/>
            </a:pPr>
            <a:r>
              <a:rPr lang="ru-RU" altLang="ru-RU" sz="1800" u="none" dirty="0">
                <a:solidFill>
                  <a:srgbClr val="C00000"/>
                </a:solidFill>
                <a:effectLst/>
                <a:latin typeface="Arial" pitchFamily="34" charset="0"/>
              </a:rPr>
              <a:t>радиальная позиция на плоскости фотодетектора </a:t>
            </a:r>
            <a:endParaRPr lang="ru-RU" altLang="ru-RU" sz="1800" i="1" u="none" dirty="0"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sz="1800" b="1" i="1" u="none" dirty="0">
                <a:solidFill>
                  <a:srgbClr val="C00000"/>
                </a:solidFill>
                <a:effectLst/>
                <a:latin typeface="Arial" pitchFamily="34" charset="0"/>
              </a:rPr>
              <a:t>χ</a:t>
            </a:r>
            <a:r>
              <a:rPr lang="ru-RU" altLang="ru-RU" sz="1800" b="1" i="1" u="none" baseline="30000" dirty="0">
                <a:solidFill>
                  <a:srgbClr val="C00000"/>
                </a:solidFill>
                <a:effectLst/>
                <a:latin typeface="Arial" pitchFamily="34" charset="0"/>
              </a:rPr>
              <a:t>2</a:t>
            </a:r>
            <a:r>
              <a:rPr lang="ru-RU" altLang="ru-RU" sz="1800" u="none" dirty="0">
                <a:solidFill>
                  <a:srgbClr val="C00000"/>
                </a:solidFill>
                <a:effectLst/>
                <a:latin typeface="Arial" pitchFamily="34" charset="0"/>
              </a:rPr>
              <a:t> эллиптической подгонки кольца</a:t>
            </a:r>
          </a:p>
          <a:p>
            <a:pPr eaLnBrk="1" hangingPunct="1">
              <a:buFontTx/>
              <a:buAutoNum type="arabicPeriod"/>
            </a:pPr>
            <a:r>
              <a:rPr lang="ru-RU" altLang="ru-RU" sz="1800" u="none" dirty="0">
                <a:solidFill>
                  <a:srgbClr val="0000FF"/>
                </a:solidFill>
                <a:effectLst/>
                <a:latin typeface="Arial" pitchFamily="34" charset="0"/>
              </a:rPr>
              <a:t>большая (</a:t>
            </a:r>
            <a:r>
              <a:rPr lang="en-US" altLang="ru-RU" sz="1800" u="none" dirty="0">
                <a:solidFill>
                  <a:srgbClr val="0000FF"/>
                </a:solidFill>
                <a:effectLst/>
                <a:latin typeface="Arial" pitchFamily="34" charset="0"/>
              </a:rPr>
              <a:t>A</a:t>
            </a:r>
            <a:r>
              <a:rPr lang="ru-RU" altLang="ru-RU" sz="1800" u="none" dirty="0">
                <a:solidFill>
                  <a:srgbClr val="0000FF"/>
                </a:solidFill>
                <a:effectLst/>
                <a:latin typeface="Arial" pitchFamily="34" charset="0"/>
              </a:rPr>
              <a:t>) и (8) малая (</a:t>
            </a:r>
            <a:r>
              <a:rPr lang="en-US" altLang="ru-RU" sz="1800" u="none" dirty="0">
                <a:solidFill>
                  <a:srgbClr val="0000FF"/>
                </a:solidFill>
                <a:effectLst/>
                <a:latin typeface="Arial" pitchFamily="34" charset="0"/>
              </a:rPr>
              <a:t>B</a:t>
            </a:r>
            <a:r>
              <a:rPr lang="ru-RU" altLang="ru-RU" sz="1800" u="none" dirty="0">
                <a:solidFill>
                  <a:srgbClr val="0000FF"/>
                </a:solidFill>
                <a:effectLst/>
                <a:latin typeface="Arial" pitchFamily="34" charset="0"/>
              </a:rPr>
              <a:t>) полуоси эллипса</a:t>
            </a:r>
          </a:p>
          <a:p>
            <a:pPr eaLnBrk="1" hangingPunct="1">
              <a:buFontTx/>
              <a:buAutoNum type="arabicPeriod"/>
            </a:pPr>
            <a:r>
              <a:rPr lang="ru-RU" altLang="ru-RU" sz="1800" u="none" dirty="0">
                <a:solidFill>
                  <a:srgbClr val="0000FF"/>
                </a:solidFill>
                <a:effectLst/>
                <a:latin typeface="Arial" pitchFamily="34" charset="0"/>
              </a:rPr>
              <a:t>угол поворота эллипса </a:t>
            </a:r>
            <a:r>
              <a:rPr lang="ru-RU" altLang="ru-RU" sz="1800" i="1" u="none" dirty="0">
                <a:solidFill>
                  <a:srgbClr val="0000FF"/>
                </a:solidFill>
                <a:effectLst/>
                <a:latin typeface="Arial" pitchFamily="34" charset="0"/>
              </a:rPr>
              <a:t>φ</a:t>
            </a:r>
            <a:r>
              <a:rPr lang="ru-RU" altLang="ru-RU" sz="1800" u="none" dirty="0">
                <a:solidFill>
                  <a:srgbClr val="0000FF"/>
                </a:solidFill>
                <a:effectLst/>
                <a:latin typeface="Arial" pitchFamily="34" charset="0"/>
              </a:rPr>
              <a:t> относительно оси абсцисс </a:t>
            </a:r>
          </a:p>
          <a:p>
            <a:pPr eaLnBrk="1" hangingPunct="1">
              <a:buFontTx/>
              <a:buAutoNum type="arabicPeriod"/>
            </a:pPr>
            <a:r>
              <a:rPr lang="ru-RU" altLang="ru-RU" sz="1800" u="none" dirty="0">
                <a:solidFill>
                  <a:srgbClr val="0000FF"/>
                </a:solidFill>
                <a:effectLst/>
                <a:latin typeface="Arial" pitchFamily="34" charset="0"/>
              </a:rPr>
              <a:t>азимутальный угол трека</a:t>
            </a:r>
          </a:p>
          <a:p>
            <a:pPr eaLnBrk="1" hangingPunct="1">
              <a:buFontTx/>
              <a:buAutoNum type="arabicPeriod"/>
            </a:pPr>
            <a:r>
              <a:rPr lang="ru-RU" altLang="ru-RU" sz="1800" u="none" dirty="0">
                <a:solidFill>
                  <a:srgbClr val="0000FF"/>
                </a:solidFill>
                <a:effectLst/>
                <a:latin typeface="Arial" pitchFamily="34" charset="0"/>
              </a:rPr>
              <a:t> импульс</a:t>
            </a:r>
            <a:r>
              <a:rPr lang="ru-RU" altLang="ru-RU" sz="1800" u="none" dirty="0">
                <a:effectLst/>
                <a:latin typeface="Arial" pitchFamily="34" charset="0"/>
              </a:rPr>
              <a:t> </a:t>
            </a:r>
            <a:r>
              <a:rPr lang="ru-RU" altLang="ru-RU" sz="1800" u="none" dirty="0">
                <a:solidFill>
                  <a:srgbClr val="0000FF"/>
                </a:solidFill>
                <a:effectLst/>
                <a:latin typeface="Arial" pitchFamily="34" charset="0"/>
              </a:rPr>
              <a:t>трека</a:t>
            </a:r>
          </a:p>
        </p:txBody>
      </p:sp>
      <p:pic>
        <p:nvPicPr>
          <p:cNvPr id="242702" name="Picture 14"/>
          <p:cNvPicPr>
            <a:picLocks noChangeAspect="1" noChangeArrowheads="1"/>
          </p:cNvPicPr>
          <p:nvPr/>
        </p:nvPicPr>
        <p:blipFill>
          <a:blip r:embed="rId2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3933825"/>
            <a:ext cx="3671887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703" name="Line 15"/>
          <p:cNvSpPr>
            <a:spLocks noChangeShapeType="1"/>
          </p:cNvSpPr>
          <p:nvPr/>
        </p:nvSpPr>
        <p:spPr bwMode="auto">
          <a:xfrm>
            <a:off x="6804025" y="4437063"/>
            <a:ext cx="0" cy="13684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2704" name="Text Box 16"/>
          <p:cNvSpPr txBox="1">
            <a:spLocks noChangeArrowheads="1"/>
          </p:cNvSpPr>
          <p:nvPr/>
        </p:nvSpPr>
        <p:spPr bwMode="auto">
          <a:xfrm>
            <a:off x="5724525" y="5949950"/>
            <a:ext cx="2992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u="none">
                <a:solidFill>
                  <a:srgbClr val="0000FF"/>
                </a:solidFill>
                <a:effectLst/>
                <a:latin typeface="Arial" pitchFamily="34" charset="0"/>
              </a:rPr>
              <a:t>Значения выходного нейрона</a:t>
            </a:r>
          </a:p>
        </p:txBody>
      </p:sp>
      <p:sp>
        <p:nvSpPr>
          <p:cNvPr id="242705" name="Text Box 17"/>
          <p:cNvSpPr txBox="1">
            <a:spLocks noChangeArrowheads="1"/>
          </p:cNvSpPr>
          <p:nvPr/>
        </p:nvSpPr>
        <p:spPr bwMode="auto">
          <a:xfrm>
            <a:off x="0" y="4292600"/>
            <a:ext cx="5348288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600" b="1" u="none" dirty="0">
                <a:effectLst/>
              </a:rPr>
              <a:t>Использовался МСП с 10 </a:t>
            </a:r>
            <a:r>
              <a:rPr lang="ru-RU" altLang="ru-RU" sz="1600" b="1" u="none" dirty="0" smtClean="0">
                <a:effectLst/>
              </a:rPr>
              <a:t>входными, </a:t>
            </a:r>
            <a:r>
              <a:rPr lang="ru-RU" altLang="ru-RU" sz="1600" b="1" u="none" dirty="0">
                <a:effectLst/>
              </a:rPr>
              <a:t>20 </a:t>
            </a:r>
            <a:r>
              <a:rPr lang="ru-RU" altLang="ru-RU" sz="1600" b="1" u="none" dirty="0" smtClean="0">
                <a:effectLst/>
              </a:rPr>
              <a:t>скрытыми </a:t>
            </a:r>
            <a:r>
              <a:rPr lang="ru-RU" altLang="ru-RU" sz="1600" b="1" u="none" dirty="0">
                <a:effectLst/>
              </a:rPr>
              <a:t>и 1- м выходном нейроне</a:t>
            </a:r>
          </a:p>
          <a:p>
            <a:r>
              <a:rPr lang="ru-RU" altLang="ru-RU" sz="1600" u="none" dirty="0">
                <a:effectLst/>
              </a:rPr>
              <a:t>Обучение велось на Монте-Карло выборке из событий с 3000 электронов (+1) и 3000 пи-мезонов    (-1). Порог -0.5 обеспечил идентификацию электронов с уровнем подавления пионов 500 для р</a:t>
            </a:r>
            <a:r>
              <a:rPr lang="en-US" altLang="ru-RU" sz="1600" u="none" dirty="0">
                <a:effectLst/>
              </a:rPr>
              <a:t>&lt;</a:t>
            </a:r>
            <a:r>
              <a:rPr lang="ru-RU" altLang="ru-RU" sz="1600" u="none" dirty="0">
                <a:effectLst/>
              </a:rPr>
              <a:t>6ГэВ</a:t>
            </a:r>
            <a:r>
              <a:rPr lang="en-US" altLang="ru-RU" sz="1600" u="none" dirty="0">
                <a:effectLst/>
              </a:rPr>
              <a:t>/c b 260 </a:t>
            </a:r>
            <a:r>
              <a:rPr lang="ru-RU" altLang="ru-RU" sz="1600" u="none" dirty="0">
                <a:effectLst/>
              </a:rPr>
              <a:t>для</a:t>
            </a:r>
            <a:r>
              <a:rPr lang="en-US" altLang="ru-RU" sz="1600" u="none" dirty="0">
                <a:effectLst/>
              </a:rPr>
              <a:t> </a:t>
            </a:r>
            <a:r>
              <a:rPr lang="ru-RU" altLang="ru-RU" sz="1600" u="none" dirty="0">
                <a:effectLst/>
              </a:rPr>
              <a:t>р</a:t>
            </a:r>
            <a:r>
              <a:rPr lang="en-US" altLang="ru-RU" sz="1600" u="none" dirty="0">
                <a:effectLst/>
              </a:rPr>
              <a:t>&gt;6 </a:t>
            </a:r>
            <a:r>
              <a:rPr lang="ru-RU" altLang="ru-RU" sz="1600" u="none" dirty="0">
                <a:effectLst/>
              </a:rPr>
              <a:t>ГэВ</a:t>
            </a:r>
            <a:r>
              <a:rPr lang="en-US" altLang="ru-RU" sz="1600" u="none" dirty="0">
                <a:effectLst/>
              </a:rPr>
              <a:t>/</a:t>
            </a:r>
            <a:r>
              <a:rPr lang="ru-RU" altLang="ru-RU" sz="1600" u="none" dirty="0">
                <a:effectLst/>
              </a:rPr>
              <a:t>с при 93%-й эффективности распознавания колец</a:t>
            </a:r>
          </a:p>
        </p:txBody>
      </p:sp>
      <p:pic>
        <p:nvPicPr>
          <p:cNvPr id="24270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36762"/>
            <a:ext cx="1101725" cy="93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26412-ADA9-483F-906B-B71C60F42118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93C08-8341-4293-9353-6D9BB6DEABFE}" type="slidenum">
              <a:rPr lang="ru-RU" altLang="ru-RU" smtClean="0"/>
              <a:pPr/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68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-11804" y="50800"/>
            <a:ext cx="9077821" cy="497880"/>
          </a:xfrm>
        </p:spPr>
        <p:txBody>
          <a:bodyPr/>
          <a:lstStyle/>
          <a:p>
            <a:pPr algn="r"/>
            <a:r>
              <a:rPr lang="ru-RU" altLang="ru-RU" sz="3600" b="1" dirty="0">
                <a:solidFill>
                  <a:srgbClr val="0000FF"/>
                </a:solidFill>
              </a:rPr>
              <a:t>2. </a:t>
            </a:r>
            <a:r>
              <a:rPr lang="ru-RU" altLang="ru-RU" sz="3600" b="1" dirty="0" smtClean="0">
                <a:solidFill>
                  <a:srgbClr val="0000FF"/>
                </a:solidFill>
              </a:rPr>
              <a:t>МСП в решении генетических задач</a:t>
            </a:r>
            <a:endParaRPr lang="en-US" altLang="ru-RU" sz="3600" b="1" dirty="0">
              <a:solidFill>
                <a:srgbClr val="0000FF"/>
              </a:solidFill>
            </a:endParaRPr>
          </a:p>
        </p:txBody>
      </p:sp>
      <p:graphicFrame>
        <p:nvGraphicFramePr>
          <p:cNvPr id="368644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63844835"/>
              </p:ext>
            </p:extLst>
          </p:nvPr>
        </p:nvGraphicFramePr>
        <p:xfrm>
          <a:off x="254841" y="1041280"/>
          <a:ext cx="2778125" cy="3513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34" name="Image" r:id="rId3" imgW="1206704" imgH="1326957" progId="Photoshop.Image.9">
                  <p:embed/>
                </p:oleObj>
              </mc:Choice>
              <mc:Fallback>
                <p:oleObj name="Image" r:id="rId3" imgW="1206704" imgH="1326957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841" y="1041280"/>
                        <a:ext cx="2778125" cy="35134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46" name="Text Box 6"/>
          <p:cNvSpPr txBox="1">
            <a:spLocks noChangeArrowheads="1"/>
          </p:cNvSpPr>
          <p:nvPr/>
        </p:nvSpPr>
        <p:spPr bwMode="auto">
          <a:xfrm>
            <a:off x="3408859" y="692696"/>
            <a:ext cx="5724129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700" dirty="0"/>
              <a:t>Генетику </a:t>
            </a:r>
            <a:r>
              <a:rPr lang="ru-RU" altLang="ru-RU" sz="1700" dirty="0" err="1"/>
              <a:t>глиадинов</a:t>
            </a:r>
            <a:r>
              <a:rPr lang="ru-RU" altLang="ru-RU" sz="1700" dirty="0"/>
              <a:t> (спирторастворимых белков)</a:t>
            </a:r>
            <a:endParaRPr lang="en-US" altLang="ru-RU" sz="1700" dirty="0"/>
          </a:p>
          <a:p>
            <a:r>
              <a:rPr lang="ru-RU" altLang="ru-RU" sz="1700" dirty="0"/>
              <a:t>изучают путем </a:t>
            </a:r>
            <a:r>
              <a:rPr lang="ru-RU" altLang="ru-RU" sz="1700" dirty="0" err="1"/>
              <a:t>электорофореза</a:t>
            </a:r>
            <a:r>
              <a:rPr lang="ru-RU" altLang="ru-RU" sz="1700" dirty="0"/>
              <a:t> на </a:t>
            </a:r>
            <a:r>
              <a:rPr lang="ru-RU" altLang="ru-RU" sz="1700" dirty="0" err="1"/>
              <a:t>гелевой</a:t>
            </a:r>
            <a:r>
              <a:rPr lang="ru-RU" altLang="ru-RU" sz="1700" dirty="0"/>
              <a:t> </a:t>
            </a:r>
            <a:r>
              <a:rPr lang="ru-RU" altLang="ru-RU" sz="1700" dirty="0" smtClean="0"/>
              <a:t>подложке сразу </a:t>
            </a:r>
            <a:r>
              <a:rPr lang="ru-RU" altLang="ru-RU" sz="1700" dirty="0"/>
              <a:t>17 белковых образцов. Каждая из </a:t>
            </a:r>
            <a:r>
              <a:rPr lang="ru-RU" altLang="ru-RU" sz="1700" dirty="0" smtClean="0"/>
              <a:t>образующихся 17-ти </a:t>
            </a:r>
            <a:r>
              <a:rPr lang="ru-RU" altLang="ru-RU" sz="1700" dirty="0" err="1">
                <a:solidFill>
                  <a:srgbClr val="D53807"/>
                </a:solidFill>
              </a:rPr>
              <a:t>электрофореграмм</a:t>
            </a:r>
            <a:r>
              <a:rPr lang="ru-RU" altLang="ru-RU" sz="1700" dirty="0">
                <a:solidFill>
                  <a:srgbClr val="D53807"/>
                </a:solidFill>
              </a:rPr>
              <a:t> </a:t>
            </a:r>
            <a:r>
              <a:rPr lang="ru-RU" altLang="ru-RU" sz="1700" dirty="0"/>
              <a:t>после ее оцифровки дает </a:t>
            </a:r>
            <a:r>
              <a:rPr lang="ru-RU" altLang="ru-RU" sz="1700" dirty="0" err="1" smtClean="0"/>
              <a:t>денситографический</a:t>
            </a:r>
            <a:r>
              <a:rPr lang="ru-RU" altLang="ru-RU" sz="1700" dirty="0" smtClean="0"/>
              <a:t> </a:t>
            </a:r>
            <a:r>
              <a:rPr lang="ru-RU" altLang="ru-RU" sz="1700" dirty="0"/>
              <a:t>спектр, состоящий из </a:t>
            </a:r>
            <a:r>
              <a:rPr lang="ru-RU" altLang="ru-RU" sz="1700" dirty="0" smtClean="0"/>
              <a:t>4 </a:t>
            </a:r>
            <a:r>
              <a:rPr lang="ru-RU" altLang="ru-RU" sz="1700" dirty="0"/>
              <a:t>тыс. пикселей. </a:t>
            </a:r>
            <a:endParaRPr lang="en-US" altLang="ru-RU" sz="1700" dirty="0"/>
          </a:p>
        </p:txBody>
      </p:sp>
      <p:sp>
        <p:nvSpPr>
          <p:cNvPr id="368647" name="Text Box 7"/>
          <p:cNvSpPr txBox="1">
            <a:spLocks noChangeArrowheads="1"/>
          </p:cNvSpPr>
          <p:nvPr/>
        </p:nvSpPr>
        <p:spPr bwMode="auto">
          <a:xfrm>
            <a:off x="107504" y="4525947"/>
            <a:ext cx="28913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400" b="0" dirty="0" smtClean="0"/>
              <a:t>Пример многодорожечной </a:t>
            </a:r>
            <a:r>
              <a:rPr lang="ru-RU" altLang="ru-RU" sz="1400" b="0" dirty="0" err="1" smtClean="0"/>
              <a:t>электрофореграммы</a:t>
            </a:r>
            <a:r>
              <a:rPr lang="ru-RU" altLang="ru-RU" sz="1400" b="0" dirty="0" smtClean="0"/>
              <a:t> для 17 сортов пшеницы</a:t>
            </a:r>
            <a:endParaRPr lang="en-US" altLang="ru-RU" sz="1400" dirty="0"/>
          </a:p>
        </p:txBody>
      </p:sp>
      <p:pic>
        <p:nvPicPr>
          <p:cNvPr id="3686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814" y="2420888"/>
            <a:ext cx="5256212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50" name="Text Box 10"/>
          <p:cNvSpPr txBox="1">
            <a:spLocks noChangeArrowheads="1"/>
          </p:cNvSpPr>
          <p:nvPr/>
        </p:nvSpPr>
        <p:spPr bwMode="auto">
          <a:xfrm>
            <a:off x="3131840" y="4519523"/>
            <a:ext cx="60121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/>
              <a:t>Такой спектр – генетический </a:t>
            </a:r>
            <a:r>
              <a:rPr lang="ru-RU" altLang="ru-RU" dirty="0" smtClean="0"/>
              <a:t>маркер, </a:t>
            </a:r>
            <a:r>
              <a:rPr lang="ru-RU" altLang="ru-RU" dirty="0"/>
              <a:t>уникальный для каждого белка и опытный </a:t>
            </a:r>
            <a:r>
              <a:rPr lang="ru-RU" altLang="ru-RU" dirty="0" smtClean="0"/>
              <a:t>эксперт </a:t>
            </a:r>
            <a:r>
              <a:rPr lang="ru-RU" altLang="ru-RU" dirty="0"/>
              <a:t>по спектру может точно распознать сорт </a:t>
            </a:r>
            <a:r>
              <a:rPr lang="ru-RU" altLang="ru-RU" dirty="0" smtClean="0"/>
              <a:t>как </a:t>
            </a:r>
            <a:r>
              <a:rPr lang="ru-RU" altLang="ru-RU" dirty="0"/>
              <a:t>по отпечатку пальца. </a:t>
            </a:r>
            <a:endParaRPr lang="en-US" altLang="ru-RU" dirty="0"/>
          </a:p>
        </p:txBody>
      </p:sp>
      <p:sp>
        <p:nvSpPr>
          <p:cNvPr id="368651" name="Text Box 11"/>
          <p:cNvSpPr txBox="1">
            <a:spLocks noChangeArrowheads="1"/>
          </p:cNvSpPr>
          <p:nvPr/>
        </p:nvSpPr>
        <p:spPr bwMode="auto">
          <a:xfrm>
            <a:off x="0" y="5545770"/>
            <a:ext cx="90979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D53807"/>
                </a:solidFill>
              </a:rPr>
              <a:t>Процедура такой классификации крайне важна в радиобиологии, а также в сельском хозяйстве для отбора чистых сортов. </a:t>
            </a:r>
          </a:p>
          <a:p>
            <a:pPr algn="r"/>
            <a:r>
              <a:rPr lang="ru-RU" altLang="ru-RU" dirty="0">
                <a:solidFill>
                  <a:srgbClr val="D53807"/>
                </a:solidFill>
              </a:rPr>
              <a:t>                       </a:t>
            </a:r>
            <a:r>
              <a:rPr lang="ru-RU" altLang="ru-RU" dirty="0">
                <a:solidFill>
                  <a:srgbClr val="0000CC"/>
                </a:solidFill>
              </a:rPr>
              <a:t>Поэтому ее надо автоматизировать!</a:t>
            </a:r>
            <a:endParaRPr lang="en-US" altLang="ru-RU" dirty="0">
              <a:solidFill>
                <a:srgbClr val="0000CC"/>
              </a:solidFill>
            </a:endParaRPr>
          </a:p>
        </p:txBody>
      </p:sp>
      <p:graphicFrame>
        <p:nvGraphicFramePr>
          <p:cNvPr id="368656" name="Object 1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24986373"/>
              </p:ext>
            </p:extLst>
          </p:nvPr>
        </p:nvGraphicFramePr>
        <p:xfrm>
          <a:off x="3902081" y="4266488"/>
          <a:ext cx="4975225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35" r:id="rId6" imgW="9866667" imgH="495369" progId="">
                  <p:embed/>
                </p:oleObj>
              </mc:Choice>
              <mc:Fallback>
                <p:oleObj r:id="rId6" imgW="9866667" imgH="49536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2081" y="4266488"/>
                        <a:ext cx="4975225" cy="25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58" name="Text Box 18"/>
          <p:cNvSpPr txBox="1">
            <a:spLocks noChangeArrowheads="1"/>
          </p:cNvSpPr>
          <p:nvPr/>
        </p:nvSpPr>
        <p:spPr bwMode="auto">
          <a:xfrm>
            <a:off x="0" y="548837"/>
            <a:ext cx="350692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600" b="1" dirty="0" smtClean="0">
                <a:solidFill>
                  <a:srgbClr val="0000FF"/>
                </a:solidFill>
                <a:effectLst/>
              </a:rPr>
              <a:t>Генетика протеинов</a:t>
            </a:r>
            <a:endParaRPr lang="en-US" altLang="ru-RU" sz="2600" b="1" i="1" dirty="0">
              <a:solidFill>
                <a:srgbClr val="0000FF"/>
              </a:solidFill>
              <a:effectLst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525617"/>
            <a:ext cx="2133600" cy="195857"/>
          </a:xfrm>
        </p:spPr>
        <p:txBody>
          <a:bodyPr/>
          <a:lstStyle/>
          <a:p>
            <a:fld id="{D391BE1F-CDC0-4F65-853B-514399C9F7F8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2895600" cy="268139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958730" y="6589861"/>
            <a:ext cx="2133600" cy="268139"/>
          </a:xfrm>
        </p:spPr>
        <p:txBody>
          <a:bodyPr/>
          <a:lstStyle/>
          <a:p>
            <a:fld id="{8BD9BABC-D026-4351-9880-753067DD057D}" type="slidenum">
              <a:rPr lang="ru-RU" altLang="ru-RU" smtClean="0"/>
              <a:pPr/>
              <a:t>17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27786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3200" b="1" dirty="0" smtClean="0">
                <a:solidFill>
                  <a:srgbClr val="0000FF"/>
                </a:solidFill>
                <a:effectLst/>
              </a:rPr>
              <a:t>МСП для генетической классификации белков</a:t>
            </a:r>
            <a:endParaRPr lang="ru-RU" altLang="ru-RU" sz="32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8017" y="475157"/>
            <a:ext cx="8532440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308100" indent="-3429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830388" indent="-3429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352675" indent="-3429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8098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2670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7242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81475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200" b="1" dirty="0" err="1" smtClean="0">
                <a:solidFill>
                  <a:srgbClr val="0000FF"/>
                </a:solidFill>
                <a:effectLst/>
                <a:latin typeface="Arial Rounded MT Bold" panose="020F0704030504030204" pitchFamily="34" charset="0"/>
              </a:rPr>
              <a:t>Нейросетевая</a:t>
            </a:r>
            <a:r>
              <a:rPr lang="ru-RU" altLang="ru-RU" sz="2200" b="1" dirty="0" smtClean="0">
                <a:solidFill>
                  <a:srgbClr val="0000FF"/>
                </a:solidFill>
                <a:effectLst/>
                <a:latin typeface="Arial Rounded MT Bold" panose="020F0704030504030204" pitchFamily="34" charset="0"/>
              </a:rPr>
              <a:t> классификация </a:t>
            </a:r>
            <a:r>
              <a:rPr lang="ru-RU" altLang="ru-RU" sz="2200" b="1" dirty="0" err="1" smtClean="0">
                <a:solidFill>
                  <a:srgbClr val="0000FF"/>
                </a:solidFill>
                <a:effectLst/>
                <a:latin typeface="Arial Rounded MT Bold" panose="020F0704030504030204" pitchFamily="34" charset="0"/>
              </a:rPr>
              <a:t>электрофореграмм</a:t>
            </a:r>
            <a:r>
              <a:rPr lang="ru-RU" altLang="ru-RU" sz="2200" b="1" dirty="0" smtClean="0">
                <a:solidFill>
                  <a:srgbClr val="0000FF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ru-RU" altLang="ru-RU" sz="2200" b="1" dirty="0" smtClean="0">
                <a:solidFill>
                  <a:srgbClr val="0000FF"/>
                </a:solidFill>
                <a:effectLst/>
                <a:latin typeface="Arial" charset="0"/>
              </a:rPr>
              <a:t>для важной задачи отбора сортов твердой пшеницы</a:t>
            </a:r>
            <a:endParaRPr lang="en-US" altLang="ru-RU" sz="2200" b="1" dirty="0">
              <a:effectLst/>
              <a:latin typeface="Arial" charset="0"/>
            </a:endParaRPr>
          </a:p>
          <a:p>
            <a:r>
              <a:rPr lang="ru-RU" altLang="ru-RU" dirty="0">
                <a:latin typeface="Arial" charset="0"/>
              </a:rPr>
              <a:t>Полученная обучающая выборка для 50 сортов </a:t>
            </a:r>
            <a:endParaRPr lang="ru-RU" altLang="ru-RU" dirty="0" smtClean="0">
              <a:latin typeface="Arial" charset="0"/>
            </a:endParaRPr>
          </a:p>
          <a:p>
            <a:r>
              <a:rPr lang="ru-RU" altLang="ru-RU" dirty="0" smtClean="0">
                <a:latin typeface="Arial" charset="0"/>
              </a:rPr>
              <a:t>состояла из </a:t>
            </a:r>
            <a:r>
              <a:rPr lang="ru-RU" dirty="0" smtClean="0"/>
              <a:t>3225</a:t>
            </a:r>
            <a:r>
              <a:rPr lang="en-US" altLang="ru-RU" dirty="0" smtClean="0">
                <a:latin typeface="Arial" charset="0"/>
              </a:rPr>
              <a:t> </a:t>
            </a:r>
            <a:r>
              <a:rPr lang="ru-RU" altLang="ru-RU" dirty="0" err="1">
                <a:latin typeface="Arial" charset="0"/>
              </a:rPr>
              <a:t>денситограмм</a:t>
            </a:r>
            <a:r>
              <a:rPr lang="ru-RU" altLang="ru-RU" dirty="0">
                <a:latin typeface="Arial" charset="0"/>
              </a:rPr>
              <a:t>, предварительно </a:t>
            </a:r>
            <a:endParaRPr lang="ru-RU" altLang="ru-RU" dirty="0" smtClean="0">
              <a:latin typeface="Arial" charset="0"/>
            </a:endParaRPr>
          </a:p>
          <a:p>
            <a:r>
              <a:rPr lang="ru-RU" altLang="ru-RU" dirty="0" smtClean="0">
                <a:latin typeface="Arial" charset="0"/>
              </a:rPr>
              <a:t>классифицированных экспертами </a:t>
            </a:r>
            <a:r>
              <a:rPr lang="ru-RU" altLang="ru-RU" dirty="0">
                <a:latin typeface="Arial" charset="0"/>
              </a:rPr>
              <a:t>и </a:t>
            </a:r>
            <a:r>
              <a:rPr lang="ru-RU" altLang="ru-RU" dirty="0" smtClean="0">
                <a:latin typeface="Arial" charset="0"/>
              </a:rPr>
              <a:t>маркированных </a:t>
            </a:r>
          </a:p>
          <a:p>
            <a:r>
              <a:rPr lang="ru-RU" altLang="ru-RU" dirty="0" smtClean="0">
                <a:latin typeface="Arial" charset="0"/>
              </a:rPr>
              <a:t>По сортам.</a:t>
            </a:r>
            <a:endParaRPr lang="en-US" altLang="ru-RU" dirty="0">
              <a:latin typeface="Arial" charset="0"/>
            </a:endParaRPr>
          </a:p>
          <a:p>
            <a:endParaRPr lang="en-US" altLang="ru-RU" sz="800" b="1" dirty="0">
              <a:solidFill>
                <a:srgbClr val="0000FF"/>
              </a:solidFill>
              <a:effectLst/>
              <a:latin typeface="Arial" charset="0"/>
            </a:endParaRPr>
          </a:p>
          <a:p>
            <a:r>
              <a:rPr lang="ru-RU" altLang="ru-RU" sz="2200" b="1" u="sng" dirty="0" smtClean="0">
                <a:solidFill>
                  <a:srgbClr val="0000FF"/>
                </a:solidFill>
                <a:effectLst/>
                <a:latin typeface="Arial" charset="0"/>
              </a:rPr>
              <a:t>Проклятье размерности</a:t>
            </a:r>
            <a:endParaRPr lang="en-US" altLang="ru-RU" sz="2200" b="1" dirty="0">
              <a:solidFill>
                <a:srgbClr val="0000FF"/>
              </a:solidFill>
              <a:effectLst/>
              <a:latin typeface="Arial" charset="0"/>
            </a:endParaRPr>
          </a:p>
          <a:p>
            <a:r>
              <a:rPr lang="ru-RU" altLang="ru-RU" b="1" dirty="0" smtClean="0">
                <a:solidFill>
                  <a:srgbClr val="0000FF"/>
                </a:solidFill>
                <a:effectLst/>
                <a:latin typeface="Arial" charset="0"/>
              </a:rPr>
              <a:t>вход</a:t>
            </a:r>
            <a:r>
              <a:rPr lang="en-US" altLang="ru-RU" dirty="0" smtClean="0">
                <a:effectLst/>
                <a:latin typeface="Arial" charset="0"/>
              </a:rPr>
              <a:t>: </a:t>
            </a:r>
            <a:r>
              <a:rPr lang="en-US" altLang="ru-RU" dirty="0">
                <a:effectLst/>
                <a:latin typeface="Arial" charset="0"/>
              </a:rPr>
              <a:t>4000 </a:t>
            </a:r>
            <a:r>
              <a:rPr lang="ru-RU" altLang="ru-RU" dirty="0" smtClean="0">
                <a:effectLst/>
                <a:latin typeface="Arial" charset="0"/>
              </a:rPr>
              <a:t>отсчетов</a:t>
            </a:r>
            <a:endParaRPr lang="en-US" altLang="ru-RU" dirty="0">
              <a:effectLst/>
              <a:latin typeface="Arial" charset="0"/>
            </a:endParaRPr>
          </a:p>
          <a:p>
            <a:r>
              <a:rPr lang="ru-RU" altLang="ru-RU" b="1" dirty="0" smtClean="0">
                <a:solidFill>
                  <a:srgbClr val="0000FF"/>
                </a:solidFill>
                <a:effectLst/>
                <a:latin typeface="Arial" charset="0"/>
              </a:rPr>
              <a:t>выход</a:t>
            </a:r>
            <a:r>
              <a:rPr lang="en-US" altLang="ru-RU" dirty="0" smtClean="0">
                <a:effectLst/>
                <a:latin typeface="Arial" charset="0"/>
              </a:rPr>
              <a:t>: 50 </a:t>
            </a:r>
            <a:r>
              <a:rPr lang="ru-RU" altLang="ru-RU" dirty="0" smtClean="0">
                <a:effectLst/>
                <a:latin typeface="Arial" charset="0"/>
              </a:rPr>
              <a:t>сортов</a:t>
            </a:r>
            <a:endParaRPr lang="en-US" altLang="ru-RU" dirty="0">
              <a:effectLst/>
              <a:latin typeface="Arial" charset="0"/>
            </a:endParaRPr>
          </a:p>
          <a:p>
            <a:r>
              <a:rPr lang="ru-RU" altLang="ru-RU" b="1" dirty="0" smtClean="0">
                <a:solidFill>
                  <a:srgbClr val="0000FF"/>
                </a:solidFill>
                <a:effectLst/>
                <a:latin typeface="Arial" charset="0"/>
              </a:rPr>
              <a:t>Размерность ИНС </a:t>
            </a:r>
            <a:r>
              <a:rPr lang="en-US" altLang="ru-RU" b="1" dirty="0" smtClean="0">
                <a:solidFill>
                  <a:srgbClr val="0000FF"/>
                </a:solidFill>
                <a:effectLst/>
                <a:latin typeface="Arial" charset="0"/>
              </a:rPr>
              <a:t>D</a:t>
            </a:r>
            <a:r>
              <a:rPr lang="en-US" altLang="ru-RU" dirty="0" smtClean="0">
                <a:effectLst/>
                <a:latin typeface="Arial" charset="0"/>
              </a:rPr>
              <a:t>=4000*256+256*50&gt;</a:t>
            </a:r>
            <a:r>
              <a:rPr lang="en-US" altLang="ru-RU" b="1" dirty="0" smtClean="0">
                <a:solidFill>
                  <a:srgbClr val="FF0000"/>
                </a:solidFill>
                <a:effectLst/>
                <a:latin typeface="Arial" charset="0"/>
              </a:rPr>
              <a:t>10</a:t>
            </a:r>
            <a:r>
              <a:rPr lang="en-US" altLang="ru-RU" b="1" baseline="30000" dirty="0" smtClean="0">
                <a:solidFill>
                  <a:srgbClr val="FF0000"/>
                </a:solidFill>
                <a:effectLst/>
                <a:latin typeface="Arial" charset="0"/>
              </a:rPr>
              <a:t>6</a:t>
            </a:r>
            <a:r>
              <a:rPr lang="en-US" altLang="ru-RU" b="1" baseline="30000" dirty="0">
                <a:solidFill>
                  <a:srgbClr val="FF0000"/>
                </a:solidFill>
                <a:effectLst/>
                <a:latin typeface="Arial" charset="0"/>
              </a:rPr>
              <a:t>, </a:t>
            </a:r>
          </a:p>
          <a:p>
            <a:r>
              <a:rPr lang="ru-RU" altLang="ru-RU" b="1" dirty="0" smtClean="0">
                <a:effectLst/>
                <a:latin typeface="Arial" charset="0"/>
              </a:rPr>
              <a:t>Т.е. </a:t>
            </a:r>
            <a:r>
              <a:rPr lang="ru-RU" altLang="ru-RU" b="1" dirty="0" smtClean="0">
                <a:solidFill>
                  <a:srgbClr val="FF0000"/>
                </a:solidFill>
                <a:effectLst/>
                <a:latin typeface="Arial" charset="0"/>
              </a:rPr>
              <a:t>миллионы весов </a:t>
            </a:r>
            <a:r>
              <a:rPr lang="ru-RU" altLang="ru-RU" b="1" dirty="0" smtClean="0">
                <a:effectLst/>
                <a:latin typeface="Arial" charset="0"/>
              </a:rPr>
              <a:t>или уравнений для решения</a:t>
            </a:r>
            <a:endParaRPr lang="en-US" altLang="ru-RU" b="1" dirty="0">
              <a:effectLst/>
              <a:latin typeface="Arial" charset="0"/>
            </a:endParaRPr>
          </a:p>
          <a:p>
            <a:r>
              <a:rPr lang="ru-RU" altLang="ru-RU" b="1" smtClean="0">
                <a:effectLst/>
                <a:latin typeface="Arial" charset="0"/>
              </a:rPr>
              <a:t>методом </a:t>
            </a:r>
            <a:r>
              <a:rPr lang="ru-RU" altLang="ru-RU" b="1" dirty="0" smtClean="0">
                <a:effectLst/>
                <a:latin typeface="Arial" charset="0"/>
              </a:rPr>
              <a:t>обратного распространения ошибки</a:t>
            </a:r>
            <a:r>
              <a:rPr lang="en-US" altLang="ru-RU" b="1" dirty="0" smtClean="0">
                <a:effectLst/>
                <a:latin typeface="Arial" charset="0"/>
              </a:rPr>
              <a:t>!</a:t>
            </a:r>
            <a:endParaRPr lang="en-US" altLang="ru-RU" b="1" dirty="0">
              <a:effectLst/>
              <a:latin typeface="Arial" charset="0"/>
            </a:endParaRPr>
          </a:p>
          <a:p>
            <a:r>
              <a:rPr lang="ru-RU" altLang="ru-RU" sz="2000" b="1" dirty="0" smtClean="0">
                <a:solidFill>
                  <a:srgbClr val="FF3300"/>
                </a:solidFill>
                <a:effectLst/>
                <a:latin typeface="Arial" charset="0"/>
              </a:rPr>
              <a:t>Необходимо кардинально сокращение  входных данных без потери их информативности</a:t>
            </a:r>
            <a:endParaRPr lang="en-US" altLang="ru-RU" sz="2000" b="1" dirty="0">
              <a:solidFill>
                <a:srgbClr val="FF3300"/>
              </a:solidFill>
              <a:effectLst/>
              <a:latin typeface="Arial" charset="0"/>
            </a:endParaRPr>
          </a:p>
          <a:p>
            <a:r>
              <a:rPr lang="ru-RU" altLang="ru-RU" dirty="0" smtClean="0">
                <a:solidFill>
                  <a:srgbClr val="0000FF"/>
                </a:solidFill>
                <a:latin typeface="Arial" charset="0"/>
              </a:rPr>
              <a:t>Уже применялись различные </a:t>
            </a:r>
          </a:p>
          <a:p>
            <a:r>
              <a:rPr lang="ru-RU" altLang="ru-RU" dirty="0" smtClean="0">
                <a:solidFill>
                  <a:srgbClr val="0000FF"/>
                </a:solidFill>
                <a:latin typeface="Arial" charset="0"/>
              </a:rPr>
              <a:t>методы сокращения</a:t>
            </a:r>
            <a:r>
              <a:rPr lang="ru-RU" altLang="ru-RU" b="1" dirty="0" smtClean="0">
                <a:solidFill>
                  <a:srgbClr val="0000FF"/>
                </a:solidFill>
                <a:effectLst/>
                <a:latin typeface="Arial" charset="0"/>
              </a:rPr>
              <a:t> размерности</a:t>
            </a:r>
            <a:endParaRPr lang="en-US" altLang="ru-RU" sz="600" b="1" dirty="0">
              <a:solidFill>
                <a:srgbClr val="0000FF"/>
              </a:solidFill>
              <a:effectLst/>
              <a:latin typeface="Arial" charset="0"/>
            </a:endParaRPr>
          </a:p>
          <a:p>
            <a:pPr>
              <a:buFontTx/>
              <a:buAutoNum type="arabicPeriod"/>
            </a:pPr>
            <a:r>
              <a:rPr lang="ru-RU" altLang="ru-RU" sz="1400" b="1" dirty="0" smtClean="0">
                <a:effectLst/>
                <a:latin typeface="Arial" charset="0"/>
              </a:rPr>
              <a:t>Огрубление данных с 4000 на 200 зон</a:t>
            </a:r>
            <a:r>
              <a:rPr lang="en-US" altLang="ru-RU" sz="1400" dirty="0" smtClean="0">
                <a:effectLst/>
                <a:latin typeface="Arial" charset="0"/>
              </a:rPr>
              <a:t> </a:t>
            </a:r>
            <a:endParaRPr lang="en-US" altLang="ru-RU" sz="1400" dirty="0">
              <a:effectLst/>
              <a:latin typeface="Arial" charset="0"/>
            </a:endParaRPr>
          </a:p>
          <a:p>
            <a:r>
              <a:rPr lang="en-US" altLang="ru-RU" sz="1400" b="1" dirty="0">
                <a:effectLst/>
                <a:latin typeface="Arial" charset="0"/>
              </a:rPr>
              <a:t>2. </a:t>
            </a:r>
            <a:r>
              <a:rPr lang="ru-RU" altLang="ru-RU" sz="1400" b="1" dirty="0" smtClean="0">
                <a:effectLst/>
                <a:latin typeface="Arial" charset="0"/>
              </a:rPr>
              <a:t>Фурье и </a:t>
            </a:r>
            <a:r>
              <a:rPr lang="ru-RU" altLang="ru-RU" sz="1400" b="1" dirty="0" err="1" smtClean="0">
                <a:effectLst/>
                <a:latin typeface="Arial" charset="0"/>
              </a:rPr>
              <a:t>вейвлет</a:t>
            </a:r>
            <a:r>
              <a:rPr lang="ru-RU" altLang="ru-RU" sz="1400" b="1" dirty="0" smtClean="0">
                <a:effectLst/>
                <a:latin typeface="Arial" charset="0"/>
              </a:rPr>
              <a:t> анализ</a:t>
            </a:r>
            <a:endParaRPr lang="en-US" altLang="ru-RU" sz="1400" b="1" dirty="0">
              <a:effectLst/>
              <a:latin typeface="Arial" charset="0"/>
            </a:endParaRPr>
          </a:p>
          <a:p>
            <a:r>
              <a:rPr lang="en-US" altLang="ru-RU" sz="1400" b="1" dirty="0">
                <a:effectLst/>
                <a:latin typeface="Arial" charset="0"/>
              </a:rPr>
              <a:t>3. </a:t>
            </a:r>
            <a:r>
              <a:rPr lang="ru-RU" altLang="ru-RU" sz="1400" dirty="0" smtClean="0">
                <a:latin typeface="Arial" charset="0"/>
              </a:rPr>
              <a:t>Выделение главных компонент</a:t>
            </a:r>
            <a:endParaRPr lang="en-US" altLang="ru-RU" sz="1400" b="1" dirty="0">
              <a:effectLst/>
              <a:latin typeface="Arial" charset="0"/>
            </a:endParaRPr>
          </a:p>
          <a:p>
            <a:r>
              <a:rPr lang="en-US" altLang="ru-RU" sz="1400" b="1" dirty="0">
                <a:effectLst/>
                <a:latin typeface="Arial" charset="0"/>
              </a:rPr>
              <a:t>4.  </a:t>
            </a:r>
            <a:r>
              <a:rPr lang="ru-RU" altLang="ru-RU" sz="1400" b="1" dirty="0" smtClean="0">
                <a:effectLst/>
                <a:latin typeface="Arial" charset="0"/>
              </a:rPr>
              <a:t>Ранжирование пиков по их амплитудам</a:t>
            </a:r>
            <a:endParaRPr lang="ru-RU" altLang="ru-RU" sz="1400" b="1" dirty="0">
              <a:effectLst/>
              <a:latin typeface="Arial" charset="0"/>
            </a:endParaRPr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>
            <a:lum bright="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76" y="2027467"/>
            <a:ext cx="3527896" cy="163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2464601" y="2795129"/>
            <a:ext cx="2119759" cy="215900"/>
          </a:xfrm>
          <a:prstGeom prst="rightArrow">
            <a:avLst>
              <a:gd name="adj1" fmla="val 50000"/>
              <a:gd name="adj2" fmla="val 300184"/>
            </a:avLst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073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145565"/>
              </p:ext>
            </p:extLst>
          </p:nvPr>
        </p:nvGraphicFramePr>
        <p:xfrm>
          <a:off x="3995936" y="5118223"/>
          <a:ext cx="144462" cy="1081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666" r:id="rId4" imgW="1112381" imgH="3543607" progId="">
                  <p:embed/>
                </p:oleObj>
              </mc:Choice>
              <mc:Fallback>
                <p:oleObj r:id="rId4" imgW="1112381" imgH="354360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6" y="5118223"/>
                        <a:ext cx="144462" cy="10815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4139952" y="4725144"/>
            <a:ext cx="269888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400" dirty="0" smtClean="0">
                <a:solidFill>
                  <a:srgbClr val="FF0000"/>
                </a:solidFill>
                <a:effectLst/>
              </a:rPr>
              <a:t>Удалось добиться сокращения входа на два порядка, но нейронная сеть показывала недопустимо низкую эффективность классификации уже для 10-15 сортов</a:t>
            </a:r>
            <a:endParaRPr lang="ru-RU" altLang="ru-RU" sz="1400" b="1" u="sng" dirty="0">
              <a:solidFill>
                <a:srgbClr val="FF0000"/>
              </a:solidFill>
              <a:effectLst/>
            </a:endParaRPr>
          </a:p>
        </p:txBody>
      </p:sp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94" y="886434"/>
            <a:ext cx="1928286" cy="122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32" y="4635893"/>
            <a:ext cx="2292901" cy="156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1898FAC0-D73E-4832-A3EF-817D811F9FA6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430064" y="6525344"/>
            <a:ext cx="2895600" cy="268139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453335"/>
            <a:ext cx="2133600" cy="268139"/>
          </a:xfrm>
        </p:spPr>
        <p:txBody>
          <a:bodyPr/>
          <a:lstStyle/>
          <a:p>
            <a:fld id="{5A78442F-AA51-453E-A45D-AEAE194BB88B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94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algn="l"/>
            <a:r>
              <a:rPr lang="ru-RU" altLang="ru-RU" sz="2800" b="1">
                <a:solidFill>
                  <a:srgbClr val="0000FF"/>
                </a:solidFill>
              </a:rPr>
              <a:t>Почему, собственно, многослойный персептрон?</a:t>
            </a:r>
          </a:p>
        </p:txBody>
      </p:sp>
      <p:pic>
        <p:nvPicPr>
          <p:cNvPr id="2324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8889" y="630659"/>
            <a:ext cx="4038600" cy="1949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35963" y="476672"/>
            <a:ext cx="5076825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u="none" dirty="0">
                <a:effectLst/>
              </a:rPr>
              <a:t>Там выход нейрона</a:t>
            </a:r>
            <a:r>
              <a:rPr lang="ru-RU" altLang="ru-RU" sz="2600" b="1" u="none" dirty="0">
                <a:solidFill>
                  <a:srgbClr val="006600"/>
                </a:solidFill>
                <a:effectLst/>
              </a:rPr>
              <a:t> </a:t>
            </a:r>
            <a:r>
              <a:rPr lang="el-GR" altLang="ru-RU" sz="2600" b="1" u="none" dirty="0">
                <a:solidFill>
                  <a:srgbClr val="006600"/>
                </a:solidFill>
                <a:effectLst/>
              </a:rPr>
              <a:t>Σ</a:t>
            </a:r>
            <a:r>
              <a:rPr lang="en-US" altLang="ru-RU" sz="2600" b="1" i="1" u="none" baseline="-25000" dirty="0">
                <a:solidFill>
                  <a:srgbClr val="006600"/>
                </a:solidFill>
                <a:effectLst/>
              </a:rPr>
              <a:t>k</a:t>
            </a:r>
            <a:r>
              <a:rPr lang="en-US" altLang="ru-RU" sz="2600" b="1" i="1" u="none" dirty="0">
                <a:solidFill>
                  <a:srgbClr val="006600"/>
                </a:solidFill>
                <a:effectLst/>
              </a:rPr>
              <a:t> </a:t>
            </a:r>
            <a:r>
              <a:rPr lang="en-US" altLang="ru-RU" sz="2600" b="1" i="1" u="none" dirty="0" err="1">
                <a:solidFill>
                  <a:srgbClr val="006600"/>
                </a:solidFill>
                <a:effectLst/>
              </a:rPr>
              <a:t>w</a:t>
            </a:r>
            <a:r>
              <a:rPr lang="en-US" altLang="ru-RU" sz="2600" b="1" i="1" u="none" baseline="-25000" dirty="0" err="1">
                <a:solidFill>
                  <a:srgbClr val="006600"/>
                </a:solidFill>
                <a:effectLst/>
              </a:rPr>
              <a:t>jk</a:t>
            </a:r>
            <a:r>
              <a:rPr lang="en-US" altLang="ru-RU" sz="2600" b="1" i="1" u="none" dirty="0" err="1">
                <a:solidFill>
                  <a:srgbClr val="006600"/>
                </a:solidFill>
                <a:effectLst/>
              </a:rPr>
              <a:t>x</a:t>
            </a:r>
            <a:r>
              <a:rPr lang="en-US" altLang="ru-RU" sz="2600" b="1" i="1" u="none" baseline="-25000" dirty="0" err="1">
                <a:solidFill>
                  <a:srgbClr val="006600"/>
                </a:solidFill>
                <a:effectLst/>
              </a:rPr>
              <a:t>k</a:t>
            </a:r>
            <a:r>
              <a:rPr lang="ru-RU" altLang="ru-RU" sz="2600" b="1" i="1" u="none" baseline="-25000" dirty="0">
                <a:solidFill>
                  <a:srgbClr val="006600"/>
                </a:solidFill>
                <a:effectLst/>
              </a:rPr>
              <a:t> </a:t>
            </a:r>
            <a:r>
              <a:rPr lang="ru-RU" altLang="ru-RU" sz="1800" u="none" dirty="0">
                <a:effectLst/>
              </a:rPr>
              <a:t>равен</a:t>
            </a:r>
          </a:p>
          <a:p>
            <a:r>
              <a:rPr lang="ru-RU" altLang="ru-RU" sz="1800" u="none" dirty="0">
                <a:effectLst/>
              </a:rPr>
              <a:t>скалярному произведению векторов </a:t>
            </a:r>
            <a:r>
              <a:rPr lang="en-US" altLang="ru-RU" sz="1800" b="1" i="1" u="none" dirty="0">
                <a:solidFill>
                  <a:srgbClr val="008000"/>
                </a:solidFill>
                <a:effectLst/>
              </a:rPr>
              <a:t>X</a:t>
            </a:r>
            <a:r>
              <a:rPr lang="ru-RU" altLang="ru-RU" sz="1800" u="none" dirty="0">
                <a:effectLst/>
              </a:rPr>
              <a:t> и </a:t>
            </a:r>
            <a:r>
              <a:rPr lang="en-US" altLang="ru-RU" sz="1800" b="1" i="1" u="none" dirty="0" err="1">
                <a:solidFill>
                  <a:srgbClr val="008000"/>
                </a:solidFill>
                <a:effectLst/>
              </a:rPr>
              <a:t>W</a:t>
            </a:r>
            <a:r>
              <a:rPr lang="en-US" altLang="ru-RU" sz="2000" b="1" i="1" u="none" baseline="-25000" dirty="0" err="1">
                <a:solidFill>
                  <a:srgbClr val="008000"/>
                </a:solidFill>
                <a:effectLst/>
              </a:rPr>
              <a:t>j</a:t>
            </a:r>
            <a:r>
              <a:rPr lang="ru-RU" altLang="ru-RU" sz="1800" u="none" dirty="0">
                <a:effectLst/>
              </a:rPr>
              <a:t>. Но есть </a:t>
            </a:r>
            <a:r>
              <a:rPr lang="ru-RU" altLang="ru-RU" b="1" dirty="0">
                <a:solidFill>
                  <a:srgbClr val="0000FF"/>
                </a:solidFill>
                <a:effectLst/>
              </a:rPr>
              <a:t>радиально-базисные сети</a:t>
            </a:r>
            <a:r>
              <a:rPr lang="ru-RU" altLang="ru-RU" sz="2000" b="1" u="none" dirty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2000" b="1" u="none" dirty="0" smtClean="0">
                <a:solidFill>
                  <a:srgbClr val="0000FF"/>
                </a:solidFill>
                <a:effectLst/>
              </a:rPr>
              <a:t>(РБФ</a:t>
            </a:r>
            <a:r>
              <a:rPr lang="en-US" altLang="ru-RU" sz="2000" b="1" u="none" dirty="0" smtClean="0">
                <a:solidFill>
                  <a:srgbClr val="0000FF"/>
                </a:solidFill>
                <a:effectLst/>
              </a:rPr>
              <a:t>)</a:t>
            </a:r>
            <a:r>
              <a:rPr lang="ru-RU" altLang="ru-RU" sz="1800" u="none" dirty="0">
                <a:solidFill>
                  <a:srgbClr val="0000FF"/>
                </a:solidFill>
                <a:effectLst/>
              </a:rPr>
              <a:t>,</a:t>
            </a:r>
            <a:r>
              <a:rPr lang="ru-RU" altLang="ru-RU" sz="1800" u="none" dirty="0">
                <a:effectLst/>
              </a:rPr>
              <a:t> где</a:t>
            </a:r>
            <a:r>
              <a:rPr lang="en-GB" altLang="ru-RU" sz="1800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выход нейрона равен</a:t>
            </a:r>
            <a:r>
              <a:rPr lang="ru-RU" altLang="ru-RU" sz="1800" b="1" u="none" dirty="0">
                <a:solidFill>
                  <a:srgbClr val="D53807"/>
                </a:solidFill>
                <a:effectLst/>
              </a:rPr>
              <a:t> расстоянию</a:t>
            </a:r>
            <a:r>
              <a:rPr lang="en-GB" altLang="ru-RU" sz="1800" b="1" u="none" dirty="0">
                <a:solidFill>
                  <a:srgbClr val="D53807"/>
                </a:solidFill>
                <a:effectLst/>
              </a:rPr>
              <a:t> </a:t>
            </a:r>
            <a:r>
              <a:rPr lang="en-GB" altLang="ru-RU" sz="2000" b="1" i="1" u="none" dirty="0">
                <a:solidFill>
                  <a:srgbClr val="008000"/>
                </a:solidFill>
                <a:effectLst/>
              </a:rPr>
              <a:t>ρ(</a:t>
            </a:r>
            <a:r>
              <a:rPr lang="en-GB" altLang="ru-RU" sz="2000" b="1" i="1" u="none" dirty="0" err="1">
                <a:solidFill>
                  <a:srgbClr val="008000"/>
                </a:solidFill>
                <a:effectLst/>
              </a:rPr>
              <a:t>X,W</a:t>
            </a:r>
            <a:r>
              <a:rPr lang="en-GB" altLang="ru-RU" sz="2000" b="1" i="1" u="none" baseline="-25000" dirty="0" err="1">
                <a:solidFill>
                  <a:srgbClr val="008000"/>
                </a:solidFill>
                <a:effectLst/>
              </a:rPr>
              <a:t>j</a:t>
            </a:r>
            <a:r>
              <a:rPr lang="en-GB" altLang="ru-RU" sz="2000" b="1" i="1" u="none" dirty="0">
                <a:solidFill>
                  <a:srgbClr val="008000"/>
                </a:solidFill>
                <a:effectLst/>
              </a:rPr>
              <a:t>)</a:t>
            </a:r>
            <a:r>
              <a:rPr lang="en-GB" altLang="ru-RU" sz="1800" u="none" dirty="0">
                <a:effectLst/>
              </a:rPr>
              <a:t> </a:t>
            </a:r>
            <a:r>
              <a:rPr lang="ru-RU" altLang="ru-RU" sz="1800" b="1" u="none" dirty="0">
                <a:solidFill>
                  <a:srgbClr val="D53807"/>
                </a:solidFill>
                <a:effectLst/>
              </a:rPr>
              <a:t>между ними</a:t>
            </a:r>
            <a:r>
              <a:rPr lang="en-GB" altLang="ru-RU" sz="1800" u="none" dirty="0">
                <a:effectLst/>
              </a:rPr>
              <a:t>. </a:t>
            </a:r>
          </a:p>
          <a:p>
            <a:r>
              <a:rPr lang="ru-RU" altLang="ru-RU" sz="1800" u="none" dirty="0">
                <a:effectLst/>
              </a:rPr>
              <a:t>Чаще всего используют метрики</a:t>
            </a:r>
            <a:r>
              <a:rPr lang="en-GB" altLang="ru-RU" sz="1800" u="none" dirty="0">
                <a:effectLst/>
              </a:rPr>
              <a:t>: </a:t>
            </a:r>
          </a:p>
          <a:p>
            <a:r>
              <a:rPr lang="en-GB" altLang="ru-RU" sz="1800" b="1" i="1" u="none" dirty="0">
                <a:effectLst/>
              </a:rPr>
              <a:t>Σ</a:t>
            </a:r>
            <a:r>
              <a:rPr lang="en-US" altLang="ru-RU" sz="2000" b="1" i="1" u="none" baseline="-25000" dirty="0">
                <a:effectLst/>
              </a:rPr>
              <a:t>j</a:t>
            </a:r>
            <a:r>
              <a:rPr lang="en-US" altLang="ru-RU" sz="1800" b="1" i="1" u="none" dirty="0">
                <a:effectLst/>
              </a:rPr>
              <a:t> </a:t>
            </a:r>
            <a:r>
              <a:rPr lang="en-GB" altLang="ru-RU" sz="1800" b="1" i="1" u="none" dirty="0">
                <a:effectLst/>
              </a:rPr>
              <a:t>(</a:t>
            </a:r>
            <a:r>
              <a:rPr lang="en-US" altLang="ru-RU" sz="1800" b="1" i="1" u="none" dirty="0" err="1">
                <a:effectLst/>
              </a:rPr>
              <a:t>x</a:t>
            </a:r>
            <a:r>
              <a:rPr lang="en-US" altLang="ru-RU" sz="2000" b="1" i="1" u="none" baseline="-25000" dirty="0" err="1">
                <a:effectLst/>
              </a:rPr>
              <a:t>j</a:t>
            </a:r>
            <a:r>
              <a:rPr lang="en-US" altLang="ru-RU" sz="2000" b="1" i="1" u="none" baseline="-25000" dirty="0">
                <a:effectLst/>
              </a:rPr>
              <a:t> </a:t>
            </a:r>
            <a:r>
              <a:rPr lang="en-GB" altLang="ru-RU" sz="1800" b="1" i="1" u="none" dirty="0">
                <a:effectLst/>
              </a:rPr>
              <a:t>– </a:t>
            </a:r>
            <a:r>
              <a:rPr lang="en-US" altLang="ru-RU" sz="1800" b="1" i="1" u="none" dirty="0" err="1">
                <a:effectLst/>
              </a:rPr>
              <a:t>w</a:t>
            </a:r>
            <a:r>
              <a:rPr lang="en-US" altLang="ru-RU" sz="2000" b="1" i="1" u="none" baseline="-25000" dirty="0" err="1">
                <a:effectLst/>
              </a:rPr>
              <a:t>ij</a:t>
            </a:r>
            <a:r>
              <a:rPr lang="en-GB" altLang="ru-RU" sz="1800" b="1" i="1" u="none" dirty="0">
                <a:effectLst/>
              </a:rPr>
              <a:t>)</a:t>
            </a:r>
            <a:r>
              <a:rPr lang="en-GB" altLang="ru-RU" sz="2000" b="1" i="1" u="none" baseline="30000" dirty="0">
                <a:effectLst/>
              </a:rPr>
              <a:t>2</a:t>
            </a:r>
            <a:r>
              <a:rPr lang="ru-RU" altLang="ru-RU" sz="2000" b="1" i="1" u="none" baseline="30000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– квадрат эвклидова расстояния;</a:t>
            </a:r>
            <a:r>
              <a:rPr lang="en-GB" altLang="ru-RU" sz="1800" u="none" dirty="0">
                <a:effectLst/>
              </a:rPr>
              <a:t> </a:t>
            </a:r>
            <a:endParaRPr lang="ru-RU" altLang="ru-RU" sz="1800" b="1" i="1" u="none" baseline="-25000" dirty="0">
              <a:solidFill>
                <a:srgbClr val="006600"/>
              </a:solidFill>
              <a:effectLst/>
            </a:endParaRP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0" y="2852738"/>
            <a:ext cx="914400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ru-RU" sz="1800" b="1" i="1" u="none" dirty="0">
                <a:effectLst/>
              </a:rPr>
              <a:t>Применяют также </a:t>
            </a:r>
            <a:r>
              <a:rPr lang="en-GB" altLang="ru-RU" sz="1800" b="1" i="1" u="none" dirty="0">
                <a:effectLst/>
              </a:rPr>
              <a:t>d</a:t>
            </a:r>
            <a:r>
              <a:rPr lang="en-GB" altLang="ru-RU" sz="1800" b="1" i="1" u="none" baseline="30000" dirty="0">
                <a:effectLst/>
              </a:rPr>
              <a:t>2</a:t>
            </a:r>
            <a:r>
              <a:rPr lang="en-GB" altLang="ru-RU" sz="1800" b="1" i="1" u="none" dirty="0">
                <a:effectLst/>
              </a:rPr>
              <a:t>(</a:t>
            </a:r>
            <a:r>
              <a:rPr lang="en-GB" altLang="ru-RU" sz="1800" b="1" i="1" u="none" dirty="0" err="1">
                <a:effectLst/>
              </a:rPr>
              <a:t>X,W</a:t>
            </a:r>
            <a:r>
              <a:rPr lang="en-GB" altLang="ru-RU" sz="1800" b="1" i="1" u="none" baseline="-25000" dirty="0" err="1">
                <a:effectLst/>
              </a:rPr>
              <a:t>j</a:t>
            </a:r>
            <a:r>
              <a:rPr lang="en-GB" altLang="ru-RU" sz="1800" b="1" i="1" u="none" dirty="0">
                <a:effectLst/>
              </a:rPr>
              <a:t> ) = (X-</a:t>
            </a:r>
            <a:r>
              <a:rPr lang="en-GB" altLang="ru-RU" sz="1800" b="1" i="1" u="none" dirty="0" err="1">
                <a:effectLst/>
              </a:rPr>
              <a:t>W</a:t>
            </a:r>
            <a:r>
              <a:rPr lang="en-GB" altLang="ru-RU" sz="1800" b="1" i="1" u="none" baseline="-25000" dirty="0" err="1">
                <a:effectLst/>
              </a:rPr>
              <a:t>j</a:t>
            </a:r>
            <a:r>
              <a:rPr lang="en-GB" altLang="ru-RU" sz="1800" b="1" i="1" u="none" baseline="-25000" dirty="0">
                <a:effectLst/>
              </a:rPr>
              <a:t> </a:t>
            </a:r>
            <a:r>
              <a:rPr lang="en-GB" altLang="ru-RU" sz="1800" b="1" i="1" u="none" dirty="0">
                <a:effectLst/>
              </a:rPr>
              <a:t> )</a:t>
            </a:r>
            <a:r>
              <a:rPr lang="en-GB" altLang="ru-RU" sz="1800" b="1" i="1" u="none" baseline="30000" dirty="0">
                <a:effectLst/>
              </a:rPr>
              <a:t>-</a:t>
            </a:r>
            <a:r>
              <a:rPr lang="en-US" altLang="ru-RU" sz="1800" b="1" i="1" u="none" baseline="30000" dirty="0">
                <a:effectLst/>
              </a:rPr>
              <a:t>T</a:t>
            </a:r>
            <a:r>
              <a:rPr lang="en-GB" altLang="ru-RU" sz="1800" b="1" i="1" u="none" dirty="0">
                <a:effectLst/>
              </a:rPr>
              <a:t> </a:t>
            </a:r>
            <a:r>
              <a:rPr lang="ru-RU" altLang="ru-RU" sz="1800" b="1" i="1" u="none" dirty="0">
                <a:effectLst/>
              </a:rPr>
              <a:t>С</a:t>
            </a:r>
            <a:r>
              <a:rPr lang="en-GB" altLang="ru-RU" sz="1800" b="1" i="1" u="none" baseline="30000" dirty="0">
                <a:effectLst/>
              </a:rPr>
              <a:t>-1</a:t>
            </a:r>
            <a:r>
              <a:rPr lang="en-GB" altLang="ru-RU" sz="1800" b="1" i="1" u="none" dirty="0">
                <a:effectLst/>
              </a:rPr>
              <a:t> (X- </a:t>
            </a:r>
            <a:r>
              <a:rPr lang="en-GB" altLang="ru-RU" sz="1800" b="1" i="1" u="none" dirty="0" err="1">
                <a:effectLst/>
              </a:rPr>
              <a:t>Wj</a:t>
            </a:r>
            <a:r>
              <a:rPr lang="en-GB" altLang="ru-RU" sz="1800" b="1" i="1" u="none" dirty="0">
                <a:effectLst/>
              </a:rPr>
              <a:t> )</a:t>
            </a:r>
            <a:r>
              <a:rPr lang="en-US" altLang="ru-RU" sz="1800" b="1" i="1" u="none" baseline="30000" dirty="0">
                <a:effectLst/>
              </a:rPr>
              <a:t>T</a:t>
            </a:r>
            <a:r>
              <a:rPr lang="en-US" altLang="ru-RU" sz="1800" u="none" dirty="0">
                <a:effectLst/>
              </a:rPr>
              <a:t> -</a:t>
            </a:r>
            <a:r>
              <a:rPr lang="ru-RU" altLang="ru-RU" sz="1800" u="none" dirty="0">
                <a:effectLst/>
              </a:rPr>
              <a:t> </a:t>
            </a:r>
            <a:r>
              <a:rPr lang="ru-RU" altLang="ru-RU" sz="1800" b="1" u="none" dirty="0">
                <a:solidFill>
                  <a:srgbClr val="006600"/>
                </a:solidFill>
                <a:effectLst/>
              </a:rPr>
              <a:t>расстояние </a:t>
            </a:r>
            <a:r>
              <a:rPr lang="ru-RU" altLang="ru-RU" sz="1800" b="1" u="none" dirty="0" err="1">
                <a:solidFill>
                  <a:srgbClr val="006600"/>
                </a:solidFill>
                <a:effectLst/>
              </a:rPr>
              <a:t>Махаланобиса</a:t>
            </a:r>
            <a:r>
              <a:rPr lang="ru-RU" altLang="ru-RU" sz="1800" u="none" dirty="0">
                <a:effectLst/>
              </a:rPr>
              <a:t> для случаев, когда известна ковариационная матрица пикселей </a:t>
            </a:r>
            <a:r>
              <a:rPr lang="ru-RU" altLang="ru-RU" sz="1800" b="1" i="1" u="none" dirty="0">
                <a:effectLst/>
              </a:rPr>
              <a:t>С</a:t>
            </a:r>
            <a:r>
              <a:rPr lang="ru-RU" altLang="ru-RU" sz="1800" u="none" dirty="0">
                <a:effectLst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ru-RU" altLang="ru-RU" sz="1600" b="1" u="none" dirty="0">
                <a:effectLst/>
              </a:rPr>
              <a:t>RBF-сеть имеет скрытый слой из </a:t>
            </a:r>
            <a:r>
              <a:rPr lang="ru-RU" altLang="ru-RU" sz="1600" b="1" u="none" dirty="0">
                <a:solidFill>
                  <a:srgbClr val="0000FF"/>
                </a:solidFill>
                <a:effectLst/>
              </a:rPr>
              <a:t>радиальных элементов</a:t>
            </a:r>
            <a:r>
              <a:rPr lang="ru-RU" altLang="ru-RU" sz="1600" b="1" u="none" dirty="0">
                <a:effectLst/>
              </a:rPr>
              <a:t>, каждый из которых воспроизводит </a:t>
            </a:r>
            <a:r>
              <a:rPr lang="ru-RU" altLang="ru-RU" sz="1600" b="1" u="none" dirty="0">
                <a:solidFill>
                  <a:srgbClr val="0000FF"/>
                </a:solidFill>
                <a:effectLst/>
              </a:rPr>
              <a:t>гауссову поверхность отклика</a:t>
            </a:r>
            <a:r>
              <a:rPr lang="ru-RU" altLang="ru-RU" sz="1600" b="1" u="none" dirty="0">
                <a:effectLst/>
              </a:rPr>
              <a:t> и выходной слой, состоящий из элементов с линейными функциями активации.</a:t>
            </a:r>
          </a:p>
        </p:txBody>
      </p:sp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0" y="4437063"/>
            <a:ext cx="8893175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600" u="none" dirty="0">
                <a:effectLst/>
              </a:rPr>
              <a:t>Обучение </a:t>
            </a:r>
            <a:r>
              <a:rPr lang="ru-RU" altLang="ru-RU" sz="1600" u="none" dirty="0" smtClean="0">
                <a:effectLst/>
              </a:rPr>
              <a:t>РБФ-сети </a:t>
            </a:r>
            <a:r>
              <a:rPr lang="ru-RU" altLang="ru-RU" sz="1600" u="none" dirty="0">
                <a:effectLst/>
              </a:rPr>
              <a:t>при размещении центров </a:t>
            </a:r>
            <a:r>
              <a:rPr lang="ru-RU" altLang="ru-RU" sz="1600" u="none" dirty="0" err="1">
                <a:effectLst/>
              </a:rPr>
              <a:t>гауссианов</a:t>
            </a:r>
            <a:r>
              <a:rPr lang="ru-RU" altLang="ru-RU" sz="1600" u="none" dirty="0">
                <a:effectLst/>
              </a:rPr>
              <a:t> в обучающих точках сводится к однократному решению линейной системы уравнений и поэтому на порядок быстрее, чем для МСП. Однако необходимость рационального подбора </a:t>
            </a:r>
            <a:r>
              <a:rPr lang="ru-RU" altLang="ru-RU" sz="1600" u="none" dirty="0" err="1">
                <a:effectLst/>
              </a:rPr>
              <a:t>гауссианов</a:t>
            </a:r>
            <a:r>
              <a:rPr lang="ru-RU" altLang="ru-RU" sz="1600" u="none" dirty="0">
                <a:effectLst/>
              </a:rPr>
              <a:t> методом проб и ошибок сводит на нет преимущества РБФ сетей</a:t>
            </a:r>
          </a:p>
          <a:p>
            <a:endParaRPr lang="ru-RU" altLang="ru-RU" sz="600" u="none" dirty="0">
              <a:effectLst/>
            </a:endParaRPr>
          </a:p>
          <a:p>
            <a:r>
              <a:rPr lang="ru-RU" altLang="ru-RU" b="1" u="none" dirty="0">
                <a:solidFill>
                  <a:srgbClr val="FF3300"/>
                </a:solidFill>
                <a:effectLst/>
              </a:rPr>
              <a:t>Требовалось так «улучшить» </a:t>
            </a:r>
            <a:r>
              <a:rPr lang="ru-RU" altLang="ru-RU" b="1" u="none" dirty="0" smtClean="0">
                <a:solidFill>
                  <a:srgbClr val="FF3300"/>
                </a:solidFill>
                <a:effectLst/>
              </a:rPr>
              <a:t>РБФ-сети</a:t>
            </a:r>
            <a:r>
              <a:rPr lang="ru-RU" altLang="ru-RU" b="1" u="none" dirty="0">
                <a:solidFill>
                  <a:srgbClr val="FF3300"/>
                </a:solidFill>
                <a:effectLst/>
              </a:rPr>
              <a:t>, </a:t>
            </a:r>
            <a:r>
              <a:rPr lang="ru-RU" altLang="ru-RU" b="1" u="none" dirty="0" smtClean="0">
                <a:solidFill>
                  <a:srgbClr val="FF3300"/>
                </a:solidFill>
                <a:effectLst/>
              </a:rPr>
              <a:t>чтобы, </a:t>
            </a:r>
            <a:r>
              <a:rPr lang="ru-RU" altLang="ru-RU" b="1" u="none" dirty="0">
                <a:solidFill>
                  <a:srgbClr val="FF3300"/>
                </a:solidFill>
                <a:effectLst/>
              </a:rPr>
              <a:t>сохраняя их преимущества, избавиться от недостатков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ABD08-987B-462F-915B-73F80C91E065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532440" y="6309320"/>
            <a:ext cx="455054" cy="476250"/>
          </a:xfrm>
        </p:spPr>
        <p:txBody>
          <a:bodyPr/>
          <a:lstStyle/>
          <a:p>
            <a:fld id="{8BD9BABC-D026-4351-9880-753067DD057D}" type="slidenum">
              <a:rPr lang="ru-RU" altLang="ru-RU" smtClean="0"/>
              <a:pPr/>
              <a:t>19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84196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03E63-0561-4AE6-A101-D5D33744DAC2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2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188640"/>
            <a:ext cx="878497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00FF"/>
                </a:solidFill>
              </a:rPr>
              <a:t>Программа лекционного курса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Лекция 1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Биологические предпосылки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Искусственный нейрон и его возможности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Устройство искусственных нейронных сетей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Многослойный персептрон и методы его обучения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Радиально-базисные сети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Клеточные </a:t>
            </a:r>
            <a:r>
              <a:rPr lang="ru-RU" dirty="0"/>
              <a:t>автоматы, как локальные </a:t>
            </a:r>
            <a:r>
              <a:rPr lang="ru-RU" dirty="0" err="1"/>
              <a:t>нейросети</a:t>
            </a:r>
            <a:endParaRPr lang="ru-RU" dirty="0"/>
          </a:p>
          <a:p>
            <a:r>
              <a:rPr lang="ru-RU" sz="2400" dirty="0">
                <a:solidFill>
                  <a:srgbClr val="C00000"/>
                </a:solidFill>
              </a:rPr>
              <a:t>Лекция 2</a:t>
            </a:r>
          </a:p>
          <a:p>
            <a:pPr lvl="0"/>
            <a:r>
              <a:rPr lang="ru-RU" dirty="0" err="1"/>
              <a:t>Полносвязные</a:t>
            </a:r>
            <a:r>
              <a:rPr lang="ru-RU" dirty="0"/>
              <a:t> сети </a:t>
            </a:r>
            <a:r>
              <a:rPr lang="ru-RU" dirty="0" err="1"/>
              <a:t>Хопфилда</a:t>
            </a:r>
            <a:r>
              <a:rPr lang="ru-RU" dirty="0"/>
              <a:t>. Их применения.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Лекция 3</a:t>
            </a:r>
          </a:p>
          <a:p>
            <a:pPr lvl="0"/>
            <a:r>
              <a:rPr lang="ru-RU" dirty="0"/>
              <a:t>Метод глубокого обучения  для </a:t>
            </a:r>
            <a:r>
              <a:rPr lang="ru-RU" dirty="0" err="1"/>
              <a:t>нейросетей</a:t>
            </a:r>
            <a:endParaRPr lang="ru-RU" dirty="0"/>
          </a:p>
          <a:p>
            <a:r>
              <a:rPr lang="ru-RU" sz="2400" dirty="0">
                <a:solidFill>
                  <a:srgbClr val="C00000"/>
                </a:solidFill>
              </a:rPr>
              <a:t>Лекция 4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Исследования ИНС с глубоким обучением в ОИЯИ и ГГТУ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Библиотеки глубокого обучения ИНС и ускорение путем распараллеливания в облачной инфраструктуре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Заключение. Перспективы </a:t>
            </a:r>
            <a:r>
              <a:rPr lang="ru-RU" dirty="0" err="1"/>
              <a:t>нейросетей</a:t>
            </a:r>
            <a:r>
              <a:rPr lang="ru-RU" dirty="0"/>
              <a:t> с глубоким обучением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8941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ChangeArrowheads="1"/>
          </p:cNvSpPr>
          <p:nvPr/>
        </p:nvSpPr>
        <p:spPr bwMode="auto">
          <a:xfrm>
            <a:off x="0" y="0"/>
            <a:ext cx="93964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rgbClr val="FF3300"/>
                </a:solidFill>
                <a:effectLst/>
              </a:rPr>
              <a:t>Наши нововведения в </a:t>
            </a:r>
            <a:r>
              <a:rPr lang="ru-RU" altLang="ru-RU" sz="2000" b="1" dirty="0" smtClean="0">
                <a:solidFill>
                  <a:srgbClr val="FF3300"/>
                </a:solidFill>
                <a:effectLst/>
              </a:rPr>
              <a:t>РБФ-ИНС</a:t>
            </a:r>
            <a:r>
              <a:rPr lang="ru-RU" altLang="ru-RU" sz="2000" b="1" u="none" dirty="0">
                <a:solidFill>
                  <a:srgbClr val="FF3300"/>
                </a:solidFill>
                <a:effectLst/>
              </a:rPr>
              <a:t>, </a:t>
            </a:r>
            <a:r>
              <a:rPr lang="ru-RU" altLang="ru-RU" sz="1800" b="1" u="none" dirty="0">
                <a:solidFill>
                  <a:srgbClr val="FF3300"/>
                </a:solidFill>
                <a:effectLst/>
              </a:rPr>
              <a:t>по сравнению со стандартной </a:t>
            </a:r>
            <a:r>
              <a:rPr lang="ru-RU" altLang="ru-RU" dirty="0">
                <a:solidFill>
                  <a:srgbClr val="FF3300"/>
                </a:solidFill>
              </a:rPr>
              <a:t>РБФ</a:t>
            </a:r>
            <a:r>
              <a:rPr lang="ru-RU" altLang="ru-RU" sz="1800" b="1" u="none" dirty="0" smtClean="0">
                <a:solidFill>
                  <a:srgbClr val="FF3300"/>
                </a:solidFill>
                <a:effectLst/>
              </a:rPr>
              <a:t> </a:t>
            </a:r>
            <a:r>
              <a:rPr lang="ru-RU" altLang="ru-RU" sz="1800" b="1" u="none" dirty="0">
                <a:solidFill>
                  <a:srgbClr val="FF3300"/>
                </a:solidFill>
                <a:effectLst/>
              </a:rPr>
              <a:t>сетью:</a:t>
            </a:r>
            <a:endParaRPr lang="en-US" altLang="ru-RU" sz="1800" b="1" u="none" dirty="0">
              <a:solidFill>
                <a:srgbClr val="FF3300"/>
              </a:solidFill>
              <a:effectLst/>
            </a:endParaRPr>
          </a:p>
          <a:p>
            <a:pPr>
              <a:lnSpc>
                <a:spcPct val="115000"/>
              </a:lnSpc>
              <a:buClr>
                <a:srgbClr val="0000FF"/>
              </a:buClr>
              <a:buFont typeface="Wingdings" pitchFamily="2" charset="2"/>
              <a:buBlip>
                <a:blip r:embed="rId2"/>
              </a:buBlip>
            </a:pPr>
            <a:r>
              <a:rPr lang="ru-RU" altLang="ru-RU" sz="1800" b="1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нейрон использует более простую в вычислении </a:t>
            </a:r>
            <a:r>
              <a:rPr lang="ru-RU" altLang="ru-RU" sz="1800" u="none" dirty="0">
                <a:solidFill>
                  <a:srgbClr val="FF3300"/>
                </a:solidFill>
                <a:effectLst/>
              </a:rPr>
              <a:t>пороговую</a:t>
            </a:r>
            <a:r>
              <a:rPr lang="ru-RU" altLang="ru-RU" sz="1800" u="none" dirty="0">
                <a:effectLst/>
              </a:rPr>
              <a:t> активационную</a:t>
            </a:r>
            <a:r>
              <a:rPr lang="en-US" altLang="ru-RU" sz="1800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                                 функцию, вместо гауссовой как в стандартной RBF;</a:t>
            </a:r>
          </a:p>
          <a:p>
            <a:pPr>
              <a:lnSpc>
                <a:spcPct val="115000"/>
              </a:lnSpc>
              <a:buClr>
                <a:srgbClr val="0000FF"/>
              </a:buClr>
              <a:buFont typeface="Wingdings" pitchFamily="2" charset="2"/>
              <a:buBlip>
                <a:blip r:embed="rId2"/>
              </a:buBlip>
            </a:pPr>
            <a:r>
              <a:rPr lang="en-US" altLang="ru-RU" sz="1800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динамическое добавление нейронов в скрытом слое;</a:t>
            </a:r>
            <a:endParaRPr lang="en-US" altLang="ru-RU" sz="1800" u="none" dirty="0">
              <a:effectLst/>
            </a:endParaRPr>
          </a:p>
          <a:p>
            <a:pPr>
              <a:lnSpc>
                <a:spcPct val="115000"/>
              </a:lnSpc>
              <a:buClr>
                <a:srgbClr val="0000FF"/>
              </a:buClr>
              <a:buFont typeface="Wingdings" pitchFamily="2" charset="2"/>
              <a:buBlip>
                <a:blip r:embed="rId2"/>
              </a:buBlip>
            </a:pPr>
            <a:r>
              <a:rPr lang="en-US" altLang="ru-RU" sz="1800" u="none" dirty="0">
                <a:effectLst/>
              </a:rPr>
              <a:t> </a:t>
            </a:r>
            <a:r>
              <a:rPr lang="en-US" altLang="ru-RU" sz="1800" u="none" dirty="0" err="1">
                <a:effectLst/>
              </a:rPr>
              <a:t>отдельное</a:t>
            </a:r>
            <a:r>
              <a:rPr lang="en-US" altLang="ru-RU" sz="1800" u="none" dirty="0">
                <a:effectLst/>
              </a:rPr>
              <a:t> </a:t>
            </a:r>
            <a:r>
              <a:rPr lang="en-US" altLang="ru-RU" sz="1800" u="none" dirty="0" err="1">
                <a:effectLst/>
              </a:rPr>
              <a:t>обучение</a:t>
            </a:r>
            <a:r>
              <a:rPr lang="en-US" altLang="ru-RU" sz="1800" u="none" dirty="0">
                <a:effectLst/>
              </a:rPr>
              <a:t> </a:t>
            </a:r>
            <a:r>
              <a:rPr lang="en-US" altLang="ru-RU" sz="1800" u="none" dirty="0" err="1">
                <a:effectLst/>
              </a:rPr>
              <a:t>нейронов</a:t>
            </a:r>
            <a:r>
              <a:rPr lang="en-US" altLang="ru-RU" sz="1800" u="none" dirty="0">
                <a:effectLst/>
              </a:rPr>
              <a:t> и </a:t>
            </a:r>
            <a:r>
              <a:rPr lang="en-US" altLang="ru-RU" sz="1800" u="none" dirty="0" err="1">
                <a:effectLst/>
              </a:rPr>
              <a:t>слоев</a:t>
            </a:r>
            <a:r>
              <a:rPr lang="en-US" altLang="ru-RU" sz="1800" u="none" dirty="0">
                <a:effectLst/>
              </a:rPr>
              <a:t> (</a:t>
            </a:r>
            <a:r>
              <a:rPr lang="ru-RU" altLang="ru-RU" sz="1800" u="none" dirty="0">
                <a:effectLst/>
              </a:rPr>
              <a:t>более эффективно!);</a:t>
            </a:r>
          </a:p>
          <a:p>
            <a:pPr>
              <a:lnSpc>
                <a:spcPct val="115000"/>
              </a:lnSpc>
              <a:buClr>
                <a:srgbClr val="0000FF"/>
              </a:buClr>
              <a:buFont typeface="Wingdings" pitchFamily="2" charset="2"/>
              <a:buBlip>
                <a:blip r:embed="rId2"/>
              </a:buBlip>
            </a:pPr>
            <a:r>
              <a:rPr lang="ru-RU" altLang="ru-RU" sz="1800" u="none" dirty="0">
                <a:effectLst/>
              </a:rPr>
              <a:t> </a:t>
            </a:r>
            <a:r>
              <a:rPr lang="en-US" altLang="ru-RU" sz="1800" u="none" dirty="0" err="1">
                <a:effectLst/>
              </a:rPr>
              <a:t>гарантированная</a:t>
            </a:r>
            <a:r>
              <a:rPr lang="en-US" altLang="ru-RU" sz="1800" u="none" dirty="0">
                <a:effectLst/>
              </a:rPr>
              <a:t> </a:t>
            </a:r>
            <a:r>
              <a:rPr lang="en-US" altLang="ru-RU" sz="1800" u="none" dirty="0" err="1">
                <a:effectLst/>
              </a:rPr>
              <a:t>сходимость</a:t>
            </a:r>
            <a:r>
              <a:rPr lang="en-US" altLang="ru-RU" sz="1800" u="none" dirty="0">
                <a:effectLst/>
              </a:rPr>
              <a:t> и </a:t>
            </a:r>
            <a:r>
              <a:rPr lang="en-US" altLang="ru-RU" sz="1800" u="none" dirty="0" err="1">
                <a:effectLst/>
              </a:rPr>
              <a:t>конечность</a:t>
            </a:r>
            <a:r>
              <a:rPr lang="en-US" altLang="ru-RU" sz="1800" u="none" dirty="0">
                <a:effectLst/>
              </a:rPr>
              <a:t> </a:t>
            </a:r>
            <a:r>
              <a:rPr lang="en-US" altLang="ru-RU" sz="1800" u="none" dirty="0" err="1">
                <a:effectLst/>
              </a:rPr>
              <a:t>времени</a:t>
            </a:r>
            <a:r>
              <a:rPr lang="en-US" altLang="ru-RU" sz="1800" u="none" dirty="0">
                <a:effectLst/>
              </a:rPr>
              <a:t> </a:t>
            </a:r>
            <a:r>
              <a:rPr lang="en-US" altLang="ru-RU" sz="1800" u="none" dirty="0" err="1">
                <a:effectLst/>
              </a:rPr>
              <a:t>выполнения</a:t>
            </a:r>
            <a:r>
              <a:rPr lang="en-US" altLang="ru-RU" sz="1800" u="none" dirty="0">
                <a:effectLst/>
              </a:rPr>
              <a:t> </a:t>
            </a:r>
            <a:r>
              <a:rPr lang="en-US" altLang="ru-RU" sz="1800" u="none" dirty="0" err="1">
                <a:effectLst/>
              </a:rPr>
              <a:t>алгоритма</a:t>
            </a:r>
            <a:r>
              <a:rPr lang="ru-RU" altLang="ru-RU" sz="1800" u="none" dirty="0">
                <a:effectLst/>
              </a:rPr>
              <a:t> </a:t>
            </a:r>
            <a:r>
              <a:rPr lang="en-US" altLang="ru-RU" sz="1800" u="none" dirty="0" err="1">
                <a:effectLst/>
              </a:rPr>
              <a:t>обучения</a:t>
            </a:r>
            <a:endParaRPr lang="ru-RU" altLang="ru-RU" sz="1800" u="none" dirty="0">
              <a:effectLst/>
            </a:endParaRPr>
          </a:p>
        </p:txBody>
      </p:sp>
      <p:sp>
        <p:nvSpPr>
          <p:cNvPr id="233475" name="Text Box 3"/>
          <p:cNvSpPr txBox="1">
            <a:spLocks noChangeArrowheads="1"/>
          </p:cNvSpPr>
          <p:nvPr/>
        </p:nvSpPr>
        <p:spPr bwMode="auto">
          <a:xfrm>
            <a:off x="231775" y="2197100"/>
            <a:ext cx="37179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600" b="1" u="none" dirty="0">
                <a:solidFill>
                  <a:srgbClr val="0000FF"/>
                </a:solidFill>
                <a:effectLst/>
              </a:rPr>
              <a:t>Алгоритмы обучения</a:t>
            </a:r>
          </a:p>
        </p:txBody>
      </p:sp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0" y="2636838"/>
            <a:ext cx="9144000" cy="378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u="none" dirty="0">
                <a:effectLst/>
              </a:rPr>
              <a:t>Предлагается два возможных алгоритма обучения второго слоя нейронов, который реализует разделения на решающие области.</a:t>
            </a:r>
          </a:p>
          <a:p>
            <a:r>
              <a:rPr lang="ru-RU" altLang="ru-RU" sz="2000" b="1" dirty="0">
                <a:solidFill>
                  <a:srgbClr val="0000FF"/>
                </a:solidFill>
                <a:effectLst/>
              </a:rPr>
              <a:t>Алгоритм </a:t>
            </a:r>
            <a:r>
              <a:rPr lang="en-US" altLang="ru-RU" sz="2000" b="1" dirty="0">
                <a:solidFill>
                  <a:srgbClr val="0000FF"/>
                </a:solidFill>
                <a:effectLst/>
              </a:rPr>
              <a:t>N1</a:t>
            </a:r>
            <a:r>
              <a:rPr lang="en-US" altLang="ru-RU" sz="1800" b="1" u="none" dirty="0">
                <a:effectLst/>
              </a:rPr>
              <a:t> (</a:t>
            </a:r>
            <a:r>
              <a:rPr lang="ru-RU" altLang="ru-RU" sz="1800" b="1" u="none" dirty="0">
                <a:effectLst/>
              </a:rPr>
              <a:t>обучения нейронов в скрытом слое с использованием </a:t>
            </a:r>
            <a:r>
              <a:rPr lang="ru-RU" altLang="ru-RU" sz="1800" b="1" u="none" dirty="0">
                <a:solidFill>
                  <a:srgbClr val="FF3300"/>
                </a:solidFill>
                <a:effectLst/>
              </a:rPr>
              <a:t>метода ближайшего соседа</a:t>
            </a:r>
            <a:r>
              <a:rPr lang="ru-RU" altLang="ru-RU" sz="1800" b="1" u="none" dirty="0">
                <a:effectLst/>
              </a:rPr>
              <a:t>)</a:t>
            </a:r>
          </a:p>
          <a:p>
            <a:pPr>
              <a:lnSpc>
                <a:spcPct val="110000"/>
              </a:lnSpc>
              <a:buFontTx/>
              <a:buBlip>
                <a:blip r:embed="rId3"/>
              </a:buBlip>
            </a:pPr>
            <a:r>
              <a:rPr lang="ru-RU" altLang="ru-RU" sz="1800" b="1" u="none" dirty="0">
                <a:effectLst/>
              </a:rPr>
              <a:t>  </a:t>
            </a:r>
            <a:r>
              <a:rPr lang="ru-RU" altLang="ru-RU" sz="1800" u="none" dirty="0">
                <a:effectLst/>
              </a:rPr>
              <a:t>Берем случайный элемент обучающей выборки и строим кластер из его соседей, входящих в тот же класс, в соответствии в выбранной метрикой;</a:t>
            </a:r>
          </a:p>
          <a:p>
            <a:pPr>
              <a:lnSpc>
                <a:spcPct val="110000"/>
              </a:lnSpc>
              <a:buFontTx/>
              <a:buBlip>
                <a:blip r:embed="rId3"/>
              </a:buBlip>
            </a:pPr>
            <a:r>
              <a:rPr lang="ru-RU" altLang="ru-RU" sz="1800" u="none" dirty="0">
                <a:effectLst/>
              </a:rPr>
              <a:t>  По ходу </a:t>
            </a:r>
            <a:r>
              <a:rPr lang="ru-RU" altLang="ru-RU" sz="1800" u="none" dirty="0" err="1">
                <a:effectLst/>
              </a:rPr>
              <a:t>перевычисляется</a:t>
            </a:r>
            <a:r>
              <a:rPr lang="ru-RU" altLang="ru-RU" sz="1800" u="none" dirty="0">
                <a:effectLst/>
              </a:rPr>
              <a:t> центр тяжести кластера</a:t>
            </a:r>
            <a:r>
              <a:rPr lang="en-US" altLang="ru-RU" sz="1800" u="none" dirty="0">
                <a:effectLst/>
              </a:rPr>
              <a:t> C</a:t>
            </a:r>
            <a:r>
              <a:rPr lang="ru-RU" altLang="ru-RU" sz="1800" u="none" dirty="0">
                <a:effectLst/>
              </a:rPr>
              <a:t> и увеличивает его радиус</a:t>
            </a:r>
            <a:r>
              <a:rPr lang="en-US" altLang="ru-RU" sz="1800" u="none" dirty="0">
                <a:effectLst/>
              </a:rPr>
              <a:t> R</a:t>
            </a:r>
            <a:r>
              <a:rPr lang="ru-RU" altLang="ru-RU" sz="1800" u="none" dirty="0">
                <a:effectLst/>
              </a:rPr>
              <a:t>, пока не встречается элемент другого класса;</a:t>
            </a:r>
          </a:p>
          <a:p>
            <a:pPr>
              <a:lnSpc>
                <a:spcPct val="110000"/>
              </a:lnSpc>
              <a:buFontTx/>
              <a:buBlip>
                <a:blip r:embed="rId3"/>
              </a:buBlip>
            </a:pPr>
            <a:r>
              <a:rPr lang="ru-RU" altLang="ru-RU" sz="1800" u="none" dirty="0">
                <a:effectLst/>
              </a:rPr>
              <a:t>  Добавляем в скрытый слой нейрон с </a:t>
            </a:r>
            <a:r>
              <a:rPr lang="ru-RU" altLang="ru-RU" sz="1800" u="none" dirty="0" smtClean="0">
                <a:effectLst/>
              </a:rPr>
              <a:t>весом </a:t>
            </a:r>
            <a:r>
              <a:rPr lang="ru-RU" altLang="ru-RU" sz="1800" u="none" dirty="0">
                <a:effectLst/>
              </a:rPr>
              <a:t>равным </a:t>
            </a:r>
            <a:r>
              <a:rPr lang="ru-RU" altLang="ru-RU" sz="1800" u="none" dirty="0" smtClean="0">
                <a:effectLst/>
              </a:rPr>
              <a:t>радиусу-вектору </a:t>
            </a:r>
            <a:r>
              <a:rPr lang="en-US" altLang="ru-RU" sz="1800" u="none" dirty="0" smtClean="0">
                <a:effectLst/>
              </a:rPr>
              <a:t>C</a:t>
            </a:r>
            <a:r>
              <a:rPr lang="ru-RU" altLang="ru-RU" dirty="0" smtClean="0"/>
              <a:t>, </a:t>
            </a:r>
            <a:r>
              <a:rPr lang="ru-RU" altLang="ru-RU" sz="1800" u="none" dirty="0" smtClean="0">
                <a:effectLst/>
              </a:rPr>
              <a:t>порогом </a:t>
            </a:r>
            <a:r>
              <a:rPr lang="en-US" altLang="ru-RU" sz="1800" u="none" dirty="0" smtClean="0">
                <a:effectLst/>
              </a:rPr>
              <a:t>R</a:t>
            </a:r>
            <a:r>
              <a:rPr lang="ru-RU" altLang="ru-RU" sz="1800" u="none" dirty="0" smtClean="0">
                <a:effectLst/>
              </a:rPr>
              <a:t> и меткой данного класса;  </a:t>
            </a:r>
            <a:endParaRPr lang="ru-RU" altLang="ru-RU" sz="1800" u="none" dirty="0">
              <a:effectLst/>
            </a:endParaRPr>
          </a:p>
          <a:p>
            <a:pPr>
              <a:lnSpc>
                <a:spcPct val="110000"/>
              </a:lnSpc>
              <a:buFontTx/>
              <a:buBlip>
                <a:blip r:embed="rId3"/>
              </a:buBlip>
            </a:pPr>
            <a:r>
              <a:rPr lang="ru-RU" altLang="ru-RU" sz="1800" u="none" dirty="0">
                <a:effectLst/>
              </a:rPr>
              <a:t>  Повторяем процедуру с любым</a:t>
            </a:r>
            <a:r>
              <a:rPr lang="ru-RU" altLang="ru-RU" sz="2600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неиспользованным элементом и продолжаем до полного исчерпания обучающего множества.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17359"/>
            <a:ext cx="2133600" cy="304115"/>
          </a:xfrm>
        </p:spPr>
        <p:txBody>
          <a:bodyPr/>
          <a:lstStyle/>
          <a:p>
            <a:fld id="{333C88E2-8D71-46E3-B2D5-31B68AF728B4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17359"/>
            <a:ext cx="2895600" cy="304115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533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499" name="Picture 3" descr="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0" name="Picture 4" descr="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1" name="Picture 5" descr="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2" name="Picture 6" descr="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3" name="Picture 7" descr="e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989013"/>
            <a:ext cx="5868987" cy="586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4" name="Picture 8" descr="e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5" name="Picture 9" descr="e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6" name="Picture 10" descr="e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7" name="Picture 11" descr="e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906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8" name="Picture 12" descr="e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981075"/>
            <a:ext cx="5811837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9" name="Rectangle 13"/>
          <p:cNvSpPr>
            <a:spLocks noChangeArrowheads="1"/>
          </p:cNvSpPr>
          <p:nvPr/>
        </p:nvSpPr>
        <p:spPr bwMode="auto">
          <a:xfrm>
            <a:off x="0" y="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 sz="1800" b="1" u="none">
              <a:effectLst/>
              <a:sym typeface="Symbol" pitchFamily="18" charset="2"/>
            </a:endParaRPr>
          </a:p>
        </p:txBody>
      </p:sp>
      <p:sp>
        <p:nvSpPr>
          <p:cNvPr id="234510" name="Rectangle 14"/>
          <p:cNvSpPr>
            <a:spLocks noChangeArrowheads="1"/>
          </p:cNvSpPr>
          <p:nvPr/>
        </p:nvSpPr>
        <p:spPr bwMode="auto">
          <a:xfrm>
            <a:off x="5795963" y="3068638"/>
            <a:ext cx="3348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ru-RU" sz="1800" b="1" u="none">
              <a:effectLst/>
              <a:latin typeface="Comic Sans MS" pitchFamily="66" charset="0"/>
              <a:sym typeface="Symbol" pitchFamily="18" charset="2"/>
            </a:endParaRPr>
          </a:p>
          <a:p>
            <a:r>
              <a:rPr lang="en-US" altLang="ru-RU" sz="1800" b="1" u="none">
                <a:effectLst/>
                <a:sym typeface="Symbol" pitchFamily="18" charset="2"/>
              </a:rPr>
              <a:t>     </a:t>
            </a:r>
            <a:endParaRPr lang="en-US" altLang="ru-RU" sz="2000" b="1" u="none">
              <a:solidFill>
                <a:srgbClr val="006600"/>
              </a:solidFill>
              <a:effectLst/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34511" name="Text Box 15"/>
          <p:cNvSpPr txBox="1">
            <a:spLocks noChangeArrowheads="1"/>
          </p:cNvSpPr>
          <p:nvPr/>
        </p:nvSpPr>
        <p:spPr bwMode="auto">
          <a:xfrm>
            <a:off x="0" y="0"/>
            <a:ext cx="914400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600" b="1" u="none" dirty="0" smtClean="0">
                <a:solidFill>
                  <a:srgbClr val="0000FF"/>
                </a:solidFill>
                <a:effectLst/>
              </a:rPr>
              <a:t>Демонстрация алгоритма №1.    </a:t>
            </a:r>
          </a:p>
          <a:p>
            <a:r>
              <a:rPr lang="ru-RU" altLang="ru-RU" sz="2000" b="1" u="none" dirty="0" smtClean="0">
                <a:solidFill>
                  <a:srgbClr val="0000FF"/>
                </a:solidFill>
                <a:effectLst/>
              </a:rPr>
              <a:t>Конечность </a:t>
            </a:r>
            <a:r>
              <a:rPr lang="ru-RU" altLang="ru-RU" sz="2000" b="1" u="none" dirty="0">
                <a:solidFill>
                  <a:srgbClr val="0000FF"/>
                </a:solidFill>
                <a:effectLst/>
              </a:rPr>
              <a:t>процедуры </a:t>
            </a:r>
            <a:r>
              <a:rPr lang="ru-RU" altLang="ru-RU" sz="2000" b="1" u="none" dirty="0" smtClean="0">
                <a:solidFill>
                  <a:srgbClr val="0000FF"/>
                </a:solidFill>
                <a:effectLst/>
              </a:rPr>
              <a:t>очевидна</a:t>
            </a:r>
            <a:endParaRPr lang="ru-RU" altLang="ru-RU" sz="2600" b="1" u="none" dirty="0">
              <a:solidFill>
                <a:srgbClr val="006600"/>
              </a:solidFill>
              <a:effectLst/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34512" name="Text Box 16"/>
          <p:cNvSpPr txBox="1">
            <a:spLocks noChangeArrowheads="1"/>
          </p:cNvSpPr>
          <p:nvPr/>
        </p:nvSpPr>
        <p:spPr bwMode="auto">
          <a:xfrm>
            <a:off x="0" y="981075"/>
            <a:ext cx="300133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u="none" dirty="0">
                <a:effectLst/>
              </a:rPr>
              <a:t>Процедура гарантирует</a:t>
            </a:r>
          </a:p>
          <a:p>
            <a:r>
              <a:rPr lang="ru-RU" altLang="ru-RU" sz="1800" u="none" dirty="0">
                <a:effectLst/>
              </a:rPr>
              <a:t>конечность циклов </a:t>
            </a:r>
            <a:endParaRPr lang="ru-RU" altLang="ru-RU" sz="1800" u="none" dirty="0" smtClean="0">
              <a:effectLst/>
            </a:endParaRPr>
          </a:p>
          <a:p>
            <a:r>
              <a:rPr lang="ru-RU" altLang="ru-RU" sz="1800" u="none" dirty="0" smtClean="0">
                <a:effectLst/>
              </a:rPr>
              <a:t>Обучения и </a:t>
            </a:r>
            <a:r>
              <a:rPr lang="ru-RU" altLang="ru-RU" sz="1800" u="none" dirty="0">
                <a:effectLst/>
              </a:rPr>
              <a:t>100%-но </a:t>
            </a:r>
            <a:endParaRPr lang="ru-RU" altLang="ru-RU" sz="1800" u="none" dirty="0" smtClean="0">
              <a:effectLst/>
            </a:endParaRPr>
          </a:p>
          <a:p>
            <a:r>
              <a:rPr lang="ru-RU" altLang="ru-RU" sz="1800" u="none" dirty="0" smtClean="0">
                <a:effectLst/>
              </a:rPr>
              <a:t>правильную </a:t>
            </a:r>
            <a:endParaRPr lang="ru-RU" altLang="ru-RU" sz="1800" u="none" dirty="0">
              <a:effectLst/>
            </a:endParaRPr>
          </a:p>
          <a:p>
            <a:r>
              <a:rPr lang="ru-RU" altLang="ru-RU" sz="1800" u="none" dirty="0">
                <a:effectLst/>
              </a:rPr>
              <a:t>классификацию на </a:t>
            </a:r>
          </a:p>
          <a:p>
            <a:r>
              <a:rPr lang="ru-RU" altLang="ru-RU" sz="1800" u="none" dirty="0">
                <a:effectLst/>
              </a:rPr>
              <a:t>обучающей выборке, но</a:t>
            </a:r>
          </a:p>
          <a:p>
            <a:r>
              <a:rPr lang="ru-RU" altLang="ru-RU" sz="1800" b="1" dirty="0">
                <a:solidFill>
                  <a:srgbClr val="FF3300"/>
                </a:solidFill>
                <a:effectLst/>
              </a:rPr>
              <a:t>требует слишком много</a:t>
            </a:r>
          </a:p>
          <a:p>
            <a:r>
              <a:rPr lang="ru-RU" altLang="ru-RU" sz="1800" b="1" dirty="0">
                <a:solidFill>
                  <a:srgbClr val="FF3300"/>
                </a:solidFill>
                <a:effectLst/>
              </a:rPr>
              <a:t>скрытых нейронов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0B315-BE63-4EF2-B166-2E3CDB930F17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21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937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4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334963"/>
          </a:xfrm>
        </p:spPr>
        <p:txBody>
          <a:bodyPr/>
          <a:lstStyle/>
          <a:p>
            <a:r>
              <a:rPr lang="ru-RU" altLang="ru-RU" sz="2400" b="1">
                <a:solidFill>
                  <a:srgbClr val="0000FF"/>
                </a:solidFill>
              </a:rPr>
              <a:t>Алгоритм </a:t>
            </a:r>
            <a:r>
              <a:rPr lang="en-US" altLang="ru-RU" sz="2400" b="1">
                <a:solidFill>
                  <a:srgbClr val="0000FF"/>
                </a:solidFill>
              </a:rPr>
              <a:t>N2</a:t>
            </a:r>
            <a:r>
              <a:rPr lang="ru-RU" altLang="ru-RU" sz="2400" b="1">
                <a:solidFill>
                  <a:srgbClr val="0000FF"/>
                </a:solidFill>
              </a:rPr>
              <a:t> обучения</a:t>
            </a:r>
          </a:p>
        </p:txBody>
      </p:sp>
      <p:sp>
        <p:nvSpPr>
          <p:cNvPr id="235523" name="Rectangle 3"/>
          <p:cNvSpPr>
            <a:spLocks noChangeArrowheads="1"/>
          </p:cNvSpPr>
          <p:nvPr/>
        </p:nvSpPr>
        <p:spPr bwMode="auto">
          <a:xfrm>
            <a:off x="0" y="404813"/>
            <a:ext cx="9144000" cy="396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667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ru-RU" altLang="ru-RU" sz="1800" b="1" u="none">
                <a:effectLst/>
                <a:latin typeface="Arial" pitchFamily="34" charset="0"/>
              </a:rPr>
              <a:t>         </a:t>
            </a:r>
            <a:r>
              <a:rPr lang="ru-RU" altLang="ru-RU" sz="2000" b="1" u="none">
                <a:solidFill>
                  <a:srgbClr val="FF3300"/>
                </a:solidFill>
                <a:effectLst/>
                <a:latin typeface="Arial" pitchFamily="34" charset="0"/>
              </a:rPr>
              <a:t>используется метод наиболее удаленного соседа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altLang="ru-RU" sz="1800" b="1" u="none">
                <a:effectLst/>
                <a:latin typeface="Arial" pitchFamily="34" charset="0"/>
              </a:rPr>
              <a:t>Создается кластер, который включает в себя все элементы выбранного случайно класса, невзирая на то в него </a:t>
            </a:r>
            <a:r>
              <a:rPr lang="ru-RU" altLang="ru-RU" sz="1800" b="1" u="none">
                <a:solidFill>
                  <a:srgbClr val="008000"/>
                </a:solidFill>
                <a:effectLst/>
                <a:latin typeface="Arial" pitchFamily="34" charset="0"/>
              </a:rPr>
              <a:t>могут попасть и элементы других классов. 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altLang="ru-RU" sz="1800" b="1" u="none">
                <a:effectLst/>
                <a:latin typeface="Arial" pitchFamily="34" charset="0"/>
              </a:rPr>
              <a:t> При добавлении такого нейрона некоторые элементы обучающего </a:t>
            </a:r>
            <a:r>
              <a:rPr lang="en-US" altLang="ru-RU" sz="1800" b="1" u="none">
                <a:effectLst/>
                <a:latin typeface="Arial" pitchFamily="34" charset="0"/>
              </a:rPr>
              <a:t> </a:t>
            </a:r>
            <a:r>
              <a:rPr lang="ru-RU" altLang="ru-RU" sz="1800" b="1" u="none">
                <a:effectLst/>
                <a:latin typeface="Arial" pitchFamily="34" charset="0"/>
              </a:rPr>
              <a:t>множества оказываются правильно классифицированными,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1800" b="1" u="none">
                <a:effectLst/>
                <a:latin typeface="Arial" pitchFamily="34" charset="0"/>
              </a:rPr>
              <a:t>а некоторые элементы из бывших классифицированными ранее но принадлежащих другому классу оказываются  дисклассифицированными. (т.е. возвращаются в обучающее множество).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altLang="ru-RU" sz="1800" b="1" u="none">
                <a:effectLst/>
                <a:latin typeface="Arial" pitchFamily="34" charset="0"/>
              </a:rPr>
              <a:t> Процесс добавления в сеть таких нейронов продолжается до тех пор пока добавляемый нейрон исключает из обучающего множества элементов больше чем добавляет.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ru-RU" altLang="ru-RU" sz="1800" b="1" u="none">
                <a:effectLst/>
                <a:latin typeface="Arial" pitchFamily="34" charset="0"/>
              </a:rPr>
              <a:t> Видно что этот процесс не может гарантировать полного исчерпания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ru-RU" sz="1800" b="1" u="none">
                <a:effectLst/>
                <a:latin typeface="Arial" pitchFamily="34" charset="0"/>
              </a:rPr>
              <a:t>   </a:t>
            </a:r>
            <a:r>
              <a:rPr lang="ru-RU" altLang="ru-RU" sz="1800" b="1" u="none">
                <a:effectLst/>
                <a:latin typeface="Arial" pitchFamily="34" charset="0"/>
              </a:rPr>
              <a:t>обучающего множества, тогда как первый - гарантирует.</a:t>
            </a:r>
          </a:p>
        </p:txBody>
      </p:sp>
      <p:pic>
        <p:nvPicPr>
          <p:cNvPr id="235524" name="Picture 4" descr="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5" name="Picture 5" descr="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6" name="Picture 6" descr="w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7" name="Picture 7" descr="w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8" name="Picture 8" descr="w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29" name="Picture 9" descr="w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30" name="Picture 10" descr="w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0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31" name="Rectangle 11"/>
          <p:cNvSpPr>
            <a:spLocks noChangeArrowheads="1"/>
          </p:cNvSpPr>
          <p:nvPr/>
        </p:nvSpPr>
        <p:spPr bwMode="auto">
          <a:xfrm>
            <a:off x="2667000" y="4292600"/>
            <a:ext cx="6477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altLang="ru-RU" sz="2000" b="1" u="none" dirty="0">
                <a:solidFill>
                  <a:srgbClr val="FF3300"/>
                </a:solidFill>
                <a:effectLst/>
              </a:rPr>
              <a:t>Поэтому для завершения </a:t>
            </a:r>
            <a:r>
              <a:rPr lang="ru-RU" altLang="ru-RU" sz="2000" b="1" u="none" dirty="0" smtClean="0">
                <a:solidFill>
                  <a:srgbClr val="FF3300"/>
                </a:solidFill>
                <a:effectLst/>
              </a:rPr>
              <a:t>классификации вновь </a:t>
            </a:r>
            <a:r>
              <a:rPr lang="ru-RU" altLang="ru-RU" sz="2000" b="1" u="none" dirty="0">
                <a:solidFill>
                  <a:srgbClr val="FF3300"/>
                </a:solidFill>
                <a:effectLst/>
              </a:rPr>
              <a:t>используется первый  алгоритм.</a:t>
            </a:r>
          </a:p>
          <a:p>
            <a:pPr>
              <a:buFont typeface="Wingdings" pitchFamily="2" charset="2"/>
              <a:buNone/>
            </a:pPr>
            <a:endParaRPr lang="ru-RU" altLang="ru-RU" sz="800" b="1" u="none" dirty="0">
              <a:solidFill>
                <a:srgbClr val="FF3300"/>
              </a:solidFill>
              <a:effectLst/>
            </a:endParaRPr>
          </a:p>
          <a:p>
            <a:pPr>
              <a:buFont typeface="Wingdings" pitchFamily="2" charset="2"/>
              <a:buNone/>
            </a:pPr>
            <a:r>
              <a:rPr lang="ru-RU" altLang="ru-RU" sz="1800" u="none" dirty="0" smtClean="0">
                <a:effectLst/>
              </a:rPr>
              <a:t>Также </a:t>
            </a:r>
            <a:r>
              <a:rPr lang="ru-RU" altLang="ru-RU" sz="1800" u="none" dirty="0" smtClean="0">
                <a:solidFill>
                  <a:srgbClr val="C00000"/>
                </a:solidFill>
                <a:effectLst/>
              </a:rPr>
              <a:t>потребовался последний слой</a:t>
            </a:r>
            <a:r>
              <a:rPr lang="ru-RU" altLang="ru-RU" sz="1800" u="none" dirty="0" smtClean="0">
                <a:effectLst/>
              </a:rPr>
              <a:t>, который </a:t>
            </a:r>
            <a:r>
              <a:rPr lang="ru-RU" altLang="ru-RU" sz="1800" u="none" dirty="0">
                <a:effectLst/>
              </a:rPr>
              <a:t>просто реализует отображение выходов предыдущего слоя в желаемый выход </a:t>
            </a:r>
            <a:r>
              <a:rPr lang="ru-RU" altLang="ru-RU" sz="1800" u="none" dirty="0" smtClean="0">
                <a:effectLst/>
              </a:rPr>
              <a:t>сети после обучения методом обратного распространения ошибки. </a:t>
            </a:r>
            <a:endParaRPr lang="ru-RU" altLang="ru-RU" sz="1800" u="none" dirty="0">
              <a:effectLst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2667000" y="6453336"/>
            <a:ext cx="1234480" cy="268139"/>
          </a:xfrm>
        </p:spPr>
        <p:txBody>
          <a:bodyPr/>
          <a:lstStyle/>
          <a:p>
            <a:fld id="{F4B78D96-5050-4214-96B3-909FEC9A06B3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0" y="6453336"/>
            <a:ext cx="2895600" cy="275798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93C08-8341-4293-9353-6D9BB6DEABFE}" type="slidenum">
              <a:rPr lang="ru-RU" altLang="ru-RU" smtClean="0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17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42" name="Picture 6" descr="StadRep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519113" y="-34925"/>
            <a:ext cx="368883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600" b="1" dirty="0" smtClean="0">
                <a:solidFill>
                  <a:srgbClr val="0000FF"/>
                </a:solidFill>
              </a:rPr>
              <a:t>Пример </a:t>
            </a:r>
            <a:r>
              <a:rPr lang="ru-RU" altLang="ru-RU" sz="2600" b="1" dirty="0">
                <a:solidFill>
                  <a:srgbClr val="0000FF"/>
                </a:solidFill>
              </a:rPr>
              <a:t>применения </a:t>
            </a:r>
          </a:p>
        </p:txBody>
      </p:sp>
      <p:sp>
        <p:nvSpPr>
          <p:cNvPr id="167944" name="Text Box 8"/>
          <p:cNvSpPr txBox="1">
            <a:spLocks noChangeArrowheads="1"/>
          </p:cNvSpPr>
          <p:nvPr/>
        </p:nvSpPr>
        <p:spPr bwMode="auto">
          <a:xfrm>
            <a:off x="0" y="4392613"/>
            <a:ext cx="9267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/>
              <a:t>Исходное изображение              алгоритм № 1                      объединение двух</a:t>
            </a:r>
          </a:p>
          <a:p>
            <a:r>
              <a:rPr lang="ru-RU" altLang="ru-RU" sz="1800"/>
              <a:t>                                                                                                      алгоритмов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E6102-6571-46B9-85F6-191DA763AADC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097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Text Box 4"/>
          <p:cNvSpPr txBox="1">
            <a:spLocks noChangeArrowheads="1"/>
          </p:cNvSpPr>
          <p:nvPr/>
        </p:nvSpPr>
        <p:spPr bwMode="auto">
          <a:xfrm>
            <a:off x="1865388" y="-2006"/>
            <a:ext cx="6110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3600" b="1" u="none" dirty="0">
                <a:solidFill>
                  <a:srgbClr val="0000FF"/>
                </a:solidFill>
                <a:effectLst/>
              </a:rPr>
              <a:t>Клеточные автоматы (КА)</a:t>
            </a:r>
          </a:p>
        </p:txBody>
      </p:sp>
      <p:pic>
        <p:nvPicPr>
          <p:cNvPr id="304135" name="Picture 7" descr="Animated_glider_emblem">
            <a:hlinkClick r:id="rId2" action="ppaction://program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349500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136" name="Rectangle 8"/>
          <p:cNvSpPr>
            <a:spLocks noChangeArrowheads="1"/>
          </p:cNvSpPr>
          <p:nvPr/>
        </p:nvSpPr>
        <p:spPr bwMode="auto">
          <a:xfrm>
            <a:off x="66733" y="548680"/>
            <a:ext cx="9144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altLang="ru-RU" sz="1800" u="none" dirty="0">
                <a:effectLst/>
              </a:rPr>
              <a:t>    КА – это дискретная динамическая система, образованная </a:t>
            </a:r>
            <a:r>
              <a:rPr lang="en-GB" altLang="ru-RU" sz="1800" u="none" dirty="0" err="1">
                <a:effectLst/>
              </a:rPr>
              <a:t>регулярн</a:t>
            </a:r>
            <a:r>
              <a:rPr lang="ru-RU" altLang="ru-RU" sz="1800" u="none" dirty="0">
                <a:effectLst/>
              </a:rPr>
              <a:t>ой</a:t>
            </a:r>
            <a:r>
              <a:rPr lang="en-GB" altLang="ru-RU" sz="1800" u="none" dirty="0">
                <a:effectLst/>
              </a:rPr>
              <a:t> </a:t>
            </a:r>
            <a:r>
              <a:rPr lang="en-GB" altLang="ru-RU" sz="1800" u="none" dirty="0" err="1">
                <a:effectLst/>
              </a:rPr>
              <a:t>решетк</a:t>
            </a:r>
            <a:r>
              <a:rPr lang="ru-RU" altLang="ru-RU" sz="1800" u="none" dirty="0">
                <a:effectLst/>
              </a:rPr>
              <a:t>ой</a:t>
            </a:r>
            <a:r>
              <a:rPr lang="en-GB" altLang="ru-RU" sz="1800" u="none" dirty="0">
                <a:effectLst/>
              </a:rPr>
              <a:t> </a:t>
            </a:r>
            <a:r>
              <a:rPr lang="en-GB" altLang="ru-RU" sz="1800" u="none" dirty="0" err="1">
                <a:effectLst/>
              </a:rPr>
              <a:t>ячеек</a:t>
            </a:r>
            <a:r>
              <a:rPr lang="en-GB" altLang="ru-RU" sz="1800" u="none" dirty="0">
                <a:effectLst/>
              </a:rPr>
              <a:t>, </a:t>
            </a:r>
            <a:r>
              <a:rPr lang="en-GB" altLang="ru-RU" sz="1800" u="none" dirty="0" err="1">
                <a:effectLst/>
              </a:rPr>
              <a:t>каждая</a:t>
            </a:r>
            <a:r>
              <a:rPr lang="en-GB" altLang="ru-RU" sz="1800" u="none" dirty="0">
                <a:effectLst/>
              </a:rPr>
              <a:t> и</a:t>
            </a:r>
            <a:r>
              <a:rPr lang="ru-RU" altLang="ru-RU" sz="1800" u="none" dirty="0" err="1">
                <a:effectLst/>
              </a:rPr>
              <a:t>меет</a:t>
            </a:r>
            <a:r>
              <a:rPr lang="en-GB" altLang="ru-RU" sz="1800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нескольких</a:t>
            </a:r>
            <a:r>
              <a:rPr lang="en-GB" altLang="ru-RU" sz="1800" u="none" dirty="0">
                <a:effectLst/>
              </a:rPr>
              <a:t> </a:t>
            </a:r>
            <a:r>
              <a:rPr lang="en-GB" altLang="ru-RU" sz="1800" u="none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состояний</a:t>
            </a:r>
            <a:r>
              <a:rPr lang="en-GB" altLang="ru-RU" sz="1800" u="none" dirty="0">
                <a:effectLst/>
              </a:rPr>
              <a:t>, </a:t>
            </a:r>
            <a:r>
              <a:rPr lang="ru-RU" altLang="ru-RU" sz="1800" u="none" dirty="0">
                <a:effectLst/>
              </a:rPr>
              <a:t>например</a:t>
            </a:r>
            <a:r>
              <a:rPr lang="en-GB" altLang="ru-RU" sz="1800" u="none" dirty="0">
                <a:effectLst/>
              </a:rPr>
              <a:t> 1 и 0</a:t>
            </a:r>
            <a:r>
              <a:rPr lang="ru-RU" altLang="ru-RU" sz="1800" u="none" dirty="0">
                <a:effectLst/>
              </a:rPr>
              <a:t>. Для каждой ячейки определены ее </a:t>
            </a:r>
            <a:r>
              <a:rPr lang="ru-RU" altLang="ru-RU" sz="1800" u="none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соседи и правила перехода из одного состояния в другое. </a:t>
            </a:r>
            <a:r>
              <a:rPr lang="ru-RU" altLang="ru-RU" sz="1800" u="none" dirty="0">
                <a:effectLst/>
              </a:rPr>
              <a:t>Правила</a:t>
            </a:r>
            <a:r>
              <a:rPr lang="ru-RU" altLang="ru-RU" sz="18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1800" u="none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локальны, </a:t>
            </a:r>
            <a:r>
              <a:rPr lang="ru-RU" altLang="ru-RU" sz="1800" u="none" dirty="0">
                <a:effectLst/>
              </a:rPr>
              <a:t>т.е. зависят только от соседей</a:t>
            </a:r>
            <a:r>
              <a:rPr lang="ru-RU" altLang="ru-RU" sz="1800" u="none" dirty="0">
                <a:solidFill>
                  <a:srgbClr val="0000FF"/>
                </a:solidFill>
                <a:effectLst/>
              </a:rPr>
              <a:t>. </a:t>
            </a:r>
            <a:r>
              <a:rPr lang="ru-RU" altLang="ru-RU" sz="1800" u="none" dirty="0">
                <a:effectLst/>
              </a:rPr>
              <a:t>Изменения значений всех клеток происходят </a:t>
            </a:r>
            <a:r>
              <a:rPr lang="ru-RU" altLang="ru-RU" sz="1800" u="none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одновременно. </a:t>
            </a:r>
            <a:r>
              <a:rPr lang="ru-RU" altLang="ru-RU" sz="1800" u="none" dirty="0" err="1">
                <a:effectLst/>
              </a:rPr>
              <a:t>Дж.Конвей</a:t>
            </a:r>
            <a:r>
              <a:rPr lang="ru-RU" altLang="ru-RU" sz="1800" u="none" dirty="0">
                <a:effectLst/>
              </a:rPr>
              <a:t> предложил правила КА для игры </a:t>
            </a:r>
            <a:r>
              <a:rPr lang="ru-RU" altLang="ru-RU" sz="1800" u="none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«Жизнь»:</a:t>
            </a:r>
            <a:endParaRPr lang="en-GB" altLang="ru-RU" sz="1800" u="none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1403350" y="2038312"/>
            <a:ext cx="7740650" cy="149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600" b="1" u="none" dirty="0">
                <a:solidFill>
                  <a:srgbClr val="990033"/>
                </a:solidFill>
                <a:effectLst/>
              </a:rPr>
              <a:t>если клетка имеет двух "живых" соседей, она остается в прежнем состоянии. Если клетка имеет трех "живых" соседей, она переходит в "живое" состояние. В остальных случаях клетка "умирает".</a:t>
            </a:r>
          </a:p>
          <a:p>
            <a:r>
              <a:rPr lang="ru-RU" altLang="ru-RU" sz="800" u="none" dirty="0">
                <a:effectLst/>
              </a:rPr>
              <a:t>   </a:t>
            </a:r>
          </a:p>
          <a:p>
            <a:r>
              <a:rPr lang="ru-RU" altLang="ru-RU" sz="1600" u="none" dirty="0">
                <a:effectLst/>
              </a:rPr>
              <a:t>Применение подобных правил к зашумленным данным измерений для организации «вымирания» изолированных шумовых точек</a:t>
            </a:r>
          </a:p>
        </p:txBody>
      </p:sp>
      <p:sp>
        <p:nvSpPr>
          <p:cNvPr id="304138" name="Rectangle 10"/>
          <p:cNvSpPr>
            <a:spLocks noChangeArrowheads="1"/>
          </p:cNvSpPr>
          <p:nvPr/>
        </p:nvSpPr>
        <p:spPr bwMode="auto">
          <a:xfrm>
            <a:off x="0" y="3429000"/>
            <a:ext cx="90360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600" u="none" dirty="0">
                <a:effectLst/>
              </a:rPr>
              <a:t>оказалось весьма эффективным способом. </a:t>
            </a:r>
          </a:p>
          <a:p>
            <a:r>
              <a:rPr lang="ru-RU" altLang="ru-RU" sz="1800" u="none" dirty="0">
                <a:effectLst/>
              </a:rPr>
              <a:t>Еще более полезным оказалось применение КА для </a:t>
            </a:r>
            <a:r>
              <a:rPr lang="ru-RU" altLang="ru-RU" sz="1800" u="none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реконструкции треков</a:t>
            </a:r>
            <a:r>
              <a:rPr lang="ru-RU" altLang="ru-RU" sz="1800" u="none" dirty="0">
                <a:effectLst/>
              </a:rPr>
              <a:t>. В качестве клеток берут сегменты (</a:t>
            </a:r>
            <a:r>
              <a:rPr lang="en-US" altLang="ru-RU" sz="1800" u="none" dirty="0" err="1">
                <a:effectLst/>
              </a:rPr>
              <a:t>tracklets</a:t>
            </a:r>
            <a:r>
              <a:rPr lang="en-US" altLang="ru-RU" sz="1800" u="none" dirty="0">
                <a:effectLst/>
              </a:rPr>
              <a:t>)</a:t>
            </a:r>
            <a:r>
              <a:rPr lang="ru-RU" altLang="ru-RU" sz="1800" u="none" dirty="0">
                <a:effectLst/>
              </a:rPr>
              <a:t>, соединяющие экспериментальные отсчеты  на соседних координатных плоскостях. Клетка =1, если на данном этапе </a:t>
            </a:r>
            <a:r>
              <a:rPr lang="ru-RU" altLang="ru-RU" dirty="0" smtClean="0"/>
              <a:t>сегмент считается </a:t>
            </a:r>
            <a:r>
              <a:rPr lang="ru-RU" altLang="ru-RU" dirty="0"/>
              <a:t>частью трека, и 0, если </a:t>
            </a:r>
            <a:endParaRPr lang="ru-RU" altLang="ru-RU" sz="1800" u="none" dirty="0">
              <a:effectLst/>
            </a:endParaRPr>
          </a:p>
        </p:txBody>
      </p:sp>
      <p:pic>
        <p:nvPicPr>
          <p:cNvPr id="30413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894262"/>
            <a:ext cx="2447925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40" name="Rectangle 12"/>
          <p:cNvSpPr>
            <a:spLocks noChangeArrowheads="1"/>
          </p:cNvSpPr>
          <p:nvPr/>
        </p:nvSpPr>
        <p:spPr bwMode="auto">
          <a:xfrm>
            <a:off x="2551171" y="4894262"/>
            <a:ext cx="66595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u="none" dirty="0" smtClean="0">
                <a:effectLst/>
              </a:rPr>
              <a:t>отрезок </a:t>
            </a:r>
            <a:r>
              <a:rPr lang="ru-RU" altLang="ru-RU" sz="1800" u="none" dirty="0">
                <a:effectLst/>
              </a:rPr>
              <a:t>соединяет точки, не лежащие на одном треке. Соседство устанавливается по совпадению конечной и начальной точек сегментов и их близости по направлению</a:t>
            </a:r>
            <a:r>
              <a:rPr lang="ru-RU" altLang="ru-RU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(по малости угла между ними).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38899"/>
            <a:ext cx="2133600" cy="282575"/>
          </a:xfrm>
        </p:spPr>
        <p:txBody>
          <a:bodyPr/>
          <a:lstStyle/>
          <a:p>
            <a:fld id="{B6C337AD-A5EE-489A-9E5E-CE5E2BEEA278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90933" y="6438899"/>
            <a:ext cx="2895600" cy="238125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24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7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3107" name="Object 3"/>
          <p:cNvGraphicFramePr>
            <a:graphicFrameLocks noChangeAspect="1"/>
          </p:cNvGraphicFramePr>
          <p:nvPr/>
        </p:nvGraphicFramePr>
        <p:xfrm>
          <a:off x="1116013" y="3357563"/>
          <a:ext cx="981075" cy="136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32" r:id="rId3" imgW="1733333" imgH="2190476" progId="">
                  <p:embed/>
                </p:oleObj>
              </mc:Choice>
              <mc:Fallback>
                <p:oleObj r:id="rId3" imgW="1733333" imgH="219047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3357563"/>
                        <a:ext cx="981075" cy="1366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3108" name="Object 4"/>
          <p:cNvGraphicFramePr>
            <a:graphicFrameLocks noChangeAspect="1"/>
          </p:cNvGraphicFramePr>
          <p:nvPr/>
        </p:nvGraphicFramePr>
        <p:xfrm>
          <a:off x="2555875" y="3141663"/>
          <a:ext cx="1144588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33" r:id="rId5" imgW="2095793" imgH="3115110" progId="">
                  <p:embed/>
                </p:oleObj>
              </mc:Choice>
              <mc:Fallback>
                <p:oleObj r:id="rId5" imgW="2095793" imgH="31151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3141663"/>
                        <a:ext cx="1144588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3109" name="Object 5"/>
          <p:cNvGraphicFramePr>
            <a:graphicFrameLocks noChangeAspect="1"/>
          </p:cNvGraphicFramePr>
          <p:nvPr/>
        </p:nvGraphicFramePr>
        <p:xfrm>
          <a:off x="3851275" y="3141663"/>
          <a:ext cx="1438275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34" r:id="rId7" imgW="2876190" imgH="3086531" progId="">
                  <p:embed/>
                </p:oleObj>
              </mc:Choice>
              <mc:Fallback>
                <p:oleObj r:id="rId7" imgW="2876190" imgH="308653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141663"/>
                        <a:ext cx="1438275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3110" name="Picture 6"/>
          <p:cNvPicPr>
            <a:picLocks noChangeAspect="1" noChangeArrowheads="1"/>
          </p:cNvPicPr>
          <p:nvPr/>
        </p:nvPicPr>
        <p:blipFill>
          <a:blip r:embed="rId9">
            <a:lum bright="-46000" contras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7" y="1890032"/>
            <a:ext cx="2642795" cy="71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200" b="1" u="none" dirty="0">
                <a:solidFill>
                  <a:srgbClr val="0000FF"/>
                </a:solidFill>
                <a:effectLst/>
              </a:rPr>
              <a:t>2</a:t>
            </a:r>
            <a:r>
              <a:rPr lang="en-US" altLang="ru-RU" sz="3200" b="1" u="none" dirty="0">
                <a:solidFill>
                  <a:srgbClr val="0000FF"/>
                </a:solidFill>
                <a:effectLst/>
              </a:rPr>
              <a:t>D </a:t>
            </a:r>
            <a:r>
              <a:rPr lang="ru-RU" altLang="ru-RU" sz="3200" b="1" u="none" dirty="0">
                <a:solidFill>
                  <a:srgbClr val="0000FF"/>
                </a:solidFill>
                <a:effectLst/>
              </a:rPr>
              <a:t>клеточный автомат для генерации случайных векторов</a:t>
            </a:r>
          </a:p>
        </p:txBody>
      </p:sp>
      <p:sp>
        <p:nvSpPr>
          <p:cNvPr id="303112" name="Freeform 8"/>
          <p:cNvSpPr>
            <a:spLocks/>
          </p:cNvSpPr>
          <p:nvPr/>
        </p:nvSpPr>
        <p:spPr bwMode="auto">
          <a:xfrm>
            <a:off x="6156325" y="1700213"/>
            <a:ext cx="433388" cy="3925887"/>
          </a:xfrm>
          <a:custGeom>
            <a:avLst/>
            <a:gdLst>
              <a:gd name="T0" fmla="*/ 182 w 273"/>
              <a:gd name="T1" fmla="*/ 91 h 2473"/>
              <a:gd name="T2" fmla="*/ 91 w 273"/>
              <a:gd name="T3" fmla="*/ 182 h 2473"/>
              <a:gd name="T4" fmla="*/ 91 w 273"/>
              <a:gd name="T5" fmla="*/ 1180 h 2473"/>
              <a:gd name="T6" fmla="*/ 0 w 273"/>
              <a:gd name="T7" fmla="*/ 1316 h 2473"/>
              <a:gd name="T8" fmla="*/ 91 w 273"/>
              <a:gd name="T9" fmla="*/ 1361 h 2473"/>
              <a:gd name="T10" fmla="*/ 137 w 273"/>
              <a:gd name="T11" fmla="*/ 2314 h 2473"/>
              <a:gd name="T12" fmla="*/ 182 w 273"/>
              <a:gd name="T13" fmla="*/ 2314 h 2473"/>
              <a:gd name="T14" fmla="*/ 227 w 273"/>
              <a:gd name="T15" fmla="*/ 2359 h 2473"/>
              <a:gd name="T16" fmla="*/ 273 w 273"/>
              <a:gd name="T17" fmla="*/ 2314 h 2473"/>
              <a:gd name="T18" fmla="*/ 227 w 273"/>
              <a:gd name="T19" fmla="*/ 2359 h 2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3" h="2473">
                <a:moveTo>
                  <a:pt x="182" y="91"/>
                </a:moveTo>
                <a:cubicBezTo>
                  <a:pt x="144" y="45"/>
                  <a:pt x="106" y="0"/>
                  <a:pt x="91" y="182"/>
                </a:cubicBezTo>
                <a:cubicBezTo>
                  <a:pt x="76" y="364"/>
                  <a:pt x="106" y="991"/>
                  <a:pt x="91" y="1180"/>
                </a:cubicBezTo>
                <a:cubicBezTo>
                  <a:pt x="76" y="1369"/>
                  <a:pt x="0" y="1286"/>
                  <a:pt x="0" y="1316"/>
                </a:cubicBezTo>
                <a:cubicBezTo>
                  <a:pt x="0" y="1346"/>
                  <a:pt x="68" y="1195"/>
                  <a:pt x="91" y="1361"/>
                </a:cubicBezTo>
                <a:cubicBezTo>
                  <a:pt x="114" y="1527"/>
                  <a:pt x="122" y="2155"/>
                  <a:pt x="137" y="2314"/>
                </a:cubicBezTo>
                <a:cubicBezTo>
                  <a:pt x="152" y="2473"/>
                  <a:pt x="167" y="2307"/>
                  <a:pt x="182" y="2314"/>
                </a:cubicBezTo>
                <a:cubicBezTo>
                  <a:pt x="197" y="2321"/>
                  <a:pt x="212" y="2359"/>
                  <a:pt x="227" y="2359"/>
                </a:cubicBezTo>
                <a:cubicBezTo>
                  <a:pt x="242" y="2359"/>
                  <a:pt x="273" y="2314"/>
                  <a:pt x="273" y="2314"/>
                </a:cubicBezTo>
                <a:cubicBezTo>
                  <a:pt x="273" y="2314"/>
                  <a:pt x="250" y="2336"/>
                  <a:pt x="227" y="2359"/>
                </a:cubicBezTo>
              </a:path>
            </a:pathLst>
          </a:cu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3113" name="Line 9"/>
          <p:cNvSpPr>
            <a:spLocks noChangeShapeType="1"/>
          </p:cNvSpPr>
          <p:nvPr/>
        </p:nvSpPr>
        <p:spPr bwMode="auto">
          <a:xfrm>
            <a:off x="6443663" y="1700213"/>
            <a:ext cx="23749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179388" y="1125538"/>
            <a:ext cx="89036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u="none" dirty="0">
                <a:effectLst/>
              </a:rPr>
              <a:t>На решетке </a:t>
            </a:r>
            <a:r>
              <a:rPr lang="ru-RU" altLang="ru-RU" sz="1800" u="none" dirty="0" smtClean="0">
                <a:effectLst/>
              </a:rPr>
              <a:t>32*100 </a:t>
            </a:r>
            <a:r>
              <a:rPr lang="ru-RU" altLang="ru-RU" sz="1800" u="none" dirty="0">
                <a:effectLst/>
              </a:rPr>
              <a:t>строится 2</a:t>
            </a:r>
            <a:r>
              <a:rPr lang="en-US" altLang="ru-RU" sz="1800" u="none" dirty="0">
                <a:effectLst/>
              </a:rPr>
              <a:t>D </a:t>
            </a:r>
            <a:r>
              <a:rPr lang="ru-RU" altLang="ru-RU" sz="1800" u="none" dirty="0">
                <a:effectLst/>
              </a:rPr>
              <a:t>клеточный автомат, каждая ячейка которого</a:t>
            </a:r>
          </a:p>
          <a:p>
            <a:r>
              <a:rPr lang="ru-RU" altLang="ru-RU" sz="1800" u="none" dirty="0">
                <a:effectLst/>
              </a:rPr>
              <a:t>определяется по своим соседям по формуле:                                  </a:t>
            </a:r>
            <a:r>
              <a:rPr lang="ru-RU" altLang="ru-RU" sz="1800" u="none" dirty="0">
                <a:solidFill>
                  <a:srgbClr val="FF3300"/>
                </a:solidFill>
                <a:effectLst/>
              </a:rPr>
              <a:t>32</a:t>
            </a:r>
          </a:p>
        </p:txBody>
      </p:sp>
      <p:sp>
        <p:nvSpPr>
          <p:cNvPr id="303115" name="Text Box 11"/>
          <p:cNvSpPr txBox="1">
            <a:spLocks noChangeArrowheads="1"/>
          </p:cNvSpPr>
          <p:nvPr/>
        </p:nvSpPr>
        <p:spPr bwMode="auto">
          <a:xfrm>
            <a:off x="5580063" y="3644900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000" u="none" dirty="0" smtClean="0">
                <a:solidFill>
                  <a:srgbClr val="FF3300"/>
                </a:solidFill>
                <a:effectLst/>
              </a:rPr>
              <a:t>100</a:t>
            </a:r>
            <a:endParaRPr lang="ru-RU" altLang="ru-RU" sz="2000" u="none" dirty="0">
              <a:solidFill>
                <a:srgbClr val="FF3300"/>
              </a:solidFill>
              <a:effectLst/>
            </a:endParaRPr>
          </a:p>
        </p:txBody>
      </p:sp>
      <p:sp>
        <p:nvSpPr>
          <p:cNvPr id="303116" name="Text Box 12"/>
          <p:cNvSpPr txBox="1">
            <a:spLocks noChangeArrowheads="1"/>
          </p:cNvSpPr>
          <p:nvPr/>
        </p:nvSpPr>
        <p:spPr bwMode="auto">
          <a:xfrm>
            <a:off x="323850" y="2708275"/>
            <a:ext cx="1841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 u="none">
              <a:effectLst/>
            </a:endParaRPr>
          </a:p>
        </p:txBody>
      </p:sp>
      <p:sp>
        <p:nvSpPr>
          <p:cNvPr id="303117" name="Text Box 13"/>
          <p:cNvSpPr txBox="1">
            <a:spLocks noChangeArrowheads="1"/>
          </p:cNvSpPr>
          <p:nvPr/>
        </p:nvSpPr>
        <p:spPr bwMode="auto">
          <a:xfrm>
            <a:off x="303213" y="2728913"/>
            <a:ext cx="518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u="none">
                <a:effectLst/>
              </a:rPr>
              <a:t>Решетка сворачивается в тор для выполнения</a:t>
            </a:r>
          </a:p>
          <a:p>
            <a:r>
              <a:rPr lang="ru-RU" altLang="ru-RU" sz="1800" u="none">
                <a:effectLst/>
              </a:rPr>
              <a:t>граничных условий</a:t>
            </a:r>
          </a:p>
        </p:txBody>
      </p:sp>
      <p:sp>
        <p:nvSpPr>
          <p:cNvPr id="303118" name="Text Box 14"/>
          <p:cNvSpPr txBox="1">
            <a:spLocks noChangeArrowheads="1"/>
          </p:cNvSpPr>
          <p:nvPr/>
        </p:nvSpPr>
        <p:spPr bwMode="auto">
          <a:xfrm>
            <a:off x="179388" y="4868863"/>
            <a:ext cx="82941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u="none" dirty="0">
                <a:effectLst/>
              </a:rPr>
              <a:t>Ячейки вначале случайно засеваются нулями и </a:t>
            </a:r>
          </a:p>
          <a:p>
            <a:r>
              <a:rPr lang="ru-RU" altLang="ru-RU" sz="1800" u="none" dirty="0">
                <a:effectLst/>
              </a:rPr>
              <a:t>единицами. Потом на каждую эволюцию КА по </a:t>
            </a:r>
            <a:endParaRPr lang="en-US" altLang="ru-RU" sz="1800" u="none" dirty="0">
              <a:effectLst/>
            </a:endParaRPr>
          </a:p>
          <a:p>
            <a:r>
              <a:rPr lang="ru-RU" altLang="ru-RU" sz="1800" u="none" dirty="0">
                <a:effectLst/>
              </a:rPr>
              <a:t>формуле (1) получаем </a:t>
            </a:r>
            <a:r>
              <a:rPr lang="ru-RU" altLang="ru-RU" sz="1800" u="none" dirty="0" smtClean="0">
                <a:effectLst/>
              </a:rPr>
              <a:t>100 </a:t>
            </a:r>
            <a:r>
              <a:rPr lang="ru-RU" altLang="ru-RU" sz="1800" u="none" dirty="0">
                <a:effectLst/>
              </a:rPr>
              <a:t>32-значных случайных числа, образующих </a:t>
            </a:r>
          </a:p>
          <a:p>
            <a:r>
              <a:rPr lang="ru-RU" altLang="ru-RU" sz="1800" u="none" dirty="0" smtClean="0">
                <a:effectLst/>
              </a:rPr>
              <a:t>100-мерный </a:t>
            </a:r>
            <a:r>
              <a:rPr lang="ru-RU" altLang="ru-RU" sz="1800" u="none" dirty="0">
                <a:effectLst/>
              </a:rPr>
              <a:t>случайный вектор с равномерным распределением. </a:t>
            </a:r>
          </a:p>
          <a:p>
            <a:r>
              <a:rPr lang="ru-RU" altLang="ru-RU" sz="1800" b="1" u="none" dirty="0">
                <a:solidFill>
                  <a:srgbClr val="0000FF"/>
                </a:solidFill>
                <a:effectLst/>
              </a:rPr>
              <a:t>Использовалось для вычислений по КХД</a:t>
            </a:r>
          </a:p>
        </p:txBody>
      </p:sp>
      <p:sp>
        <p:nvSpPr>
          <p:cNvPr id="303119" name="Text Box 15"/>
          <p:cNvSpPr txBox="1">
            <a:spLocks noChangeArrowheads="1"/>
          </p:cNvSpPr>
          <p:nvPr/>
        </p:nvSpPr>
        <p:spPr bwMode="auto">
          <a:xfrm>
            <a:off x="2739645" y="2051718"/>
            <a:ext cx="4026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400" u="none" dirty="0">
                <a:effectLst/>
              </a:rPr>
              <a:t>(1)</a:t>
            </a:r>
          </a:p>
        </p:txBody>
      </p:sp>
      <p:sp>
        <p:nvSpPr>
          <p:cNvPr id="303121" name="Rectangle 17"/>
          <p:cNvSpPr>
            <a:spLocks noChangeArrowheads="1"/>
          </p:cNvSpPr>
          <p:nvPr/>
        </p:nvSpPr>
        <p:spPr bwMode="auto">
          <a:xfrm>
            <a:off x="-60956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3120" name="Object 16"/>
          <p:cNvGraphicFramePr>
            <a:graphicFrameLocks noChangeAspect="1"/>
          </p:cNvGraphicFramePr>
          <p:nvPr/>
        </p:nvGraphicFramePr>
        <p:xfrm>
          <a:off x="6516688" y="1773238"/>
          <a:ext cx="2298700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035" r:id="rId10" imgW="4200000" imgH="5582429" progId="Unknown">
                  <p:embed/>
                </p:oleObj>
              </mc:Choice>
              <mc:Fallback>
                <p:oleObj r:id="rId10" imgW="4200000" imgH="5582429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1773238"/>
                        <a:ext cx="2298700" cy="352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563-77F2-4CE4-90F4-609A1103EC31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25</a:t>
            </a:fld>
            <a:endParaRPr lang="ru-RU" altLang="ru-RU"/>
          </a:p>
        </p:txBody>
      </p:sp>
      <p:pic>
        <p:nvPicPr>
          <p:cNvPr id="502815" name="Picture 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2001704"/>
            <a:ext cx="15621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32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03E63-0561-4AE6-A101-D5D33744DAC2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26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2616274" y="2708920"/>
            <a:ext cx="48360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C00000"/>
                </a:solidFill>
              </a:rPr>
              <a:t>Лекция 2</a:t>
            </a:r>
            <a:endParaRPr lang="ru-RU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91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r>
              <a:rPr lang="ru-RU" altLang="ru-RU" sz="2800" b="1">
                <a:solidFill>
                  <a:srgbClr val="0000FF"/>
                </a:solidFill>
              </a:rPr>
              <a:t>Нейронная сеть Хопфилда (ХНС)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050" y="765175"/>
            <a:ext cx="6840538" cy="194468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800"/>
              <a:t>    </a:t>
            </a:r>
            <a:r>
              <a:rPr lang="ru-RU" altLang="ru-RU" sz="1800" b="1"/>
              <a:t>Это </a:t>
            </a:r>
            <a:r>
              <a:rPr lang="ru-RU" altLang="ru-RU" sz="1800" b="1">
                <a:solidFill>
                  <a:srgbClr val="0000FF"/>
                </a:solidFill>
              </a:rPr>
              <a:t>полносвязная</a:t>
            </a:r>
            <a:r>
              <a:rPr lang="ru-RU" altLang="ru-RU" sz="1800" b="1"/>
              <a:t> сеть из </a:t>
            </a:r>
            <a:r>
              <a:rPr lang="ru-RU" altLang="ru-RU" sz="1800" b="1">
                <a:solidFill>
                  <a:srgbClr val="0000FF"/>
                </a:solidFill>
              </a:rPr>
              <a:t>бинарных</a:t>
            </a:r>
            <a:r>
              <a:rPr lang="ru-RU" altLang="ru-RU" sz="1800" b="1"/>
              <a:t> нейронов </a:t>
            </a:r>
            <a:r>
              <a:rPr lang="ru-RU" altLang="ru-RU" sz="1800" b="1" i="1"/>
              <a:t>s</a:t>
            </a:r>
            <a:r>
              <a:rPr lang="en-US" altLang="ru-RU" sz="1800" b="1" i="1" baseline="-25000"/>
              <a:t>i</a:t>
            </a:r>
            <a:r>
              <a:rPr lang="en-US" altLang="ru-RU" sz="1800" b="1"/>
              <a:t> c </a:t>
            </a:r>
            <a:r>
              <a:rPr lang="ru-RU" altLang="ru-RU" sz="1800" b="1">
                <a:solidFill>
                  <a:srgbClr val="0000FF"/>
                </a:solidFill>
              </a:rPr>
              <a:t>симметричной весовой матрицей </a:t>
            </a:r>
            <a:r>
              <a:rPr lang="ru-RU" altLang="ru-RU" sz="1800" b="1" i="1">
                <a:solidFill>
                  <a:srgbClr val="0000FF"/>
                </a:solidFill>
              </a:rPr>
              <a:t>w</a:t>
            </a:r>
            <a:r>
              <a:rPr lang="ru-RU" altLang="ru-RU" sz="1800" b="1" i="1" baseline="-25000">
                <a:solidFill>
                  <a:srgbClr val="0000FF"/>
                </a:solidFill>
              </a:rPr>
              <a:t>ij </a:t>
            </a:r>
            <a:r>
              <a:rPr lang="ru-RU" altLang="ru-RU" sz="1800" b="1" i="1">
                <a:solidFill>
                  <a:srgbClr val="0000FF"/>
                </a:solidFill>
              </a:rPr>
              <a:t>= w</a:t>
            </a:r>
            <a:r>
              <a:rPr lang="ru-RU" altLang="ru-RU" sz="1800" b="1" i="1" baseline="-25000">
                <a:solidFill>
                  <a:srgbClr val="0000FF"/>
                </a:solidFill>
              </a:rPr>
              <a:t>ji </a:t>
            </a:r>
            <a:r>
              <a:rPr lang="ru-RU" altLang="ru-RU" sz="1800" b="1" i="1">
                <a:solidFill>
                  <a:srgbClr val="0000FF"/>
                </a:solidFill>
              </a:rPr>
              <a:t>, w</a:t>
            </a:r>
            <a:r>
              <a:rPr lang="ru-RU" altLang="ru-RU" sz="1800" b="1" i="1" baseline="-25000">
                <a:solidFill>
                  <a:srgbClr val="0000FF"/>
                </a:solidFill>
              </a:rPr>
              <a:t>i</a:t>
            </a:r>
            <a:r>
              <a:rPr lang="en-US" altLang="ru-RU" sz="1800" b="1" i="1" baseline="-25000">
                <a:solidFill>
                  <a:srgbClr val="0000FF"/>
                </a:solidFill>
              </a:rPr>
              <a:t>i</a:t>
            </a:r>
            <a:r>
              <a:rPr lang="en-US" altLang="ru-RU" sz="1800" b="1" i="1">
                <a:solidFill>
                  <a:srgbClr val="0000FF"/>
                </a:solidFill>
              </a:rPr>
              <a:t> </a:t>
            </a:r>
            <a:r>
              <a:rPr lang="ru-RU" altLang="ru-RU" sz="1800" b="1" i="1">
                <a:solidFill>
                  <a:srgbClr val="0000FF"/>
                </a:solidFill>
              </a:rPr>
              <a:t>= 0</a:t>
            </a:r>
            <a:r>
              <a:rPr lang="ru-RU" altLang="ru-RU" sz="1800" b="1"/>
              <a:t>. Эволюция ХНС приводит ее в некоторое состояние устойчивого равновесия.  Функционал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1800" b="1"/>
              <a:t>     энергии сети – это билинейная функция Ляпунова</a:t>
            </a:r>
            <a:endParaRPr lang="en-US" altLang="ru-RU" sz="18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ru-RU" sz="1800" b="1" i="1"/>
              <a:t>E(s) = - ½ Σ</a:t>
            </a:r>
            <a:r>
              <a:rPr lang="en-US" altLang="ru-RU" sz="1800" b="1" i="1" baseline="-25000"/>
              <a:t>ij </a:t>
            </a:r>
            <a:r>
              <a:rPr lang="en-US" altLang="ru-RU" sz="1800" b="1" i="1"/>
              <a:t>s</a:t>
            </a:r>
            <a:r>
              <a:rPr lang="en-US" altLang="ru-RU" sz="1800" b="1" i="1" baseline="-25000"/>
              <a:t>i</a:t>
            </a:r>
            <a:r>
              <a:rPr lang="en-US" altLang="ru-RU" sz="1800" b="1" i="1"/>
              <a:t> w</a:t>
            </a:r>
            <a:r>
              <a:rPr lang="en-US" altLang="ru-RU" sz="1800" b="1" i="1" baseline="-25000"/>
              <a:t>ij</a:t>
            </a:r>
            <a:r>
              <a:rPr lang="en-US" altLang="ru-RU" sz="1800" b="1" i="1"/>
              <a:t> s</a:t>
            </a:r>
            <a:r>
              <a:rPr lang="en-US" altLang="ru-RU" sz="1800" b="1" i="1" baseline="-25000"/>
              <a:t>j</a:t>
            </a:r>
            <a:r>
              <a:rPr lang="en-US" altLang="ru-RU" sz="1800" b="1" i="1"/>
              <a:t>.</a:t>
            </a:r>
            <a:r>
              <a:rPr lang="ru-RU" altLang="ru-RU" b="1">
                <a:solidFill>
                  <a:srgbClr val="D53807"/>
                </a:solidFill>
              </a:rPr>
              <a:t>    </a:t>
            </a:r>
            <a:endParaRPr lang="ru-RU" altLang="ru-RU" sz="2400" b="1">
              <a:solidFill>
                <a:srgbClr val="0000FF"/>
              </a:solidFill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179388" y="2708275"/>
            <a:ext cx="8820150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b="1" u="none" dirty="0">
                <a:solidFill>
                  <a:srgbClr val="D53807"/>
                </a:solidFill>
                <a:effectLst/>
              </a:rPr>
              <a:t>Теорема </a:t>
            </a:r>
            <a:r>
              <a:rPr lang="ru-RU" altLang="ru-RU" sz="1800" b="1" u="none" dirty="0" err="1">
                <a:solidFill>
                  <a:srgbClr val="D53807"/>
                </a:solidFill>
                <a:effectLst/>
              </a:rPr>
              <a:t>Хопфилда</a:t>
            </a:r>
            <a:r>
              <a:rPr lang="ru-RU" altLang="ru-RU" sz="1800" b="1" u="none" dirty="0">
                <a:effectLst/>
              </a:rPr>
              <a:t>: в результате эволюции </a:t>
            </a:r>
            <a:r>
              <a:rPr lang="en-US" altLang="ru-RU" sz="1800" b="1" i="1" u="none" dirty="0">
                <a:effectLst/>
              </a:rPr>
              <a:t>E</a:t>
            </a:r>
            <a:r>
              <a:rPr lang="ru-RU" altLang="ru-RU" sz="1800" b="1" i="1" u="none" dirty="0">
                <a:effectLst/>
              </a:rPr>
              <a:t>(</a:t>
            </a:r>
            <a:r>
              <a:rPr lang="en-US" altLang="ru-RU" sz="1800" b="1" i="1" u="none" dirty="0">
                <a:effectLst/>
              </a:rPr>
              <a:t>s</a:t>
            </a:r>
            <a:r>
              <a:rPr lang="ru-RU" altLang="ru-RU" sz="1800" b="1" i="1" u="none" dirty="0">
                <a:effectLst/>
              </a:rPr>
              <a:t>) </a:t>
            </a:r>
            <a:r>
              <a:rPr lang="ru-RU" altLang="ru-RU" sz="1800" b="1" u="none" dirty="0">
                <a:effectLst/>
              </a:rPr>
              <a:t>убывает в локальные минимумы, соответствующие точкам стабильности сети.</a:t>
            </a:r>
          </a:p>
          <a:p>
            <a:endParaRPr lang="ru-RU" altLang="ru-RU" sz="800" b="1" u="none" dirty="0">
              <a:effectLst/>
            </a:endParaRPr>
          </a:p>
          <a:p>
            <a:r>
              <a:rPr lang="ru-RU" altLang="ru-RU" sz="1800" b="1" u="none" dirty="0">
                <a:effectLst/>
              </a:rPr>
              <a:t>      Для нахождения глобального минимума </a:t>
            </a:r>
            <a:r>
              <a:rPr lang="en-US" altLang="ru-RU" sz="1800" b="1" i="1" u="none" dirty="0">
                <a:effectLst/>
              </a:rPr>
              <a:t>E</a:t>
            </a:r>
            <a:r>
              <a:rPr lang="en-US" altLang="ru-RU" sz="1800" b="1" u="none" dirty="0">
                <a:effectLst/>
              </a:rPr>
              <a:t> </a:t>
            </a:r>
            <a:r>
              <a:rPr lang="ru-RU" altLang="ru-RU" sz="1800" b="1" u="none" dirty="0">
                <a:effectLst/>
              </a:rPr>
              <a:t>сеть </a:t>
            </a:r>
            <a:r>
              <a:rPr lang="ru-RU" altLang="ru-RU" sz="1800" b="1" u="none" dirty="0" err="1">
                <a:effectLst/>
              </a:rPr>
              <a:t>термализуется</a:t>
            </a:r>
            <a:r>
              <a:rPr lang="ru-RU" altLang="ru-RU" sz="1800" b="1" u="none" dirty="0">
                <a:effectLst/>
              </a:rPr>
              <a:t>. </a:t>
            </a:r>
          </a:p>
          <a:p>
            <a:r>
              <a:rPr lang="ru-RU" altLang="ru-RU" sz="1800" b="1" u="none" dirty="0">
                <a:effectLst/>
              </a:rPr>
              <a:t>     В соответствии с теорией среднего поля состояния нейронов </a:t>
            </a:r>
          </a:p>
          <a:p>
            <a:r>
              <a:rPr lang="ru-RU" altLang="ru-RU" sz="1800" b="1" i="1" u="none" dirty="0">
                <a:effectLst/>
              </a:rPr>
              <a:t>     </a:t>
            </a:r>
            <a:r>
              <a:rPr lang="ru-RU" altLang="ru-RU" sz="1800" b="1" i="1" u="none" dirty="0" err="1">
                <a:effectLst/>
              </a:rPr>
              <a:t>v</a:t>
            </a:r>
            <a:r>
              <a:rPr lang="ru-RU" altLang="ru-RU" sz="1800" b="1" i="1" u="none" baseline="-25000" dirty="0" err="1">
                <a:effectLst/>
              </a:rPr>
              <a:t>i</a:t>
            </a:r>
            <a:r>
              <a:rPr lang="ru-RU" altLang="ru-RU" sz="1800" b="1" i="1" u="none" dirty="0">
                <a:effectLst/>
              </a:rPr>
              <a:t> = &lt; </a:t>
            </a:r>
            <a:r>
              <a:rPr lang="en-US" altLang="ru-RU" sz="1800" b="1" i="1" u="none" dirty="0">
                <a:effectLst/>
              </a:rPr>
              <a:t>s</a:t>
            </a:r>
            <a:r>
              <a:rPr lang="ru-RU" altLang="ru-RU" sz="1800" b="1" i="1" u="none" baseline="-25000" dirty="0">
                <a:effectLst/>
              </a:rPr>
              <a:t>i</a:t>
            </a:r>
            <a:r>
              <a:rPr lang="ru-RU" altLang="ru-RU" sz="1800" b="1" i="1" u="none" dirty="0">
                <a:effectLst/>
              </a:rPr>
              <a:t> &gt;</a:t>
            </a:r>
            <a:r>
              <a:rPr lang="en-US" altLang="ru-RU" sz="1800" b="1" i="1" u="none" dirty="0">
                <a:effectLst/>
              </a:rPr>
              <a:t>T</a:t>
            </a:r>
            <a:r>
              <a:rPr lang="en-US" altLang="ru-RU" sz="1800" b="1" u="none" dirty="0">
                <a:effectLst/>
              </a:rPr>
              <a:t> </a:t>
            </a:r>
            <a:r>
              <a:rPr lang="ru-RU" altLang="ru-RU" sz="1800" b="1" u="none" dirty="0">
                <a:effectLst/>
              </a:rPr>
              <a:t>усредняются по температуре </a:t>
            </a:r>
            <a:r>
              <a:rPr lang="ru-RU" altLang="ru-RU" sz="1800" b="1" i="1" u="none" dirty="0">
                <a:effectLst/>
              </a:rPr>
              <a:t>Т</a:t>
            </a:r>
            <a:r>
              <a:rPr lang="ru-RU" altLang="ru-RU" sz="1800" b="1" u="none" dirty="0">
                <a:effectLst/>
              </a:rPr>
              <a:t>. Эволюция сети определяется уравнением динамики среднего поля:</a:t>
            </a:r>
            <a:endParaRPr lang="en-US" altLang="ru-RU" sz="1800" b="1" i="1" u="none" dirty="0">
              <a:effectLst/>
            </a:endParaRPr>
          </a:p>
          <a:p>
            <a:r>
              <a:rPr lang="ru-RU" altLang="ru-RU" sz="1800" b="1" i="1" u="none" dirty="0">
                <a:effectLst/>
              </a:rPr>
              <a:t>                   </a:t>
            </a:r>
            <a:r>
              <a:rPr lang="en-US" altLang="ru-RU" sz="1800" b="1" i="1" u="none" dirty="0">
                <a:effectLst/>
              </a:rPr>
              <a:t>v</a:t>
            </a:r>
            <a:r>
              <a:rPr lang="en-US" altLang="ru-RU" sz="1800" b="1" i="1" u="none" baseline="-25000" dirty="0">
                <a:effectLst/>
              </a:rPr>
              <a:t>i</a:t>
            </a:r>
            <a:r>
              <a:rPr lang="en-US" altLang="ru-RU" sz="1800" b="1" i="1" u="none" dirty="0">
                <a:effectLst/>
              </a:rPr>
              <a:t> </a:t>
            </a:r>
            <a:r>
              <a:rPr lang="ru-RU" altLang="ru-RU" sz="1800" b="1" i="1" u="none" dirty="0">
                <a:effectLst/>
              </a:rPr>
              <a:t>=1/2(1+</a:t>
            </a:r>
            <a:r>
              <a:rPr lang="en-US" altLang="ru-RU" sz="1800" b="1" i="1" u="none" dirty="0" err="1">
                <a:effectLst/>
              </a:rPr>
              <a:t>tanh</a:t>
            </a:r>
            <a:r>
              <a:rPr lang="ru-RU" altLang="ru-RU" sz="1800" b="1" i="1" u="none" dirty="0">
                <a:effectLst/>
              </a:rPr>
              <a:t>(-∂</a:t>
            </a:r>
            <a:r>
              <a:rPr lang="en-US" altLang="ru-RU" sz="1800" b="1" i="1" u="none" dirty="0">
                <a:effectLst/>
              </a:rPr>
              <a:t>E</a:t>
            </a:r>
            <a:r>
              <a:rPr lang="ru-RU" altLang="ru-RU" sz="1800" b="1" i="1" u="none" dirty="0">
                <a:effectLst/>
              </a:rPr>
              <a:t>/∂</a:t>
            </a:r>
            <a:r>
              <a:rPr lang="en-US" altLang="ru-RU" sz="1800" b="1" i="1" u="none" dirty="0">
                <a:effectLst/>
              </a:rPr>
              <a:t>v</a:t>
            </a:r>
            <a:r>
              <a:rPr lang="en-US" altLang="ru-RU" sz="1800" b="1" i="1" u="none" baseline="-25000" dirty="0">
                <a:effectLst/>
              </a:rPr>
              <a:t>i</a:t>
            </a:r>
            <a:r>
              <a:rPr lang="ru-RU" altLang="ru-RU" sz="1800" b="1" i="1" u="none" dirty="0">
                <a:effectLst/>
              </a:rPr>
              <a:t> 1/</a:t>
            </a:r>
            <a:r>
              <a:rPr lang="en-US" altLang="ru-RU" sz="1800" b="1" i="1" u="none" dirty="0">
                <a:effectLst/>
              </a:rPr>
              <a:t>T</a:t>
            </a:r>
            <a:r>
              <a:rPr lang="ru-RU" altLang="ru-RU" sz="1800" b="1" i="1" u="none" dirty="0">
                <a:effectLst/>
              </a:rPr>
              <a:t>) =1/2(1+</a:t>
            </a:r>
            <a:r>
              <a:rPr lang="en-US" altLang="ru-RU" sz="1800" b="1" i="1" u="none" dirty="0" err="1">
                <a:effectLst/>
              </a:rPr>
              <a:t>tanh</a:t>
            </a:r>
            <a:r>
              <a:rPr lang="ru-RU" altLang="ru-RU" sz="1800" b="1" i="1" u="none" dirty="0">
                <a:effectLst/>
              </a:rPr>
              <a:t>(</a:t>
            </a:r>
            <a:r>
              <a:rPr lang="en-US" altLang="ru-RU" sz="1800" b="1" i="1" u="none" dirty="0">
                <a:effectLst/>
              </a:rPr>
              <a:t>H</a:t>
            </a:r>
            <a:r>
              <a:rPr lang="en-US" altLang="ru-RU" sz="1800" b="1" i="1" u="none" baseline="-25000" dirty="0">
                <a:effectLst/>
              </a:rPr>
              <a:t>i</a:t>
            </a:r>
            <a:r>
              <a:rPr lang="en-US" altLang="ru-RU" sz="1800" b="1" i="1" u="none" dirty="0">
                <a:effectLst/>
              </a:rPr>
              <a:t> </a:t>
            </a:r>
            <a:r>
              <a:rPr lang="ru-RU" altLang="ru-RU" sz="1800" b="1" i="1" u="none" dirty="0">
                <a:effectLst/>
              </a:rPr>
              <a:t>/</a:t>
            </a:r>
            <a:r>
              <a:rPr lang="en-US" altLang="ru-RU" sz="1800" b="1" i="1" u="none" dirty="0">
                <a:effectLst/>
              </a:rPr>
              <a:t>T</a:t>
            </a:r>
            <a:r>
              <a:rPr lang="ru-RU" altLang="ru-RU" sz="1800" b="1" i="1" u="none" dirty="0">
                <a:effectLst/>
              </a:rPr>
              <a:t>)), </a:t>
            </a:r>
            <a:endParaRPr lang="ru-RU" altLang="ru-RU" sz="1800" b="1" u="none" dirty="0">
              <a:effectLst/>
            </a:endParaRPr>
          </a:p>
          <a:p>
            <a:r>
              <a:rPr lang="ru-RU" altLang="ru-RU" sz="1800" b="1" u="none" dirty="0">
                <a:effectLst/>
              </a:rPr>
              <a:t>    где</a:t>
            </a:r>
            <a:r>
              <a:rPr lang="ru-RU" altLang="ru-RU" sz="1800" b="1" i="1" u="none" dirty="0">
                <a:effectLst/>
              </a:rPr>
              <a:t> </a:t>
            </a:r>
            <a:r>
              <a:rPr lang="en-US" altLang="ru-RU" sz="1800" b="1" i="1" u="none" dirty="0">
                <a:effectLst/>
              </a:rPr>
              <a:t>H</a:t>
            </a:r>
            <a:r>
              <a:rPr lang="en-US" altLang="ru-RU" sz="1800" b="1" i="1" u="none" baseline="-25000" dirty="0">
                <a:effectLst/>
              </a:rPr>
              <a:t>i</a:t>
            </a:r>
            <a:r>
              <a:rPr lang="en-US" altLang="ru-RU" sz="1800" b="1" i="1" u="none" dirty="0">
                <a:effectLst/>
              </a:rPr>
              <a:t> </a:t>
            </a:r>
            <a:r>
              <a:rPr lang="ru-RU" altLang="ru-RU" sz="1800" b="1" i="1" u="none" dirty="0">
                <a:effectLst/>
              </a:rPr>
              <a:t>= &lt;</a:t>
            </a:r>
            <a:r>
              <a:rPr lang="en-US" altLang="ru-RU" sz="1800" b="1" i="1" u="none" dirty="0" err="1">
                <a:effectLst/>
              </a:rPr>
              <a:t>Σ</a:t>
            </a:r>
            <a:r>
              <a:rPr lang="en-US" altLang="ru-RU" sz="1800" b="1" i="1" u="none" baseline="-25000" dirty="0" err="1">
                <a:effectLst/>
              </a:rPr>
              <a:t>j</a:t>
            </a:r>
            <a:r>
              <a:rPr lang="en-US" altLang="ru-RU" sz="1800" b="1" i="1" u="none" dirty="0">
                <a:effectLst/>
              </a:rPr>
              <a:t> </a:t>
            </a:r>
            <a:r>
              <a:rPr lang="en-US" altLang="ru-RU" sz="1800" b="1" i="1" u="none" dirty="0" err="1">
                <a:effectLst/>
              </a:rPr>
              <a:t>w</a:t>
            </a:r>
            <a:r>
              <a:rPr lang="en-US" altLang="ru-RU" sz="1800" b="1" i="1" u="none" baseline="-25000" dirty="0" err="1">
                <a:effectLst/>
              </a:rPr>
              <a:t>ij</a:t>
            </a:r>
            <a:r>
              <a:rPr lang="en-US" altLang="ru-RU" sz="1800" b="1" i="1" u="none" dirty="0">
                <a:effectLst/>
              </a:rPr>
              <a:t> </a:t>
            </a:r>
            <a:r>
              <a:rPr lang="en-US" altLang="ru-RU" sz="1800" b="1" i="1" u="none" dirty="0" err="1">
                <a:effectLst/>
              </a:rPr>
              <a:t>s</a:t>
            </a:r>
            <a:r>
              <a:rPr lang="en-US" altLang="ru-RU" sz="1800" b="1" i="1" u="none" baseline="-25000" dirty="0" err="1">
                <a:effectLst/>
              </a:rPr>
              <a:t>j</a:t>
            </a:r>
            <a:r>
              <a:rPr lang="en-US" altLang="ru-RU" sz="1800" b="1" u="none" dirty="0">
                <a:effectLst/>
              </a:rPr>
              <a:t> </a:t>
            </a:r>
            <a:r>
              <a:rPr lang="ru-RU" altLang="ru-RU" sz="1800" b="1" i="1" u="none" dirty="0">
                <a:effectLst/>
              </a:rPr>
              <a:t>&gt;</a:t>
            </a:r>
            <a:r>
              <a:rPr lang="en-US" altLang="ru-RU" sz="1800" b="1" i="1" u="none" dirty="0">
                <a:effectLst/>
              </a:rPr>
              <a:t>T</a:t>
            </a:r>
            <a:r>
              <a:rPr lang="en-US" altLang="ru-RU" sz="1800" b="1" u="none" dirty="0">
                <a:effectLst/>
              </a:rPr>
              <a:t> </a:t>
            </a:r>
            <a:r>
              <a:rPr lang="ru-RU" altLang="ru-RU" sz="1800" b="1" u="none" dirty="0">
                <a:effectLst/>
              </a:rPr>
              <a:t>– локальное среднее поле нейрона.</a:t>
            </a:r>
          </a:p>
          <a:p>
            <a:r>
              <a:rPr lang="ru-RU" altLang="ru-RU" sz="1800" b="1" u="none" dirty="0">
                <a:effectLst/>
              </a:rPr>
              <a:t>    Значения </a:t>
            </a:r>
            <a:r>
              <a:rPr lang="ru-RU" altLang="ru-RU" sz="1800" b="1" i="1" u="none" dirty="0" err="1">
                <a:effectLst/>
              </a:rPr>
              <a:t>v</a:t>
            </a:r>
            <a:r>
              <a:rPr lang="ru-RU" altLang="ru-RU" sz="1800" b="1" i="1" u="none" baseline="-25000" dirty="0" err="1">
                <a:effectLst/>
              </a:rPr>
              <a:t>i</a:t>
            </a:r>
            <a:r>
              <a:rPr lang="ru-RU" altLang="ru-RU" sz="1800" b="1" u="none" dirty="0">
                <a:effectLst/>
              </a:rPr>
              <a:t> , переставшие быть целочисленными, </a:t>
            </a:r>
            <a:r>
              <a:rPr lang="ru-RU" altLang="ru-RU" sz="1800" b="1" u="none" dirty="0" smtClean="0">
                <a:effectLst/>
              </a:rPr>
              <a:t>определяют </a:t>
            </a:r>
            <a:r>
              <a:rPr lang="ru-RU" altLang="ru-RU" sz="1800" b="1" u="none" dirty="0">
                <a:effectLst/>
              </a:rPr>
              <a:t>уровень активности нейрона</a:t>
            </a:r>
            <a:r>
              <a:rPr lang="en-US" altLang="ru-RU" sz="1800" b="1" u="none" dirty="0">
                <a:effectLst/>
              </a:rPr>
              <a:t>,</a:t>
            </a:r>
            <a:r>
              <a:rPr lang="ru-RU" altLang="ru-RU" sz="1800" b="1" u="none" dirty="0">
                <a:effectLst/>
              </a:rPr>
              <a:t> т.е. в случае </a:t>
            </a:r>
            <a:r>
              <a:rPr lang="ru-RU" altLang="ru-RU" sz="1800" b="1" i="1" u="none" dirty="0" err="1">
                <a:effectLst/>
              </a:rPr>
              <a:t>v</a:t>
            </a:r>
            <a:r>
              <a:rPr lang="ru-RU" altLang="ru-RU" sz="1800" b="1" i="1" u="none" baseline="-25000" dirty="0" err="1">
                <a:effectLst/>
              </a:rPr>
              <a:t>i</a:t>
            </a:r>
            <a:r>
              <a:rPr lang="ru-RU" altLang="ru-RU" sz="1800" b="1" i="1" u="none" dirty="0">
                <a:effectLst/>
              </a:rPr>
              <a:t> &gt; </a:t>
            </a:r>
            <a:r>
              <a:rPr lang="ru-RU" altLang="ru-RU" sz="1800" b="1" i="1" u="none" dirty="0" err="1">
                <a:effectLst/>
              </a:rPr>
              <a:t>v</a:t>
            </a:r>
            <a:r>
              <a:rPr lang="ru-RU" altLang="ru-RU" sz="1800" b="1" i="1" u="none" baseline="-25000" dirty="0" err="1">
                <a:effectLst/>
              </a:rPr>
              <a:t>min</a:t>
            </a:r>
            <a:r>
              <a:rPr lang="ru-RU" altLang="ru-RU" sz="1800" b="1" u="none" dirty="0">
                <a:effectLst/>
              </a:rPr>
              <a:t> нейрон считается активным.  Температура убывает по схеме</a:t>
            </a:r>
          </a:p>
          <a:p>
            <a:r>
              <a:rPr lang="ru-RU" altLang="ru-RU" sz="1800" b="1" u="none" dirty="0">
                <a:effectLst/>
              </a:rPr>
              <a:t>     </a:t>
            </a:r>
            <a:r>
              <a:rPr lang="ru-RU" altLang="ru-RU" sz="1800" b="1" u="none" dirty="0">
                <a:solidFill>
                  <a:srgbClr val="0000FF"/>
                </a:solidFill>
                <a:effectLst/>
              </a:rPr>
              <a:t>«имитационного закаливания» (</a:t>
            </a:r>
            <a:r>
              <a:rPr lang="en-US" altLang="ru-RU" sz="1800" b="1" u="none" dirty="0">
                <a:solidFill>
                  <a:srgbClr val="0000FF"/>
                </a:solidFill>
                <a:effectLst/>
              </a:rPr>
              <a:t>simulated annealing).</a:t>
            </a:r>
            <a:endParaRPr lang="ru-RU" altLang="ru-RU" sz="1800" b="1" u="none" dirty="0">
              <a:solidFill>
                <a:srgbClr val="0000FF"/>
              </a:solidFill>
              <a:effectLst/>
            </a:endParaRPr>
          </a:p>
        </p:txBody>
      </p:sp>
      <p:sp>
        <p:nvSpPr>
          <p:cNvPr id="124936" name="Rectangle 8"/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24939" name="Object 11"/>
          <p:cNvGraphicFramePr>
            <a:graphicFrameLocks noChangeAspect="1"/>
          </p:cNvGraphicFramePr>
          <p:nvPr/>
        </p:nvGraphicFramePr>
        <p:xfrm>
          <a:off x="179388" y="692150"/>
          <a:ext cx="2160587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915" r:id="rId3" imgW="2467319" imgH="2371429" progId="Unknown">
                  <p:embed/>
                </p:oleObj>
              </mc:Choice>
              <mc:Fallback>
                <p:oleObj r:id="rId3" imgW="2467319" imgH="2371429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92150"/>
                        <a:ext cx="2160587" cy="2073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FD89-91D4-4AF1-AB38-E642666F03B8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192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Ассоциативная память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620689"/>
            <a:ext cx="8928992" cy="2664295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>Запоминание </a:t>
            </a:r>
            <a:r>
              <a:rPr lang="ru-RU" sz="1800" dirty="0"/>
              <a:t>конкретного образа сетью </a:t>
            </a:r>
            <a:r>
              <a:rPr lang="ru-RU" sz="1800" dirty="0" err="1"/>
              <a:t>Хопфилда</a:t>
            </a:r>
            <a:r>
              <a:rPr lang="ru-RU" sz="1800" dirty="0"/>
              <a:t> размера </a:t>
            </a:r>
            <a:r>
              <a:rPr lang="en-US" sz="1800" b="1" i="1" dirty="0"/>
              <a:t>N</a:t>
            </a:r>
            <a:r>
              <a:rPr lang="ru-RU" sz="1800" dirty="0"/>
              <a:t>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Задана </a:t>
            </a:r>
            <a:r>
              <a:rPr lang="ru-RU" sz="1800" dirty="0"/>
              <a:t>обучающая выборка </a:t>
            </a:r>
            <a:r>
              <a:rPr lang="ru-RU" sz="1800" dirty="0" smtClean="0"/>
              <a:t>образов </a:t>
            </a:r>
            <a:r>
              <a:rPr lang="ru-RU" sz="1800" b="1" i="1" dirty="0" smtClean="0">
                <a:sym typeface="Symbol"/>
              </a:rPr>
              <a:t></a:t>
            </a:r>
            <a:r>
              <a:rPr lang="ru-RU" sz="1800" b="1" i="1" baseline="-25000" dirty="0" smtClean="0"/>
              <a:t>a</a:t>
            </a:r>
            <a:r>
              <a:rPr lang="ru-RU" sz="1800" b="1" i="1" dirty="0"/>
              <a:t>, a = 1..p</a:t>
            </a:r>
            <a:r>
              <a:rPr lang="ru-RU" sz="1800" dirty="0"/>
              <a:t>. Требуется построить </a:t>
            </a:r>
            <a:r>
              <a:rPr lang="ru-RU" sz="1800" dirty="0" smtClean="0"/>
              <a:t>такую матрицу </a:t>
            </a:r>
            <a:r>
              <a:rPr lang="ru-RU" sz="1800" dirty="0"/>
              <a:t>весов </a:t>
            </a:r>
            <a:r>
              <a:rPr lang="ru-RU" sz="1800" b="1" i="1" dirty="0"/>
              <a:t>W</a:t>
            </a:r>
            <a:r>
              <a:rPr lang="ru-RU" sz="1800" dirty="0"/>
              <a:t>, чтобы нейронная сеть имела в качестве стационарных состояний образы обучающей выборки. В случае одного обучающего образа получаем вес стационарного состояния </a:t>
            </a:r>
            <a:r>
              <a:rPr lang="ru-RU" sz="1800" b="1" i="1" dirty="0"/>
              <a:t>S=x</a:t>
            </a:r>
            <a:r>
              <a:rPr lang="ru-RU" sz="1800" dirty="0" smtClean="0"/>
              <a:t>:                   , 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</a:p>
          <a:p>
            <a:pPr marL="0" indent="0">
              <a:buNone/>
            </a:pPr>
            <a:endParaRPr lang="ru-RU" sz="800" dirty="0"/>
          </a:p>
          <a:p>
            <a:pPr marL="0" indent="0">
              <a:buNone/>
            </a:pPr>
            <a:r>
              <a:rPr lang="ru-RU" sz="1800" dirty="0" smtClean="0"/>
              <a:t> </a:t>
            </a: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B472-3C2D-467C-A342-52EA38D7D0F8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28</a:t>
            </a:fld>
            <a:endParaRPr lang="ru-RU" altLang="ru-RU"/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1089025" cy="29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045525"/>
            <a:ext cx="2674171" cy="329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746" y="2030855"/>
            <a:ext cx="612068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b="0" dirty="0"/>
              <a:t>при котором энергия состояния минимальна </a:t>
            </a:r>
            <a:endParaRPr lang="ru-RU" b="0" dirty="0" smtClean="0"/>
          </a:p>
          <a:p>
            <a:pPr marL="0" indent="0">
              <a:buNone/>
            </a:pPr>
            <a:r>
              <a:rPr lang="ru-RU" i="1" dirty="0" err="1" smtClean="0"/>
              <a:t>E</a:t>
            </a:r>
            <a:r>
              <a:rPr lang="ru-RU" i="1" baseline="-25000" dirty="0" err="1" smtClean="0"/>
              <a:t>ij</a:t>
            </a:r>
            <a:r>
              <a:rPr lang="ru-RU" i="1" dirty="0" smtClean="0"/>
              <a:t> </a:t>
            </a:r>
            <a:r>
              <a:rPr lang="ru-RU" i="1" dirty="0"/>
              <a:t>= -(1/2) </a:t>
            </a:r>
            <a:r>
              <a:rPr lang="ru-RU" i="1" dirty="0" err="1"/>
              <a:t>x</a:t>
            </a:r>
            <a:r>
              <a:rPr lang="ru-RU" i="1" baseline="-25000" dirty="0" err="1"/>
              <a:t>i</a:t>
            </a:r>
            <a:r>
              <a:rPr lang="ru-RU" i="1" dirty="0" err="1"/>
              <a:t>x</a:t>
            </a:r>
            <a:r>
              <a:rPr lang="ru-RU" i="1" baseline="-25000" dirty="0" err="1"/>
              <a:t>j</a:t>
            </a:r>
            <a:r>
              <a:rPr lang="ru-RU" i="1" dirty="0" err="1"/>
              <a:t>x</a:t>
            </a:r>
            <a:r>
              <a:rPr lang="ru-RU" i="1" baseline="-25000" dirty="0" err="1"/>
              <a:t>i</a:t>
            </a:r>
            <a:r>
              <a:rPr lang="ru-RU" i="1" dirty="0" err="1"/>
              <a:t>x</a:t>
            </a:r>
            <a:r>
              <a:rPr lang="ru-RU" i="1" baseline="-25000" dirty="0" err="1"/>
              <a:t>j</a:t>
            </a:r>
            <a:r>
              <a:rPr lang="ru-RU" i="1" dirty="0"/>
              <a:t>=-1/2</a:t>
            </a:r>
            <a:r>
              <a:rPr lang="ru-RU" b="0" dirty="0"/>
              <a:t>, а полная энергия сети попадает в глобальный минимум </a:t>
            </a:r>
            <a:r>
              <a:rPr lang="ru-RU" i="1" dirty="0"/>
              <a:t>E = -N</a:t>
            </a:r>
            <a:r>
              <a:rPr lang="ru-RU" i="1" baseline="30000" dirty="0"/>
              <a:t>2</a:t>
            </a:r>
            <a:r>
              <a:rPr lang="ru-RU" i="1" dirty="0"/>
              <a:t>/2</a:t>
            </a:r>
            <a:r>
              <a:rPr lang="ru-RU" b="0" dirty="0"/>
              <a:t>. Для запоминания нескольких образов решением будет выражение соответствующее правилу </a:t>
            </a:r>
            <a:r>
              <a:rPr lang="ru-RU" b="0" dirty="0" err="1"/>
              <a:t>Хебба</a:t>
            </a:r>
            <a:r>
              <a:rPr lang="ru-RU" b="0" dirty="0" smtClean="0"/>
              <a:t>:</a:t>
            </a:r>
          </a:p>
          <a:p>
            <a:pPr marL="0" indent="0">
              <a:buNone/>
            </a:pPr>
            <a:endParaRPr lang="ru-RU" b="0" dirty="0"/>
          </a:p>
          <a:p>
            <a:endParaRPr lang="ru-RU" dirty="0" smtClean="0"/>
          </a:p>
          <a:p>
            <a:r>
              <a:rPr lang="ru-RU" dirty="0" smtClean="0"/>
              <a:t>Ассоциативный </a:t>
            </a:r>
            <a:r>
              <a:rPr lang="ru-RU" dirty="0"/>
              <a:t>характер памяти сети </a:t>
            </a:r>
            <a:r>
              <a:rPr lang="ru-RU" dirty="0" err="1"/>
              <a:t>Хопфилда</a:t>
            </a:r>
            <a:r>
              <a:rPr lang="ru-RU" dirty="0"/>
              <a:t> </a:t>
            </a:r>
            <a:r>
              <a:rPr lang="ru-RU" b="0" dirty="0"/>
              <a:t>по </a:t>
            </a:r>
            <a:r>
              <a:rPr lang="ru-RU" b="0" i="1" dirty="0"/>
              <a:t>содержанию</a:t>
            </a:r>
            <a:r>
              <a:rPr lang="ru-RU" b="0" dirty="0"/>
              <a:t> информации качественно отличает ее от обычной, адресной, компьютерной памяти, т.к. доступ к информации производится непосредственно, даже по частично известным искаженным фрагментам</a:t>
            </a:r>
            <a:r>
              <a:rPr lang="ru-RU" dirty="0"/>
              <a:t>. </a:t>
            </a:r>
          </a:p>
          <a:p>
            <a:pPr marL="0" indent="0">
              <a:buNone/>
            </a:pPr>
            <a:endParaRPr lang="ru-RU" b="0" dirty="0"/>
          </a:p>
          <a:p>
            <a:pPr marL="0" indent="0">
              <a:buNone/>
            </a:pPr>
            <a:endParaRPr lang="ru-RU" sz="800" dirty="0"/>
          </a:p>
        </p:txBody>
      </p:sp>
      <p:pic>
        <p:nvPicPr>
          <p:cNvPr id="8" name="Рисунок 7" descr="Image5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47702"/>
            <a:ext cx="2059548" cy="691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42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Расширение ассоциативной памяти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1704" y="548680"/>
            <a:ext cx="6446564" cy="583264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Как показал </a:t>
            </a:r>
            <a:r>
              <a:rPr lang="ru-RU" sz="1800" dirty="0" err="1"/>
              <a:t>Хопфилд</a:t>
            </a:r>
            <a:r>
              <a:rPr lang="ru-RU" sz="1800" dirty="0"/>
              <a:t>, из-за перекрытия возникают </a:t>
            </a:r>
            <a:r>
              <a:rPr lang="ru-RU" sz="1800" b="1" dirty="0"/>
              <a:t>ложные образы </a:t>
            </a:r>
            <a:r>
              <a:rPr lang="ru-RU" sz="1800" b="1" dirty="0" smtClean="0"/>
              <a:t>, так что </a:t>
            </a:r>
            <a:r>
              <a:rPr lang="ru-RU" sz="1800" dirty="0" smtClean="0"/>
              <a:t>нейронная </a:t>
            </a:r>
            <a:r>
              <a:rPr lang="ru-RU" sz="1800" dirty="0"/>
              <a:t>сеть может хранить не более чем </a:t>
            </a:r>
            <a:r>
              <a:rPr lang="ru-RU" sz="1800" b="1" i="1" dirty="0"/>
              <a:t>0.15 N</a:t>
            </a:r>
            <a:r>
              <a:rPr lang="ru-RU" sz="1800" dirty="0"/>
              <a:t> различных образов.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Однако </a:t>
            </a:r>
            <a:r>
              <a:rPr lang="ru-RU" sz="1800" b="1" dirty="0" smtClean="0"/>
              <a:t>в матрице весов </a:t>
            </a:r>
            <a:r>
              <a:rPr lang="ru-RU" sz="1800" dirty="0" smtClean="0"/>
              <a:t>нейронной сети содержится много избыточной информации об образах, что повышает надежность </a:t>
            </a:r>
            <a:r>
              <a:rPr lang="ru-RU" sz="1800" dirty="0" err="1" smtClean="0"/>
              <a:t>нейросети</a:t>
            </a:r>
            <a:r>
              <a:rPr lang="ru-RU" sz="1800" dirty="0" smtClean="0"/>
              <a:t> даже при исключении большого числа связей между нейронами. В случае коррелированных образов достаточно </a:t>
            </a:r>
            <a:r>
              <a:rPr lang="ru-RU" sz="1800" b="1" dirty="0" smtClean="0">
                <a:solidFill>
                  <a:srgbClr val="0000FF"/>
                </a:solidFill>
              </a:rPr>
              <a:t>исключить связи</a:t>
            </a:r>
            <a:r>
              <a:rPr lang="ru-RU" sz="1800" dirty="0" smtClean="0"/>
              <a:t>, вычисляемые следующим образом: </a:t>
            </a:r>
            <a:r>
              <a:rPr lang="ru-RU" sz="1600" b="1" dirty="0" smtClean="0">
                <a:solidFill>
                  <a:srgbClr val="0000FF"/>
                </a:solidFill>
              </a:rPr>
              <a:t>если хотя бы для одного образа знак соответствующего слагаемого в формуле для </a:t>
            </a:r>
            <a:r>
              <a:rPr lang="en-US" sz="1600" b="1" i="1" dirty="0" err="1"/>
              <a:t>w</a:t>
            </a:r>
            <a:r>
              <a:rPr lang="en-US" sz="1600" b="1" i="1" baseline="-25000" dirty="0" err="1"/>
              <a:t>ij</a:t>
            </a:r>
            <a:r>
              <a:rPr lang="en-US" sz="1600" b="1" i="1" baseline="-25000" dirty="0"/>
              <a:t> </a:t>
            </a:r>
            <a:r>
              <a:rPr lang="ru-RU" sz="1600" b="1" dirty="0" smtClean="0">
                <a:solidFill>
                  <a:srgbClr val="0000FF"/>
                </a:solidFill>
              </a:rPr>
              <a:t>не совпадает со знаком всей суммы, то эта связь между нейронами исключается . </a:t>
            </a:r>
          </a:p>
          <a:p>
            <a:pPr marL="0" indent="0">
              <a:buNone/>
            </a:pPr>
            <a:r>
              <a:rPr lang="ru-RU" sz="1700" dirty="0" smtClean="0"/>
              <a:t>До </a:t>
            </a:r>
            <a:r>
              <a:rPr lang="ru-RU" sz="1700" dirty="0"/>
              <a:t>исключения нежелательных элементов сеть отказывалась распознавать даже </a:t>
            </a:r>
            <a:r>
              <a:rPr lang="ru-RU" sz="1700" dirty="0" smtClean="0"/>
              <a:t>близкие по виду чистые </a:t>
            </a:r>
            <a:r>
              <a:rPr lang="ru-RU" sz="1700" dirty="0"/>
              <a:t>символы, </a:t>
            </a:r>
            <a:r>
              <a:rPr lang="ru-RU" sz="1700" dirty="0" smtClean="0"/>
              <a:t>но после </a:t>
            </a:r>
            <a:r>
              <a:rPr lang="ru-RU" sz="1700" dirty="0"/>
              <a:t>исключения нежелательных связей, когда их число составило 16% от первоначального числа, нейронная сеть восстанавливает символы с зашумлением 20</a:t>
            </a:r>
            <a:r>
              <a:rPr lang="ru-RU" sz="1700" dirty="0" smtClean="0"/>
              <a:t>%.</a:t>
            </a:r>
          </a:p>
          <a:p>
            <a:pPr marL="0" indent="0">
              <a:buNone/>
            </a:pPr>
            <a:r>
              <a:rPr lang="ru-RU" sz="1700" dirty="0" smtClean="0"/>
              <a:t>Дальнейшее увеличение емкости </a:t>
            </a:r>
            <a:r>
              <a:rPr lang="ru-RU" sz="1700" dirty="0" err="1" smtClean="0"/>
              <a:t>нейросети</a:t>
            </a:r>
            <a:r>
              <a:rPr lang="ru-RU" sz="1700" dirty="0" smtClean="0"/>
              <a:t>  можно достигнуть  также за счет сведения значений весов к трем цифрам:      </a:t>
            </a:r>
            <a:r>
              <a:rPr lang="ru-RU" sz="1700" b="1" dirty="0" smtClean="0"/>
              <a:t>(-1,0,+1) </a:t>
            </a:r>
            <a:endParaRPr lang="ru-RU" sz="17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81327"/>
            <a:ext cx="2133600" cy="340147"/>
          </a:xfrm>
        </p:spPr>
        <p:txBody>
          <a:bodyPr/>
          <a:lstStyle/>
          <a:p>
            <a:fld id="{C0E8F48F-A8A9-462D-856D-4EBFF5E33EDE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2895600" cy="268139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29</a:t>
            </a:fld>
            <a:endParaRPr lang="ru-RU" alt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660232" y="5157192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Распознавание зашумленных образов </a:t>
            </a:r>
            <a:r>
              <a:rPr lang="ru-RU" sz="1400" dirty="0" smtClean="0"/>
              <a:t> путем исключения «плохих» связей</a:t>
            </a:r>
            <a:endParaRPr lang="ru-RU" sz="1400" dirty="0"/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56692"/>
            <a:ext cx="23717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2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03E63-0561-4AE6-A101-D5D33744DAC2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3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1907704" y="2564904"/>
            <a:ext cx="5832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C00000"/>
                </a:solidFill>
              </a:rPr>
              <a:t>Лекция 1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343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346075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00FF"/>
                </a:solidFill>
              </a:rPr>
              <a:t>Распознавание треков. Метод сегментов.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6613"/>
            <a:ext cx="5364163" cy="602138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ru-RU" sz="1400" b="1" dirty="0"/>
              <a:t>      </a:t>
            </a:r>
            <a:r>
              <a:rPr lang="ru-RU" altLang="ru-RU" sz="1800" b="1" dirty="0"/>
              <a:t>Имеется множество N экспериментальных точек на плоскости.</a:t>
            </a:r>
            <a:r>
              <a:rPr lang="en-US" altLang="ru-RU" sz="1800" b="1" dirty="0"/>
              <a:t> </a:t>
            </a:r>
            <a:r>
              <a:rPr lang="ru-RU" altLang="ru-RU" sz="1800" b="1" dirty="0"/>
              <a:t>Требуется выбрать (распознать) среди них те, по которым проходит некоторое число непрерывных гладких кривых (треков).</a:t>
            </a:r>
            <a:endParaRPr lang="en-US" altLang="ru-RU" sz="1800" b="1" dirty="0"/>
          </a:p>
          <a:p>
            <a:pPr>
              <a:lnSpc>
                <a:spcPct val="90000"/>
              </a:lnSpc>
              <a:buFontTx/>
              <a:buNone/>
            </a:pPr>
            <a:endParaRPr lang="en-US" altLang="ru-RU" sz="18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dirty="0"/>
              <a:t>Энергетический функционал  (Денби и </a:t>
            </a:r>
            <a:r>
              <a:rPr lang="ru-RU" altLang="ru-RU" sz="2000" b="1" dirty="0" err="1"/>
              <a:t>Петерсон</a:t>
            </a:r>
            <a:r>
              <a:rPr lang="ru-RU" altLang="ru-RU" sz="2000" b="1" dirty="0"/>
              <a:t>, 1988) состоит из двух частей:</a:t>
            </a:r>
            <a:endParaRPr lang="en-US" altLang="ru-RU" sz="2000" b="1" i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i="1" dirty="0"/>
              <a:t>               </a:t>
            </a:r>
            <a:r>
              <a:rPr lang="en-US" altLang="ru-RU" sz="2000" b="1" i="1" dirty="0"/>
              <a:t>E = </a:t>
            </a:r>
            <a:r>
              <a:rPr lang="en-US" altLang="ru-RU" sz="2000" b="1" i="1" dirty="0" err="1"/>
              <a:t>E</a:t>
            </a:r>
            <a:r>
              <a:rPr lang="en-US" altLang="ru-RU" sz="2000" b="1" i="1" baseline="-25000" dirty="0" err="1"/>
              <a:t>cost</a:t>
            </a:r>
            <a:r>
              <a:rPr lang="en-US" altLang="ru-RU" sz="2000" b="1" i="1" dirty="0"/>
              <a:t> + </a:t>
            </a:r>
            <a:r>
              <a:rPr lang="en-US" altLang="ru-RU" sz="2000" b="1" i="1" dirty="0" err="1"/>
              <a:t>E</a:t>
            </a:r>
            <a:r>
              <a:rPr lang="en-US" altLang="ru-RU" sz="2000" b="1" i="1" baseline="-25000" dirty="0" err="1"/>
              <a:t>constraint</a:t>
            </a:r>
            <a:r>
              <a:rPr lang="en-US" altLang="ru-RU" sz="2000" b="1" i="1" dirty="0"/>
              <a:t> ,</a:t>
            </a:r>
            <a:endParaRPr lang="ru-RU" altLang="ru-RU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dirty="0"/>
              <a:t>где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b="1" dirty="0"/>
          </a:p>
          <a:p>
            <a:pPr>
              <a:lnSpc>
                <a:spcPct val="90000"/>
              </a:lnSpc>
              <a:buFontTx/>
              <a:buNone/>
            </a:pPr>
            <a:endParaRPr lang="ru-RU" altLang="ru-RU" sz="20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000" b="1" dirty="0"/>
              <a:t>поощряет связи нейронов принадлежащих одному и тому же треку, т.е. короткие смежные сегменты с малым углом между ними.</a:t>
            </a:r>
            <a:r>
              <a:rPr lang="ru-RU" altLang="ru-RU" sz="2000" dirty="0"/>
              <a:t> </a:t>
            </a:r>
          </a:p>
        </p:txBody>
      </p:sp>
      <p:pic>
        <p:nvPicPr>
          <p:cNvPr id="135172" name="Picture 4" descr="SEGMEN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5863" y="620713"/>
            <a:ext cx="2878137" cy="218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5076825" y="2636838"/>
            <a:ext cx="4067175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b="1" u="none">
                <a:solidFill>
                  <a:srgbClr val="0000FF"/>
                </a:solidFill>
                <a:effectLst/>
              </a:rPr>
              <a:t>Вводится нейрон </a:t>
            </a:r>
            <a:r>
              <a:rPr lang="en-US" altLang="ru-RU" sz="1800" b="1" u="none">
                <a:solidFill>
                  <a:srgbClr val="0000FF"/>
                </a:solidFill>
                <a:effectLst/>
              </a:rPr>
              <a:t>s</a:t>
            </a:r>
            <a:r>
              <a:rPr lang="ru-RU" altLang="ru-RU" sz="1800" b="1" u="none" baseline="-25000">
                <a:solidFill>
                  <a:srgbClr val="0000FF"/>
                </a:solidFill>
                <a:effectLst/>
              </a:rPr>
              <a:t>i j</a:t>
            </a:r>
            <a:r>
              <a:rPr lang="ru-RU" altLang="ru-RU" sz="1800" b="1" u="none">
                <a:solidFill>
                  <a:srgbClr val="0000FF"/>
                </a:solidFill>
                <a:effectLst/>
              </a:rPr>
              <a:t>  как  </a:t>
            </a:r>
            <a:endParaRPr lang="en-US" altLang="ru-RU" sz="1800" b="1" u="none">
              <a:solidFill>
                <a:srgbClr val="0000FF"/>
              </a:solidFill>
              <a:effectLst/>
            </a:endParaRPr>
          </a:p>
          <a:p>
            <a:r>
              <a:rPr lang="ru-RU" altLang="ru-RU" sz="1800" b="1" u="none">
                <a:solidFill>
                  <a:srgbClr val="0000FF"/>
                </a:solidFill>
                <a:effectLst/>
              </a:rPr>
              <a:t>направленный сегмент, </a:t>
            </a:r>
            <a:endParaRPr lang="en-US" altLang="ru-RU" sz="1800" b="1" u="none">
              <a:solidFill>
                <a:srgbClr val="0000FF"/>
              </a:solidFill>
              <a:effectLst/>
            </a:endParaRPr>
          </a:p>
          <a:p>
            <a:r>
              <a:rPr lang="ru-RU" altLang="ru-RU" sz="1800" b="1" u="none">
                <a:solidFill>
                  <a:srgbClr val="0000FF"/>
                </a:solidFill>
                <a:effectLst/>
              </a:rPr>
              <a:t>соединяющий точки  </a:t>
            </a:r>
            <a:r>
              <a:rPr lang="en-US" altLang="ru-RU" sz="1800" b="1" u="none">
                <a:solidFill>
                  <a:srgbClr val="0000FF"/>
                </a:solidFill>
                <a:effectLst/>
              </a:rPr>
              <a:t>i</a:t>
            </a:r>
            <a:r>
              <a:rPr lang="ru-RU" altLang="ru-RU" sz="1800" b="1" u="none">
                <a:solidFill>
                  <a:srgbClr val="0000FF"/>
                </a:solidFill>
                <a:effectLst/>
              </a:rPr>
              <a:t>, </a:t>
            </a:r>
            <a:r>
              <a:rPr lang="en-US" altLang="ru-RU" sz="1800" b="1" u="none">
                <a:solidFill>
                  <a:srgbClr val="0000FF"/>
                </a:solidFill>
                <a:effectLst/>
              </a:rPr>
              <a:t>j </a:t>
            </a:r>
            <a:r>
              <a:rPr lang="ru-RU" altLang="ru-RU" sz="1800" b="1" u="none">
                <a:solidFill>
                  <a:srgbClr val="0000FF"/>
                </a:solidFill>
                <a:effectLst/>
              </a:rPr>
              <a:t>.</a:t>
            </a:r>
          </a:p>
          <a:p>
            <a:endParaRPr lang="en-US" altLang="ru-RU" sz="800" b="1" u="none">
              <a:solidFill>
                <a:srgbClr val="0000FF"/>
              </a:solidFill>
              <a:effectLst/>
            </a:endParaRPr>
          </a:p>
          <a:p>
            <a:r>
              <a:rPr lang="ru-RU" altLang="ru-RU" sz="1800" b="1" u="none">
                <a:solidFill>
                  <a:srgbClr val="FF9900"/>
                </a:solidFill>
                <a:effectLst/>
                <a:latin typeface="Comic Sans MS" pitchFamily="66" charset="0"/>
              </a:rPr>
              <a:t>Заметим, что метод сегментов дает не менее плодотворные результаты и при использовании клеточных автоматов.</a:t>
            </a:r>
          </a:p>
        </p:txBody>
      </p:sp>
      <p:pic>
        <p:nvPicPr>
          <p:cNvPr id="135175" name="Picture 7" descr="for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005263"/>
            <a:ext cx="3671888" cy="776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4932363" y="4797425"/>
            <a:ext cx="4211637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000" b="1" i="1" u="none">
                <a:effectLst/>
              </a:rPr>
              <a:t>E</a:t>
            </a:r>
            <a:r>
              <a:rPr lang="en-US" altLang="ru-RU" sz="2000" b="1" i="1" u="none" baseline="-25000">
                <a:effectLst/>
              </a:rPr>
              <a:t>constraint </a:t>
            </a:r>
            <a:r>
              <a:rPr lang="ru-RU" altLang="ru-RU" sz="2000" b="1" u="none">
                <a:effectLst/>
              </a:rPr>
              <a:t>  запрещает как межтрековые связи (бифуркации), так и чрезмерный рост числа самих треков.</a:t>
            </a:r>
          </a:p>
        </p:txBody>
      </p:sp>
      <p:sp>
        <p:nvSpPr>
          <p:cNvPr id="9" name="Овал 8"/>
          <p:cNvSpPr/>
          <p:nvPr/>
        </p:nvSpPr>
        <p:spPr bwMode="auto">
          <a:xfrm>
            <a:off x="2843808" y="3933056"/>
            <a:ext cx="1257796" cy="840557"/>
          </a:xfrm>
          <a:prstGeom prst="ellipse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 bwMode="auto">
          <a:xfrm flipH="1">
            <a:off x="3856576" y="4005064"/>
            <a:ext cx="49005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856576" y="368890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ru-RU" sz="1400" b="1" i="1" u="none" dirty="0" err="1">
                <a:solidFill>
                  <a:srgbClr val="0000FF"/>
                </a:solidFill>
                <a:effectLst/>
              </a:rPr>
              <a:t>w</a:t>
            </a:r>
            <a:r>
              <a:rPr lang="en-US" altLang="ru-RU" sz="1400" b="1" i="1" u="none" baseline="-25000" dirty="0" err="1">
                <a:solidFill>
                  <a:srgbClr val="0000FF"/>
                </a:solidFill>
                <a:effectLst/>
              </a:rPr>
              <a:t>ijkl</a:t>
            </a:r>
            <a:endParaRPr lang="ru-RU" sz="1400" b="1" u="none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E5DF110-7B9F-48A1-954A-CF5E72C86CBF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30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7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00FF"/>
                </a:solidFill>
              </a:rPr>
              <a:t>Пример применения для распознавания событий с короткоживущими частицами</a:t>
            </a:r>
          </a:p>
        </p:txBody>
      </p:sp>
      <p:pic>
        <p:nvPicPr>
          <p:cNvPr id="132100" name="Picture 4" descr="startne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00808"/>
            <a:ext cx="403860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2102" name="Picture 6" descr="fin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1844675"/>
            <a:ext cx="3251200" cy="2840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1258888" y="1125538"/>
            <a:ext cx="7705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000" b="1" u="none" dirty="0">
                <a:solidFill>
                  <a:srgbClr val="0000FF"/>
                </a:solidFill>
                <a:effectLst/>
              </a:rPr>
              <a:t>EXCHARM - </a:t>
            </a:r>
            <a:r>
              <a:rPr lang="ru-RU" altLang="ru-RU" sz="2000" b="1" u="none" dirty="0" smtClean="0">
                <a:solidFill>
                  <a:srgbClr val="0000FF"/>
                </a:solidFill>
                <a:effectLst/>
              </a:rPr>
              <a:t>проблема</a:t>
            </a:r>
            <a:r>
              <a:rPr lang="ru-RU" altLang="ru-RU" sz="2000" b="1" u="none" dirty="0">
                <a:solidFill>
                  <a:srgbClr val="0000FF"/>
                </a:solidFill>
                <a:effectLst/>
              </a:rPr>
              <a:t>: разрешить бифуркации, </a:t>
            </a:r>
          </a:p>
          <a:p>
            <a:r>
              <a:rPr lang="ru-RU" altLang="ru-RU" sz="2000" b="1" u="none" dirty="0">
                <a:solidFill>
                  <a:srgbClr val="0000FF"/>
                </a:solidFill>
                <a:effectLst/>
              </a:rPr>
              <a:t>но не допустить массовых ветвлений треков</a:t>
            </a:r>
          </a:p>
        </p:txBody>
      </p:sp>
      <p:sp>
        <p:nvSpPr>
          <p:cNvPr id="132105" name="Text Box 9"/>
          <p:cNvSpPr txBox="1">
            <a:spLocks noChangeArrowheads="1"/>
          </p:cNvSpPr>
          <p:nvPr/>
        </p:nvSpPr>
        <p:spPr bwMode="auto">
          <a:xfrm>
            <a:off x="379377" y="5013176"/>
            <a:ext cx="82010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b="1" u="none" dirty="0">
                <a:solidFill>
                  <a:srgbClr val="0000FF"/>
                </a:solidFill>
                <a:effectLst/>
              </a:rPr>
              <a:t>Эффективность 99% за счет гибридного алгоритма, комбинирующего</a:t>
            </a:r>
          </a:p>
          <a:p>
            <a:r>
              <a:rPr lang="ru-RU" altLang="ru-RU" sz="1800" b="1" u="none" dirty="0">
                <a:solidFill>
                  <a:srgbClr val="0000FF"/>
                </a:solidFill>
                <a:effectLst/>
              </a:rPr>
              <a:t>применение быстрого традиционного алгоритма для 92% событий и </a:t>
            </a:r>
          </a:p>
          <a:p>
            <a:r>
              <a:rPr lang="ru-RU" altLang="ru-RU" sz="1800" b="1" u="none" dirty="0" err="1">
                <a:solidFill>
                  <a:srgbClr val="0000FF"/>
                </a:solidFill>
                <a:effectLst/>
              </a:rPr>
              <a:t>нейропрограмму</a:t>
            </a:r>
            <a:r>
              <a:rPr lang="ru-RU" altLang="ru-RU" sz="1800" b="1" u="none" dirty="0">
                <a:solidFill>
                  <a:srgbClr val="0000FF"/>
                </a:solidFill>
                <a:effectLst/>
              </a:rPr>
              <a:t> для тех 8%, которые не прошли сшивку треков в </a:t>
            </a:r>
          </a:p>
          <a:p>
            <a:r>
              <a:rPr lang="ru-RU" altLang="ru-RU" sz="1800" b="1" u="none" dirty="0">
                <a:solidFill>
                  <a:srgbClr val="0000FF"/>
                </a:solidFill>
                <a:effectLst/>
              </a:rPr>
              <a:t>пространстве.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7784" y="3645024"/>
            <a:ext cx="29523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b="1" u="none" dirty="0" smtClean="0">
                <a:solidFill>
                  <a:srgbClr val="D53807"/>
                </a:solidFill>
                <a:effectLst/>
              </a:rPr>
              <a:t>Заметим</a:t>
            </a:r>
            <a:r>
              <a:rPr lang="fr-FR" altLang="ru-RU" sz="1400" b="1" u="none" dirty="0" smtClean="0">
                <a:solidFill>
                  <a:srgbClr val="D53807"/>
                </a:solidFill>
                <a:effectLst/>
              </a:rPr>
              <a:t>:</a:t>
            </a:r>
            <a:r>
              <a:rPr lang="fr-FR" altLang="ru-RU" sz="1400" b="1" u="none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altLang="ru-RU" sz="1400" b="1" u="none" dirty="0" smtClean="0">
                <a:solidFill>
                  <a:srgbClr val="000000"/>
                </a:solidFill>
                <a:effectLst/>
              </a:rPr>
              <a:t>появление единственной </a:t>
            </a:r>
            <a:r>
              <a:rPr lang="fr-FR" altLang="ru-RU" sz="1400" b="1" u="none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altLang="ru-RU" sz="1400" b="1" u="none" dirty="0" smtClean="0">
                <a:solidFill>
                  <a:srgbClr val="D53807"/>
                </a:solidFill>
                <a:effectLst/>
              </a:rPr>
              <a:t>шумовой</a:t>
            </a:r>
            <a:r>
              <a:rPr lang="fr-FR" altLang="ru-RU" sz="1400" b="1" u="none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altLang="ru-RU" sz="1400" b="1" u="none" dirty="0" smtClean="0">
                <a:solidFill>
                  <a:srgbClr val="000000"/>
                </a:solidFill>
                <a:effectLst/>
              </a:rPr>
              <a:t>привело бы к появлению </a:t>
            </a:r>
            <a:r>
              <a:rPr lang="fr-FR" altLang="ru-RU" sz="1400" b="1" u="none" dirty="0" smtClean="0">
                <a:solidFill>
                  <a:srgbClr val="000000"/>
                </a:solidFill>
                <a:effectLst/>
              </a:rPr>
              <a:t>~80 </a:t>
            </a:r>
            <a:r>
              <a:rPr lang="ru-RU" altLang="ru-RU" sz="1400" b="1" u="none" dirty="0" smtClean="0">
                <a:solidFill>
                  <a:srgbClr val="000000"/>
                </a:solidFill>
                <a:effectLst/>
              </a:rPr>
              <a:t>дополнительных мешающих нейронов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BFE16-2C5B-4B4B-946F-1FF8C229940C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BABC-D026-4351-9880-753067DD057D}" type="slidenum">
              <a:rPr lang="ru-RU" altLang="ru-RU" smtClean="0"/>
              <a:pPr/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14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61975"/>
          </a:xfrm>
        </p:spPr>
        <p:txBody>
          <a:bodyPr/>
          <a:lstStyle/>
          <a:p>
            <a:r>
              <a:rPr lang="ru-RU" altLang="ru-RU" sz="2600" b="1" dirty="0">
                <a:solidFill>
                  <a:srgbClr val="0000FF"/>
                </a:solidFill>
              </a:rPr>
              <a:t>Роторные сети </a:t>
            </a:r>
            <a:r>
              <a:rPr lang="ru-RU" altLang="ru-RU" sz="2600" b="1" dirty="0" err="1">
                <a:solidFill>
                  <a:srgbClr val="0000FF"/>
                </a:solidFill>
              </a:rPr>
              <a:t>Хопфилда</a:t>
            </a:r>
            <a:r>
              <a:rPr lang="ru-RU" altLang="ru-RU" sz="2600" b="1" dirty="0">
                <a:solidFill>
                  <a:srgbClr val="0000FF"/>
                </a:solidFill>
              </a:rPr>
              <a:t>. Идея </a:t>
            </a:r>
            <a:r>
              <a:rPr lang="ru-RU" altLang="ru-RU" sz="2600" b="1" dirty="0" err="1">
                <a:solidFill>
                  <a:srgbClr val="0000FF"/>
                </a:solidFill>
              </a:rPr>
              <a:t>Петерсона</a:t>
            </a:r>
            <a:r>
              <a:rPr lang="ru-RU" altLang="ru-RU" sz="2600" b="1" dirty="0">
                <a:solidFill>
                  <a:srgbClr val="0000FF"/>
                </a:solidFill>
              </a:rPr>
              <a:t> (1990).</a:t>
            </a:r>
          </a:p>
        </p:txBody>
      </p:sp>
      <p:pic>
        <p:nvPicPr>
          <p:cNvPr id="140298" name="Picture 10" descr="rot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6613"/>
            <a:ext cx="3276600" cy="2949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40295" name="Object 7"/>
          <p:cNvGraphicFramePr>
            <a:graphicFrameLocks noChangeAspect="1"/>
          </p:cNvGraphicFramePr>
          <p:nvPr/>
        </p:nvGraphicFramePr>
        <p:xfrm>
          <a:off x="2771775" y="1773238"/>
          <a:ext cx="6156325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938" r:id="rId4" imgW="3340100" imgH="723900" progId="Unknown">
                  <p:embed/>
                </p:oleObj>
              </mc:Choice>
              <mc:Fallback>
                <p:oleObj r:id="rId4" imgW="3340100" imgH="723900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773238"/>
                        <a:ext cx="6156325" cy="1020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7" name="Rectangle 9"/>
          <p:cNvSpPr>
            <a:spLocks noChangeArrowheads="1"/>
          </p:cNvSpPr>
          <p:nvPr/>
        </p:nvSpPr>
        <p:spPr bwMode="auto">
          <a:xfrm>
            <a:off x="0" y="72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40300" name="Picture 12" descr="rotor3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3789363"/>
            <a:ext cx="4932363" cy="2339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302" name="Text Box 14"/>
          <p:cNvSpPr txBox="1">
            <a:spLocks noChangeArrowheads="1"/>
          </p:cNvSpPr>
          <p:nvPr/>
        </p:nvSpPr>
        <p:spPr bwMode="auto">
          <a:xfrm>
            <a:off x="1079500" y="3068638"/>
            <a:ext cx="8064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u="none" dirty="0">
                <a:solidFill>
                  <a:srgbClr val="0000FF"/>
                </a:solidFill>
                <a:effectLst/>
              </a:rPr>
              <a:t> </a:t>
            </a:r>
            <a:r>
              <a:rPr lang="ru-RU" altLang="ru-RU" sz="1600" u="none" dirty="0">
                <a:solidFill>
                  <a:srgbClr val="0000FF"/>
                </a:solidFill>
                <a:effectLst/>
              </a:rPr>
              <a:t>сближает роторы по направлению      </a:t>
            </a:r>
            <a:r>
              <a:rPr lang="ru-RU" altLang="ru-RU" sz="1600" u="none" dirty="0" smtClean="0">
                <a:solidFill>
                  <a:srgbClr val="0000FF"/>
                </a:solidFill>
                <a:effectLst/>
              </a:rPr>
              <a:t>        </a:t>
            </a:r>
            <a:r>
              <a:rPr lang="ru-RU" altLang="ru-RU" sz="1600" u="none" dirty="0">
                <a:solidFill>
                  <a:srgbClr val="0000FF"/>
                </a:solidFill>
                <a:effectLst/>
              </a:rPr>
              <a:t>выстраивает роторы вдоль трека</a:t>
            </a:r>
          </a:p>
        </p:txBody>
      </p:sp>
      <p:sp>
        <p:nvSpPr>
          <p:cNvPr id="140303" name="Text Box 15"/>
          <p:cNvSpPr txBox="1">
            <a:spLocks noChangeArrowheads="1"/>
          </p:cNvSpPr>
          <p:nvPr/>
        </p:nvSpPr>
        <p:spPr bwMode="auto">
          <a:xfrm>
            <a:off x="2700338" y="1052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 sz="1800" u="none">
              <a:effectLst/>
            </a:endParaRPr>
          </a:p>
        </p:txBody>
      </p:sp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3492500" y="620713"/>
            <a:ext cx="56515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u="none">
                <a:effectLst/>
              </a:rPr>
              <a:t>Нейрон – это ротор, т.е. единичный вектор, </a:t>
            </a:r>
          </a:p>
          <a:p>
            <a:r>
              <a:rPr lang="ru-RU" altLang="ru-RU" sz="1800" u="none">
                <a:effectLst/>
              </a:rPr>
              <a:t>Выходящий  из </a:t>
            </a:r>
            <a:r>
              <a:rPr lang="en-US" altLang="ru-RU" sz="1800" u="none">
                <a:effectLst/>
              </a:rPr>
              <a:t>i-</a:t>
            </a:r>
            <a:r>
              <a:rPr lang="ru-RU" altLang="ru-RU" sz="1800" u="none">
                <a:effectLst/>
              </a:rPr>
              <a:t>й точки, измеренной на треке.</a:t>
            </a:r>
          </a:p>
          <a:p>
            <a:endParaRPr lang="ru-RU" altLang="ru-RU" sz="800" u="none">
              <a:effectLst/>
            </a:endParaRPr>
          </a:p>
          <a:p>
            <a:r>
              <a:rPr lang="ru-RU" altLang="ru-RU" sz="1800" b="1" u="none">
                <a:solidFill>
                  <a:srgbClr val="0000FF"/>
                </a:solidFill>
                <a:effectLst/>
              </a:rPr>
              <a:t>Двухчленная энергетическая функция</a:t>
            </a:r>
            <a:r>
              <a:rPr lang="ru-RU" altLang="ru-RU" sz="1800" u="none">
                <a:effectLst/>
              </a:rPr>
              <a:t> </a:t>
            </a:r>
          </a:p>
        </p:txBody>
      </p:sp>
      <p:sp>
        <p:nvSpPr>
          <p:cNvPr id="140305" name="Text Box 17"/>
          <p:cNvSpPr txBox="1">
            <a:spLocks noChangeArrowheads="1"/>
          </p:cNvSpPr>
          <p:nvPr/>
        </p:nvSpPr>
        <p:spPr bwMode="auto">
          <a:xfrm>
            <a:off x="3563938" y="2781300"/>
            <a:ext cx="1546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u="none">
                <a:solidFill>
                  <a:srgbClr val="0000FF"/>
                </a:solidFill>
                <a:effectLst/>
              </a:rPr>
              <a:t>первый член</a:t>
            </a:r>
          </a:p>
        </p:txBody>
      </p:sp>
      <p:sp>
        <p:nvSpPr>
          <p:cNvPr id="140306" name="Text Box 18"/>
          <p:cNvSpPr txBox="1">
            <a:spLocks noChangeArrowheads="1"/>
          </p:cNvSpPr>
          <p:nvPr/>
        </p:nvSpPr>
        <p:spPr bwMode="auto">
          <a:xfrm>
            <a:off x="6804025" y="2781300"/>
            <a:ext cx="1489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u="none">
                <a:solidFill>
                  <a:srgbClr val="0000FF"/>
                </a:solidFill>
                <a:effectLst/>
              </a:rPr>
              <a:t>второй член</a:t>
            </a:r>
          </a:p>
        </p:txBody>
      </p:sp>
      <p:sp>
        <p:nvSpPr>
          <p:cNvPr id="140307" name="Text Box 19"/>
          <p:cNvSpPr txBox="1">
            <a:spLocks noChangeArrowheads="1"/>
          </p:cNvSpPr>
          <p:nvPr/>
        </p:nvSpPr>
        <p:spPr bwMode="auto">
          <a:xfrm>
            <a:off x="1619250" y="3500438"/>
            <a:ext cx="2374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u="none">
                <a:effectLst/>
              </a:rPr>
              <a:t>Исходное состояние</a:t>
            </a:r>
          </a:p>
        </p:txBody>
      </p:sp>
      <p:sp>
        <p:nvSpPr>
          <p:cNvPr id="140308" name="Text Box 20"/>
          <p:cNvSpPr txBox="1">
            <a:spLocks noChangeArrowheads="1"/>
          </p:cNvSpPr>
          <p:nvPr/>
        </p:nvSpPr>
        <p:spPr bwMode="auto">
          <a:xfrm>
            <a:off x="4427538" y="3500438"/>
            <a:ext cx="2389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u="none">
                <a:effectLst/>
              </a:rPr>
              <a:t>Результат эволюции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4DD6-4196-46DA-B572-F54F3C18937D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9BABC-D026-4351-9880-753067DD057D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64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-33144" y="116632"/>
            <a:ext cx="9144000" cy="792088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00FF"/>
                </a:solidFill>
              </a:rPr>
              <a:t>Наше развитие этой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идеи для </a:t>
            </a:r>
            <a:r>
              <a:rPr lang="ru-RU" altLang="ru-RU" sz="2800" b="1" dirty="0">
                <a:solidFill>
                  <a:srgbClr val="0000FF"/>
                </a:solidFill>
              </a:rPr>
              <a:t>треков  </a:t>
            </a:r>
            <a:br>
              <a:rPr lang="ru-RU" altLang="ru-RU" sz="2800" b="1" dirty="0">
                <a:solidFill>
                  <a:srgbClr val="0000FF"/>
                </a:solidFill>
              </a:rPr>
            </a:br>
            <a:r>
              <a:rPr lang="ru-RU" altLang="ru-RU" sz="2800" b="1" dirty="0" smtClean="0">
                <a:solidFill>
                  <a:srgbClr val="0000FF"/>
                </a:solidFill>
              </a:rPr>
              <a:t>в </a:t>
            </a:r>
            <a:r>
              <a:rPr lang="ru-RU" altLang="ru-RU" sz="2800" b="1" dirty="0">
                <a:solidFill>
                  <a:srgbClr val="0000FF"/>
                </a:solidFill>
              </a:rPr>
              <a:t>магнитном поле </a:t>
            </a:r>
            <a:r>
              <a:rPr lang="en-US" altLang="ru-RU" sz="2800" b="1" dirty="0" smtClean="0">
                <a:solidFill>
                  <a:srgbClr val="0000FF"/>
                </a:solidFill>
              </a:rPr>
              <a:t>(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эксперимент </a:t>
            </a:r>
            <a:r>
              <a:rPr lang="en-US" altLang="ru-RU" sz="2800" b="1" dirty="0" smtClean="0">
                <a:solidFill>
                  <a:srgbClr val="0000FF"/>
                </a:solidFill>
              </a:rPr>
              <a:t>ARES</a:t>
            </a:r>
            <a:r>
              <a:rPr lang="en-US" altLang="ru-RU" sz="2800" b="1" dirty="0">
                <a:solidFill>
                  <a:srgbClr val="0000FF"/>
                </a:solidFill>
              </a:rPr>
              <a:t>)</a:t>
            </a:r>
            <a:endParaRPr lang="ru-RU" altLang="ru-RU" sz="2800" b="1" dirty="0">
              <a:solidFill>
                <a:srgbClr val="0000FF"/>
              </a:solidFill>
            </a:endParaRPr>
          </a:p>
        </p:txBody>
      </p:sp>
      <p:pic>
        <p:nvPicPr>
          <p:cNvPr id="143364" name="Picture 4" descr="rotor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196975"/>
            <a:ext cx="3457575" cy="2647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67" name="Rectangle 7"/>
          <p:cNvSpPr>
            <a:spLocks noChangeArrowheads="1"/>
          </p:cNvSpPr>
          <p:nvPr/>
        </p:nvSpPr>
        <p:spPr bwMode="auto">
          <a:xfrm>
            <a:off x="0" y="3173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43366" name="Object 6"/>
          <p:cNvGraphicFramePr>
            <a:graphicFrameLocks noChangeAspect="1"/>
          </p:cNvGraphicFramePr>
          <p:nvPr/>
        </p:nvGraphicFramePr>
        <p:xfrm>
          <a:off x="4643438" y="3141663"/>
          <a:ext cx="3527425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026" r:id="rId4" imgW="1384300" imgH="508000" progId="Equation.2">
                  <p:embed/>
                </p:oleObj>
              </mc:Choice>
              <mc:Fallback>
                <p:oleObj r:id="rId4" imgW="1384300" imgH="508000" progId="Equation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141663"/>
                        <a:ext cx="3527425" cy="836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43368" name="Object 8"/>
          <p:cNvGraphicFramePr>
            <a:graphicFrameLocks noChangeAspect="1"/>
          </p:cNvGraphicFramePr>
          <p:nvPr/>
        </p:nvGraphicFramePr>
        <p:xfrm>
          <a:off x="4427538" y="1196975"/>
          <a:ext cx="3960812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027" r:id="rId6" imgW="3416300" imgH="723900" progId="Equation.2">
                  <p:embed/>
                </p:oleObj>
              </mc:Choice>
              <mc:Fallback>
                <p:oleObj r:id="rId6" imgW="3416300" imgH="723900" progId="Equation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196975"/>
                        <a:ext cx="3960812" cy="103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0" name="Text Box 10"/>
          <p:cNvSpPr txBox="1">
            <a:spLocks noChangeArrowheads="1"/>
          </p:cNvSpPr>
          <p:nvPr/>
        </p:nvSpPr>
        <p:spPr bwMode="auto">
          <a:xfrm>
            <a:off x="4635500" y="2492375"/>
            <a:ext cx="4508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000" b="1" u="none">
                <a:solidFill>
                  <a:srgbClr val="0000FF"/>
                </a:solidFill>
                <a:effectLst/>
              </a:rPr>
              <a:t>Простая энергетическая функция </a:t>
            </a:r>
          </a:p>
          <a:p>
            <a:pPr algn="ctr"/>
            <a:r>
              <a:rPr lang="ru-RU" altLang="ru-RU" sz="2000" b="1" u="none">
                <a:solidFill>
                  <a:srgbClr val="0000FF"/>
                </a:solidFill>
                <a:effectLst/>
              </a:rPr>
              <a:t>без ограничивающих членов</a:t>
            </a:r>
          </a:p>
        </p:txBody>
      </p: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0" y="3933825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b="1" u="none" dirty="0" smtClean="0">
                <a:effectLst/>
              </a:rPr>
              <a:t>В кольцевом </a:t>
            </a:r>
            <a:r>
              <a:rPr lang="ru-RU" altLang="ru-RU" sz="2000" dirty="0"/>
              <a:t>д</a:t>
            </a:r>
            <a:r>
              <a:rPr lang="ru-RU" altLang="ru-RU" sz="2000" b="1" u="none" dirty="0" smtClean="0">
                <a:effectLst/>
              </a:rPr>
              <a:t>етекторе </a:t>
            </a:r>
            <a:r>
              <a:rPr lang="en-US" altLang="ru-RU" sz="2000" b="1" u="none" dirty="0" smtClean="0">
                <a:effectLst/>
              </a:rPr>
              <a:t>ARES </a:t>
            </a:r>
            <a:r>
              <a:rPr lang="ru-RU" altLang="ru-RU" sz="2000" b="1" u="none" dirty="0" smtClean="0">
                <a:effectLst/>
              </a:rPr>
              <a:t>достигнута </a:t>
            </a:r>
            <a:r>
              <a:rPr lang="ru-RU" altLang="ru-RU" sz="2000" b="1" u="none" dirty="0">
                <a:effectLst/>
              </a:rPr>
              <a:t>эффективность распознавания – 98% за </a:t>
            </a:r>
            <a:r>
              <a:rPr lang="ru-RU" altLang="ru-RU" sz="2000" b="1" u="none" dirty="0" smtClean="0">
                <a:effectLst/>
              </a:rPr>
              <a:t>счет следующих </a:t>
            </a:r>
            <a:r>
              <a:rPr lang="ru-RU" altLang="ru-RU" sz="2000" b="1" u="none" dirty="0">
                <a:effectLst/>
              </a:rPr>
              <a:t>дополнительных усилий:</a:t>
            </a:r>
          </a:p>
          <a:p>
            <a:endParaRPr lang="ru-RU" altLang="ru-RU" sz="800" b="1" u="none" dirty="0">
              <a:effectLst/>
            </a:endParaRPr>
          </a:p>
          <a:p>
            <a:pPr>
              <a:buFontTx/>
              <a:buChar char="•"/>
            </a:pPr>
            <a:r>
              <a:rPr lang="ru-RU" altLang="ru-RU" sz="2000" b="1" u="none" dirty="0">
                <a:effectLst/>
              </a:rPr>
              <a:t> </a:t>
            </a:r>
            <a:r>
              <a:rPr lang="ru-RU" altLang="ru-RU" sz="2000" b="1" u="none" dirty="0" err="1">
                <a:effectLst/>
              </a:rPr>
              <a:t>Префильтрации</a:t>
            </a:r>
            <a:r>
              <a:rPr lang="ru-RU" altLang="ru-RU" sz="2000" b="1" u="none" dirty="0">
                <a:effectLst/>
              </a:rPr>
              <a:t> с помощью клеточного автомата</a:t>
            </a:r>
          </a:p>
          <a:p>
            <a:pPr>
              <a:buFontTx/>
              <a:buChar char="•"/>
            </a:pPr>
            <a:r>
              <a:rPr lang="ru-RU" altLang="ru-RU" sz="2000" b="1" u="none" dirty="0">
                <a:effectLst/>
              </a:rPr>
              <a:t> Удачной </a:t>
            </a:r>
            <a:r>
              <a:rPr lang="ru-RU" altLang="ru-RU" sz="2000" b="1" u="none" dirty="0" smtClean="0">
                <a:effectLst/>
              </a:rPr>
              <a:t>процедуры </a:t>
            </a:r>
            <a:r>
              <a:rPr lang="ru-RU" altLang="ru-RU" sz="2000" b="1" u="none" dirty="0">
                <a:effectLst/>
              </a:rPr>
              <a:t>начальной установки роторов</a:t>
            </a:r>
          </a:p>
          <a:p>
            <a:pPr>
              <a:buFontTx/>
              <a:buChar char="•"/>
            </a:pPr>
            <a:r>
              <a:rPr lang="ru-RU" altLang="ru-RU" sz="2000" b="1" u="none" dirty="0">
                <a:effectLst/>
              </a:rPr>
              <a:t> Введения </a:t>
            </a:r>
            <a:r>
              <a:rPr lang="ru-RU" altLang="ru-RU" sz="2000" b="1" u="none" dirty="0" smtClean="0">
                <a:effectLst/>
              </a:rPr>
              <a:t>весовых </a:t>
            </a:r>
            <a:r>
              <a:rPr lang="ru-RU" altLang="ru-RU" sz="2000" b="1" u="none" dirty="0">
                <a:effectLst/>
              </a:rPr>
              <a:t>множителей к </a:t>
            </a:r>
            <a:r>
              <a:rPr lang="ru-RU" altLang="ru-RU" sz="2000" b="1" u="none" dirty="0" err="1">
                <a:effectLst/>
              </a:rPr>
              <a:t>синаптическим</a:t>
            </a:r>
            <a:r>
              <a:rPr lang="ru-RU" altLang="ru-RU" sz="2000" b="1" u="none" dirty="0">
                <a:effectLst/>
              </a:rPr>
              <a:t> весам для   «отталкивания» от соседних треков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819F6-4D72-4299-8D2C-2DDC7EAAF34B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837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36496" cy="836712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rgbClr val="0000FF"/>
                </a:solidFill>
              </a:rPr>
              <a:t>Пример применения модифицированных роторных нейронов.  </a:t>
            </a:r>
            <a:r>
              <a:rPr lang="ru-RU" altLang="ru-RU" sz="2400" b="1" dirty="0">
                <a:solidFill>
                  <a:srgbClr val="0000FF"/>
                </a:solidFill>
              </a:rPr>
              <a:t>Обработка </a:t>
            </a:r>
            <a:r>
              <a:rPr lang="ru-RU" altLang="ru-RU" sz="2400" b="1" dirty="0" err="1">
                <a:solidFill>
                  <a:srgbClr val="0000FF"/>
                </a:solidFill>
              </a:rPr>
              <a:t>ионограмм</a:t>
            </a:r>
            <a:r>
              <a:rPr lang="ru-RU" altLang="ru-RU" sz="2400" b="1" dirty="0">
                <a:solidFill>
                  <a:srgbClr val="0000FF"/>
                </a:solidFill>
              </a:rPr>
              <a:t>.</a:t>
            </a:r>
            <a:r>
              <a:rPr lang="ru-RU" altLang="ru-RU" sz="2400" b="1" dirty="0"/>
              <a:t> </a:t>
            </a:r>
          </a:p>
        </p:txBody>
      </p:sp>
      <p:pic>
        <p:nvPicPr>
          <p:cNvPr id="145412" name="Picture 4" descr="iono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62163"/>
            <a:ext cx="40386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5414" name="Picture 6" descr="ionos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966788"/>
            <a:ext cx="3995737" cy="284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5416" name="Picture 8" descr="ionos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3860800"/>
            <a:ext cx="3203575" cy="259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0" y="1412875"/>
            <a:ext cx="5062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b="1" u="none">
                <a:solidFill>
                  <a:srgbClr val="0000FF"/>
                </a:solidFill>
                <a:effectLst/>
              </a:rPr>
              <a:t>Ионограмма вертикального зондирования</a:t>
            </a:r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4356100" y="5734050"/>
            <a:ext cx="273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800" b="1" u="none">
                <a:solidFill>
                  <a:srgbClr val="0000FF"/>
                </a:solidFill>
                <a:effectLst/>
              </a:rPr>
              <a:t>3D </a:t>
            </a:r>
            <a:r>
              <a:rPr lang="ru-RU" altLang="ru-RU" sz="1800" b="1" u="none">
                <a:solidFill>
                  <a:srgbClr val="0000FF"/>
                </a:solidFill>
                <a:effectLst/>
              </a:rPr>
              <a:t>изображение</a:t>
            </a:r>
          </a:p>
          <a:p>
            <a:r>
              <a:rPr lang="ru-RU" altLang="ru-RU" sz="1800" b="1" u="none">
                <a:solidFill>
                  <a:srgbClr val="0000FF"/>
                </a:solidFill>
                <a:effectLst/>
              </a:rPr>
              <a:t>той же ионограммы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D053FD9-B0FC-4A71-9673-96924583D69E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34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6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iono1"/>
          <p:cNvPicPr>
            <a:picLocks noChangeAspect="1" noChangeArrowheads="1"/>
          </p:cNvPicPr>
          <p:nvPr/>
        </p:nvPicPr>
        <p:blipFill>
          <a:blip r:embed="rId2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3960813" cy="178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9" name="Picture 5" descr="iono2"/>
          <p:cNvPicPr>
            <a:picLocks noChangeAspect="1" noChangeArrowheads="1"/>
          </p:cNvPicPr>
          <p:nvPr/>
        </p:nvPicPr>
        <p:blipFill>
          <a:blip r:embed="rId3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3924300" cy="201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10" name="Picture 6" descr="ion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81525"/>
            <a:ext cx="3351212" cy="168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11" name="Text Box 7"/>
          <p:cNvSpPr txBox="1">
            <a:spLocks noChangeArrowheads="1"/>
          </p:cNvSpPr>
          <p:nvPr/>
        </p:nvSpPr>
        <p:spPr bwMode="auto">
          <a:xfrm>
            <a:off x="4284663" y="187325"/>
            <a:ext cx="492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 u="none">
                <a:solidFill>
                  <a:srgbClr val="0000FF"/>
                </a:solidFill>
                <a:effectLst/>
              </a:rPr>
              <a:t>Этапы обработки ионограммы</a:t>
            </a:r>
            <a:r>
              <a:rPr lang="ru-RU" altLang="ru-RU" sz="1800" u="none">
                <a:effectLst/>
              </a:rPr>
              <a:t>:</a:t>
            </a:r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2627313" y="1412875"/>
            <a:ext cx="5811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b="1" u="none">
                <a:effectLst/>
              </a:rPr>
              <a:t>Клеточный автомат убрал вертикальные помехи</a:t>
            </a:r>
          </a:p>
          <a:p>
            <a:r>
              <a:rPr lang="ru-RU" altLang="ru-RU" sz="1800" b="1" u="none">
                <a:effectLst/>
              </a:rPr>
              <a:t>и заполнил пропущенные отсчеты</a:t>
            </a:r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2484438" y="3644900"/>
            <a:ext cx="64658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b="1" u="none">
                <a:effectLst/>
              </a:rPr>
              <a:t>Инициализация роторов путем углового </a:t>
            </a:r>
          </a:p>
          <a:p>
            <a:r>
              <a:rPr lang="ru-RU" altLang="ru-RU" sz="1800" b="1" u="none">
                <a:effectLst/>
              </a:rPr>
              <a:t>гистограммирования в </a:t>
            </a:r>
            <a:r>
              <a:rPr lang="ru-RU" altLang="ru-RU" sz="1800" b="1" u="none">
                <a:solidFill>
                  <a:srgbClr val="0000FF"/>
                </a:solidFill>
                <a:effectLst/>
              </a:rPr>
              <a:t>скользящем окне переменного </a:t>
            </a:r>
          </a:p>
          <a:p>
            <a:r>
              <a:rPr lang="ru-RU" altLang="ru-RU" sz="1800" b="1" u="none">
                <a:solidFill>
                  <a:srgbClr val="0000FF"/>
                </a:solidFill>
                <a:effectLst/>
              </a:rPr>
              <a:t>размера в зависимости от изменения кривизны трека</a:t>
            </a:r>
          </a:p>
          <a:p>
            <a:r>
              <a:rPr lang="ru-RU" altLang="ru-RU" sz="1800" b="1" u="none">
                <a:effectLst/>
              </a:rPr>
              <a:t>позволила сократить эволюцию сети до 3-5 итераций</a:t>
            </a:r>
          </a:p>
        </p:txBody>
      </p:sp>
      <p:sp>
        <p:nvSpPr>
          <p:cNvPr id="149515" name="Text Box 11"/>
          <p:cNvSpPr txBox="1">
            <a:spLocks noChangeArrowheads="1"/>
          </p:cNvSpPr>
          <p:nvPr/>
        </p:nvSpPr>
        <p:spPr bwMode="auto">
          <a:xfrm>
            <a:off x="3203575" y="5516563"/>
            <a:ext cx="31384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b="1" u="none">
                <a:effectLst/>
              </a:rPr>
              <a:t>Результат распознавания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01089-D72B-49ED-A6CF-5228ED7BF6E0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702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274638"/>
            <a:ext cx="9252520" cy="346075"/>
          </a:xfrm>
        </p:spPr>
        <p:txBody>
          <a:bodyPr/>
          <a:lstStyle/>
          <a:p>
            <a:r>
              <a:rPr lang="ru-RU" altLang="ru-RU" sz="2800" b="1" dirty="0">
                <a:solidFill>
                  <a:srgbClr val="0000FF"/>
                </a:solidFill>
              </a:rPr>
              <a:t>Эластичные нейронные </a:t>
            </a:r>
            <a:r>
              <a:rPr lang="ru-RU" altLang="ru-RU" sz="2800" b="1" dirty="0" smtClean="0">
                <a:solidFill>
                  <a:srgbClr val="0000FF"/>
                </a:solidFill>
              </a:rPr>
              <a:t>сети </a:t>
            </a:r>
            <a:r>
              <a:rPr lang="ru-RU" altLang="ru-RU" sz="2800" b="1" dirty="0" err="1" smtClean="0">
                <a:solidFill>
                  <a:srgbClr val="0000FF"/>
                </a:solidFill>
              </a:rPr>
              <a:t>Хопфилдова</a:t>
            </a:r>
            <a:r>
              <a:rPr lang="ru-RU" altLang="ru-RU" sz="2800" b="1" smtClean="0">
                <a:solidFill>
                  <a:srgbClr val="0000FF"/>
                </a:solidFill>
              </a:rPr>
              <a:t> типа</a:t>
            </a:r>
            <a:endParaRPr lang="ru-RU" altLang="ru-RU" sz="2800" b="1" dirty="0">
              <a:solidFill>
                <a:srgbClr val="0000FF"/>
              </a:solidFill>
            </a:endParaRP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9144000" cy="6165850"/>
          </a:xfrm>
        </p:spPr>
        <p:txBody>
          <a:bodyPr/>
          <a:lstStyle/>
          <a:p>
            <a:pPr marL="381000" indent="-381000">
              <a:buFontTx/>
              <a:buNone/>
            </a:pPr>
            <a:r>
              <a:rPr lang="ru-RU" altLang="ru-RU" sz="2200" b="1" dirty="0">
                <a:solidFill>
                  <a:srgbClr val="FF0000"/>
                </a:solidFill>
              </a:rPr>
              <a:t>Недостатки применения </a:t>
            </a:r>
            <a:r>
              <a:rPr lang="ru-RU" altLang="ru-RU" sz="2200" b="1" dirty="0" err="1">
                <a:solidFill>
                  <a:srgbClr val="FF0000"/>
                </a:solidFill>
              </a:rPr>
              <a:t>нейросетей</a:t>
            </a:r>
            <a:r>
              <a:rPr lang="ru-RU" altLang="ru-RU" sz="2200" b="1" dirty="0">
                <a:solidFill>
                  <a:srgbClr val="FF0000"/>
                </a:solidFill>
              </a:rPr>
              <a:t>:</a:t>
            </a:r>
          </a:p>
          <a:p>
            <a:pPr marL="182563" indent="-182563"/>
            <a:r>
              <a:rPr lang="ru-RU" altLang="ru-RU" sz="1800" b="1" dirty="0">
                <a:solidFill>
                  <a:srgbClr val="663300"/>
                </a:solidFill>
              </a:rPr>
              <a:t>Слишком медленная сходимость из-за излишнего числа степеней свободы</a:t>
            </a:r>
          </a:p>
          <a:p>
            <a:pPr marL="182563" indent="-182563"/>
            <a:r>
              <a:rPr lang="ru-RU" altLang="ru-RU" sz="1800" b="1" dirty="0">
                <a:solidFill>
                  <a:srgbClr val="663300"/>
                </a:solidFill>
              </a:rPr>
              <a:t>Решается только проблема распознавания без учета известной модели трека</a:t>
            </a:r>
          </a:p>
          <a:p>
            <a:pPr marL="182563" indent="-182563"/>
            <a:r>
              <a:rPr lang="ru-RU" altLang="ru-RU" sz="1800" b="1" dirty="0">
                <a:solidFill>
                  <a:srgbClr val="663300"/>
                </a:solidFill>
              </a:rPr>
              <a:t>Чрезмерная чувствительность к шумам</a:t>
            </a:r>
          </a:p>
          <a:p>
            <a:pPr marL="381000" indent="-381000">
              <a:buFontTx/>
              <a:buNone/>
            </a:pPr>
            <a:r>
              <a:rPr lang="ru-RU" altLang="ru-RU" sz="2400" b="1" u="sng" dirty="0">
                <a:solidFill>
                  <a:srgbClr val="D53807"/>
                </a:solidFill>
              </a:rPr>
              <a:t>Идея:</a:t>
            </a:r>
            <a:r>
              <a:rPr lang="ru-RU" altLang="ru-RU" sz="2000" b="1" dirty="0">
                <a:solidFill>
                  <a:srgbClr val="0000FF"/>
                </a:solidFill>
              </a:rPr>
              <a:t> Объединить этапы распознавания и </a:t>
            </a:r>
            <a:r>
              <a:rPr lang="ru-RU" altLang="ru-RU" sz="2000" b="1" dirty="0" err="1">
                <a:solidFill>
                  <a:srgbClr val="0000FF"/>
                </a:solidFill>
              </a:rPr>
              <a:t>фитирования</a:t>
            </a:r>
            <a:r>
              <a:rPr lang="ru-RU" altLang="ru-RU" sz="2000" b="1" dirty="0">
                <a:solidFill>
                  <a:srgbClr val="0000FF"/>
                </a:solidFill>
              </a:rPr>
              <a:t> кривых,        максимально используя априорную информацию. </a:t>
            </a:r>
          </a:p>
          <a:p>
            <a:pPr marL="381000" indent="-381000">
              <a:buFontTx/>
              <a:buNone/>
            </a:pPr>
            <a:r>
              <a:rPr lang="ru-RU" altLang="ru-RU" sz="2400" b="1" u="sng" dirty="0">
                <a:solidFill>
                  <a:srgbClr val="D53807"/>
                </a:solidFill>
              </a:rPr>
              <a:t>Как это сделать</a:t>
            </a:r>
            <a:r>
              <a:rPr lang="ru-RU" altLang="ru-RU" sz="2000" b="1" u="sng" dirty="0">
                <a:solidFill>
                  <a:srgbClr val="D53807"/>
                </a:solidFill>
              </a:rPr>
              <a:t>  </a:t>
            </a:r>
            <a:r>
              <a:rPr lang="ru-RU" altLang="ru-RU" sz="2000" b="1" dirty="0">
                <a:solidFill>
                  <a:srgbClr val="0000FF"/>
                </a:solidFill>
              </a:rPr>
              <a:t>Зная уравнение трека, создать </a:t>
            </a:r>
            <a:r>
              <a:rPr lang="ru-RU" altLang="ru-RU" sz="2400" b="1" dirty="0">
                <a:solidFill>
                  <a:srgbClr val="D53807"/>
                </a:solidFill>
              </a:rPr>
              <a:t>эластичный </a:t>
            </a:r>
            <a:r>
              <a:rPr lang="ru-RU" altLang="ru-RU" sz="2000" b="1" dirty="0">
                <a:solidFill>
                  <a:srgbClr val="C00000"/>
                </a:solidFill>
              </a:rPr>
              <a:t>шаблон</a:t>
            </a:r>
            <a:r>
              <a:rPr lang="ru-RU" altLang="ru-RU" sz="2000" b="1" dirty="0">
                <a:solidFill>
                  <a:srgbClr val="0000FF"/>
                </a:solidFill>
              </a:rPr>
              <a:t> и изгибать его (меняя параметры уравнения) так, чтобы он прошел по «своим» измеренным точкам.</a:t>
            </a:r>
          </a:p>
          <a:p>
            <a:pPr marL="381000" indent="-381000">
              <a:buFontTx/>
              <a:buNone/>
            </a:pPr>
            <a:r>
              <a:rPr lang="ru-RU" altLang="ru-RU" sz="2400" b="1" u="sng" dirty="0">
                <a:solidFill>
                  <a:srgbClr val="D53807"/>
                </a:solidFill>
              </a:rPr>
              <a:t>Вопросы:</a:t>
            </a:r>
            <a:r>
              <a:rPr lang="ru-RU" altLang="ru-RU" sz="2000" b="1" dirty="0">
                <a:solidFill>
                  <a:srgbClr val="0000FF"/>
                </a:solidFill>
              </a:rPr>
              <a:t>  </a:t>
            </a:r>
            <a:endParaRPr lang="en-US" altLang="ru-RU" sz="2000" b="1" dirty="0">
              <a:solidFill>
                <a:srgbClr val="0000FF"/>
              </a:solidFill>
            </a:endParaRPr>
          </a:p>
          <a:p>
            <a:pPr marL="381000" indent="-381000">
              <a:buFontTx/>
              <a:buAutoNum type="arabicPeriod"/>
            </a:pPr>
            <a:r>
              <a:rPr lang="ru-RU" altLang="ru-RU" sz="2000" b="1" dirty="0">
                <a:solidFill>
                  <a:srgbClr val="0000FF"/>
                </a:solidFill>
              </a:rPr>
              <a:t> неизвестно число шаблонов</a:t>
            </a:r>
            <a:r>
              <a:rPr lang="en-US" altLang="ru-RU" sz="2000" b="1" dirty="0">
                <a:solidFill>
                  <a:srgbClr val="0000FF"/>
                </a:solidFill>
              </a:rPr>
              <a:t>;</a:t>
            </a:r>
            <a:endParaRPr lang="ru-RU" altLang="ru-RU" sz="2000" b="1" dirty="0">
              <a:solidFill>
                <a:srgbClr val="0000FF"/>
              </a:solidFill>
            </a:endParaRPr>
          </a:p>
          <a:p>
            <a:pPr marL="381000" indent="-381000">
              <a:buFontTx/>
              <a:buAutoNum type="arabicPeriod"/>
            </a:pPr>
            <a:r>
              <a:rPr lang="ru-RU" altLang="ru-RU" sz="2000" b="1" dirty="0">
                <a:solidFill>
                  <a:srgbClr val="0000FF"/>
                </a:solidFill>
              </a:rPr>
              <a:t> где взять начальные значения их параметров</a:t>
            </a:r>
            <a:r>
              <a:rPr lang="en-US" altLang="ru-RU" sz="2000" b="1" dirty="0">
                <a:solidFill>
                  <a:srgbClr val="0000FF"/>
                </a:solidFill>
              </a:rPr>
              <a:t>;</a:t>
            </a:r>
            <a:endParaRPr lang="ru-RU" altLang="ru-RU" sz="2000" b="1" dirty="0">
              <a:solidFill>
                <a:srgbClr val="0000FF"/>
              </a:solidFill>
            </a:endParaRPr>
          </a:p>
          <a:p>
            <a:pPr marL="381000" indent="-381000">
              <a:buFontTx/>
              <a:buAutoNum type="arabicPeriod"/>
            </a:pPr>
            <a:r>
              <a:rPr lang="ru-RU" altLang="ru-RU" sz="2000" b="1" dirty="0">
                <a:solidFill>
                  <a:srgbClr val="0000FF"/>
                </a:solidFill>
              </a:rPr>
              <a:t> как организовать подгонку сразу всех кривых (треков)</a:t>
            </a:r>
            <a:r>
              <a:rPr lang="en-US" altLang="ru-RU" sz="2000" b="1" dirty="0">
                <a:solidFill>
                  <a:srgbClr val="0000FF"/>
                </a:solidFill>
              </a:rPr>
              <a:t>;</a:t>
            </a:r>
            <a:endParaRPr lang="ru-RU" altLang="ru-RU" sz="2000" b="1" dirty="0">
              <a:solidFill>
                <a:srgbClr val="0000FF"/>
              </a:solidFill>
            </a:endParaRPr>
          </a:p>
          <a:p>
            <a:pPr marL="381000" indent="-381000">
              <a:buFontTx/>
              <a:buAutoNum type="arabicPeriod"/>
            </a:pPr>
            <a:r>
              <a:rPr lang="ru-RU" altLang="ru-RU" sz="2000" b="1" dirty="0">
                <a:solidFill>
                  <a:srgbClr val="0000FF"/>
                </a:solidFill>
              </a:rPr>
              <a:t> где</a:t>
            </a:r>
            <a:r>
              <a:rPr lang="en-US" altLang="ru-RU" sz="2000" b="1" dirty="0">
                <a:solidFill>
                  <a:srgbClr val="0000FF"/>
                </a:solidFill>
              </a:rPr>
              <a:t> </a:t>
            </a:r>
            <a:r>
              <a:rPr lang="ru-RU" altLang="ru-RU" sz="2000" b="1" dirty="0">
                <a:solidFill>
                  <a:srgbClr val="0000FF"/>
                </a:solidFill>
              </a:rPr>
              <a:t>тут нейронная сеть</a:t>
            </a:r>
            <a:r>
              <a:rPr lang="en-US" altLang="ru-RU" sz="2000" b="1" dirty="0">
                <a:solidFill>
                  <a:srgbClr val="0000FF"/>
                </a:solidFill>
              </a:rPr>
              <a:t>?</a:t>
            </a:r>
          </a:p>
          <a:p>
            <a:pPr marL="381000" indent="-381000">
              <a:buFontTx/>
              <a:buNone/>
            </a:pPr>
            <a:endParaRPr lang="en-US" altLang="ru-RU" sz="900" b="1" dirty="0">
              <a:solidFill>
                <a:srgbClr val="0000FF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1EDFC-2C7E-4FE3-B694-896C61FDA98F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8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 descr="Houg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50419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287338" y="260350"/>
            <a:ext cx="8856662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ru-RU" sz="2400" b="1" u="none">
                <a:solidFill>
                  <a:srgbClr val="0000FF"/>
                </a:solidFill>
                <a:effectLst/>
              </a:rPr>
              <a:t>1</a:t>
            </a:r>
            <a:r>
              <a:rPr lang="ru-RU" altLang="ru-RU" sz="2400" b="1" u="none">
                <a:solidFill>
                  <a:srgbClr val="0000FF"/>
                </a:solidFill>
                <a:effectLst/>
              </a:rPr>
              <a:t>-2</a:t>
            </a:r>
            <a:r>
              <a:rPr lang="en-US" altLang="ru-RU" sz="2400" b="1" u="none">
                <a:solidFill>
                  <a:srgbClr val="0000FF"/>
                </a:solidFill>
                <a:effectLst/>
              </a:rPr>
              <a:t>. </a:t>
            </a:r>
            <a:r>
              <a:rPr lang="ru-RU" altLang="ru-RU" sz="2400" b="1" u="none">
                <a:solidFill>
                  <a:srgbClr val="0000FF"/>
                </a:solidFill>
                <a:effectLst/>
              </a:rPr>
              <a:t>Число шаблонов и начальные значения параметров</a:t>
            </a:r>
            <a:endParaRPr lang="en-US" altLang="ru-RU" sz="2400" b="1" u="none">
              <a:solidFill>
                <a:srgbClr val="0000FF"/>
              </a:solidFill>
              <a:effectLst/>
            </a:endParaRPr>
          </a:p>
          <a:p>
            <a:pPr>
              <a:spcBef>
                <a:spcPct val="20000"/>
              </a:spcBef>
            </a:pPr>
            <a:r>
              <a:rPr lang="ru-RU" altLang="ru-RU" sz="1800" b="1" u="none">
                <a:effectLst/>
              </a:rPr>
              <a:t>Для нахождения шаблонов (</a:t>
            </a:r>
            <a:r>
              <a:rPr lang="en-US" altLang="ru-RU" sz="1800" b="1" u="none">
                <a:effectLst/>
              </a:rPr>
              <a:t>templates</a:t>
            </a:r>
            <a:r>
              <a:rPr lang="ru-RU" altLang="ru-RU" sz="1800" b="1" u="none">
                <a:effectLst/>
              </a:rPr>
              <a:t>) и грубых значаний их параметров </a:t>
            </a:r>
            <a:endParaRPr lang="en-US" altLang="ru-RU" sz="1800" b="1" u="none">
              <a:effectLst/>
            </a:endParaRPr>
          </a:p>
          <a:p>
            <a:pPr>
              <a:spcBef>
                <a:spcPct val="20000"/>
              </a:spcBef>
            </a:pPr>
            <a:r>
              <a:rPr lang="ru-RU" altLang="ru-RU" sz="1800" b="1" u="none">
                <a:effectLst/>
              </a:rPr>
              <a:t>применяется </a:t>
            </a:r>
            <a:r>
              <a:rPr lang="ru-RU" altLang="ru-RU" sz="1800" b="1" u="none">
                <a:solidFill>
                  <a:srgbClr val="D53807"/>
                </a:solidFill>
                <a:effectLst/>
              </a:rPr>
              <a:t>преобразование Хафа</a:t>
            </a:r>
            <a:r>
              <a:rPr lang="ru-RU" altLang="ru-RU" sz="1800" b="1" u="none">
                <a:effectLst/>
              </a:rPr>
              <a:t> – гистограммирование в пространстве </a:t>
            </a:r>
            <a:endParaRPr lang="en-US" altLang="ru-RU" sz="1800" b="1" u="none">
              <a:effectLst/>
            </a:endParaRPr>
          </a:p>
          <a:p>
            <a:pPr>
              <a:spcBef>
                <a:spcPct val="20000"/>
              </a:spcBef>
            </a:pPr>
            <a:r>
              <a:rPr lang="ru-RU" altLang="ru-RU" sz="1800" b="1" u="none">
                <a:effectLst/>
              </a:rPr>
              <a:t>параметров с последующим поиском максимума гистограммы</a:t>
            </a:r>
            <a:endParaRPr lang="ru-RU" altLang="ru-RU" sz="1800" u="none">
              <a:effectLst/>
            </a:endParaRPr>
          </a:p>
        </p:txBody>
      </p:sp>
      <p:pic>
        <p:nvPicPr>
          <p:cNvPr id="163846" name="Picture 6" descr="VSH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00438"/>
            <a:ext cx="3492500" cy="275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5724525" y="1916113"/>
            <a:ext cx="1871663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800" b="1" u="none" dirty="0" smtClean="0">
                <a:effectLst/>
              </a:rPr>
              <a:t>Соответствие точка </a:t>
            </a:r>
            <a:r>
              <a:rPr lang="ru-RU" altLang="ru-RU" sz="1800" b="1" u="none" dirty="0">
                <a:effectLst/>
              </a:rPr>
              <a:t>- линия</a:t>
            </a:r>
            <a:endParaRPr lang="en-US" altLang="ru-RU" sz="1800" b="1" u="none" dirty="0">
              <a:effectLst/>
            </a:endParaRPr>
          </a:p>
          <a:p>
            <a:pPr algn="ctr"/>
            <a:endParaRPr lang="en-US" altLang="ru-RU" sz="600" b="1" u="none" dirty="0">
              <a:effectLst/>
            </a:endParaRPr>
          </a:p>
          <a:p>
            <a:pPr algn="ctr"/>
            <a:r>
              <a:rPr lang="en-US" altLang="ru-RU" sz="1800" b="1" i="1" u="none" dirty="0">
                <a:effectLst/>
              </a:rPr>
              <a:t>x=x0+tx z</a:t>
            </a:r>
          </a:p>
          <a:p>
            <a:pPr algn="ctr"/>
            <a:r>
              <a:rPr lang="en-US" altLang="ru-RU" sz="1800" b="1" i="1" u="none" dirty="0">
                <a:effectLst/>
              </a:rPr>
              <a:t>x0=x-</a:t>
            </a:r>
            <a:r>
              <a:rPr lang="en-US" altLang="ru-RU" sz="1800" b="1" i="1" u="none" dirty="0" err="1">
                <a:effectLst/>
              </a:rPr>
              <a:t>tx</a:t>
            </a:r>
            <a:r>
              <a:rPr lang="en-US" altLang="ru-RU" sz="1800" b="1" u="none" dirty="0">
                <a:effectLst/>
              </a:rPr>
              <a:t> </a:t>
            </a:r>
            <a:r>
              <a:rPr lang="en-US" altLang="ru-RU" sz="1800" b="1" i="1" u="none" dirty="0">
                <a:effectLst/>
              </a:rPr>
              <a:t>z</a:t>
            </a:r>
          </a:p>
        </p:txBody>
      </p:sp>
      <p:sp>
        <p:nvSpPr>
          <p:cNvPr id="163848" name="Rectangle 8"/>
          <p:cNvSpPr>
            <a:spLocks noChangeArrowheads="1"/>
          </p:cNvSpPr>
          <p:nvPr/>
        </p:nvSpPr>
        <p:spPr bwMode="auto">
          <a:xfrm>
            <a:off x="250825" y="4076700"/>
            <a:ext cx="5184775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600" b="1" u="none" dirty="0">
                <a:solidFill>
                  <a:srgbClr val="FF3300"/>
                </a:solidFill>
                <a:effectLst/>
              </a:rPr>
              <a:t>Метод поворотных гистограмм</a:t>
            </a:r>
            <a:r>
              <a:rPr lang="ru-RU" altLang="ru-RU" sz="1600" b="1" u="none" dirty="0">
                <a:effectLst/>
              </a:rPr>
              <a:t> – это частный случай преобразования </a:t>
            </a:r>
            <a:r>
              <a:rPr lang="ru-RU" altLang="ru-RU" sz="1600" b="1" u="none" dirty="0" err="1">
                <a:effectLst/>
              </a:rPr>
              <a:t>Хафа</a:t>
            </a:r>
            <a:r>
              <a:rPr lang="ru-RU" altLang="ru-RU" sz="1600" b="1" u="none" dirty="0">
                <a:effectLst/>
              </a:rPr>
              <a:t> для распознавания </a:t>
            </a:r>
            <a:r>
              <a:rPr lang="ru-RU" altLang="ru-RU" sz="1800" b="1" u="none" dirty="0">
                <a:solidFill>
                  <a:srgbClr val="FF3300"/>
                </a:solidFill>
                <a:effectLst/>
              </a:rPr>
              <a:t>прямых линий</a:t>
            </a:r>
            <a:r>
              <a:rPr lang="ru-RU" altLang="ru-RU" sz="1600" b="1" u="none" dirty="0">
                <a:effectLst/>
              </a:rPr>
              <a:t> и при правильной программной реализации он работает на несколько порядков быстрее. </a:t>
            </a:r>
            <a:endParaRPr lang="ru-RU" altLang="ru-RU" sz="1600" b="1" u="none" dirty="0" smtClean="0">
              <a:effectLst/>
            </a:endParaRPr>
          </a:p>
          <a:p>
            <a:endParaRPr lang="ru-RU" altLang="ru-RU" sz="800" b="1" u="none" dirty="0" smtClean="0">
              <a:effectLst/>
            </a:endParaRPr>
          </a:p>
          <a:p>
            <a:r>
              <a:rPr lang="ru-RU" altLang="ru-RU" sz="1600" b="1" u="none" dirty="0" smtClean="0">
                <a:effectLst/>
              </a:rPr>
              <a:t>Аналогичный </a:t>
            </a:r>
            <a:r>
              <a:rPr lang="ru-RU" altLang="ru-RU" sz="1600" b="1" u="none" dirty="0">
                <a:effectLst/>
              </a:rPr>
              <a:t>быстрый алгоритм разработан и для </a:t>
            </a:r>
            <a:r>
              <a:rPr lang="ru-RU" altLang="ru-RU" sz="1800" b="1" u="none" dirty="0">
                <a:solidFill>
                  <a:srgbClr val="FF3300"/>
                </a:solidFill>
                <a:effectLst/>
              </a:rPr>
              <a:t>распознавания окружностей</a:t>
            </a:r>
            <a:r>
              <a:rPr lang="ru-RU" altLang="ru-RU" sz="1600" b="1" u="none" dirty="0">
                <a:solidFill>
                  <a:srgbClr val="FF3300"/>
                </a:solidFill>
                <a:effectLst/>
              </a:rPr>
              <a:t>.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B8086-FD33-4407-9C8B-BA9CB0445E00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8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0" y="1773238"/>
            <a:ext cx="9144000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800" u="none" dirty="0">
                <a:effectLst/>
              </a:rPr>
              <a:t>Здесь  </a:t>
            </a:r>
            <a:r>
              <a:rPr lang="ru-RU" altLang="ru-RU" sz="2000" i="1" u="none" dirty="0">
                <a:effectLst/>
              </a:rPr>
              <a:t>π</a:t>
            </a:r>
            <a:r>
              <a:rPr lang="en-US" altLang="ru-RU" sz="2000" i="1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- вектор параметров </a:t>
            </a:r>
            <a:r>
              <a:rPr lang="ru-RU" altLang="ru-RU" sz="1800" u="none" dirty="0" smtClean="0">
                <a:effectLst/>
              </a:rPr>
              <a:t>винтовой линии, </a:t>
            </a:r>
            <a:endParaRPr lang="ru-RU" altLang="ru-RU" sz="1800" u="none" dirty="0">
              <a:effectLst/>
            </a:endParaRPr>
          </a:p>
          <a:p>
            <a:r>
              <a:rPr lang="ru-RU" altLang="ru-RU" sz="2000" i="1" u="none" dirty="0" err="1">
                <a:effectLst/>
              </a:rPr>
              <a:t>S</a:t>
            </a:r>
            <a:r>
              <a:rPr lang="ru-RU" altLang="ru-RU" sz="2000" i="1" u="none" baseline="-25000" dirty="0" err="1">
                <a:effectLst/>
              </a:rPr>
              <a:t>ia</a:t>
            </a:r>
            <a:r>
              <a:rPr lang="ru-RU" altLang="ru-RU" sz="2000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- </a:t>
            </a:r>
            <a:r>
              <a:rPr lang="ru-RU" altLang="ru-RU" sz="1800" u="none" dirty="0">
                <a:solidFill>
                  <a:srgbClr val="0000FF"/>
                </a:solidFill>
                <a:effectLst/>
              </a:rPr>
              <a:t>бинарный нейрон</a:t>
            </a:r>
            <a:r>
              <a:rPr lang="ru-RU" altLang="ru-RU" sz="1800" u="none" dirty="0">
                <a:effectLst/>
              </a:rPr>
              <a:t>, определяющий принадлежность</a:t>
            </a:r>
            <a:r>
              <a:rPr lang="ru-RU" altLang="ru-RU" sz="2000" i="1" u="none" dirty="0">
                <a:effectLst/>
              </a:rPr>
              <a:t> i</a:t>
            </a:r>
            <a:r>
              <a:rPr lang="ru-RU" altLang="ru-RU" sz="1800" u="none" dirty="0">
                <a:effectLst/>
              </a:rPr>
              <a:t>-й точки к </a:t>
            </a:r>
            <a:r>
              <a:rPr lang="ru-RU" altLang="ru-RU" sz="2000" i="1" u="none" dirty="0">
                <a:solidFill>
                  <a:srgbClr val="C00000"/>
                </a:solidFill>
                <a:effectLst/>
              </a:rPr>
              <a:t>a</a:t>
            </a:r>
            <a:r>
              <a:rPr lang="ru-RU" altLang="ru-RU" sz="1800" u="none" dirty="0">
                <a:effectLst/>
              </a:rPr>
              <a:t>-</a:t>
            </a:r>
            <a:r>
              <a:rPr lang="ru-RU" altLang="ru-RU" sz="1800" u="none" dirty="0" err="1">
                <a:effectLst/>
              </a:rPr>
              <a:t>му</a:t>
            </a:r>
            <a:r>
              <a:rPr lang="ru-RU" altLang="ru-RU" sz="1800" u="none" dirty="0">
                <a:effectLst/>
              </a:rPr>
              <a:t>    шаблону трека,         </a:t>
            </a:r>
            <a:r>
              <a:rPr lang="ru-RU" altLang="ru-RU" sz="2000" i="1" u="none" dirty="0" err="1">
                <a:effectLst/>
              </a:rPr>
              <a:t>S</a:t>
            </a:r>
            <a:r>
              <a:rPr lang="ru-RU" altLang="ru-RU" sz="2000" i="1" u="none" baseline="-25000" dirty="0" err="1">
                <a:effectLst/>
              </a:rPr>
              <a:t>ia</a:t>
            </a:r>
            <a:r>
              <a:rPr lang="ru-RU" altLang="ru-RU" sz="1800" i="1" u="none" dirty="0">
                <a:effectLst/>
              </a:rPr>
              <a:t> = 1, </a:t>
            </a:r>
            <a:r>
              <a:rPr lang="en-US" altLang="ru-RU" sz="1800" u="none" dirty="0" err="1">
                <a:effectLst/>
              </a:rPr>
              <a:t>i</a:t>
            </a:r>
            <a:r>
              <a:rPr lang="en-US" altLang="ru-RU" sz="1800" u="none" dirty="0">
                <a:effectLst/>
              </a:rPr>
              <a:t>-</a:t>
            </a:r>
            <a:r>
              <a:rPr lang="ru-RU" altLang="ru-RU" sz="1800" u="none" dirty="0">
                <a:effectLst/>
              </a:rPr>
              <a:t>я точка принадлежит </a:t>
            </a:r>
            <a:r>
              <a:rPr lang="ru-RU" altLang="ru-RU" sz="1800" i="1" u="none" dirty="0">
                <a:solidFill>
                  <a:srgbClr val="C00000"/>
                </a:solidFill>
                <a:effectLst/>
              </a:rPr>
              <a:t>a</a:t>
            </a:r>
            <a:r>
              <a:rPr lang="ru-RU" altLang="ru-RU" sz="1800" u="none" dirty="0">
                <a:effectLst/>
              </a:rPr>
              <a:t>-</a:t>
            </a:r>
            <a:r>
              <a:rPr lang="ru-RU" altLang="ru-RU" sz="1800" u="none" dirty="0" err="1">
                <a:effectLst/>
              </a:rPr>
              <a:t>му</a:t>
            </a:r>
            <a:r>
              <a:rPr lang="ru-RU" altLang="ru-RU" sz="1800" u="none" dirty="0">
                <a:effectLst/>
              </a:rPr>
              <a:t> треку</a:t>
            </a:r>
          </a:p>
          <a:p>
            <a:r>
              <a:rPr lang="ru-RU" altLang="ru-RU" sz="1800" u="none" dirty="0">
                <a:effectLst/>
              </a:rPr>
              <a:t>                    </a:t>
            </a:r>
            <a:r>
              <a:rPr lang="ru-RU" altLang="ru-RU" sz="2000" i="1" u="none" dirty="0" err="1">
                <a:effectLst/>
              </a:rPr>
              <a:t>S</a:t>
            </a:r>
            <a:r>
              <a:rPr lang="ru-RU" altLang="ru-RU" sz="2000" i="1" u="none" baseline="-25000" dirty="0" err="1">
                <a:effectLst/>
              </a:rPr>
              <a:t>ia</a:t>
            </a:r>
            <a:r>
              <a:rPr lang="ru-RU" altLang="ru-RU" sz="2000" i="1" u="none" baseline="-25000" dirty="0">
                <a:effectLst/>
              </a:rPr>
              <a:t> </a:t>
            </a:r>
            <a:r>
              <a:rPr lang="ru-RU" altLang="ru-RU" sz="1800" i="1" u="none" dirty="0">
                <a:effectLst/>
              </a:rPr>
              <a:t>= 0,  </a:t>
            </a:r>
            <a:r>
              <a:rPr lang="ru-RU" altLang="ru-RU" sz="1800" u="none" dirty="0">
                <a:effectLst/>
              </a:rPr>
              <a:t>в противном случае </a:t>
            </a:r>
          </a:p>
          <a:p>
            <a:r>
              <a:rPr lang="ru-RU" altLang="ru-RU" sz="2000" i="1" u="none" dirty="0">
                <a:effectLst/>
              </a:rPr>
              <a:t>D</a:t>
            </a:r>
            <a:r>
              <a:rPr lang="ru-RU" altLang="ru-RU" sz="2000" i="1" u="none" baseline="-25000" dirty="0">
                <a:effectLst/>
              </a:rPr>
              <a:t> </a:t>
            </a:r>
            <a:r>
              <a:rPr lang="en-US" altLang="ru-RU" sz="2000" i="1" u="none" baseline="-25000" dirty="0" err="1">
                <a:effectLst/>
              </a:rPr>
              <a:t>ia</a:t>
            </a:r>
            <a:r>
              <a:rPr lang="ru-RU" altLang="ru-RU" sz="2000" i="1" u="none" dirty="0">
                <a:effectLst/>
              </a:rPr>
              <a:t>(π,x)</a:t>
            </a:r>
            <a:r>
              <a:rPr lang="en-US" altLang="ru-RU" sz="1800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- квадрат расстояния от точки до трека.</a:t>
            </a:r>
            <a:endParaRPr lang="en-US" altLang="ru-RU" sz="1800" u="none" dirty="0">
              <a:effectLst/>
            </a:endParaRPr>
          </a:p>
          <a:p>
            <a:r>
              <a:rPr lang="ru-RU" altLang="ru-RU" sz="1800" u="none" dirty="0">
                <a:effectLst/>
              </a:rPr>
              <a:t> Минимизация</a:t>
            </a:r>
            <a:r>
              <a:rPr lang="en-US" altLang="ru-RU" sz="1800" u="none" dirty="0">
                <a:effectLst/>
              </a:rPr>
              <a:t> </a:t>
            </a:r>
            <a:r>
              <a:rPr lang="en-US" altLang="ru-RU" sz="2400" i="1" u="none" dirty="0">
                <a:effectLst/>
                <a:latin typeface="Times New Roman" pitchFamily="18" charset="0"/>
              </a:rPr>
              <a:t>E(</a:t>
            </a:r>
            <a:r>
              <a:rPr lang="en-US" altLang="ru-RU" sz="2400" i="1" u="none" dirty="0" err="1">
                <a:effectLst/>
                <a:latin typeface="Times New Roman" pitchFamily="18" charset="0"/>
              </a:rPr>
              <a:t>S</a:t>
            </a:r>
            <a:r>
              <a:rPr lang="en-US" altLang="ru-RU" sz="2400" i="1" u="none" baseline="-25000" dirty="0" err="1">
                <a:effectLst/>
                <a:latin typeface="Times New Roman" pitchFamily="18" charset="0"/>
              </a:rPr>
              <a:t>ia</a:t>
            </a:r>
            <a:r>
              <a:rPr lang="en-US" altLang="ru-RU" sz="2400" i="1" u="none" dirty="0">
                <a:effectLst/>
                <a:latin typeface="Times New Roman" pitchFamily="18" charset="0"/>
              </a:rPr>
              <a:t>,</a:t>
            </a:r>
            <a:r>
              <a:rPr lang="ru-RU" altLang="ru-RU" sz="2400" i="1" u="none" dirty="0">
                <a:effectLst/>
                <a:latin typeface="Times New Roman" pitchFamily="18" charset="0"/>
              </a:rPr>
              <a:t>π</a:t>
            </a:r>
            <a:r>
              <a:rPr lang="en-US" altLang="ru-RU" sz="2400" i="1" u="none" dirty="0">
                <a:effectLst/>
                <a:latin typeface="Times New Roman" pitchFamily="18" charset="0"/>
              </a:rPr>
              <a:t>) </a:t>
            </a:r>
            <a:r>
              <a:rPr lang="ru-RU" altLang="ru-RU" sz="1800" u="none" dirty="0">
                <a:effectLst/>
              </a:rPr>
              <a:t>ведется при условии, что каждая точка может принадлежать</a:t>
            </a:r>
            <a:r>
              <a:rPr lang="en-US" altLang="ru-RU" sz="1800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только одному треку или ни одному</a:t>
            </a:r>
            <a:r>
              <a:rPr lang="en-US" altLang="ru-RU" sz="1800" u="none" dirty="0">
                <a:effectLst/>
              </a:rPr>
              <a:t>  (</a:t>
            </a:r>
            <a:r>
              <a:rPr lang="ru-RU" altLang="ru-RU" sz="2000" i="1" u="none" dirty="0">
                <a:effectLst/>
              </a:rPr>
              <a:t>Σ</a:t>
            </a:r>
            <a:r>
              <a:rPr lang="en-US" altLang="ru-RU" sz="2000" i="1" u="none" baseline="-25000" dirty="0" err="1">
                <a:effectLst/>
              </a:rPr>
              <a:t>ia</a:t>
            </a:r>
            <a:r>
              <a:rPr lang="en-US" altLang="ru-RU" sz="2000" i="1" u="none" dirty="0" err="1">
                <a:effectLst/>
              </a:rPr>
              <a:t>S</a:t>
            </a:r>
            <a:r>
              <a:rPr lang="en-US" altLang="ru-RU" sz="2000" i="1" u="none" baseline="-25000" dirty="0" err="1">
                <a:effectLst/>
              </a:rPr>
              <a:t>ia</a:t>
            </a:r>
            <a:r>
              <a:rPr lang="en-US" altLang="ru-RU" sz="2000" i="1" u="none" dirty="0">
                <a:effectLst/>
              </a:rPr>
              <a:t> = 0).</a:t>
            </a:r>
            <a:r>
              <a:rPr lang="ru-RU" altLang="ru-RU" sz="1800" u="none" dirty="0">
                <a:effectLst/>
              </a:rPr>
              <a:t> </a:t>
            </a:r>
            <a:endParaRPr lang="en-US" altLang="ru-RU" sz="1800" u="none" dirty="0">
              <a:effectLst/>
            </a:endParaRPr>
          </a:p>
          <a:p>
            <a:r>
              <a:rPr lang="en-US" altLang="ru-RU" sz="1800" u="none" dirty="0">
                <a:effectLst/>
              </a:rPr>
              <a:t>  </a:t>
            </a:r>
            <a:r>
              <a:rPr lang="ru-RU" altLang="ru-RU" sz="1800" u="none" dirty="0">
                <a:effectLst/>
              </a:rPr>
              <a:t>В последнем случае функционал штрафуется на величину λ</a:t>
            </a:r>
            <a:endParaRPr lang="en-US" altLang="ru-RU" sz="1800" u="none" dirty="0">
              <a:effectLst/>
            </a:endParaRPr>
          </a:p>
          <a:p>
            <a:r>
              <a:rPr lang="ru-RU" altLang="ru-RU" sz="1800" u="none" dirty="0">
                <a:effectLst/>
              </a:rPr>
              <a:t>Минимизация</a:t>
            </a:r>
            <a:r>
              <a:rPr lang="en-US" altLang="ru-RU" sz="1800" u="none" dirty="0">
                <a:effectLst/>
              </a:rPr>
              <a:t> </a:t>
            </a:r>
            <a:r>
              <a:rPr lang="ru-RU" altLang="ru-RU" sz="1800" u="none" dirty="0">
                <a:effectLst/>
              </a:rPr>
              <a:t>идет по обычной схеме сетей </a:t>
            </a:r>
            <a:r>
              <a:rPr lang="ru-RU" altLang="ru-RU" sz="1800" u="none" dirty="0" err="1">
                <a:effectLst/>
              </a:rPr>
              <a:t>Хопфилда</a:t>
            </a:r>
            <a:r>
              <a:rPr lang="ru-RU" altLang="ru-RU" sz="1800" u="none" dirty="0">
                <a:effectLst/>
              </a:rPr>
              <a:t>: сеть </a:t>
            </a:r>
            <a:r>
              <a:rPr lang="ru-RU" altLang="ru-RU" sz="1800" u="none" dirty="0" err="1">
                <a:effectLst/>
              </a:rPr>
              <a:t>термализуется</a:t>
            </a:r>
            <a:r>
              <a:rPr lang="ru-RU" altLang="ru-RU" sz="1800" u="none" dirty="0">
                <a:effectLst/>
              </a:rPr>
              <a:t> с последовательностью температур </a:t>
            </a:r>
            <a:r>
              <a:rPr lang="ru-RU" altLang="ru-RU" sz="2000" i="1" u="none" dirty="0">
                <a:effectLst/>
              </a:rPr>
              <a:t>Т</a:t>
            </a:r>
            <a:r>
              <a:rPr lang="en-US" altLang="ru-RU" sz="2000" i="1" u="none" baseline="-25000" dirty="0">
                <a:effectLst/>
              </a:rPr>
              <a:t>k</a:t>
            </a:r>
            <a:r>
              <a:rPr lang="en-US" altLang="ru-RU" sz="2000" i="1" u="none" dirty="0">
                <a:effectLst/>
              </a:rPr>
              <a:t>&gt;T</a:t>
            </a:r>
            <a:r>
              <a:rPr lang="en-US" altLang="ru-RU" sz="2000" i="1" u="none" baseline="-25000" dirty="0">
                <a:effectLst/>
              </a:rPr>
              <a:t>k-1</a:t>
            </a:r>
            <a:r>
              <a:rPr lang="en-US" altLang="ru-RU" sz="2000" i="1" u="none" dirty="0">
                <a:effectLst/>
              </a:rPr>
              <a:t>&gt;...&gt;T</a:t>
            </a:r>
            <a:r>
              <a:rPr lang="en-US" altLang="ru-RU" sz="2000" i="1" u="none" baseline="-25000" dirty="0">
                <a:effectLst/>
              </a:rPr>
              <a:t>0</a:t>
            </a:r>
            <a:r>
              <a:rPr lang="en-US" altLang="ru-RU" sz="1800" u="none" dirty="0">
                <a:effectLst/>
              </a:rPr>
              <a:t>,</a:t>
            </a:r>
            <a:r>
              <a:rPr lang="ru-RU" altLang="ru-RU" sz="1800" u="none" dirty="0">
                <a:effectLst/>
              </a:rPr>
              <a:t> применяется теория среднего поля. Метод наискорейшего спуска дает итеративную </a:t>
            </a:r>
            <a:r>
              <a:rPr lang="ru-RU" altLang="ru-RU" sz="1800" u="none" dirty="0" smtClean="0">
                <a:effectLst/>
              </a:rPr>
              <a:t>процедуру</a:t>
            </a:r>
          </a:p>
          <a:p>
            <a:r>
              <a:rPr lang="ru-RU" altLang="ru-RU" dirty="0" smtClean="0"/>
              <a:t>подгонки параметров винтовой линии</a:t>
            </a:r>
            <a:endParaRPr lang="ru-RU" altLang="ru-RU" sz="1800" u="none" dirty="0">
              <a:effectLst/>
            </a:endParaRPr>
          </a:p>
          <a:p>
            <a:endParaRPr lang="en-US" altLang="ru-RU" sz="1800" b="1" u="none" dirty="0">
              <a:effectLst/>
            </a:endParaRPr>
          </a:p>
          <a:p>
            <a:r>
              <a:rPr lang="ru-RU" altLang="ru-RU" sz="1800" u="none" dirty="0" smtClean="0">
                <a:effectLst/>
              </a:rPr>
              <a:t>где </a:t>
            </a:r>
            <a:r>
              <a:rPr lang="en-US" altLang="ru-RU" sz="1800" b="1" u="none" dirty="0" smtClean="0">
                <a:effectLst/>
              </a:rPr>
              <a:t>       </a:t>
            </a:r>
            <a:r>
              <a:rPr lang="ru-RU" altLang="ru-RU" sz="1800" b="1" u="none" dirty="0" smtClean="0">
                <a:effectLst/>
              </a:rPr>
              <a:t>                    </a:t>
            </a:r>
            <a:r>
              <a:rPr lang="en-US" altLang="ru-RU" sz="1800" b="1" u="none" dirty="0" smtClean="0">
                <a:effectLst/>
              </a:rPr>
              <a:t>                 </a:t>
            </a:r>
            <a:r>
              <a:rPr lang="ru-RU" altLang="ru-RU" sz="1800" b="1" u="none" dirty="0" smtClean="0">
                <a:effectLst/>
              </a:rPr>
              <a:t>  </a:t>
            </a:r>
            <a:r>
              <a:rPr lang="en-US" altLang="ru-RU" sz="1800" b="1" u="none" dirty="0" smtClean="0">
                <a:effectLst/>
              </a:rPr>
              <a:t>           </a:t>
            </a:r>
            <a:r>
              <a:rPr lang="ru-RU" altLang="ru-RU" sz="1800" u="none" dirty="0">
                <a:effectLst/>
              </a:rPr>
              <a:t>- факторы </a:t>
            </a:r>
            <a:r>
              <a:rPr lang="ru-RU" altLang="ru-RU" sz="1800" u="none" dirty="0" err="1">
                <a:effectLst/>
              </a:rPr>
              <a:t>Поттса</a:t>
            </a:r>
            <a:r>
              <a:rPr lang="ru-RU" altLang="ru-RU" sz="1800" u="none" dirty="0">
                <a:effectLst/>
              </a:rPr>
              <a:t>, </a:t>
            </a:r>
            <a:r>
              <a:rPr lang="ru-RU" altLang="ru-RU" sz="2000" i="1" u="none" dirty="0">
                <a:effectLst/>
              </a:rPr>
              <a:t>β=1</a:t>
            </a:r>
            <a:r>
              <a:rPr lang="en-US" altLang="ru-RU" sz="2000" i="1" u="none" dirty="0">
                <a:effectLst/>
              </a:rPr>
              <a:t>/T.</a:t>
            </a:r>
            <a:endParaRPr lang="ru-RU" altLang="ru-RU" sz="2000" i="1" u="none" dirty="0">
              <a:effectLst/>
            </a:endParaRP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0" y="-58738"/>
            <a:ext cx="9324975" cy="85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 u="none" dirty="0">
                <a:solidFill>
                  <a:srgbClr val="0000FF"/>
                </a:solidFill>
                <a:effectLst/>
              </a:rPr>
              <a:t>3-4</a:t>
            </a:r>
            <a:r>
              <a:rPr lang="en-US" altLang="ru-RU" sz="2400" b="1" u="none" dirty="0">
                <a:solidFill>
                  <a:srgbClr val="0000FF"/>
                </a:solidFill>
                <a:effectLst/>
              </a:rPr>
              <a:t>. </a:t>
            </a:r>
            <a:r>
              <a:rPr lang="ru-RU" altLang="ru-RU" sz="2400" b="1" u="none" dirty="0">
                <a:solidFill>
                  <a:srgbClr val="0000FF"/>
                </a:solidFill>
                <a:effectLst/>
              </a:rPr>
              <a:t>Введение нейронов, определяющих принадлежность</a:t>
            </a:r>
          </a:p>
          <a:p>
            <a:endParaRPr lang="en-US" altLang="ru-RU" sz="800" b="1" u="none" dirty="0">
              <a:solidFill>
                <a:srgbClr val="D53807"/>
              </a:solidFill>
              <a:effectLst/>
            </a:endParaRPr>
          </a:p>
          <a:p>
            <a:r>
              <a:rPr lang="ru-RU" altLang="ru-RU" sz="1800" b="1" u="none" dirty="0">
                <a:solidFill>
                  <a:srgbClr val="D53807"/>
                </a:solidFill>
                <a:effectLst/>
              </a:rPr>
              <a:t>Пример: пространственный трек в магнитном поле </a:t>
            </a:r>
            <a:r>
              <a:rPr lang="ru-RU" altLang="ru-RU" sz="1800" b="1" u="none" dirty="0" smtClean="0">
                <a:solidFill>
                  <a:srgbClr val="D53807"/>
                </a:solidFill>
                <a:effectLst/>
              </a:rPr>
              <a:t>– винтовая линия</a:t>
            </a:r>
            <a:r>
              <a:rPr lang="ru-RU" altLang="ru-RU" sz="1800" b="1" u="none" dirty="0" smtClean="0">
                <a:effectLst/>
              </a:rPr>
              <a:t> </a:t>
            </a:r>
            <a:endParaRPr lang="ru-RU" altLang="ru-RU" sz="1800" b="1" u="none" dirty="0">
              <a:effectLst/>
            </a:endParaRPr>
          </a:p>
        </p:txBody>
      </p:sp>
      <p:pic>
        <p:nvPicPr>
          <p:cNvPr id="151559" name="Picture 7" descr="elast2"/>
          <p:cNvPicPr>
            <a:picLocks noChangeAspect="1" noChangeArrowheads="1"/>
          </p:cNvPicPr>
          <p:nvPr/>
        </p:nvPicPr>
        <p:blipFill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157788"/>
            <a:ext cx="2735263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60" name="Picture 8" descr="elast3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445125"/>
            <a:ext cx="2592388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1561" name="Object 9"/>
          <p:cNvGraphicFramePr>
            <a:graphicFrameLocks noChangeAspect="1"/>
          </p:cNvGraphicFramePr>
          <p:nvPr/>
        </p:nvGraphicFramePr>
        <p:xfrm>
          <a:off x="900113" y="765175"/>
          <a:ext cx="6840537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8987" r:id="rId5" imgW="6607113" imgH="1059048" progId="">
                  <p:embed/>
                </p:oleObj>
              </mc:Choice>
              <mc:Fallback>
                <p:oleObj r:id="rId5" imgW="6607113" imgH="105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765175"/>
                        <a:ext cx="6840537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AB72E-C4C6-40F2-A977-1106D74CDBCF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94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8" name="Rectangle 4"/>
          <p:cNvSpPr>
            <a:spLocks noChangeArrowheads="1"/>
          </p:cNvSpPr>
          <p:nvPr/>
        </p:nvSpPr>
        <p:spPr bwMode="auto">
          <a:xfrm>
            <a:off x="539750" y="0"/>
            <a:ext cx="805656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altLang="ru-RU" sz="3200" b="1" u="none" dirty="0" smtClean="0">
                <a:solidFill>
                  <a:srgbClr val="0000FF"/>
                </a:solidFill>
                <a:effectLst/>
              </a:rPr>
              <a:t>Эластичные </a:t>
            </a:r>
            <a:r>
              <a:rPr lang="ru-RU" altLang="ru-RU" sz="3200" b="1" u="none" dirty="0" err="1" smtClean="0">
                <a:solidFill>
                  <a:srgbClr val="0000FF"/>
                </a:solidFill>
                <a:effectLst/>
              </a:rPr>
              <a:t>нейросети</a:t>
            </a:r>
            <a:r>
              <a:rPr lang="ru-RU" altLang="ru-RU" sz="3200" b="1" u="none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altLang="ru-RU" sz="3200" b="1" u="none" dirty="0" smtClean="0">
                <a:solidFill>
                  <a:srgbClr val="0000FF"/>
                </a:solidFill>
                <a:effectLst/>
              </a:rPr>
              <a:t>(</a:t>
            </a:r>
            <a:r>
              <a:rPr lang="ru-RU" altLang="ru-RU" sz="3200" b="1" u="none" dirty="0" smtClean="0">
                <a:solidFill>
                  <a:srgbClr val="0000FF"/>
                </a:solidFill>
                <a:effectLst/>
              </a:rPr>
              <a:t>продолжение</a:t>
            </a:r>
            <a:r>
              <a:rPr lang="en-US" altLang="ru-RU" sz="3200" b="1" u="none" dirty="0" smtClean="0">
                <a:solidFill>
                  <a:srgbClr val="0000FF"/>
                </a:solidFill>
                <a:effectLst/>
              </a:rPr>
              <a:t>)</a:t>
            </a:r>
            <a:endParaRPr lang="ru-RU" altLang="ru-RU" sz="3200" b="1" u="none" dirty="0">
              <a:solidFill>
                <a:srgbClr val="0000FF"/>
              </a:solidFill>
              <a:effectLst/>
            </a:endParaRPr>
          </a:p>
        </p:txBody>
      </p:sp>
      <p:sp>
        <p:nvSpPr>
          <p:cNvPr id="262149" name="Rectangle 5"/>
          <p:cNvSpPr>
            <a:spLocks noChangeArrowheads="1"/>
          </p:cNvSpPr>
          <p:nvPr/>
        </p:nvSpPr>
        <p:spPr bwMode="auto">
          <a:xfrm>
            <a:off x="0" y="3071813"/>
            <a:ext cx="8964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altLang="ru-RU" sz="1600" b="1" u="none">
                <a:effectLst/>
              </a:rPr>
              <a:t> </a:t>
            </a:r>
          </a:p>
        </p:txBody>
      </p:sp>
      <p:pic>
        <p:nvPicPr>
          <p:cNvPr id="262150" name="Picture 6" descr="REAL1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2735262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51" name="Picture 7" descr="FIGOUTcopy"/>
          <p:cNvPicPr>
            <a:picLocks noChangeAspect="1" noChangeArrowheads="1"/>
          </p:cNvPicPr>
          <p:nvPr/>
        </p:nvPicPr>
        <p:blipFill>
          <a:blip r:embed="rId3" cstate="print">
            <a:lum bright="-14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836613"/>
            <a:ext cx="2447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221163"/>
            <a:ext cx="457200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2987675" y="692150"/>
            <a:ext cx="381657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800" b="1" u="none" dirty="0" smtClean="0">
                <a:effectLst/>
              </a:rPr>
              <a:t>Применение </a:t>
            </a:r>
            <a:r>
              <a:rPr lang="ru-RU" altLang="ru-RU" sz="1800" b="1" u="none" dirty="0" err="1" smtClean="0">
                <a:effectLst/>
              </a:rPr>
              <a:t>эласт</a:t>
            </a:r>
            <a:r>
              <a:rPr lang="ru-RU" altLang="ru-RU" sz="1800" b="1" u="none" dirty="0" smtClean="0">
                <a:effectLst/>
              </a:rPr>
              <a:t>. ИНС для </a:t>
            </a:r>
            <a:endParaRPr lang="en-US" altLang="ru-RU" sz="1800" b="1" u="none" dirty="0">
              <a:effectLst/>
            </a:endParaRPr>
          </a:p>
          <a:p>
            <a:r>
              <a:rPr lang="ru-RU" altLang="ru-RU" sz="1800" b="1" u="none" dirty="0" smtClean="0">
                <a:effectLst/>
              </a:rPr>
              <a:t>поиска </a:t>
            </a:r>
            <a:r>
              <a:rPr lang="ru-RU" altLang="ru-RU" sz="1800" b="1" u="none" dirty="0" err="1" smtClean="0">
                <a:effectLst/>
              </a:rPr>
              <a:t>черенковских</a:t>
            </a:r>
            <a:r>
              <a:rPr lang="ru-RU" altLang="ru-RU" sz="1800" b="1" u="none" dirty="0" smtClean="0">
                <a:effectLst/>
              </a:rPr>
              <a:t> колец</a:t>
            </a:r>
            <a:endParaRPr lang="en-US" altLang="ru-RU" sz="1800" b="1" u="none" dirty="0">
              <a:effectLst/>
            </a:endParaRPr>
          </a:p>
          <a:p>
            <a:endParaRPr lang="en-US" altLang="ru-RU" sz="1800" b="1" u="none" dirty="0">
              <a:effectLst/>
            </a:endParaRPr>
          </a:p>
          <a:p>
            <a:r>
              <a:rPr lang="ru-RU" altLang="ru-RU" sz="1800" b="1" u="none" dirty="0" smtClean="0">
                <a:effectLst/>
              </a:rPr>
              <a:t>и распознавания треков</a:t>
            </a:r>
            <a:endParaRPr lang="en-US" altLang="ru-RU" sz="1800" b="1" u="none" dirty="0">
              <a:effectLst/>
            </a:endParaRPr>
          </a:p>
          <a:p>
            <a:endParaRPr lang="en-US" altLang="ru-RU" sz="1800" b="1" u="none" dirty="0">
              <a:effectLst/>
            </a:endParaRPr>
          </a:p>
          <a:p>
            <a:endParaRPr lang="en-US" altLang="ru-RU" sz="1800" b="1" u="none" dirty="0">
              <a:effectLst/>
            </a:endParaRPr>
          </a:p>
          <a:p>
            <a:r>
              <a:rPr lang="ru-RU" altLang="ru-RU" sz="1800" b="0" u="none" dirty="0" smtClean="0">
                <a:effectLst/>
              </a:rPr>
              <a:t>Ограничение на одновременный поиск </a:t>
            </a:r>
            <a:r>
              <a:rPr lang="ru-RU" altLang="ru-RU" b="0" dirty="0" smtClean="0"/>
              <a:t>- не более 13 объектов</a:t>
            </a:r>
            <a:endParaRPr lang="en-US" altLang="ru-RU" sz="1800" b="0" u="none" dirty="0">
              <a:effectLst/>
            </a:endParaRPr>
          </a:p>
        </p:txBody>
      </p:sp>
      <p:sp>
        <p:nvSpPr>
          <p:cNvPr id="262154" name="AutoShape 10"/>
          <p:cNvSpPr>
            <a:spLocks noChangeArrowheads="1"/>
          </p:cNvSpPr>
          <p:nvPr/>
        </p:nvSpPr>
        <p:spPr bwMode="auto">
          <a:xfrm>
            <a:off x="4500563" y="1876861"/>
            <a:ext cx="1728787" cy="215900"/>
          </a:xfrm>
          <a:prstGeom prst="rightArrow">
            <a:avLst>
              <a:gd name="adj1" fmla="val 50000"/>
              <a:gd name="adj2" fmla="val 200184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2155" name="AutoShape 11"/>
          <p:cNvSpPr>
            <a:spLocks noChangeArrowheads="1"/>
          </p:cNvSpPr>
          <p:nvPr/>
        </p:nvSpPr>
        <p:spPr bwMode="auto">
          <a:xfrm>
            <a:off x="3708400" y="1341438"/>
            <a:ext cx="1550988" cy="215900"/>
          </a:xfrm>
          <a:prstGeom prst="leftArrow">
            <a:avLst>
              <a:gd name="adj1" fmla="val 50000"/>
              <a:gd name="adj2" fmla="val 17959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2156" name="Text Box 12"/>
          <p:cNvSpPr txBox="1">
            <a:spLocks noChangeArrowheads="1"/>
          </p:cNvSpPr>
          <p:nvPr/>
        </p:nvSpPr>
        <p:spPr bwMode="auto">
          <a:xfrm>
            <a:off x="35495" y="4365625"/>
            <a:ext cx="4532535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800" b="1" u="none" dirty="0" smtClean="0">
                <a:effectLst/>
              </a:rPr>
              <a:t>Треки в дрейфовой камере в магнитном поле с ее лево-право неопределенностью. Потребовалось вводить </a:t>
            </a:r>
            <a:r>
              <a:rPr lang="en-US" altLang="ru-RU" sz="1800" b="1" u="none" dirty="0" smtClean="0">
                <a:solidFill>
                  <a:srgbClr val="D53807"/>
                </a:solidFill>
                <a:effectLst/>
              </a:rPr>
              <a:t>2D </a:t>
            </a:r>
            <a:r>
              <a:rPr lang="ru-RU" altLang="ru-RU" sz="1800" b="1" u="none" dirty="0" smtClean="0">
                <a:solidFill>
                  <a:srgbClr val="D53807"/>
                </a:solidFill>
                <a:effectLst/>
              </a:rPr>
              <a:t>нейроны</a:t>
            </a:r>
            <a:r>
              <a:rPr lang="en-US" altLang="ru-RU" sz="1800" b="1" u="none" dirty="0" smtClean="0">
                <a:solidFill>
                  <a:srgbClr val="D53807"/>
                </a:solidFill>
                <a:effectLst/>
              </a:rPr>
              <a:t> </a:t>
            </a:r>
            <a:r>
              <a:rPr lang="en-US" altLang="ru-RU" sz="2000" b="1" i="1" u="none" dirty="0">
                <a:effectLst/>
              </a:rPr>
              <a:t>S</a:t>
            </a:r>
            <a:r>
              <a:rPr lang="ru-RU" altLang="ru-RU" sz="2000" b="1" i="1" u="none" baseline="-25000" dirty="0">
                <a:effectLst/>
              </a:rPr>
              <a:t>i</a:t>
            </a:r>
            <a:r>
              <a:rPr lang="en-US" altLang="ru-RU" sz="2000" b="1" i="1" u="none" dirty="0">
                <a:effectLst/>
              </a:rPr>
              <a:t>=(</a:t>
            </a:r>
            <a:r>
              <a:rPr lang="ru-RU" altLang="ru-RU" sz="2000" b="1" i="1" u="none" dirty="0" err="1">
                <a:effectLst/>
              </a:rPr>
              <a:t>s</a:t>
            </a:r>
            <a:r>
              <a:rPr lang="ru-RU" altLang="ru-RU" sz="2000" b="1" i="1" u="none" baseline="-25000" dirty="0" err="1">
                <a:effectLst/>
              </a:rPr>
              <a:t>i</a:t>
            </a:r>
            <a:r>
              <a:rPr lang="en-US" altLang="ru-RU" sz="2000" b="1" i="1" u="none" baseline="30000" dirty="0">
                <a:effectLst/>
              </a:rPr>
              <a:t>+</a:t>
            </a:r>
            <a:r>
              <a:rPr lang="en-US" altLang="ru-RU" sz="2000" b="1" i="1" u="none" dirty="0">
                <a:effectLst/>
              </a:rPr>
              <a:t>, </a:t>
            </a:r>
            <a:r>
              <a:rPr lang="ru-RU" altLang="ru-RU" sz="2000" b="1" i="1" u="none" dirty="0" err="1">
                <a:effectLst/>
              </a:rPr>
              <a:t>s</a:t>
            </a:r>
            <a:r>
              <a:rPr lang="ru-RU" altLang="ru-RU" sz="2000" b="1" i="1" u="none" baseline="-25000" dirty="0" err="1">
                <a:effectLst/>
              </a:rPr>
              <a:t>i</a:t>
            </a:r>
            <a:r>
              <a:rPr lang="ru-RU" altLang="ru-RU" sz="2000" b="1" i="1" u="none" baseline="30000" dirty="0">
                <a:effectLst/>
              </a:rPr>
              <a:t> </a:t>
            </a:r>
            <a:r>
              <a:rPr lang="en-US" altLang="ru-RU" sz="2000" b="1" i="1" u="none" baseline="30000" dirty="0">
                <a:effectLst/>
              </a:rPr>
              <a:t>—</a:t>
            </a:r>
            <a:r>
              <a:rPr lang="en-US" altLang="ru-RU" sz="2000" b="1" i="1" u="none" dirty="0">
                <a:effectLst/>
              </a:rPr>
              <a:t>)</a:t>
            </a:r>
            <a:r>
              <a:rPr lang="en-US" altLang="ru-RU" sz="1800" b="1" u="none" dirty="0">
                <a:effectLst/>
              </a:rPr>
              <a:t> </a:t>
            </a:r>
            <a:r>
              <a:rPr lang="ru-RU" altLang="ru-RU" sz="1800" b="1" u="none" dirty="0" smtClean="0">
                <a:effectLst/>
              </a:rPr>
              <a:t>,</a:t>
            </a:r>
            <a:endParaRPr lang="en-US" altLang="ru-RU" sz="1800" b="1" u="none" dirty="0">
              <a:effectLst/>
            </a:endParaRPr>
          </a:p>
          <a:p>
            <a:r>
              <a:rPr lang="ru-RU" altLang="ru-RU" sz="1800" b="1" u="none" dirty="0" smtClean="0">
                <a:effectLst/>
              </a:rPr>
              <a:t>чтобы указать к какому именно треку следует приписать данную точку</a:t>
            </a:r>
            <a:endParaRPr lang="en-US" altLang="ru-RU" sz="1800" b="1" u="none" dirty="0">
              <a:effectLst/>
            </a:endParaRPr>
          </a:p>
        </p:txBody>
      </p:sp>
      <p:sp>
        <p:nvSpPr>
          <p:cNvPr id="262157" name="Text Box 13"/>
          <p:cNvSpPr txBox="1">
            <a:spLocks noChangeArrowheads="1"/>
          </p:cNvSpPr>
          <p:nvPr/>
        </p:nvSpPr>
        <p:spPr bwMode="auto">
          <a:xfrm>
            <a:off x="971550" y="3573463"/>
            <a:ext cx="82804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800" b="1" u="none" dirty="0" smtClean="0">
                <a:solidFill>
                  <a:srgbClr val="D53807"/>
                </a:solidFill>
                <a:effectLst/>
              </a:rPr>
              <a:t>Решение: находить объекты по одному, удаляя точки уже найденных </a:t>
            </a:r>
          </a:p>
          <a:p>
            <a:r>
              <a:rPr lang="ru-RU" altLang="ru-RU" sz="1800" b="1" u="none" dirty="0" smtClean="0">
                <a:solidFill>
                  <a:srgbClr val="D53807"/>
                </a:solidFill>
                <a:effectLst/>
              </a:rPr>
              <a:t>Объектов при последующем распознавании</a:t>
            </a:r>
            <a:endParaRPr lang="en-US" altLang="ru-RU" sz="1800" b="1" u="none" dirty="0">
              <a:solidFill>
                <a:srgbClr val="D53807"/>
              </a:solidFill>
              <a:effectLst/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62C9A-30F6-478C-A66D-23AC49555DE7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23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9628"/>
            <a:ext cx="8712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FF"/>
                </a:solidFill>
              </a:rPr>
              <a:t>Биологические предпосылки</a:t>
            </a:r>
          </a:p>
          <a:p>
            <a:r>
              <a:rPr lang="ru-RU" dirty="0">
                <a:solidFill>
                  <a:srgbClr val="C00000"/>
                </a:solidFill>
              </a:rPr>
              <a:t>Привлекательные свойства мозга </a:t>
            </a:r>
            <a:endParaRPr lang="ru-RU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 способность выполнять </a:t>
            </a:r>
            <a:r>
              <a:rPr lang="ru-RU" dirty="0"/>
              <a:t>в параллельном режиме логические, распознающие и оптимизирующие функции;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 smtClean="0"/>
              <a:t> давать </a:t>
            </a:r>
            <a:r>
              <a:rPr lang="ru-RU" dirty="0"/>
              <a:t>приемлемый ответ даже при неполных или ошибочных входных данных; 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 smtClean="0"/>
              <a:t> устойчиво </a:t>
            </a:r>
            <a:r>
              <a:rPr lang="ru-RU" dirty="0"/>
              <a:t>работать при сбоях или выходе из строя одного или даже группы нейронов (пример с Луи </a:t>
            </a:r>
            <a:r>
              <a:rPr lang="ru-RU" dirty="0" err="1"/>
              <a:t>Пастёром</a:t>
            </a:r>
            <a:r>
              <a:rPr lang="ru-RU" dirty="0"/>
              <a:t>);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 smtClean="0"/>
              <a:t> обучаться</a:t>
            </a:r>
            <a:r>
              <a:rPr lang="ru-RU" dirty="0"/>
              <a:t>, т. е. улучшать свои характеристики в процессе обработки данных.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888011"/>
              </p:ext>
            </p:extLst>
          </p:nvPr>
        </p:nvGraphicFramePr>
        <p:xfrm>
          <a:off x="5114910" y="3068960"/>
          <a:ext cx="4016031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545" r:id="rId3" imgW="6954221" imgH="4486901" progId="Unknown">
                  <p:embed/>
                </p:oleObj>
              </mc:Choice>
              <mc:Fallback>
                <p:oleObj r:id="rId3" imgW="6954221" imgH="4486901" progId="Unknown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4910" y="3068960"/>
                        <a:ext cx="4016031" cy="2592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694" y="3068960"/>
            <a:ext cx="500404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u="sng" dirty="0"/>
              <a:t>Биологический нейрон</a:t>
            </a:r>
            <a:r>
              <a:rPr lang="ru-RU" sz="1700" dirty="0"/>
              <a:t> – клетка, состоящая из </a:t>
            </a:r>
            <a:r>
              <a:rPr lang="ru-RU" sz="1700" u="sng" dirty="0"/>
              <a:t>сомы</a:t>
            </a:r>
            <a:r>
              <a:rPr lang="ru-RU" sz="1700" dirty="0"/>
              <a:t> - тела нейрона, </a:t>
            </a:r>
            <a:r>
              <a:rPr lang="ru-RU" sz="1700" dirty="0" smtClean="0"/>
              <a:t>к </a:t>
            </a:r>
            <a:r>
              <a:rPr lang="ru-RU" sz="1700" dirty="0"/>
              <a:t>ней через отростки </a:t>
            </a:r>
            <a:r>
              <a:rPr lang="ru-RU" sz="1700" u="sng" dirty="0"/>
              <a:t>дендриты</a:t>
            </a:r>
            <a:r>
              <a:rPr lang="ru-RU" sz="1700" dirty="0"/>
              <a:t> подходят </a:t>
            </a:r>
            <a:r>
              <a:rPr lang="ru-RU" sz="1700" u="sng" dirty="0"/>
              <a:t>аксоны</a:t>
            </a:r>
            <a:r>
              <a:rPr lang="ru-RU" sz="1700" dirty="0"/>
              <a:t> - линии передач от других нейронов. </a:t>
            </a:r>
            <a:r>
              <a:rPr lang="en-US" sz="1700" dirty="0"/>
              <a:t>C</a:t>
            </a:r>
            <a:r>
              <a:rPr lang="ru-RU" sz="1700" u="sng" dirty="0" err="1"/>
              <a:t>инапс</a:t>
            </a:r>
            <a:r>
              <a:rPr lang="ru-RU" sz="1700" dirty="0"/>
              <a:t> преобразует входную информацию, переводя нейрон в состояние возбуждения или торможения. </a:t>
            </a:r>
          </a:p>
          <a:p>
            <a:r>
              <a:rPr lang="ru-RU" sz="1700" dirty="0"/>
              <a:t>    Мозг состоит из 10</a:t>
            </a:r>
            <a:r>
              <a:rPr lang="ru-RU" sz="1700" baseline="30000" dirty="0"/>
              <a:t>11</a:t>
            </a:r>
            <a:r>
              <a:rPr lang="ru-RU" sz="1700" dirty="0"/>
              <a:t> параллельно работающих нейронов, каждый связан с 10</a:t>
            </a:r>
            <a:r>
              <a:rPr lang="ru-RU" sz="1700" baseline="30000" dirty="0"/>
              <a:t>4</a:t>
            </a:r>
            <a:r>
              <a:rPr lang="ru-RU" sz="1700" dirty="0"/>
              <a:t> других нейронов, так что всего в биологической </a:t>
            </a:r>
            <a:r>
              <a:rPr lang="ru-RU" sz="1700" dirty="0" err="1"/>
              <a:t>нейросети</a:t>
            </a:r>
            <a:r>
              <a:rPr lang="ru-RU" sz="1700" dirty="0"/>
              <a:t> 10</a:t>
            </a:r>
            <a:r>
              <a:rPr lang="ru-RU" sz="1700" baseline="30000" dirty="0"/>
              <a:t>15</a:t>
            </a:r>
            <a:r>
              <a:rPr lang="ru-RU" sz="1700" dirty="0"/>
              <a:t> </a:t>
            </a:r>
            <a:r>
              <a:rPr lang="ru-RU" sz="1700" dirty="0" err="1"/>
              <a:t>нейросвязей</a:t>
            </a:r>
            <a:r>
              <a:rPr lang="ru-RU" sz="1700" dirty="0"/>
              <a:t>!</a:t>
            </a:r>
          </a:p>
          <a:p>
            <a:endParaRPr lang="ru-RU" sz="1700" dirty="0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A0BAE-BFB2-4665-BF92-B432564CF44F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844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03E63-0561-4AE6-A101-D5D33744DAC2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40</a:t>
            </a:fld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2420888"/>
            <a:ext cx="43777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C00000"/>
                </a:solidFill>
              </a:rPr>
              <a:t>Лекция </a:t>
            </a:r>
            <a:r>
              <a:rPr lang="ru-RU" sz="6600" dirty="0" smtClean="0">
                <a:solidFill>
                  <a:srgbClr val="C00000"/>
                </a:solidFill>
              </a:rPr>
              <a:t>3</a:t>
            </a:r>
            <a:endParaRPr lang="ru-RU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80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6512" y="829585"/>
            <a:ext cx="9194266" cy="5658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ru-RU" dirty="0" smtClean="0"/>
              <a:t>Наступила </a:t>
            </a:r>
            <a:r>
              <a:rPr lang="ru-RU" dirty="0" smtClean="0">
                <a:solidFill>
                  <a:srgbClr val="C00000"/>
                </a:solidFill>
              </a:rPr>
              <a:t>эпоха Больших Данных</a:t>
            </a:r>
            <a:r>
              <a:rPr lang="ru-RU" dirty="0" smtClean="0"/>
              <a:t>. </a:t>
            </a:r>
            <a:r>
              <a:rPr lang="ru-RU" dirty="0" smtClean="0">
                <a:solidFill>
                  <a:srgbClr val="C00000"/>
                </a:solidFill>
              </a:rPr>
              <a:t>Новые т</a:t>
            </a:r>
            <a:r>
              <a:rPr lang="ru-RU" b="1" dirty="0" smtClean="0">
                <a:solidFill>
                  <a:srgbClr val="C00000"/>
                </a:solidFill>
                <a:effectLst/>
              </a:rPr>
              <a:t>ехнологические достижения</a:t>
            </a:r>
            <a:r>
              <a:rPr lang="en-US" b="1" dirty="0" smtClean="0">
                <a:solidFill>
                  <a:srgbClr val="C00000"/>
                </a:solidFill>
                <a:effectLst/>
              </a:rPr>
              <a:t>: </a:t>
            </a:r>
            <a:r>
              <a:rPr lang="ru-RU" sz="1600" b="1" dirty="0" smtClean="0">
                <a:effectLst/>
              </a:rPr>
              <a:t>Суперкомпьютеры</a:t>
            </a:r>
            <a:r>
              <a:rPr lang="en-US" sz="1600" b="1" dirty="0" smtClean="0">
                <a:effectLst/>
              </a:rPr>
              <a:t>, </a:t>
            </a:r>
            <a:r>
              <a:rPr lang="ru-RU" sz="1600" b="1" dirty="0" smtClean="0">
                <a:effectLst/>
              </a:rPr>
              <a:t>карты </a:t>
            </a:r>
            <a:r>
              <a:rPr lang="en-US" sz="1600" b="1" dirty="0" smtClean="0">
                <a:effectLst/>
              </a:rPr>
              <a:t>GPU, </a:t>
            </a:r>
            <a:r>
              <a:rPr lang="ru-RU" sz="1600" b="1" dirty="0" smtClean="0">
                <a:effectLst/>
              </a:rPr>
              <a:t>облачные технологии</a:t>
            </a:r>
            <a:r>
              <a:rPr lang="en-US" sz="1600" b="1" dirty="0" smtClean="0">
                <a:effectLst/>
              </a:rPr>
              <a:t>. </a:t>
            </a:r>
            <a:endParaRPr lang="ru-RU" sz="1600" b="1" dirty="0" smtClean="0">
              <a:effectLst/>
            </a:endParaRPr>
          </a:p>
          <a:p>
            <a:pPr marL="0" lvl="0" indent="0">
              <a:buNone/>
            </a:pPr>
            <a:r>
              <a:rPr lang="ru-RU" b="1" dirty="0" smtClean="0">
                <a:solidFill>
                  <a:srgbClr val="C00000"/>
                </a:solidFill>
                <a:effectLst/>
              </a:rPr>
              <a:t>Биологические открытия</a:t>
            </a:r>
            <a:r>
              <a:rPr lang="en-US" b="1" dirty="0" smtClean="0">
                <a:solidFill>
                  <a:srgbClr val="C00000"/>
                </a:solidFill>
                <a:effectLst/>
              </a:rPr>
              <a:t>: </a:t>
            </a:r>
            <a:r>
              <a:rPr lang="ru-RU" sz="1600" b="1" dirty="0" smtClean="0">
                <a:effectLst/>
              </a:rPr>
              <a:t>Мозг млекопитающих организован по принципу многослойной архитектуры, зрительная кора животных непосредственно воспринимает пространственные объекты</a:t>
            </a:r>
            <a:r>
              <a:rPr lang="en-US" sz="1600" b="1" dirty="0" smtClean="0">
                <a:effectLst/>
              </a:rPr>
              <a:t>.</a:t>
            </a:r>
          </a:p>
          <a:p>
            <a:pPr marL="0" indent="0">
              <a:buNone/>
            </a:pPr>
            <a:endParaRPr lang="ru-RU" sz="800" dirty="0">
              <a:effectLst/>
            </a:endParaRPr>
          </a:p>
          <a:p>
            <a:pPr marL="0" lvl="0" indent="0">
              <a:lnSpc>
                <a:spcPct val="114000"/>
              </a:lnSpc>
              <a:buNone/>
            </a:pPr>
            <a:r>
              <a:rPr lang="ru-RU" dirty="0" smtClean="0">
                <a:effectLst/>
              </a:rPr>
              <a:t>Решаемые задачи становятся все более сложными и, </a:t>
            </a:r>
            <a:r>
              <a:rPr lang="ru-RU" dirty="0"/>
              <a:t>чтобы </a:t>
            </a:r>
            <a:r>
              <a:rPr lang="ru-RU" dirty="0" err="1" smtClean="0"/>
              <a:t>нейросеть</a:t>
            </a:r>
            <a:r>
              <a:rPr lang="ru-RU" dirty="0" smtClean="0"/>
              <a:t> могла их адекватно моделировать, </a:t>
            </a:r>
            <a:r>
              <a:rPr lang="ru-RU" dirty="0" smtClean="0">
                <a:effectLst/>
              </a:rPr>
              <a:t>ее архитектура должна становиться все более глубокой, путем добавления больше скрытых слоев и усложнения параметризации.</a:t>
            </a:r>
            <a:r>
              <a:rPr lang="en-US" dirty="0" smtClean="0">
                <a:effectLst/>
              </a:rPr>
              <a:t> </a:t>
            </a:r>
            <a:endParaRPr lang="ru-RU" dirty="0" smtClean="0">
              <a:effectLst/>
            </a:endParaRPr>
          </a:p>
          <a:p>
            <a:pPr marL="0" lvl="0" indent="0">
              <a:lnSpc>
                <a:spcPct val="114000"/>
              </a:lnSpc>
              <a:buNone/>
            </a:pPr>
            <a:r>
              <a:rPr lang="ru-RU" dirty="0" smtClean="0">
                <a:effectLst/>
              </a:rPr>
              <a:t>Однако простое увеличение числа скрытых слоев в большинстве случаев приводило к экспоненциальному росту межнейронных соединений  и проблеме, известной как «</a:t>
            </a:r>
            <a:r>
              <a:rPr lang="ru-RU" dirty="0" smtClean="0">
                <a:solidFill>
                  <a:srgbClr val="C00000"/>
                </a:solidFill>
                <a:effectLst/>
              </a:rPr>
              <a:t>проклятье размерности</a:t>
            </a:r>
            <a:r>
              <a:rPr lang="ru-RU" dirty="0" smtClean="0">
                <a:effectLst/>
              </a:rPr>
              <a:t>»</a:t>
            </a:r>
            <a:r>
              <a:rPr lang="ru-RU" dirty="0"/>
              <a:t>,</a:t>
            </a:r>
            <a:r>
              <a:rPr lang="ru-RU" dirty="0" smtClean="0">
                <a:effectLst/>
              </a:rPr>
              <a:t> ведущей обычно к переобучению сети или </a:t>
            </a:r>
            <a:r>
              <a:rPr lang="ru-RU" dirty="0" err="1" smtClean="0">
                <a:effectLst/>
              </a:rPr>
              <a:t>застреванию</a:t>
            </a:r>
            <a:r>
              <a:rPr lang="ru-RU" dirty="0" smtClean="0">
                <a:effectLst/>
              </a:rPr>
              <a:t> её </a:t>
            </a:r>
            <a:r>
              <a:rPr lang="ru-RU" dirty="0" err="1" smtClean="0">
                <a:effectLst/>
              </a:rPr>
              <a:t>минимизируемой</a:t>
            </a:r>
            <a:r>
              <a:rPr lang="ru-RU" dirty="0" smtClean="0">
                <a:effectLst/>
              </a:rPr>
              <a:t> ошибки в локальном минимуме. </a:t>
            </a:r>
          </a:p>
          <a:p>
            <a:pPr marL="0" lvl="0" indent="0">
              <a:lnSpc>
                <a:spcPct val="114000"/>
              </a:lnSpc>
              <a:buNone/>
            </a:pPr>
            <a:r>
              <a:rPr lang="ru-RU" dirty="0" err="1" smtClean="0"/>
              <a:t>Хопфилдовские</a:t>
            </a:r>
            <a:r>
              <a:rPr lang="ru-RU" dirty="0" smtClean="0"/>
              <a:t> сети также недостаточно эффективны для зашумленных и сложных объектов</a:t>
            </a:r>
            <a:r>
              <a:rPr lang="en-US" dirty="0" smtClean="0">
                <a:effectLst/>
              </a:rPr>
              <a:t>.</a:t>
            </a:r>
            <a:r>
              <a:rPr lang="en-US" b="1" dirty="0" smtClean="0">
                <a:effectLst/>
              </a:rPr>
              <a:t> </a:t>
            </a:r>
            <a:endParaRPr lang="ru-RU" dirty="0">
              <a:effectLst/>
            </a:endParaRPr>
          </a:p>
          <a:p>
            <a:pPr lvl="0"/>
            <a:r>
              <a:rPr lang="ru-RU" sz="2200" b="1" dirty="0" smtClean="0">
                <a:solidFill>
                  <a:srgbClr val="C00000"/>
                </a:solidFill>
                <a:effectLst/>
              </a:rPr>
              <a:t>Возникла необходимость в глубоких </a:t>
            </a:r>
            <a:r>
              <a:rPr lang="ru-RU" sz="2200" b="1" dirty="0" err="1" smtClean="0">
                <a:solidFill>
                  <a:srgbClr val="C00000"/>
                </a:solidFill>
                <a:effectLst/>
              </a:rPr>
              <a:t>нейросетях</a:t>
            </a:r>
            <a:r>
              <a:rPr lang="ru-RU" sz="2200" b="1" dirty="0" smtClean="0">
                <a:solidFill>
                  <a:srgbClr val="C00000"/>
                </a:solidFill>
                <a:effectLst/>
              </a:rPr>
              <a:t>. Неизбежность применения параллелизма и виртуализации их обучения</a:t>
            </a:r>
            <a:endParaRPr lang="ru-RU" sz="2200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19" y="0"/>
            <a:ext cx="91173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rgbClr val="0000FF"/>
                </a:solidFill>
              </a:rPr>
              <a:t>Предпосылки и неизбежность появления </a:t>
            </a:r>
          </a:p>
          <a:p>
            <a:pPr algn="ctr"/>
            <a:r>
              <a:rPr lang="ru-RU" sz="2600" b="1" dirty="0" smtClean="0">
                <a:solidFill>
                  <a:srgbClr val="0000FF"/>
                </a:solidFill>
                <a:effectLst/>
              </a:rPr>
              <a:t>глубоких </a:t>
            </a:r>
            <a:r>
              <a:rPr lang="ru-RU" sz="2600" b="1" dirty="0" err="1" smtClean="0">
                <a:solidFill>
                  <a:srgbClr val="0000FF"/>
                </a:solidFill>
                <a:effectLst/>
              </a:rPr>
              <a:t>нейросетей</a:t>
            </a:r>
            <a:endParaRPr lang="ru-RU" sz="260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97739FE9-2350-4A7A-A285-A20C7DF86EFD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2895600" cy="268139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41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87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00FF"/>
                </a:solidFill>
                <a:effectLst/>
              </a:rPr>
              <a:t>Полносвязная</a:t>
            </a:r>
            <a:r>
              <a:rPr lang="ru-RU" sz="2800" b="1" dirty="0" smtClean="0">
                <a:solidFill>
                  <a:srgbClr val="0000FF"/>
                </a:solidFill>
                <a:effectLst/>
              </a:rPr>
              <a:t> ИНС как машина Больцмана</a:t>
            </a:r>
            <a:endParaRPr lang="ru-RU" sz="28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816021"/>
            <a:ext cx="58575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effectLst/>
              </a:rPr>
              <a:t>Джефри </a:t>
            </a:r>
            <a:r>
              <a:rPr lang="ru-RU" sz="2000" b="1" dirty="0" err="1" smtClean="0">
                <a:solidFill>
                  <a:srgbClr val="000000"/>
                </a:solidFill>
                <a:effectLst/>
              </a:rPr>
              <a:t>Хинтон</a:t>
            </a:r>
            <a:r>
              <a:rPr lang="ru-RU" sz="2000" b="1" dirty="0" smtClean="0">
                <a:solidFill>
                  <a:srgbClr val="000000"/>
                </a:solidFill>
                <a:effectLst/>
              </a:rPr>
              <a:t> в 2006 г. Предложил новый подход, скомбинировав в одной </a:t>
            </a:r>
            <a:r>
              <a:rPr lang="ru-RU" sz="2000" b="1" dirty="0" err="1" smtClean="0">
                <a:solidFill>
                  <a:srgbClr val="000000"/>
                </a:solidFill>
                <a:effectLst/>
              </a:rPr>
              <a:t>нейросети</a:t>
            </a:r>
            <a:r>
              <a:rPr lang="ru-RU" sz="2000" b="1" dirty="0" smtClean="0">
                <a:solidFill>
                  <a:srgbClr val="000000"/>
                </a:solidFill>
                <a:effectLst/>
              </a:rPr>
              <a:t> оба типа </a:t>
            </a:r>
            <a:r>
              <a:rPr lang="ru-RU" sz="2000" b="1" dirty="0" err="1" smtClean="0">
                <a:solidFill>
                  <a:srgbClr val="000000"/>
                </a:solidFill>
                <a:effectLst/>
              </a:rPr>
              <a:t>нейросетей</a:t>
            </a:r>
            <a:r>
              <a:rPr lang="ru-RU" sz="2000" b="1" dirty="0" smtClean="0">
                <a:solidFill>
                  <a:srgbClr val="000000"/>
                </a:solidFill>
                <a:effectLst/>
              </a:rPr>
              <a:t> – обучаемых с учителем методом обратного распространения и </a:t>
            </a:r>
            <a:r>
              <a:rPr lang="ru-RU" sz="2000" b="1" dirty="0" err="1" smtClean="0">
                <a:solidFill>
                  <a:srgbClr val="000000"/>
                </a:solidFill>
                <a:effectLst/>
              </a:rPr>
              <a:t>полносвязных</a:t>
            </a:r>
            <a:r>
              <a:rPr lang="ru-RU" sz="2000" b="1" dirty="0" smtClean="0">
                <a:solidFill>
                  <a:srgbClr val="000000"/>
                </a:solidFill>
                <a:effectLst/>
              </a:rPr>
              <a:t> самообучающихся сетей.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933056"/>
            <a:ext cx="1512168" cy="65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9" y="3724796"/>
            <a:ext cx="1800199" cy="18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95569" y="5517232"/>
            <a:ext cx="151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effectLst/>
              </a:rPr>
              <a:t>Графическое изображение ВМ</a:t>
            </a:r>
            <a:endParaRPr lang="en-US" sz="1200" dirty="0">
              <a:solidFill>
                <a:srgbClr val="000000"/>
              </a:solidFill>
              <a:effectLst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>
          <a:xfrm>
            <a:off x="457200" y="6381327"/>
            <a:ext cx="2133600" cy="340147"/>
          </a:xfrm>
        </p:spPr>
        <p:txBody>
          <a:bodyPr/>
          <a:lstStyle/>
          <a:p>
            <a:fld id="{6ED13744-DE08-47DE-A133-150DF27DF56E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42</a:t>
            </a:fld>
            <a:endParaRPr lang="ru-RU" altLang="ru-RU"/>
          </a:p>
        </p:txBody>
      </p:sp>
      <p:sp>
        <p:nvSpPr>
          <p:cNvPr id="2" name="TextBox 1"/>
          <p:cNvSpPr txBox="1"/>
          <p:nvPr/>
        </p:nvSpPr>
        <p:spPr>
          <a:xfrm>
            <a:off x="2414576" y="3316844"/>
            <a:ext cx="682027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Он рассматривал последние как </a:t>
            </a:r>
            <a:r>
              <a:rPr lang="ru-RU" sz="2000" dirty="0">
                <a:solidFill>
                  <a:srgbClr val="0000FF"/>
                </a:solidFill>
              </a:rPr>
              <a:t>стохастические сети </a:t>
            </a:r>
            <a:r>
              <a:rPr lang="ru-RU" sz="2000" dirty="0"/>
              <a:t>у </a:t>
            </a:r>
            <a:r>
              <a:rPr lang="ru-RU" sz="2000" dirty="0">
                <a:solidFill>
                  <a:srgbClr val="000000"/>
                </a:solidFill>
              </a:rPr>
              <a:t>которых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вероятности состояний подчинены распределению Больцмана</a:t>
            </a:r>
            <a:r>
              <a:rPr lang="en-US" sz="2000" dirty="0" smtClean="0">
                <a:solidFill>
                  <a:srgbClr val="000000"/>
                </a:solidFill>
              </a:rPr>
              <a:t>,</a:t>
            </a:r>
            <a:endParaRPr lang="ru-RU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ru-RU" sz="2000" dirty="0">
                <a:solidFill>
                  <a:srgbClr val="000000"/>
                </a:solidFill>
              </a:rPr>
              <a:t>как функции энергии состояния </a:t>
            </a:r>
            <a:r>
              <a:rPr lang="ru-RU" sz="2400" i="1" dirty="0" smtClean="0">
                <a:sym typeface="Symbol"/>
              </a:rPr>
              <a:t></a:t>
            </a:r>
            <a:r>
              <a:rPr lang="en-US" sz="2400" i="1" baseline="-25000" dirty="0" smtClean="0"/>
              <a:t>I </a:t>
            </a:r>
            <a:r>
              <a:rPr lang="ru-RU" sz="2000" dirty="0" smtClean="0">
                <a:solidFill>
                  <a:srgbClr val="000000"/>
                </a:solidFill>
              </a:rPr>
              <a:t>и </a:t>
            </a:r>
            <a:r>
              <a:rPr lang="ru-RU" sz="2000" dirty="0">
                <a:solidFill>
                  <a:srgbClr val="000000"/>
                </a:solidFill>
              </a:rPr>
              <a:t>температуры </a:t>
            </a:r>
            <a:r>
              <a:rPr lang="en-US" sz="2000" i="1" dirty="0" smtClean="0">
                <a:solidFill>
                  <a:srgbClr val="000000"/>
                </a:solidFill>
              </a:rPr>
              <a:t>T </a:t>
            </a:r>
            <a:r>
              <a:rPr lang="ru-RU" sz="2000" dirty="0" smtClean="0">
                <a:solidFill>
                  <a:srgbClr val="000000"/>
                </a:solidFill>
              </a:rPr>
              <a:t>системы нейронов. </a:t>
            </a:r>
            <a:endParaRPr lang="ru-RU" sz="2000" dirty="0">
              <a:solidFill>
                <a:srgbClr val="000000"/>
              </a:solidFill>
            </a:endParaRPr>
          </a:p>
          <a:p>
            <a:r>
              <a:rPr lang="ru-RU" sz="2000" dirty="0">
                <a:solidFill>
                  <a:srgbClr val="000000"/>
                </a:solidFill>
              </a:rPr>
              <a:t>Поэтому такие сети были названы </a:t>
            </a:r>
            <a:r>
              <a:rPr lang="ru-RU" sz="2000" dirty="0">
                <a:solidFill>
                  <a:srgbClr val="0000FF"/>
                </a:solidFill>
              </a:rPr>
              <a:t>машинами Больцмана (</a:t>
            </a:r>
            <a:r>
              <a:rPr lang="en-US" sz="2000" dirty="0">
                <a:solidFill>
                  <a:srgbClr val="0000FF"/>
                </a:solidFill>
              </a:rPr>
              <a:t>Boltzmann </a:t>
            </a:r>
            <a:r>
              <a:rPr lang="en-US" sz="2000" dirty="0" smtClean="0">
                <a:solidFill>
                  <a:srgbClr val="0000FF"/>
                </a:solidFill>
              </a:rPr>
              <a:t>machine </a:t>
            </a:r>
            <a:r>
              <a:rPr lang="ru-RU" sz="2000" dirty="0" smtClean="0">
                <a:solidFill>
                  <a:srgbClr val="0000FF"/>
                </a:solidFill>
              </a:rPr>
              <a:t>- </a:t>
            </a:r>
            <a:r>
              <a:rPr lang="ru-RU" sz="2000" dirty="0">
                <a:solidFill>
                  <a:srgbClr val="0000FF"/>
                </a:solidFill>
              </a:rPr>
              <a:t>ВМ)</a:t>
            </a:r>
            <a:r>
              <a:rPr lang="ru-RU" sz="2000" dirty="0">
                <a:solidFill>
                  <a:srgbClr val="000000"/>
                </a:solidFill>
              </a:rPr>
              <a:t>.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endParaRPr lang="ru-RU" sz="2000" dirty="0">
              <a:solidFill>
                <a:srgbClr val="00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79388" y="692150"/>
          <a:ext cx="2160587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0006" r:id="rId5" imgW="2467319" imgH="2371429" progId="Unknown">
                  <p:embed/>
                </p:oleObj>
              </mc:Choice>
              <mc:Fallback>
                <p:oleObj r:id="rId5" imgW="2467319" imgH="2371429" progId="Unknown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92150"/>
                        <a:ext cx="2160587" cy="207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02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077B0-7C88-4399-A6CE-44AE493841E7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835696" y="6381328"/>
            <a:ext cx="2895600" cy="268139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10400" y="6374932"/>
            <a:ext cx="2133600" cy="338629"/>
          </a:xfrm>
        </p:spPr>
        <p:txBody>
          <a:bodyPr/>
          <a:lstStyle/>
          <a:p>
            <a:fld id="{5A78442F-AA51-453E-A45D-AEAE194BB88B}" type="slidenum">
              <a:rPr lang="ru-RU" altLang="ru-RU" smtClean="0"/>
              <a:pPr/>
              <a:t>43</a:t>
            </a:fld>
            <a:endParaRPr lang="ru-RU" alt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40287" y="548680"/>
            <a:ext cx="710371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Затем </a:t>
            </a:r>
            <a:r>
              <a:rPr lang="ru-RU" dirty="0" err="1"/>
              <a:t>Хинтон</a:t>
            </a:r>
            <a:r>
              <a:rPr lang="ru-RU" dirty="0"/>
              <a:t> разделил нейроны </a:t>
            </a:r>
            <a:r>
              <a:rPr lang="en-US" dirty="0" smtClean="0"/>
              <a:t> </a:t>
            </a:r>
            <a:r>
              <a:rPr lang="ru-RU" dirty="0" smtClean="0"/>
              <a:t>Б</a:t>
            </a:r>
            <a:r>
              <a:rPr lang="en-US" dirty="0" smtClean="0"/>
              <a:t>M </a:t>
            </a:r>
            <a:r>
              <a:rPr lang="ru-RU" dirty="0" smtClean="0"/>
              <a:t>на две группы </a:t>
            </a:r>
            <a:r>
              <a:rPr lang="ru-RU" u="sng" dirty="0">
                <a:solidFill>
                  <a:srgbClr val="FF0000"/>
                </a:solidFill>
              </a:rPr>
              <a:t>видимых</a:t>
            </a:r>
            <a:r>
              <a:rPr lang="ru-RU" dirty="0"/>
              <a:t> и </a:t>
            </a:r>
            <a:r>
              <a:rPr lang="ru-RU" u="sng" dirty="0">
                <a:solidFill>
                  <a:srgbClr val="00B0F0"/>
                </a:solidFill>
              </a:rPr>
              <a:t>скрытых</a:t>
            </a:r>
            <a:r>
              <a:rPr lang="ru-RU" dirty="0"/>
              <a:t> нейронов, где видимые нейроны </a:t>
            </a:r>
            <a:r>
              <a:rPr lang="ru-RU" dirty="0" smtClean="0"/>
              <a:t>могут </a:t>
            </a:r>
            <a:r>
              <a:rPr lang="ru-RU" dirty="0"/>
              <a:t>получать информацию извне, т.е. воспринимать данные обучающей выборки. Это позволяет вычислить вероятности состояний скрытых нейронов путем установления температурного равновесия всей БМ</a:t>
            </a:r>
            <a:r>
              <a:rPr lang="ru-RU" dirty="0" smtClean="0"/>
              <a:t>.</a:t>
            </a:r>
            <a:r>
              <a:rPr lang="ru-RU" dirty="0"/>
              <a:t> Медленность процесса сходимости к такому равновесию явилось серьезным препятствием для обучения БМ, поэтому </a:t>
            </a:r>
            <a:r>
              <a:rPr lang="ru-RU" dirty="0" err="1"/>
              <a:t>Хинтон</a:t>
            </a:r>
            <a:r>
              <a:rPr lang="ru-RU" dirty="0"/>
              <a:t> предложил </a:t>
            </a:r>
            <a:r>
              <a:rPr lang="ru-RU" dirty="0" smtClean="0"/>
              <a:t>новую эффективную архитектуру  </a:t>
            </a:r>
            <a:r>
              <a:rPr lang="ru-RU" dirty="0"/>
              <a:t>сети, названную им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1680" y="4092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rgbClr val="0000FF"/>
                </a:solidFill>
              </a:rPr>
              <a:t>Ограниченная Машина </a:t>
            </a:r>
            <a:r>
              <a:rPr lang="ru-RU" sz="3200" dirty="0">
                <a:solidFill>
                  <a:srgbClr val="0000FF"/>
                </a:solidFill>
              </a:rPr>
              <a:t>Больцмана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85919"/>
            <a:ext cx="1621222" cy="15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07504" y="3408689"/>
            <a:ext cx="892335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dirty="0"/>
              <a:t>Ограниченной Машиной Больцмана» (</a:t>
            </a:r>
            <a:r>
              <a:rPr lang="en-US" dirty="0">
                <a:solidFill>
                  <a:srgbClr val="0000FF"/>
                </a:solidFill>
              </a:rPr>
              <a:t>restricted Boltzmann machine</a:t>
            </a:r>
            <a:r>
              <a:rPr lang="ru-RU" dirty="0">
                <a:solidFill>
                  <a:srgbClr val="0000FF"/>
                </a:solidFill>
              </a:rPr>
              <a:t> - </a:t>
            </a:r>
            <a:r>
              <a:rPr lang="en-US" dirty="0">
                <a:solidFill>
                  <a:srgbClr val="0000FF"/>
                </a:solidFill>
              </a:rPr>
              <a:t>RBM</a:t>
            </a:r>
            <a:r>
              <a:rPr lang="ru-RU" dirty="0"/>
              <a:t>), в силу запрета в этой архитектуре на связи между </a:t>
            </a:r>
            <a:r>
              <a:rPr lang="ru-RU" dirty="0" smtClean="0"/>
              <a:t>нейронами </a:t>
            </a:r>
            <a:r>
              <a:rPr lang="ru-RU" dirty="0"/>
              <a:t>своего слоя.</a:t>
            </a:r>
          </a:p>
          <a:p>
            <a:endParaRPr lang="ru-RU" sz="800" dirty="0" smtClean="0"/>
          </a:p>
          <a:p>
            <a:r>
              <a:rPr lang="ru-RU" sz="1600" dirty="0" smtClean="0"/>
              <a:t>После </a:t>
            </a:r>
            <a:r>
              <a:rPr lang="ru-RU" sz="1600" dirty="0"/>
              <a:t>обучения </a:t>
            </a:r>
            <a:r>
              <a:rPr lang="en-US" sz="1600" dirty="0"/>
              <a:t>RBM </a:t>
            </a:r>
            <a:r>
              <a:rPr lang="ru-RU" sz="1600" dirty="0"/>
              <a:t>какого-то уровня выходы ее </a:t>
            </a:r>
            <a:r>
              <a:rPr lang="ru-RU" sz="1600" dirty="0" smtClean="0"/>
              <a:t>скрытых нейронов </a:t>
            </a:r>
            <a:r>
              <a:rPr lang="ru-RU" sz="1600" dirty="0"/>
              <a:t>используются как данные для обучения </a:t>
            </a:r>
            <a:r>
              <a:rPr lang="en-US" sz="1600" dirty="0"/>
              <a:t>RBM </a:t>
            </a:r>
            <a:r>
              <a:rPr lang="ru-RU" sz="1600" dirty="0"/>
              <a:t>более высокого уровня. Такой метод упаковки – </a:t>
            </a:r>
            <a:r>
              <a:rPr lang="ru-RU" sz="1600" dirty="0" err="1"/>
              <a:t>стекинга</a:t>
            </a:r>
            <a:r>
              <a:rPr lang="ru-RU" sz="1600" dirty="0"/>
              <a:t> слоев </a:t>
            </a:r>
            <a:r>
              <a:rPr lang="en-US" sz="1600" dirty="0"/>
              <a:t>RBM</a:t>
            </a:r>
            <a:r>
              <a:rPr lang="ru-RU" sz="1600" dirty="0"/>
              <a:t> позволяет эффективно обучать многослойные  конструкции скрытых нейронов и является одной из наиболее применяемых  стратегий </a:t>
            </a:r>
            <a:r>
              <a:rPr lang="ru-RU" sz="1600" u="sng" dirty="0">
                <a:solidFill>
                  <a:srgbClr val="0000FF"/>
                </a:solidFill>
              </a:rPr>
              <a:t>глубокого обучения</a:t>
            </a:r>
            <a:r>
              <a:rPr lang="ru-RU" sz="1600" dirty="0"/>
              <a:t>. С прибавлением каждого нового слоя обобщающие свойства  </a:t>
            </a:r>
            <a:r>
              <a:rPr lang="ru-RU" sz="1600" dirty="0" err="1"/>
              <a:t>нейромодели</a:t>
            </a:r>
            <a:r>
              <a:rPr lang="ru-RU" sz="1600" dirty="0"/>
              <a:t> становятся лучше</a:t>
            </a:r>
            <a:r>
              <a:rPr lang="ru-RU" dirty="0"/>
              <a:t>.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7725" y="2979101"/>
            <a:ext cx="1668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FF"/>
                </a:solidFill>
              </a:rPr>
              <a:t>Графическое </a:t>
            </a:r>
            <a:endParaRPr lang="en-US" sz="1200" dirty="0">
              <a:solidFill>
                <a:srgbClr val="0000FF"/>
              </a:solidFill>
            </a:endParaRPr>
          </a:p>
          <a:p>
            <a:pPr algn="ctr"/>
            <a:r>
              <a:rPr lang="ru-RU" sz="1200" dirty="0">
                <a:solidFill>
                  <a:srgbClr val="0000FF"/>
                </a:solidFill>
              </a:rPr>
              <a:t>изображение </a:t>
            </a:r>
            <a:r>
              <a:rPr lang="en-US" sz="1200" dirty="0">
                <a:solidFill>
                  <a:srgbClr val="0000FF"/>
                </a:solidFill>
              </a:rPr>
              <a:t>R</a:t>
            </a:r>
            <a:r>
              <a:rPr lang="ru-RU" sz="1200" dirty="0">
                <a:solidFill>
                  <a:srgbClr val="0000FF"/>
                </a:solidFill>
              </a:rPr>
              <a:t>ВМ</a:t>
            </a: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4618777" y="5373216"/>
            <a:ext cx="4283967" cy="1001717"/>
          </a:xfrm>
          <a:prstGeom prst="roundRect">
            <a:avLst/>
          </a:prstGeom>
          <a:solidFill>
            <a:srgbClr val="00FFFF">
              <a:alpha val="3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1200" dirty="0"/>
              <a:t>Слово «</a:t>
            </a:r>
            <a:r>
              <a:rPr lang="ru-RU" sz="1200" u="sng" dirty="0">
                <a:solidFill>
                  <a:srgbClr val="0000FF"/>
                </a:solidFill>
              </a:rPr>
              <a:t>глубокий</a:t>
            </a:r>
            <a:r>
              <a:rPr lang="ru-RU" sz="1200" dirty="0"/>
              <a:t>» относится здесь к числу слоев сети. Большинство современных алгоритмов обучения типа МСП используют «мелкую» архитектуру в 1-2 слоя. Мозг млекопитающих организован по принципу глубокой архитектуры</a:t>
            </a:r>
          </a:p>
          <a:p>
            <a:endParaRPr lang="en-US" sz="1200" dirty="0">
              <a:solidFill>
                <a:srgbClr val="000000"/>
              </a:solidFill>
              <a:effectLst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229168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104878" y="891699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00FF"/>
                </a:solidFill>
              </a:rPr>
              <a:t>ВМ</a:t>
            </a:r>
            <a:endParaRPr lang="ru-RU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63" y="35709"/>
            <a:ext cx="9138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FF"/>
                </a:solidFill>
              </a:rPr>
              <a:t>С</a:t>
            </a:r>
            <a:r>
              <a:rPr lang="ru-RU" sz="2800" b="1" dirty="0" smtClean="0">
                <a:solidFill>
                  <a:srgbClr val="0000FF"/>
                </a:solidFill>
                <a:effectLst/>
              </a:rPr>
              <a:t>ети глубокого доверия - </a:t>
            </a:r>
            <a:r>
              <a:rPr lang="en-US" sz="2800" dirty="0" smtClean="0">
                <a:solidFill>
                  <a:srgbClr val="0000FF"/>
                </a:solidFill>
              </a:rPr>
              <a:t>Deep </a:t>
            </a:r>
            <a:r>
              <a:rPr lang="en-US" sz="2800" u="sng" dirty="0">
                <a:solidFill>
                  <a:srgbClr val="0000FF"/>
                </a:solidFill>
              </a:rPr>
              <a:t>Belief</a:t>
            </a:r>
            <a:r>
              <a:rPr lang="en-US" sz="2800" dirty="0">
                <a:solidFill>
                  <a:srgbClr val="0000FF"/>
                </a:solidFill>
              </a:rPr>
              <a:t> Networks</a:t>
            </a:r>
            <a:r>
              <a:rPr lang="ru-RU" sz="2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5797" y="597132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Таким образом </a:t>
            </a:r>
            <a:r>
              <a:rPr lang="ru-RU" dirty="0" err="1"/>
              <a:t>Хинтон</a:t>
            </a:r>
            <a:r>
              <a:rPr lang="ru-RU" dirty="0"/>
              <a:t> ввел Сети глубокого доверия - </a:t>
            </a:r>
            <a:r>
              <a:rPr lang="en-US" dirty="0"/>
              <a:t>Deep </a:t>
            </a:r>
            <a:r>
              <a:rPr lang="en-US" u="sng" dirty="0"/>
              <a:t>Belief</a:t>
            </a:r>
            <a:r>
              <a:rPr lang="en-US" dirty="0"/>
              <a:t> Networks </a:t>
            </a:r>
            <a:r>
              <a:rPr lang="ru-RU" dirty="0"/>
              <a:t>(</a:t>
            </a:r>
            <a:r>
              <a:rPr lang="en-US" dirty="0"/>
              <a:t>DBN</a:t>
            </a:r>
            <a:r>
              <a:rPr lang="ru-RU" dirty="0"/>
              <a:t>), собранные из многих </a:t>
            </a:r>
            <a:r>
              <a:rPr lang="en-US" dirty="0"/>
              <a:t>RBM </a:t>
            </a:r>
            <a:r>
              <a:rPr lang="ru-RU" dirty="0"/>
              <a:t>слоев, способных </a:t>
            </a:r>
            <a:r>
              <a:rPr lang="ru-RU" dirty="0" smtClean="0"/>
              <a:t>самообучаться</a:t>
            </a:r>
            <a:r>
              <a:rPr lang="ru-RU" dirty="0"/>
              <a:t>, получая распределения вероятностей того, что подается им на вход. </a:t>
            </a:r>
            <a:endParaRPr 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5942" y="2780928"/>
            <a:ext cx="90341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Эволюция </a:t>
            </a:r>
            <a:r>
              <a:rPr lang="en-US" dirty="0"/>
              <a:t>RBM </a:t>
            </a:r>
            <a:r>
              <a:rPr lang="ru-RU" dirty="0"/>
              <a:t>слоев выполняется </a:t>
            </a:r>
            <a:r>
              <a:rPr lang="ru-RU" dirty="0">
                <a:solidFill>
                  <a:srgbClr val="C00000"/>
                </a:solidFill>
              </a:rPr>
              <a:t>методом Монте Карло по схеме Марковской цепи</a:t>
            </a:r>
            <a:r>
              <a:rPr lang="ru-RU" dirty="0"/>
              <a:t> (</a:t>
            </a:r>
            <a:r>
              <a:rPr lang="en-US" dirty="0"/>
              <a:t>Markov chain Monte Carlo</a:t>
            </a:r>
            <a:r>
              <a:rPr lang="ru-RU" dirty="0"/>
              <a:t> - </a:t>
            </a:r>
            <a:r>
              <a:rPr lang="en-US" dirty="0"/>
              <a:t>MCMC</a:t>
            </a:r>
            <a:r>
              <a:rPr lang="ru-RU" dirty="0"/>
              <a:t>), который должен сойтись в процессе эволюции, чтобы получить </a:t>
            </a:r>
            <a:r>
              <a:rPr lang="ru-RU" dirty="0" smtClean="0"/>
              <a:t>средние значения </a:t>
            </a:r>
            <a:r>
              <a:rPr lang="ru-RU" dirty="0"/>
              <a:t>искомых параметров. Но поскольку сходимость этого метода всегда слишком </a:t>
            </a:r>
            <a:r>
              <a:rPr lang="ru-RU" dirty="0" smtClean="0"/>
              <a:t>медленная </a:t>
            </a:r>
            <a:r>
              <a:rPr lang="ru-RU" dirty="0"/>
              <a:t>для практических применений,  </a:t>
            </a:r>
            <a:r>
              <a:rPr lang="ru-RU" dirty="0" err="1"/>
              <a:t>Хинтон</a:t>
            </a:r>
            <a:r>
              <a:rPr lang="ru-RU" dirty="0"/>
              <a:t> придумал </a:t>
            </a:r>
            <a:r>
              <a:rPr lang="ru-RU" dirty="0" smtClean="0"/>
              <a:t>минимизировать в процессе обучения некую </a:t>
            </a:r>
            <a:r>
              <a:rPr lang="ru-RU" dirty="0"/>
              <a:t>другую функцию, названную им «</a:t>
            </a:r>
            <a:r>
              <a:rPr lang="ru-RU" dirty="0" err="1">
                <a:solidFill>
                  <a:srgbClr val="C00000"/>
                </a:solidFill>
              </a:rPr>
              <a:t>контрастивное</a:t>
            </a:r>
            <a:r>
              <a:rPr lang="ru-RU" dirty="0">
                <a:solidFill>
                  <a:srgbClr val="C00000"/>
                </a:solidFill>
              </a:rPr>
              <a:t> расхождение</a:t>
            </a:r>
            <a:r>
              <a:rPr lang="ru-RU" dirty="0"/>
              <a:t>» (С</a:t>
            </a:r>
            <a:r>
              <a:rPr lang="en-US" dirty="0" err="1"/>
              <a:t>ontrastive</a:t>
            </a:r>
            <a:r>
              <a:rPr lang="en-US" dirty="0"/>
              <a:t> D</a:t>
            </a:r>
            <a:r>
              <a:rPr lang="en-GB" dirty="0" err="1" smtClean="0"/>
              <a:t>ivergence</a:t>
            </a:r>
            <a:r>
              <a:rPr lang="ru-RU" dirty="0" smtClean="0"/>
              <a:t>), </a:t>
            </a:r>
            <a:r>
              <a:rPr lang="ru-RU" dirty="0"/>
              <a:t>при которой цепь Маркова может выполнить только один шаг и получить, на удивление, вполне приемлемый результат. </a:t>
            </a:r>
            <a:endParaRPr lang="ru-RU" dirty="0" smtClean="0"/>
          </a:p>
          <a:p>
            <a:endParaRPr lang="ru-RU" sz="800" dirty="0"/>
          </a:p>
          <a:p>
            <a:r>
              <a:rPr lang="ru-RU" dirty="0" smtClean="0"/>
              <a:t>По </a:t>
            </a:r>
            <a:r>
              <a:rPr lang="ru-RU" dirty="0"/>
              <a:t>окончании такого </a:t>
            </a:r>
            <a:r>
              <a:rPr lang="ru-RU" dirty="0">
                <a:solidFill>
                  <a:srgbClr val="C00000"/>
                </a:solidFill>
              </a:rPr>
              <a:t>предварительного обучения несколькими </a:t>
            </a:r>
            <a:r>
              <a:rPr lang="en-US" dirty="0">
                <a:solidFill>
                  <a:srgbClr val="C00000"/>
                </a:solidFill>
              </a:rPr>
              <a:t>RBM </a:t>
            </a:r>
            <a:r>
              <a:rPr lang="ru-RU" dirty="0"/>
              <a:t>слоями финальная </a:t>
            </a:r>
            <a:r>
              <a:rPr lang="ru-RU" dirty="0" smtClean="0"/>
              <a:t>классификация выполняется </a:t>
            </a:r>
            <a:r>
              <a:rPr lang="ru-RU" dirty="0"/>
              <a:t>в последнем слое </a:t>
            </a:r>
            <a:r>
              <a:rPr lang="en-US" dirty="0"/>
              <a:t>DBN</a:t>
            </a:r>
            <a:r>
              <a:rPr lang="ru-RU" dirty="0"/>
              <a:t>, обучаемом методом обратного распространения ошибки.  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67C0-8533-4977-970A-7D4D580F58ED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44</a:t>
            </a:fld>
            <a:endParaRPr lang="ru-RU" altLang="ru-RU"/>
          </a:p>
        </p:txBody>
      </p:sp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8" y="586305"/>
            <a:ext cx="4573412" cy="204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5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fld id="{AB9B1785-1D27-474D-B80A-527706999ECF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35613"/>
            <a:ext cx="2895600" cy="285862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453335"/>
            <a:ext cx="2133600" cy="268139"/>
          </a:xfrm>
        </p:spPr>
        <p:txBody>
          <a:bodyPr/>
          <a:lstStyle/>
          <a:p>
            <a:fld id="{5A78442F-AA51-453E-A45D-AEAE194BB88B}" type="slidenum">
              <a:rPr lang="ru-RU" altLang="ru-RU" smtClean="0"/>
              <a:pPr/>
              <a:t>45</a:t>
            </a:fld>
            <a:endParaRPr lang="ru-RU" alt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0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dirty="0">
                <a:solidFill>
                  <a:srgbClr val="0000FF"/>
                </a:solidFill>
              </a:rPr>
              <a:t>Различные типы глубоких </a:t>
            </a:r>
            <a:r>
              <a:rPr lang="ru-RU" sz="3200" dirty="0" err="1" smtClean="0">
                <a:solidFill>
                  <a:srgbClr val="0000FF"/>
                </a:solidFill>
              </a:rPr>
              <a:t>нейросетей</a:t>
            </a:r>
            <a:endParaRPr lang="en-US" sz="3200" dirty="0" smtClean="0">
              <a:solidFill>
                <a:srgbClr val="0000FF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ru-RU" sz="2600" dirty="0" smtClean="0">
                <a:solidFill>
                  <a:srgbClr val="0000FF"/>
                </a:solidFill>
              </a:rPr>
              <a:t>и проблемы их обучения </a:t>
            </a:r>
            <a:endParaRPr lang="ru-RU" sz="26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64" y="620688"/>
            <a:ext cx="91321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AutoNum type="arabicPeriod"/>
            </a:pPr>
            <a:r>
              <a:rPr lang="ru-RU" sz="2800" u="sng" dirty="0" smtClean="0">
                <a:solidFill>
                  <a:srgbClr val="0000FF"/>
                </a:solidFill>
              </a:rPr>
              <a:t>Многослойная прямоточная нейронная сеть</a:t>
            </a:r>
          </a:p>
          <a:p>
            <a:pPr marL="0" lvl="2"/>
            <a:r>
              <a:rPr lang="ru-RU" sz="1600" dirty="0" smtClean="0"/>
              <a:t>Задана обучающая выборка </a:t>
            </a:r>
            <a:r>
              <a:rPr lang="ru-RU" sz="1600" dirty="0"/>
              <a:t>(</a:t>
            </a:r>
            <a:r>
              <a:rPr lang="en-US" sz="1600" dirty="0"/>
              <a:t>X</a:t>
            </a:r>
            <a:r>
              <a:rPr lang="en-US" sz="1600" baseline="-25000" dirty="0"/>
              <a:t>i</a:t>
            </a:r>
            <a:r>
              <a:rPr lang="ru-RU" sz="1600" dirty="0"/>
              <a:t>,</a:t>
            </a:r>
            <a:r>
              <a:rPr lang="en-US" sz="1600" dirty="0" err="1"/>
              <a:t>Z</a:t>
            </a:r>
            <a:r>
              <a:rPr lang="en-US" sz="1600" baseline="-25000" dirty="0" err="1"/>
              <a:t>i</a:t>
            </a:r>
            <a:r>
              <a:rPr lang="ru-RU" sz="1600" dirty="0" smtClean="0"/>
              <a:t>). Инициируем </a:t>
            </a:r>
            <a:r>
              <a:rPr lang="ru-RU" sz="1600" dirty="0"/>
              <a:t>веса</a:t>
            </a:r>
            <a:r>
              <a:rPr lang="ru-RU" sz="1600" i="1" dirty="0"/>
              <a:t> </a:t>
            </a:r>
            <a:r>
              <a:rPr lang="en-US" sz="1600" i="1" dirty="0" err="1"/>
              <a:t>w</a:t>
            </a:r>
            <a:r>
              <a:rPr lang="en-US" sz="1600" i="1" baseline="-25000" dirty="0" err="1"/>
              <a:t>ij</a:t>
            </a:r>
            <a:r>
              <a:rPr lang="ru-RU" sz="1600" i="1" dirty="0"/>
              <a:t>, </a:t>
            </a:r>
            <a:r>
              <a:rPr lang="ru-RU" sz="1600" dirty="0" smtClean="0"/>
              <a:t>выбираем</a:t>
            </a:r>
            <a:r>
              <a:rPr lang="ru-RU" sz="1600" i="1" dirty="0" smtClean="0"/>
              <a:t> </a:t>
            </a:r>
            <a:r>
              <a:rPr lang="ru-RU" sz="1600" dirty="0" smtClean="0"/>
              <a:t>активационную функцию</a:t>
            </a:r>
            <a:r>
              <a:rPr lang="ru-RU" sz="1600" i="1" dirty="0" smtClean="0"/>
              <a:t> </a:t>
            </a:r>
            <a:r>
              <a:rPr lang="en-US" sz="1600" i="1" dirty="0"/>
              <a:t>g</a:t>
            </a:r>
            <a:r>
              <a:rPr lang="ru-RU" sz="1600" i="1" dirty="0"/>
              <a:t>(</a:t>
            </a:r>
            <a:r>
              <a:rPr lang="en-US" sz="1600" i="1" dirty="0"/>
              <a:t>x</a:t>
            </a:r>
            <a:r>
              <a:rPr lang="ru-RU" sz="1600" i="1" dirty="0" smtClean="0"/>
              <a:t>) </a:t>
            </a:r>
            <a:r>
              <a:rPr lang="ru-RU" sz="1600" dirty="0" smtClean="0"/>
              <a:t>(обычно </a:t>
            </a:r>
            <a:r>
              <a:rPr lang="ru-RU" sz="1600" dirty="0" err="1" smtClean="0"/>
              <a:t>сигмоид</a:t>
            </a:r>
            <a:r>
              <a:rPr lang="ru-RU" sz="1600" dirty="0" smtClean="0"/>
              <a:t> </a:t>
            </a:r>
            <a:r>
              <a:rPr lang="ru-RU" sz="1600" i="1" dirty="0"/>
              <a:t>σ(</a:t>
            </a:r>
            <a:r>
              <a:rPr lang="en-US" sz="1600" i="1" dirty="0"/>
              <a:t>x</a:t>
            </a:r>
            <a:r>
              <a:rPr lang="ru-RU" sz="1600" i="1" dirty="0" smtClean="0"/>
              <a:t>)</a:t>
            </a:r>
            <a:r>
              <a:rPr lang="ru-RU" sz="1600" dirty="0" smtClean="0"/>
              <a:t>) и обучаем сеть.</a:t>
            </a:r>
            <a:endParaRPr lang="ru-RU" sz="1600" dirty="0"/>
          </a:p>
          <a:p>
            <a:pPr marL="0" indent="0">
              <a:buNone/>
            </a:pPr>
            <a:r>
              <a:rPr lang="ru-RU" sz="1600" u="sng" dirty="0" smtClean="0">
                <a:solidFill>
                  <a:srgbClr val="0000FF"/>
                </a:solidFill>
              </a:rPr>
              <a:t>Прежний опыт: </a:t>
            </a:r>
            <a:r>
              <a:rPr lang="ru-RU" sz="1600" dirty="0"/>
              <a:t>ч</a:t>
            </a:r>
            <a:r>
              <a:rPr lang="ru-RU" altLang="ru-RU" sz="1600" dirty="0" smtClean="0"/>
              <a:t>тобы </a:t>
            </a:r>
            <a:r>
              <a:rPr lang="ru-RU" altLang="ru-RU" sz="1600" dirty="0"/>
              <a:t>обучить </a:t>
            </a:r>
            <a:r>
              <a:rPr lang="ru-RU" altLang="ru-RU" sz="1600" dirty="0" smtClean="0"/>
              <a:t>сеть </a:t>
            </a:r>
            <a:r>
              <a:rPr lang="ru-RU" altLang="ru-RU" sz="1600" dirty="0"/>
              <a:t>применяют </a:t>
            </a:r>
            <a:r>
              <a:rPr lang="ru-RU" altLang="ru-RU" sz="1600" dirty="0">
                <a:solidFill>
                  <a:srgbClr val="FF0000"/>
                </a:solidFill>
              </a:rPr>
              <a:t>метод  обратного распространения ошибки</a:t>
            </a:r>
            <a:r>
              <a:rPr lang="ru-RU" altLang="ru-RU" sz="1600" dirty="0">
                <a:solidFill>
                  <a:srgbClr val="0000FF"/>
                </a:solidFill>
              </a:rPr>
              <a:t>, </a:t>
            </a:r>
            <a:r>
              <a:rPr lang="ru-RU" altLang="ru-RU" sz="1600" dirty="0"/>
              <a:t>когда </a:t>
            </a:r>
            <a:r>
              <a:rPr lang="ru-RU" altLang="ru-RU" sz="1600" dirty="0" smtClean="0"/>
              <a:t>методом градиентного спуска минимизируют </a:t>
            </a:r>
            <a:r>
              <a:rPr lang="ru-RU" altLang="ru-RU" sz="1600" dirty="0"/>
              <a:t>по всем весам </a:t>
            </a:r>
            <a:r>
              <a:rPr lang="ru-RU" altLang="ru-RU" sz="1600" dirty="0" smtClean="0">
                <a:solidFill>
                  <a:srgbClr val="0000FF"/>
                </a:solidFill>
              </a:rPr>
              <a:t>квадратичную функцию </a:t>
            </a:r>
            <a:r>
              <a:rPr lang="ru-RU" altLang="ru-RU" sz="1600" dirty="0">
                <a:solidFill>
                  <a:srgbClr val="0000FF"/>
                </a:solidFill>
              </a:rPr>
              <a:t>ошибки сети: </a:t>
            </a:r>
            <a:r>
              <a:rPr lang="en-GB" altLang="ru-RU" sz="2000" i="1" dirty="0" smtClean="0"/>
              <a:t>E=</a:t>
            </a:r>
            <a:r>
              <a:rPr lang="el-GR" altLang="ru-RU" sz="2000" i="1" dirty="0" smtClean="0"/>
              <a:t>Σ</a:t>
            </a:r>
            <a:r>
              <a:rPr lang="en-US" altLang="ru-RU" sz="2000" i="1" baseline="-25000" dirty="0" smtClean="0"/>
              <a:t>m</a:t>
            </a:r>
            <a:r>
              <a:rPr lang="el-GR" altLang="ru-RU" sz="2000" i="1" dirty="0" smtClean="0"/>
              <a:t>Σ</a:t>
            </a:r>
            <a:r>
              <a:rPr lang="en-US" altLang="ru-RU" sz="2000" i="1" baseline="-25000" dirty="0" err="1" smtClean="0"/>
              <a:t>ij</a:t>
            </a:r>
            <a:r>
              <a:rPr lang="en-US" altLang="ru-RU" sz="2000" i="1" baseline="-25000" dirty="0" smtClean="0"/>
              <a:t> </a:t>
            </a:r>
            <a:r>
              <a:rPr lang="en-US" altLang="ru-RU" sz="2000" i="1" dirty="0" smtClean="0"/>
              <a:t>(</a:t>
            </a:r>
            <a:r>
              <a:rPr lang="en-GB" altLang="ru-RU" sz="2000" i="1" dirty="0" err="1" smtClean="0"/>
              <a:t>y</a:t>
            </a:r>
            <a:r>
              <a:rPr lang="en-GB" altLang="ru-RU" sz="2000" i="1" baseline="-25000" dirty="0" err="1" smtClean="0"/>
              <a:t>i</a:t>
            </a:r>
            <a:r>
              <a:rPr lang="en-GB" altLang="ru-RU" sz="2000" i="1" baseline="-25000" dirty="0" smtClean="0"/>
              <a:t> </a:t>
            </a:r>
            <a:r>
              <a:rPr lang="en-GB" altLang="ru-RU" sz="2000" i="1" baseline="30000" dirty="0" smtClean="0"/>
              <a:t>(m)</a:t>
            </a:r>
            <a:r>
              <a:rPr lang="en-GB" altLang="ru-RU" sz="2000" i="1" dirty="0" smtClean="0"/>
              <a:t> – </a:t>
            </a:r>
            <a:r>
              <a:rPr lang="en-GB" altLang="ru-RU" sz="2000" i="1" dirty="0" err="1" smtClean="0"/>
              <a:t>z</a:t>
            </a:r>
            <a:r>
              <a:rPr lang="en-GB" altLang="ru-RU" sz="2000" i="1" baseline="-25000" dirty="0" err="1" smtClean="0"/>
              <a:t>i</a:t>
            </a:r>
            <a:r>
              <a:rPr lang="en-GB" altLang="ru-RU" sz="2000" i="1" baseline="-25000" dirty="0" smtClean="0"/>
              <a:t> </a:t>
            </a:r>
            <a:r>
              <a:rPr lang="en-GB" altLang="ru-RU" sz="2000" i="1" baseline="30000" dirty="0" smtClean="0"/>
              <a:t>(m)</a:t>
            </a:r>
            <a:r>
              <a:rPr lang="en-GB" altLang="ru-RU" sz="2000" i="1" dirty="0" smtClean="0"/>
              <a:t> )</a:t>
            </a:r>
            <a:r>
              <a:rPr lang="en-GB" altLang="ru-RU" sz="2000" i="1" baseline="30000" dirty="0" smtClean="0"/>
              <a:t>2</a:t>
            </a:r>
            <a:r>
              <a:rPr lang="en-GB" altLang="ru-RU" sz="2000" i="1" dirty="0" smtClean="0"/>
              <a:t> </a:t>
            </a:r>
            <a:r>
              <a:rPr lang="en-GB" altLang="ru-RU" sz="2000" dirty="0" smtClean="0"/>
              <a:t>→</a:t>
            </a:r>
            <a:r>
              <a:rPr lang="en-GB" altLang="ru-RU" sz="2000" i="1" dirty="0" smtClean="0"/>
              <a:t> min</a:t>
            </a:r>
            <a:r>
              <a:rPr lang="en-GB" altLang="ru-RU" sz="2000" i="1" baseline="-25000" dirty="0" smtClean="0"/>
              <a:t>{</a:t>
            </a:r>
            <a:r>
              <a:rPr lang="en-US" altLang="ru-RU" sz="2000" i="1" baseline="-25000" dirty="0" err="1" smtClean="0"/>
              <a:t>wij</a:t>
            </a:r>
            <a:r>
              <a:rPr lang="en-GB" altLang="ru-RU" sz="2000" i="1" baseline="-25000" dirty="0" smtClean="0"/>
              <a:t>} </a:t>
            </a:r>
            <a:endParaRPr lang="ru-RU" sz="1600" dirty="0" smtClean="0"/>
          </a:p>
        </p:txBody>
      </p:sp>
      <p:pic>
        <p:nvPicPr>
          <p:cNvPr id="5109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275" y="2364562"/>
            <a:ext cx="3045580" cy="222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505" y="2295450"/>
            <a:ext cx="558621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ru-RU" sz="2000" u="sng" dirty="0" smtClean="0">
                <a:solidFill>
                  <a:srgbClr val="C00000"/>
                </a:solidFill>
              </a:rPr>
              <a:t>Возникающие проблемы</a:t>
            </a:r>
            <a:r>
              <a:rPr lang="ru-RU" sz="2000" u="sng" dirty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проклятье размерности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переобучение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err="1" smtClean="0"/>
              <a:t>застревание</a:t>
            </a:r>
            <a:r>
              <a:rPr lang="ru-RU" dirty="0" smtClean="0"/>
              <a:t> Е в ложном минимуме</a:t>
            </a:r>
          </a:p>
          <a:p>
            <a:pPr marL="342900" indent="-342900">
              <a:buFont typeface="+mj-lt"/>
              <a:buAutoNum type="arabicParenR"/>
            </a:pPr>
            <a:r>
              <a:rPr lang="ru-RU" dirty="0" smtClean="0"/>
              <a:t>затухающий или взрывной градиент</a:t>
            </a:r>
          </a:p>
          <a:p>
            <a:pPr marL="0" lvl="2"/>
            <a:endParaRPr lang="ru-RU" sz="800" dirty="0"/>
          </a:p>
          <a:p>
            <a:pPr marL="0" lvl="2"/>
            <a:r>
              <a:rPr lang="ru-RU" sz="2000" u="sng" dirty="0" smtClean="0">
                <a:solidFill>
                  <a:srgbClr val="C00000"/>
                </a:solidFill>
              </a:rPr>
              <a:t>Как их решают</a:t>
            </a:r>
          </a:p>
          <a:p>
            <a:pPr marL="457200" lvl="2" indent="-457200">
              <a:buAutoNum type="arabicParenR"/>
            </a:pPr>
            <a:r>
              <a:rPr lang="ru-RU" sz="2200" dirty="0" smtClean="0">
                <a:solidFill>
                  <a:srgbClr val="C00000"/>
                </a:solidFill>
              </a:rPr>
              <a:t>Уменьшение размерности сети, </a:t>
            </a:r>
          </a:p>
          <a:p>
            <a:pPr marL="0" lvl="2"/>
            <a:r>
              <a:rPr lang="ru-RU" dirty="0" smtClean="0"/>
              <a:t>два метода:</a:t>
            </a:r>
          </a:p>
          <a:p>
            <a:pPr marL="0" lvl="2"/>
            <a:r>
              <a:rPr lang="ru-RU" sz="1600" dirty="0"/>
              <a:t>(1</a:t>
            </a:r>
            <a:r>
              <a:rPr lang="ru-RU" sz="1600" dirty="0" smtClean="0"/>
              <a:t>) Кардинальное сжатие входных данных, </a:t>
            </a:r>
          </a:p>
          <a:p>
            <a:pPr marL="0" lvl="2"/>
            <a:r>
              <a:rPr lang="ru-RU" sz="1600" dirty="0" smtClean="0"/>
              <a:t>т.к. обычно они сильно </a:t>
            </a:r>
            <a:r>
              <a:rPr lang="ru-RU" sz="1600" dirty="0" err="1" smtClean="0"/>
              <a:t>скорелированы</a:t>
            </a:r>
            <a:r>
              <a:rPr lang="ru-RU" sz="1600" dirty="0" smtClean="0"/>
              <a:t>. </a:t>
            </a:r>
          </a:p>
          <a:p>
            <a:pPr marL="0" lvl="2"/>
            <a:r>
              <a:rPr lang="ru-RU" sz="1600" dirty="0" smtClean="0"/>
              <a:t>Эффективен </a:t>
            </a:r>
            <a:r>
              <a:rPr lang="ru-RU" sz="1600" dirty="0" err="1"/>
              <a:t>нейросетевой</a:t>
            </a:r>
            <a:r>
              <a:rPr lang="ru-RU" sz="1600" dirty="0"/>
              <a:t> метод - </a:t>
            </a:r>
            <a:r>
              <a:rPr lang="ru-RU" sz="1600" dirty="0" err="1">
                <a:solidFill>
                  <a:srgbClr val="C00000"/>
                </a:solidFill>
              </a:rPr>
              <a:t>автоэнкодер</a:t>
            </a:r>
            <a:r>
              <a:rPr lang="ru-RU" sz="1600" dirty="0"/>
              <a:t>, </a:t>
            </a:r>
          </a:p>
          <a:p>
            <a:r>
              <a:rPr lang="ru-RU" sz="1600" dirty="0"/>
              <a:t>(2) Случайное прореживание нейронов – </a:t>
            </a:r>
            <a:r>
              <a:rPr lang="en-US" sz="1600" dirty="0">
                <a:solidFill>
                  <a:srgbClr val="C00000"/>
                </a:solidFill>
              </a:rPr>
              <a:t>d</a:t>
            </a:r>
            <a:r>
              <a:rPr lang="ru-RU" sz="1600" dirty="0" err="1">
                <a:solidFill>
                  <a:srgbClr val="C00000"/>
                </a:solidFill>
              </a:rPr>
              <a:t>ropout</a:t>
            </a:r>
            <a:r>
              <a:rPr lang="ru-RU" sz="1600" dirty="0">
                <a:solidFill>
                  <a:srgbClr val="C00000"/>
                </a:solidFill>
              </a:rPr>
              <a:t>,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/>
              <a:t>когда </a:t>
            </a:r>
            <a:r>
              <a:rPr lang="ru-RU" sz="1600" dirty="0"/>
              <a:t>каждый вес обнуляется с вероятностью p </a:t>
            </a:r>
            <a:endParaRPr lang="ru-RU" sz="1600" dirty="0" smtClean="0"/>
          </a:p>
          <a:p>
            <a:r>
              <a:rPr lang="ru-RU" sz="1600" dirty="0" smtClean="0"/>
              <a:t>либо </a:t>
            </a:r>
            <a:r>
              <a:rPr lang="ru-RU" sz="1600" dirty="0"/>
              <a:t>умножается на 1/</a:t>
            </a:r>
            <a:r>
              <a:rPr lang="en-US" sz="1600" dirty="0"/>
              <a:t>p</a:t>
            </a:r>
            <a:r>
              <a:rPr lang="ru-RU" sz="1600" dirty="0"/>
              <a:t> с вероятностью 1-</a:t>
            </a:r>
            <a:r>
              <a:rPr lang="en-US" sz="1600" dirty="0"/>
              <a:t>p</a:t>
            </a:r>
            <a:endParaRPr lang="ru-RU" sz="1600" dirty="0"/>
          </a:p>
          <a:p>
            <a:r>
              <a:rPr lang="en-GB" sz="1600" dirty="0" smtClean="0"/>
              <a:t>D</a:t>
            </a:r>
            <a:r>
              <a:rPr lang="ru-RU" sz="1600" dirty="0" err="1" smtClean="0"/>
              <a:t>ropout</a:t>
            </a:r>
            <a:r>
              <a:rPr lang="ru-RU" sz="1600" dirty="0" smtClean="0"/>
              <a:t> используют </a:t>
            </a:r>
            <a:r>
              <a:rPr lang="ru-RU" sz="1600" dirty="0" smtClean="0">
                <a:solidFill>
                  <a:srgbClr val="C00000"/>
                </a:solidFill>
              </a:rPr>
              <a:t>только при обучении </a:t>
            </a:r>
            <a:r>
              <a:rPr lang="ru-RU" sz="1600" dirty="0" smtClean="0"/>
              <a:t>сети.</a:t>
            </a:r>
            <a:endParaRPr lang="ru-RU" sz="1600" dirty="0"/>
          </a:p>
        </p:txBody>
      </p:sp>
      <p:pic>
        <p:nvPicPr>
          <p:cNvPr id="12" name="Picture 2" descr="Картинки по запросу dropout neural network">
            <a:extLst>
              <a:ext uri="{FF2B5EF4-FFF2-40B4-BE49-F238E27FC236}">
                <a16:creationId xmlns:lc="http://schemas.openxmlformats.org/drawingml/2006/lockedCanvas" xmlns:a16="http://schemas.microsoft.com/office/drawing/2014/main" xmlns="" xmlns:w="http://schemas.openxmlformats.org/wordprocessingml/2006/main" xmlns:w10="urn:schemas-microsoft-com:office:word" xmlns:v="urn:schemas-microsoft-com:vml" xmlns:o="urn:schemas-microsoft-com:office:offic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 id="{CE28663D-5EBC-4D07-98C1-08128AE0D212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85" y="4593633"/>
            <a:ext cx="3240360" cy="18002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7757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E2DBE-399A-4947-BEEF-710C817FA22C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46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2) Переобучение глубокой </a:t>
            </a:r>
            <a:r>
              <a:rPr lang="ru-RU" sz="2400" dirty="0" err="1" smtClean="0">
                <a:solidFill>
                  <a:srgbClr val="C00000"/>
                </a:solidFill>
              </a:rPr>
              <a:t>нейросети</a:t>
            </a:r>
            <a:r>
              <a:rPr lang="ru-RU" sz="2400" dirty="0" smtClean="0">
                <a:solidFill>
                  <a:srgbClr val="C00000"/>
                </a:solidFill>
              </a:rPr>
              <a:t>, как защититься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594389"/>
            <a:ext cx="6048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Переобучение (</a:t>
            </a:r>
            <a:r>
              <a:rPr lang="en-US" dirty="0" smtClean="0"/>
              <a:t>overfitting) </a:t>
            </a:r>
            <a:r>
              <a:rPr lang="ru-RU" b="0" dirty="0" smtClean="0"/>
              <a:t>— </a:t>
            </a:r>
            <a:r>
              <a:rPr lang="ru-RU" b="0" dirty="0"/>
              <a:t>это излишне точное соответствие нейронной сети конкретному набору обучающих примеров, при котором сеть теряет способность к </a:t>
            </a:r>
            <a:r>
              <a:rPr lang="ru-RU" b="0" dirty="0" smtClean="0"/>
              <a:t>обобщению и не работает на тестовых примерах.</a:t>
            </a:r>
            <a:endParaRPr lang="ru-RU" b="0" dirty="0"/>
          </a:p>
        </p:txBody>
      </p:sp>
      <p:sp>
        <p:nvSpPr>
          <p:cNvPr id="8" name="TextBox 7"/>
          <p:cNvSpPr txBox="1"/>
          <p:nvPr/>
        </p:nvSpPr>
        <p:spPr>
          <a:xfrm>
            <a:off x="-53233" y="2088882"/>
            <a:ext cx="9144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/>
              <a:t>Иногда эта </a:t>
            </a:r>
            <a:r>
              <a:rPr lang="ru-RU" sz="2000" b="0" dirty="0"/>
              <a:t>проблема возникает, если слишком долго обучать сеть на одних и тех же </a:t>
            </a:r>
            <a:r>
              <a:rPr lang="ru-RU" sz="2000" b="0" dirty="0" smtClean="0"/>
              <a:t>данных, так что  сеть </a:t>
            </a:r>
            <a:r>
              <a:rPr lang="ru-RU" sz="2000" b="0" dirty="0"/>
              <a:t>начнет не учиться на данных, а </a:t>
            </a:r>
            <a:r>
              <a:rPr lang="ru-RU" sz="2000" b="0" dirty="0" smtClean="0"/>
              <a:t>запоминать их шумы. </a:t>
            </a:r>
            <a:r>
              <a:rPr lang="ru-RU" sz="2000" dirty="0" smtClean="0">
                <a:solidFill>
                  <a:srgbClr val="C00000"/>
                </a:solidFill>
              </a:rPr>
              <a:t>Простой выход – ранняя остановка обучения.</a:t>
            </a:r>
            <a:endParaRPr lang="en-US" sz="2000" dirty="0" smtClean="0">
              <a:solidFill>
                <a:srgbClr val="C00000"/>
              </a:solidFill>
            </a:endParaRPr>
          </a:p>
          <a:p>
            <a:endParaRPr lang="en-US" sz="800" dirty="0"/>
          </a:p>
          <a:p>
            <a:r>
              <a:rPr lang="ru-RU" sz="2000" b="0" dirty="0" smtClean="0"/>
              <a:t>Кроме того, переобучение бывает связано с усложнением модели из-за переизбытка скрытых нейронов Тогда одно из эффективных средств - тот же </a:t>
            </a:r>
            <a:r>
              <a:rPr lang="en-US" sz="2000" dirty="0" smtClean="0">
                <a:solidFill>
                  <a:srgbClr val="C00000"/>
                </a:solidFill>
              </a:rPr>
              <a:t>dropout</a:t>
            </a:r>
            <a:r>
              <a:rPr lang="ru-RU" sz="2000" b="0" dirty="0" smtClean="0">
                <a:solidFill>
                  <a:srgbClr val="C00000"/>
                </a:solidFill>
              </a:rPr>
              <a:t>.</a:t>
            </a:r>
            <a:r>
              <a:rPr lang="ru-RU" sz="2000" b="0" dirty="0" smtClean="0"/>
              <a:t> </a:t>
            </a:r>
            <a:r>
              <a:rPr lang="en-US" sz="2000" b="0" dirty="0" smtClean="0"/>
              <a:t> </a:t>
            </a:r>
            <a:endParaRPr lang="ru-RU" sz="2000" b="0" dirty="0" smtClean="0"/>
          </a:p>
          <a:p>
            <a:endParaRPr lang="ru-RU" sz="800" b="0" dirty="0" smtClean="0"/>
          </a:p>
          <a:p>
            <a:r>
              <a:rPr lang="ru-RU" sz="2000" b="0" dirty="0" smtClean="0"/>
              <a:t>Более общим является </a:t>
            </a:r>
            <a:r>
              <a:rPr lang="ru-RU" sz="2000" dirty="0" smtClean="0">
                <a:solidFill>
                  <a:srgbClr val="C00000"/>
                </a:solidFill>
              </a:rPr>
              <a:t>метод регуляризации</a:t>
            </a:r>
            <a:r>
              <a:rPr lang="ru-RU" sz="2000" b="0" dirty="0" smtClean="0"/>
              <a:t>, ограничивающий реакцию </a:t>
            </a:r>
            <a:r>
              <a:rPr lang="ru-RU" sz="2000" b="0" dirty="0" err="1" smtClean="0"/>
              <a:t>нейросети</a:t>
            </a:r>
            <a:r>
              <a:rPr lang="ru-RU" sz="2000" b="0" dirty="0" smtClean="0"/>
              <a:t> на влияние шумов добавлением штрафного члена в функцию ошибки сети</a:t>
            </a:r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b="0" dirty="0" err="1" smtClean="0"/>
              <a:t>Коэфициент</a:t>
            </a:r>
            <a:r>
              <a:rPr lang="ru-RU" sz="2000" b="0" dirty="0" smtClean="0"/>
              <a:t> </a:t>
            </a:r>
            <a:r>
              <a:rPr lang="ru-RU" sz="2000" b="0" dirty="0" smtClean="0">
                <a:sym typeface="Symbol"/>
              </a:rPr>
              <a:t> не должен быть большим и обычно =0.001.</a:t>
            </a:r>
            <a:endParaRPr lang="ru-RU" sz="2000" b="0" dirty="0" smtClean="0">
              <a:solidFill>
                <a:srgbClr val="0000FF"/>
              </a:solidFill>
            </a:endParaRPr>
          </a:p>
          <a:p>
            <a:r>
              <a:rPr lang="ru-RU" b="0" dirty="0" smtClean="0"/>
              <a:t> </a:t>
            </a:r>
            <a:endParaRPr lang="ru-RU" b="0" dirty="0"/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941168"/>
            <a:ext cx="3220223" cy="73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11" y="512712"/>
            <a:ext cx="2742231" cy="16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6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26424"/>
            <a:ext cx="2436461" cy="123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1C739-B233-4EB2-9A35-9734FEC6FDEF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47</a:t>
            </a:fld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752" y="643986"/>
            <a:ext cx="903649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sym typeface="Symbol"/>
              </a:rPr>
              <a:t>Для </a:t>
            </a:r>
            <a:r>
              <a:rPr lang="ru-RU" sz="2000" b="0" dirty="0">
                <a:sym typeface="Symbol"/>
              </a:rPr>
              <a:t>решения этой проблемы используют уже </a:t>
            </a:r>
            <a:endParaRPr lang="ru-RU" sz="2000" b="0" dirty="0" smtClean="0">
              <a:sym typeface="Symbol"/>
            </a:endParaRPr>
          </a:p>
          <a:p>
            <a:r>
              <a:rPr lang="ru-RU" sz="2000" b="0" dirty="0" smtClean="0">
                <a:sym typeface="Symbol"/>
              </a:rPr>
              <a:t>упоминавшийся </a:t>
            </a:r>
            <a:r>
              <a:rPr lang="ru-RU" sz="2000" dirty="0" smtClean="0">
                <a:solidFill>
                  <a:srgbClr val="C00000"/>
                </a:solidFill>
                <a:sym typeface="Symbol"/>
              </a:rPr>
              <a:t>метод </a:t>
            </a:r>
            <a:r>
              <a:rPr lang="ru-RU" sz="2000" dirty="0">
                <a:solidFill>
                  <a:srgbClr val="C00000"/>
                </a:solidFill>
                <a:sym typeface="Symbol"/>
              </a:rPr>
              <a:t>отжига</a:t>
            </a:r>
            <a:r>
              <a:rPr lang="ru-RU" sz="2000" b="0" dirty="0">
                <a:solidFill>
                  <a:srgbClr val="C00000"/>
                </a:solidFill>
                <a:sym typeface="Symbol"/>
              </a:rPr>
              <a:t>, </a:t>
            </a:r>
            <a:endParaRPr lang="ru-RU" sz="2000" b="0" dirty="0" smtClean="0">
              <a:solidFill>
                <a:srgbClr val="C00000"/>
              </a:solidFill>
              <a:sym typeface="Symbol"/>
            </a:endParaRPr>
          </a:p>
          <a:p>
            <a:r>
              <a:rPr lang="ru-RU" sz="2000" b="0" dirty="0" smtClean="0">
                <a:sym typeface="Symbol"/>
              </a:rPr>
              <a:t>Более </a:t>
            </a:r>
            <a:r>
              <a:rPr lang="ru-RU" sz="2000" b="0" dirty="0">
                <a:sym typeface="Symbol"/>
              </a:rPr>
              <a:t>известен </a:t>
            </a:r>
            <a:r>
              <a:rPr lang="ru-RU" sz="2000" dirty="0" smtClean="0">
                <a:solidFill>
                  <a:srgbClr val="C00000"/>
                </a:solidFill>
              </a:rPr>
              <a:t>Стохастический градиентный </a:t>
            </a:r>
            <a:r>
              <a:rPr lang="ru-RU" sz="2000" dirty="0">
                <a:solidFill>
                  <a:srgbClr val="C00000"/>
                </a:solidFill>
              </a:rPr>
              <a:t>спуск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en-US" sz="2000" dirty="0" smtClean="0">
                <a:solidFill>
                  <a:srgbClr val="C00000"/>
                </a:solidFill>
              </a:rPr>
              <a:t>(</a:t>
            </a:r>
            <a:r>
              <a:rPr lang="en-US" sz="2000" dirty="0">
                <a:solidFill>
                  <a:srgbClr val="C00000"/>
                </a:solidFill>
              </a:rPr>
              <a:t>Stochastic Gradient Descent – SGD)</a:t>
            </a:r>
            <a:r>
              <a:rPr lang="ru-RU" sz="2000" dirty="0" smtClean="0">
                <a:solidFill>
                  <a:srgbClr val="C00000"/>
                </a:solidFill>
              </a:rPr>
              <a:t>, </a:t>
            </a:r>
            <a:r>
              <a:rPr lang="ru-RU" sz="2000" b="0" dirty="0" smtClean="0"/>
              <a:t>при </a:t>
            </a:r>
            <a:r>
              <a:rPr lang="ru-RU" sz="2000" b="0" dirty="0"/>
              <a:t>котором </a:t>
            </a:r>
            <a:endParaRPr lang="ru-RU" sz="2000" b="0" dirty="0" smtClean="0"/>
          </a:p>
          <a:p>
            <a:r>
              <a:rPr lang="ru-RU" sz="2000" b="0" dirty="0" smtClean="0"/>
              <a:t>требуется только </a:t>
            </a:r>
            <a:r>
              <a:rPr lang="ru-RU" sz="2000" b="0" dirty="0"/>
              <a:t>один проход по обучающим </a:t>
            </a:r>
            <a:r>
              <a:rPr lang="ru-RU" sz="2000" b="0" dirty="0" smtClean="0"/>
              <a:t>данным</a:t>
            </a:r>
            <a:r>
              <a:rPr lang="ru-RU" sz="2000" b="0" dirty="0"/>
              <a:t>, </a:t>
            </a:r>
            <a:r>
              <a:rPr lang="ru-RU" sz="2000" b="0" dirty="0" smtClean="0"/>
              <a:t>когда </a:t>
            </a:r>
            <a:r>
              <a:rPr lang="ru-RU" sz="2000" b="0" dirty="0"/>
              <a:t>значение градиента аппроксимируются градиентом </a:t>
            </a:r>
            <a:r>
              <a:rPr lang="ru-RU" sz="2000" b="0" dirty="0" smtClean="0"/>
              <a:t>функции ошибки, </a:t>
            </a:r>
            <a:r>
              <a:rPr lang="ru-RU" sz="2000" b="0" dirty="0"/>
              <a:t>вычисленном </a:t>
            </a:r>
            <a:r>
              <a:rPr lang="ru-RU" sz="2000" dirty="0"/>
              <a:t>только на одном элементе </a:t>
            </a:r>
            <a:r>
              <a:rPr lang="ru-RU" sz="2000" dirty="0" smtClean="0"/>
              <a:t>обучения</a:t>
            </a:r>
            <a:r>
              <a:rPr lang="ru-RU" sz="2000" b="0" dirty="0" smtClean="0"/>
              <a:t>, в </a:t>
            </a:r>
            <a:r>
              <a:rPr lang="ru-RU" sz="2000" b="0" dirty="0"/>
              <a:t>то время как при обычном  градиентном спуске на каждой итерации обучающая выборка просматривается целиком, и только после этого изменяется вес</a:t>
            </a:r>
            <a:r>
              <a:rPr lang="ru-RU" sz="2000" b="0" dirty="0" smtClean="0"/>
              <a:t>. Поэтому </a:t>
            </a:r>
            <a:r>
              <a:rPr lang="ru-RU" sz="2000" b="0" dirty="0"/>
              <a:t>д</a:t>
            </a:r>
            <a:r>
              <a:rPr lang="ru-RU" sz="2000" b="0" dirty="0" smtClean="0"/>
              <a:t>ля </a:t>
            </a:r>
            <a:r>
              <a:rPr lang="ru-RU" sz="2000" b="0" dirty="0"/>
              <a:t>больших массивов данных </a:t>
            </a:r>
            <a:r>
              <a:rPr lang="en-US" sz="2000" dirty="0" smtClean="0"/>
              <a:t>SGD </a:t>
            </a:r>
            <a:r>
              <a:rPr lang="ru-RU" sz="2000" dirty="0" smtClean="0"/>
              <a:t>работает много быстрее</a:t>
            </a:r>
            <a:r>
              <a:rPr lang="ru-RU" sz="2000" b="0" dirty="0" smtClean="0"/>
              <a:t>. 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Выбор точки обучения в </a:t>
            </a:r>
            <a:r>
              <a:rPr lang="en-US" sz="2000" dirty="0" smtClean="0">
                <a:solidFill>
                  <a:srgbClr val="C00000"/>
                </a:solidFill>
              </a:rPr>
              <a:t>SGD </a:t>
            </a:r>
            <a:r>
              <a:rPr lang="ru-RU" sz="2000" dirty="0" smtClean="0">
                <a:solidFill>
                  <a:srgbClr val="C00000"/>
                </a:solidFill>
              </a:rPr>
              <a:t>происходит случайно</a:t>
            </a:r>
            <a:r>
              <a:rPr lang="ru-RU" sz="2000" b="0" dirty="0" smtClean="0"/>
              <a:t>, но попеременно </a:t>
            </a:r>
            <a:r>
              <a:rPr lang="ru-RU" sz="2000" b="0" dirty="0"/>
              <a:t>из разных </a:t>
            </a:r>
            <a:r>
              <a:rPr lang="ru-RU" sz="2000" b="0" dirty="0" smtClean="0"/>
              <a:t>классов, что также повышает вероятность выхода из локального минимума.</a:t>
            </a:r>
            <a:r>
              <a:rPr lang="en-US" sz="2000" b="0" dirty="0" smtClean="0"/>
              <a:t> </a:t>
            </a:r>
            <a:r>
              <a:rPr lang="ru-RU" sz="2000" b="0" dirty="0" smtClean="0"/>
              <a:t>Чтобы не «промахнуться» при таких скачках мимо искомого минимума,  в формулу обновления весов добавляют член типа «момента инерции» </a:t>
            </a:r>
            <a:r>
              <a:rPr lang="ru-RU" sz="2000" dirty="0" smtClean="0">
                <a:sym typeface="Symbol"/>
              </a:rPr>
              <a:t></a:t>
            </a:r>
            <a:r>
              <a:rPr lang="en-US" sz="2000" dirty="0" err="1" smtClean="0"/>
              <a:t>w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=</a:t>
            </a:r>
            <a:r>
              <a:rPr lang="ru-RU" sz="2000" dirty="0"/>
              <a:t>η</a:t>
            </a:r>
            <a:r>
              <a:rPr lang="en-US" sz="2000" dirty="0"/>
              <a:t>•</a:t>
            </a:r>
            <a:r>
              <a:rPr lang="en-US" sz="2000" dirty="0" err="1" smtClean="0"/>
              <a:t>Gradw</a:t>
            </a:r>
            <a:r>
              <a:rPr lang="en-US" sz="2000" dirty="0"/>
              <a:t>+</a:t>
            </a:r>
            <a:r>
              <a:rPr lang="en-US" sz="2000" dirty="0" smtClean="0">
                <a:sym typeface="Symbol"/>
              </a:rPr>
              <a:t></a:t>
            </a:r>
            <a:r>
              <a:rPr lang="en-US" sz="2000" dirty="0"/>
              <a:t>•</a:t>
            </a:r>
            <a:r>
              <a:rPr lang="ru-RU" sz="2000" dirty="0" smtClean="0">
                <a:sym typeface="Symbol"/>
              </a:rPr>
              <a:t></a:t>
            </a:r>
            <a:r>
              <a:rPr lang="en-US" sz="2000" dirty="0" smtClean="0"/>
              <a:t>w</a:t>
            </a:r>
            <a:r>
              <a:rPr lang="en-US" sz="2000" baseline="-25000" dirty="0" smtClean="0"/>
              <a:t>i-1</a:t>
            </a:r>
            <a:r>
              <a:rPr lang="ru-RU" sz="2000" baseline="-25000" dirty="0" smtClean="0"/>
              <a:t>.</a:t>
            </a:r>
            <a:r>
              <a:rPr lang="ru-RU" sz="2000" b="0" dirty="0"/>
              <a:t> </a:t>
            </a:r>
            <a:endParaRPr lang="ru-RU" sz="2000" b="0" dirty="0" smtClean="0"/>
          </a:p>
          <a:p>
            <a:r>
              <a:rPr lang="ru-RU" sz="2000" b="0" dirty="0" smtClean="0"/>
              <a:t>Все эти возможности включает метод </a:t>
            </a:r>
            <a:r>
              <a:rPr lang="en-US" sz="2000" dirty="0" smtClean="0">
                <a:solidFill>
                  <a:srgbClr val="C00000"/>
                </a:solidFill>
              </a:rPr>
              <a:t>ADAM</a:t>
            </a:r>
            <a:r>
              <a:rPr lang="en-US" sz="2000" b="0" dirty="0" smtClean="0"/>
              <a:t> (</a:t>
            </a:r>
            <a:r>
              <a:rPr lang="en-US" sz="2000" dirty="0">
                <a:solidFill>
                  <a:srgbClr val="C00000"/>
                </a:solidFill>
              </a:rPr>
              <a:t>Adaptive Moment </a:t>
            </a:r>
            <a:r>
              <a:rPr lang="en-US" sz="2000" dirty="0" smtClean="0">
                <a:solidFill>
                  <a:srgbClr val="C00000"/>
                </a:solidFill>
              </a:rPr>
              <a:t>Estimation</a:t>
            </a:r>
            <a:r>
              <a:rPr lang="en-US" sz="2000" dirty="0" smtClean="0"/>
              <a:t>)</a:t>
            </a:r>
            <a:r>
              <a:rPr lang="ru-RU" sz="2000" dirty="0" smtClean="0"/>
              <a:t>, </a:t>
            </a:r>
            <a:r>
              <a:rPr lang="ru-RU" sz="2000" b="0" dirty="0" smtClean="0"/>
              <a:t>который реализует </a:t>
            </a:r>
            <a:r>
              <a:rPr lang="en-US" sz="2000" b="0" dirty="0" smtClean="0"/>
              <a:t>SGD </a:t>
            </a:r>
            <a:r>
              <a:rPr lang="ru-RU" sz="2000" b="0" dirty="0" smtClean="0"/>
              <a:t>и, вдобавок, вычисляет адаптивную скорость обучения и оптимизирует шаг.</a:t>
            </a:r>
            <a:r>
              <a:rPr lang="en-US" sz="2000" b="0" dirty="0" smtClean="0"/>
              <a:t> </a:t>
            </a:r>
            <a:endParaRPr lang="ru-RU" sz="2000" b="0" dirty="0"/>
          </a:p>
          <a:p>
            <a:endParaRPr lang="ru-RU" b="0" baseline="-25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4026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sym typeface="Symbol"/>
              </a:rPr>
              <a:t>3) Ложные </a:t>
            </a:r>
            <a:r>
              <a:rPr lang="ru-RU" sz="2400" dirty="0">
                <a:solidFill>
                  <a:srgbClr val="C00000"/>
                </a:solidFill>
                <a:sym typeface="Symbol"/>
              </a:rPr>
              <a:t>минимумы функции ошибки </a:t>
            </a:r>
            <a:r>
              <a:rPr lang="ru-RU" sz="2400" dirty="0" smtClean="0">
                <a:solidFill>
                  <a:srgbClr val="C00000"/>
                </a:solidFill>
                <a:sym typeface="Symbol"/>
              </a:rPr>
              <a:t>сети</a:t>
            </a:r>
            <a:endParaRPr lang="ru-RU" sz="2400" dirty="0">
              <a:solidFill>
                <a:srgbClr val="C00000"/>
              </a:solidFill>
              <a:sym typeface="Symbol"/>
            </a:endParaRPr>
          </a:p>
        </p:txBody>
      </p:sp>
      <p:sp>
        <p:nvSpPr>
          <p:cNvPr id="8" name="Стрелка вправо 7"/>
          <p:cNvSpPr/>
          <p:nvPr/>
        </p:nvSpPr>
        <p:spPr bwMode="auto">
          <a:xfrm>
            <a:off x="4082796" y="1054204"/>
            <a:ext cx="2145388" cy="121158"/>
          </a:xfrm>
          <a:prstGeom prst="rightArrow">
            <a:avLst/>
          </a:prstGeom>
          <a:solidFill>
            <a:srgbClr val="FF6600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5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18815-28E8-434A-AB09-1EC36BE791C2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48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4) Затухающий </a:t>
            </a:r>
            <a:r>
              <a:rPr lang="ru-RU" sz="2400" dirty="0">
                <a:solidFill>
                  <a:srgbClr val="C00000"/>
                </a:solidFill>
              </a:rPr>
              <a:t>или взрывной градиент</a:t>
            </a:r>
          </a:p>
          <a:p>
            <a:pPr marL="0" lvl="2"/>
            <a:endParaRPr lang="ru-RU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29570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/>
              <a:t>Проблема затухающего градиента </a:t>
            </a:r>
            <a:r>
              <a:rPr lang="ru-RU" b="0" dirty="0" smtClean="0"/>
              <a:t>неизбежно проявляется в многослойных </a:t>
            </a:r>
            <a:r>
              <a:rPr lang="ru-RU" b="0" dirty="0" err="1" smtClean="0"/>
              <a:t>нейросетях</a:t>
            </a:r>
            <a:r>
              <a:rPr lang="ru-RU" b="0" dirty="0" smtClean="0"/>
              <a:t>, особенно в случае </a:t>
            </a:r>
            <a:r>
              <a:rPr lang="ru-RU" b="0" dirty="0" err="1" smtClean="0"/>
              <a:t>сигмоидной</a:t>
            </a:r>
            <a:r>
              <a:rPr lang="ru-RU" b="0" dirty="0" smtClean="0"/>
              <a:t> активационной функции </a:t>
            </a:r>
            <a:r>
              <a:rPr lang="ru-RU" i="1" dirty="0"/>
              <a:t>σ(</a:t>
            </a:r>
            <a:r>
              <a:rPr lang="en-US" i="1" dirty="0"/>
              <a:t>x</a:t>
            </a:r>
            <a:r>
              <a:rPr lang="ru-RU" i="1" dirty="0" smtClean="0"/>
              <a:t>) </a:t>
            </a:r>
          </a:p>
          <a:p>
            <a:r>
              <a:rPr lang="ru-RU" b="0" dirty="0" smtClean="0"/>
              <a:t>(заметим: </a:t>
            </a:r>
            <a:r>
              <a:rPr lang="ru-RU" i="1" dirty="0" smtClean="0"/>
              <a:t>σ</a:t>
            </a:r>
            <a:r>
              <a:rPr lang="en-US" i="1" dirty="0" smtClean="0"/>
              <a:t>’</a:t>
            </a:r>
            <a:r>
              <a:rPr lang="ru-RU" i="1" dirty="0" smtClean="0"/>
              <a:t>(</a:t>
            </a:r>
            <a:r>
              <a:rPr lang="en-US" i="1" dirty="0"/>
              <a:t>x</a:t>
            </a:r>
            <a:r>
              <a:rPr lang="ru-RU" i="1" dirty="0" smtClean="0"/>
              <a:t>)≤¼</a:t>
            </a:r>
            <a:r>
              <a:rPr lang="en-US" i="1" dirty="0" smtClean="0"/>
              <a:t>; 0&lt;x&lt;1</a:t>
            </a:r>
            <a:r>
              <a:rPr lang="en-US" b="0" dirty="0" smtClean="0"/>
              <a:t>)</a:t>
            </a:r>
            <a:r>
              <a:rPr lang="ru-RU" b="0" dirty="0" smtClean="0"/>
              <a:t>. При </a:t>
            </a:r>
            <a:r>
              <a:rPr lang="en-US" b="0" dirty="0" err="1"/>
              <a:t>B</a:t>
            </a:r>
            <a:r>
              <a:rPr lang="en-US" b="0" dirty="0" err="1" smtClean="0"/>
              <a:t>ackProp</a:t>
            </a:r>
            <a:r>
              <a:rPr lang="en-US" b="0" dirty="0" smtClean="0"/>
              <a:t> </a:t>
            </a:r>
            <a:r>
              <a:rPr lang="ru-RU" b="0" dirty="0" smtClean="0"/>
              <a:t>обучении</a:t>
            </a:r>
            <a:r>
              <a:rPr lang="en-US" b="0" dirty="0" smtClean="0"/>
              <a:t> </a:t>
            </a:r>
            <a:r>
              <a:rPr lang="ru-RU" b="0" dirty="0"/>
              <a:t>ошибка с выходов отправляется на вход, распределяется по всем весам и отправляется дальше по </a:t>
            </a:r>
            <a:r>
              <a:rPr lang="ru-RU" b="0" dirty="0" smtClean="0"/>
              <a:t>сети</a:t>
            </a:r>
            <a:r>
              <a:rPr lang="en-US" b="0" dirty="0" smtClean="0"/>
              <a:t> </a:t>
            </a:r>
            <a:r>
              <a:rPr lang="ru-RU" b="0" dirty="0" smtClean="0"/>
              <a:t>к входу. При этом градиент </a:t>
            </a:r>
            <a:r>
              <a:rPr lang="ru-RU" b="0" dirty="0"/>
              <a:t>(производная ошибки) — прогоняются через </a:t>
            </a:r>
            <a:r>
              <a:rPr lang="ru-RU" b="0" dirty="0" err="1"/>
              <a:t>нейросеть</a:t>
            </a:r>
            <a:r>
              <a:rPr lang="ru-RU" b="0" dirty="0"/>
              <a:t> </a:t>
            </a:r>
            <a:r>
              <a:rPr lang="ru-RU" b="0" dirty="0" smtClean="0"/>
              <a:t>обратно с многократным перемножением </a:t>
            </a:r>
            <a:r>
              <a:rPr lang="ru-RU" i="1" dirty="0"/>
              <a:t>σ</a:t>
            </a:r>
            <a:r>
              <a:rPr lang="en-US" i="1" dirty="0"/>
              <a:t>’</a:t>
            </a:r>
            <a:r>
              <a:rPr lang="ru-RU" i="1" dirty="0"/>
              <a:t>(</a:t>
            </a:r>
            <a:r>
              <a:rPr lang="en-US" i="1" dirty="0"/>
              <a:t>x</a:t>
            </a:r>
            <a:r>
              <a:rPr lang="ru-RU" i="1" dirty="0"/>
              <a:t>)</a:t>
            </a:r>
            <a:r>
              <a:rPr lang="ru-RU" b="0" dirty="0" smtClean="0"/>
              <a:t>. </a:t>
            </a:r>
            <a:r>
              <a:rPr lang="ru-RU" b="0" dirty="0"/>
              <a:t>Когда в </a:t>
            </a:r>
            <a:r>
              <a:rPr lang="ru-RU" b="0" dirty="0" err="1"/>
              <a:t>нейросети</a:t>
            </a:r>
            <a:r>
              <a:rPr lang="ru-RU" b="0" dirty="0"/>
              <a:t> много </a:t>
            </a:r>
            <a:r>
              <a:rPr lang="ru-RU" b="0" dirty="0" smtClean="0"/>
              <a:t>слоев, градиент в слоях близких к входу становится исчезающе малым и </a:t>
            </a:r>
            <a:r>
              <a:rPr lang="ru-RU" dirty="0" smtClean="0"/>
              <a:t>веса практически перестанут изменяться. </a:t>
            </a:r>
          </a:p>
          <a:p>
            <a:r>
              <a:rPr lang="ru-RU" b="0" dirty="0" smtClean="0"/>
              <a:t>Происходит «</a:t>
            </a:r>
            <a:r>
              <a:rPr lang="ru-RU" dirty="0" smtClean="0"/>
              <a:t>паралич сети</a:t>
            </a:r>
            <a:r>
              <a:rPr lang="ru-RU" b="0" dirty="0" smtClean="0"/>
              <a:t>» (противоположная </a:t>
            </a:r>
            <a:r>
              <a:rPr lang="ru-RU" b="0" dirty="0"/>
              <a:t>картина называется «взрывной рост градиента», случается, если инициализировать веса большими </a:t>
            </a:r>
            <a:r>
              <a:rPr lang="ru-RU" b="0" dirty="0" smtClean="0"/>
              <a:t>значениями). </a:t>
            </a:r>
          </a:p>
          <a:p>
            <a:r>
              <a:rPr lang="ru-RU" b="0" dirty="0"/>
              <a:t> Для </a:t>
            </a:r>
            <a:r>
              <a:rPr lang="ru-RU" b="0" dirty="0" err="1" smtClean="0"/>
              <a:t>избежания</a:t>
            </a:r>
            <a:r>
              <a:rPr lang="ru-RU" b="0" dirty="0" smtClean="0"/>
              <a:t> затухания градиента нужно </a:t>
            </a:r>
          </a:p>
          <a:p>
            <a:pPr marL="285750" indent="-285750">
              <a:buFontTx/>
              <a:buChar char="-"/>
            </a:pPr>
            <a:r>
              <a:rPr lang="ru-RU" b="0" dirty="0" smtClean="0"/>
              <a:t>грамотно </a:t>
            </a:r>
            <a:r>
              <a:rPr lang="ru-RU" b="0" dirty="0"/>
              <a:t>выбирать </a:t>
            </a:r>
            <a:r>
              <a:rPr lang="ru-RU" b="0" dirty="0" smtClean="0"/>
              <a:t>функцию активации; </a:t>
            </a:r>
          </a:p>
          <a:p>
            <a:pPr marL="285750" indent="-285750">
              <a:buFontTx/>
              <a:buChar char="-"/>
            </a:pPr>
            <a:r>
              <a:rPr lang="ru-RU" b="0" dirty="0" smtClean="0"/>
              <a:t>использовать правильную инициализацию </a:t>
            </a:r>
          </a:p>
          <a:p>
            <a:r>
              <a:rPr lang="ru-RU" b="0" dirty="0"/>
              <a:t> </a:t>
            </a:r>
            <a:r>
              <a:rPr lang="ru-RU" b="0" dirty="0" smtClean="0"/>
              <a:t>    настраиваемых </a:t>
            </a:r>
            <a:r>
              <a:rPr lang="ru-RU" b="0" dirty="0"/>
              <a:t>параметров </a:t>
            </a:r>
            <a:r>
              <a:rPr lang="ru-RU" b="0" dirty="0" err="1" smtClean="0"/>
              <a:t>нейросети</a:t>
            </a:r>
            <a:r>
              <a:rPr lang="ru-RU" b="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b="0" dirty="0" smtClean="0"/>
              <a:t>выбирать функцию ошибки сети.</a:t>
            </a:r>
            <a:endParaRPr lang="ru-RU" b="0" dirty="0"/>
          </a:p>
          <a:p>
            <a:r>
              <a:rPr lang="ru-RU" b="0" dirty="0"/>
              <a:t> </a:t>
            </a:r>
          </a:p>
          <a:p>
            <a:r>
              <a:rPr lang="ru-RU" dirty="0" smtClean="0"/>
              <a:t> </a:t>
            </a:r>
            <a:endParaRPr lang="ru-RU" b="0" dirty="0"/>
          </a:p>
        </p:txBody>
      </p:sp>
      <p:pic>
        <p:nvPicPr>
          <p:cNvPr id="513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01009"/>
            <a:ext cx="2843808" cy="28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4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BE45-0340-48F2-822B-BCC52BD45328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49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122304"/>
            <a:ext cx="7216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FF"/>
                </a:solidFill>
              </a:rPr>
              <a:t>2. </a:t>
            </a:r>
            <a:r>
              <a:rPr lang="ru-RU" sz="3200" dirty="0" err="1">
                <a:solidFill>
                  <a:srgbClr val="0000FF"/>
                </a:solidFill>
              </a:rPr>
              <a:t>Автоэнкодер</a:t>
            </a:r>
            <a:r>
              <a:rPr lang="ru-RU" sz="3200" dirty="0">
                <a:solidFill>
                  <a:srgbClr val="0000FF"/>
                </a:solidFill>
              </a:rPr>
              <a:t> – сжимающая </a:t>
            </a:r>
            <a:r>
              <a:rPr lang="ru-RU" sz="3200" dirty="0" smtClean="0">
                <a:solidFill>
                  <a:srgbClr val="0000FF"/>
                </a:solidFill>
              </a:rPr>
              <a:t>сеть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06500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Автоэнкодер</a:t>
            </a:r>
            <a:r>
              <a:rPr lang="ru-RU" b="0" dirty="0"/>
              <a:t> </a:t>
            </a:r>
            <a:r>
              <a:rPr lang="ru-RU" b="0" dirty="0" smtClean="0"/>
              <a:t>(</a:t>
            </a:r>
            <a:r>
              <a:rPr lang="ru-RU" dirty="0" err="1"/>
              <a:t>autoencoder</a:t>
            </a:r>
            <a:r>
              <a:rPr lang="ru-RU" dirty="0"/>
              <a:t>- АЕ</a:t>
            </a:r>
            <a:r>
              <a:rPr lang="ru-RU" b="0" dirty="0" smtClean="0"/>
              <a:t>) </a:t>
            </a:r>
            <a:r>
              <a:rPr lang="ru-RU" b="0" dirty="0"/>
              <a:t>специальная архитектура </a:t>
            </a:r>
            <a:r>
              <a:rPr lang="ru-RU" b="0" dirty="0" smtClean="0"/>
              <a:t>ИНС, </a:t>
            </a:r>
            <a:r>
              <a:rPr lang="ru-RU" b="0" dirty="0"/>
              <a:t>для  обучения </a:t>
            </a:r>
            <a:r>
              <a:rPr lang="ru-RU" dirty="0"/>
              <a:t>без учителя</a:t>
            </a:r>
            <a:r>
              <a:rPr lang="ru-RU" b="0" dirty="0"/>
              <a:t>  методом обратного распространения ошибки. Архитектура </a:t>
            </a:r>
            <a:r>
              <a:rPr lang="ru-RU" b="0" dirty="0" err="1"/>
              <a:t>автоэнкодера</a:t>
            </a:r>
            <a:r>
              <a:rPr lang="ru-RU" b="0" dirty="0"/>
              <a:t> — сеть прямого распространения, где входной и выходной слои содержат одинаковое число нейронов, а средний из скрытых слоев состоит из </a:t>
            </a:r>
            <a:r>
              <a:rPr lang="ru-RU" dirty="0"/>
              <a:t>значительно меньшего их числа, образуя </a:t>
            </a:r>
            <a:r>
              <a:rPr lang="en-US" dirty="0"/>
              <a:t>bottle neck </a:t>
            </a:r>
            <a:r>
              <a:rPr lang="ru-RU" b="0" dirty="0"/>
              <a:t>- « бутылочное горлышко», заставляя </a:t>
            </a:r>
            <a:r>
              <a:rPr lang="ru-RU" b="0" dirty="0" err="1"/>
              <a:t>нейросеть</a:t>
            </a:r>
            <a:r>
              <a:rPr lang="ru-RU" b="0" dirty="0"/>
              <a:t> искать обобщения и корреляцию в поступающих на вход данных, </a:t>
            </a:r>
            <a:r>
              <a:rPr lang="ru-RU" dirty="0"/>
              <a:t>выполняя их сжатие</a:t>
            </a:r>
            <a:r>
              <a:rPr lang="ru-RU" b="0" dirty="0"/>
              <a:t>.  Таким образом, </a:t>
            </a:r>
            <a:r>
              <a:rPr lang="ru-RU" b="0" dirty="0" err="1"/>
              <a:t>автоэнкодер</a:t>
            </a:r>
            <a:r>
              <a:rPr lang="ru-RU" b="0" dirty="0"/>
              <a:t> </a:t>
            </a:r>
            <a:r>
              <a:rPr lang="ru-RU" b="0" dirty="0" err="1"/>
              <a:t>самобучается</a:t>
            </a:r>
            <a:r>
              <a:rPr lang="ru-RU" b="0" dirty="0"/>
              <a:t> сжимать входные данные к меньшему числу наиболее информативных признаков, которые кодируются </a:t>
            </a:r>
            <a:r>
              <a:rPr lang="ru-RU" b="0" dirty="0" smtClean="0"/>
              <a:t>в </a:t>
            </a:r>
            <a:r>
              <a:rPr lang="ru-RU" b="0" dirty="0"/>
              <a:t>значениях весов сети.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212976"/>
            <a:ext cx="57961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/>
              <a:t>Основной принцип работы и обучения сети </a:t>
            </a:r>
            <a:r>
              <a:rPr lang="ru-RU" b="0" dirty="0" err="1"/>
              <a:t>автоэнкодера</a:t>
            </a:r>
            <a:r>
              <a:rPr lang="ru-RU" b="0" dirty="0"/>
              <a:t> — </a:t>
            </a:r>
            <a:r>
              <a:rPr lang="ru-RU" dirty="0"/>
              <a:t>получить на выходном слое отклик, наиболее близкий к входному. </a:t>
            </a:r>
            <a:endParaRPr lang="ru-RU" dirty="0" smtClean="0"/>
          </a:p>
          <a:p>
            <a:endParaRPr lang="ru-RU" sz="800" dirty="0"/>
          </a:p>
          <a:p>
            <a:r>
              <a:rPr lang="ru-RU" b="0" dirty="0" smtClean="0"/>
              <a:t>Можно </a:t>
            </a:r>
            <a:r>
              <a:rPr lang="ru-RU" b="0" dirty="0"/>
              <a:t>показать, что </a:t>
            </a:r>
            <a:r>
              <a:rPr lang="ru-RU" b="0" dirty="0" err="1"/>
              <a:t>автоэнкодер</a:t>
            </a:r>
            <a:r>
              <a:rPr lang="ru-RU" b="0" dirty="0"/>
              <a:t> с одним скрытым слоем позволяет осуществлять линейное </a:t>
            </a:r>
            <a:r>
              <a:rPr lang="ru-RU" dirty="0"/>
              <a:t>вычисление главных компонент</a:t>
            </a:r>
            <a:r>
              <a:rPr lang="ru-RU" b="0" dirty="0" smtClean="0"/>
              <a:t>, входных данных</a:t>
            </a:r>
          </a:p>
        </p:txBody>
      </p:sp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33" y="3068960"/>
            <a:ext cx="2126252" cy="242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27576" y="5598719"/>
            <a:ext cx="3816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3-хслойный </a:t>
            </a:r>
            <a:r>
              <a:rPr lang="ru-RU" sz="1400" dirty="0" err="1" smtClean="0"/>
              <a:t>автоэнкодер</a:t>
            </a:r>
            <a:r>
              <a:rPr lang="ru-RU" sz="1400" dirty="0" smtClean="0"/>
              <a:t>. При </a:t>
            </a:r>
            <a:r>
              <a:rPr lang="ru-RU" sz="1400" dirty="0"/>
              <a:t>обучении стремятся получить </a:t>
            </a:r>
            <a:r>
              <a:rPr lang="ru-RU" sz="1400" dirty="0" smtClean="0"/>
              <a:t>выход</a:t>
            </a:r>
            <a:r>
              <a:rPr lang="ru-RU" sz="1400" dirty="0"/>
              <a:t> </a:t>
            </a:r>
            <a:r>
              <a:rPr lang="ru-RU" sz="1400" i="1" dirty="0" smtClean="0"/>
              <a:t>x‘ </a:t>
            </a:r>
            <a:r>
              <a:rPr lang="ru-RU" sz="1400" dirty="0" smtClean="0"/>
              <a:t>наиболее </a:t>
            </a:r>
            <a:r>
              <a:rPr lang="ru-RU" sz="1400" dirty="0"/>
              <a:t>близким к входному вектору </a:t>
            </a:r>
            <a:r>
              <a:rPr lang="ru-RU" sz="1400" i="1" dirty="0"/>
              <a:t>x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9283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00FF"/>
                </a:solidFill>
              </a:rPr>
              <a:t>История: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i="1" dirty="0"/>
              <a:t>Ramón y </a:t>
            </a:r>
            <a:r>
              <a:rPr lang="en-US" i="1" dirty="0" err="1"/>
              <a:t>Cajal</a:t>
            </a:r>
            <a:r>
              <a:rPr lang="en-US" i="1" dirty="0"/>
              <a:t> &amp; </a:t>
            </a:r>
            <a:r>
              <a:rPr lang="en-US" i="1" u="sng" dirty="0">
                <a:hlinkClick r:id="rId2" tooltip="Camillo Golgi"/>
              </a:rPr>
              <a:t>Camillo Golgi</a:t>
            </a:r>
            <a:r>
              <a:rPr lang="en-US" i="1" dirty="0"/>
              <a:t> </a:t>
            </a:r>
            <a:r>
              <a:rPr lang="ru-RU" i="1" dirty="0" smtClean="0"/>
              <a:t>Нобелевская премия </a:t>
            </a:r>
            <a:r>
              <a:rPr lang="en-US" i="1" dirty="0" smtClean="0"/>
              <a:t>1907 </a:t>
            </a:r>
            <a:r>
              <a:rPr lang="ru-RU" i="1" dirty="0" smtClean="0"/>
              <a:t>за </a:t>
            </a:r>
            <a:r>
              <a:rPr lang="ru-RU" i="1" dirty="0" smtClean="0">
                <a:solidFill>
                  <a:srgbClr val="C00000"/>
                </a:solidFill>
              </a:rPr>
              <a:t>теорию нейронных систем</a:t>
            </a:r>
            <a:endParaRPr lang="ru-RU" i="1" dirty="0"/>
          </a:p>
          <a:p>
            <a:pPr>
              <a:buFont typeface="+mj-lt"/>
              <a:buAutoNum type="arabicPeriod"/>
            </a:pPr>
            <a:r>
              <a:rPr lang="en-US" i="1" dirty="0"/>
              <a:t> </a:t>
            </a:r>
            <a:r>
              <a:rPr lang="en-US" i="1" dirty="0" err="1" smtClean="0"/>
              <a:t>MacKallok</a:t>
            </a:r>
            <a:r>
              <a:rPr lang="en-US" i="1" dirty="0" smtClean="0"/>
              <a:t>-</a:t>
            </a:r>
            <a:r>
              <a:rPr lang="en-US" i="1" dirty="0"/>
              <a:t>P</a:t>
            </a:r>
            <a:r>
              <a:rPr lang="en-US" i="1" dirty="0" smtClean="0"/>
              <a:t>itts </a:t>
            </a:r>
            <a:r>
              <a:rPr lang="ru-RU" i="1" dirty="0" smtClean="0"/>
              <a:t>(1943) </a:t>
            </a:r>
            <a:r>
              <a:rPr lang="ru-RU" i="1" dirty="0" smtClean="0">
                <a:solidFill>
                  <a:srgbClr val="C00000"/>
                </a:solidFill>
              </a:rPr>
              <a:t>математическая модель биологического нейрона</a:t>
            </a:r>
          </a:p>
          <a:p>
            <a:pPr>
              <a:buFont typeface="+mj-lt"/>
              <a:buAutoNum type="arabicPeriod"/>
            </a:pPr>
            <a:endParaRPr lang="ru-RU" i="1" dirty="0">
              <a:solidFill>
                <a:srgbClr val="C00000"/>
              </a:solidFill>
            </a:endParaRPr>
          </a:p>
          <a:p>
            <a:pPr>
              <a:buFont typeface="+mj-lt"/>
              <a:buAutoNum type="arabicPeriod"/>
            </a:pPr>
            <a:endParaRPr lang="ru-RU" i="1" dirty="0" smtClean="0">
              <a:solidFill>
                <a:srgbClr val="C00000"/>
              </a:solidFill>
            </a:endParaRPr>
          </a:p>
          <a:p>
            <a:pPr>
              <a:buFont typeface="+mj-lt"/>
              <a:buAutoNum type="arabicPeriod"/>
            </a:pPr>
            <a:endParaRPr lang="ru-RU" i="1" dirty="0" smtClean="0"/>
          </a:p>
          <a:p>
            <a:endParaRPr lang="ru-RU" i="1" dirty="0"/>
          </a:p>
          <a:p>
            <a:r>
              <a:rPr lang="ru-RU" i="1" dirty="0" smtClean="0"/>
              <a:t>3. </a:t>
            </a:r>
            <a:r>
              <a:rPr lang="en-US" i="1" dirty="0" err="1" smtClean="0"/>
              <a:t>D.Hebb</a:t>
            </a:r>
            <a:r>
              <a:rPr lang="ru-RU" i="1" dirty="0" smtClean="0"/>
              <a:t> (1949)</a:t>
            </a:r>
            <a:r>
              <a:rPr lang="en-US" i="1" dirty="0" smtClean="0"/>
              <a:t> </a:t>
            </a:r>
            <a:r>
              <a:rPr lang="ru-RU" i="1" dirty="0" smtClean="0">
                <a:solidFill>
                  <a:srgbClr val="C00000"/>
                </a:solidFill>
              </a:rPr>
              <a:t>правило обучения нейронов : </a:t>
            </a:r>
            <a:r>
              <a:rPr lang="ru-RU" altLang="ru-RU" dirty="0"/>
              <a:t>при повторном или настойчивом возбуждении одним нейроном  другого их </a:t>
            </a:r>
            <a:r>
              <a:rPr lang="ru-RU" altLang="ru-RU" dirty="0" err="1"/>
              <a:t>синаптическая</a:t>
            </a:r>
            <a:r>
              <a:rPr lang="ru-RU" altLang="ru-RU" dirty="0"/>
              <a:t> связь усиливается.</a:t>
            </a:r>
          </a:p>
          <a:p>
            <a:r>
              <a:rPr lang="ru-RU" i="1" dirty="0" smtClean="0"/>
              <a:t>4. </a:t>
            </a:r>
            <a:r>
              <a:rPr lang="en-US" altLang="ru-RU" i="1" dirty="0"/>
              <a:t>R. </a:t>
            </a:r>
            <a:r>
              <a:rPr lang="en-US" altLang="ru-RU" i="1" dirty="0" smtClean="0"/>
              <a:t>Sutton</a:t>
            </a:r>
            <a:r>
              <a:rPr lang="ru-RU" altLang="ru-RU" i="1" dirty="0" smtClean="0"/>
              <a:t>:</a:t>
            </a:r>
            <a:r>
              <a:rPr lang="en-US" altLang="ru-RU" i="1" dirty="0" smtClean="0"/>
              <a:t> </a:t>
            </a:r>
            <a:r>
              <a:rPr lang="de-DE" i="1" dirty="0" err="1" smtClean="0"/>
              <a:t>w</a:t>
            </a:r>
            <a:r>
              <a:rPr lang="de-DE" baseline="-25000" dirty="0" err="1" smtClean="0"/>
              <a:t>ij</a:t>
            </a:r>
            <a:r>
              <a:rPr lang="de-DE" dirty="0" smtClean="0"/>
              <a:t>(</a:t>
            </a:r>
            <a:r>
              <a:rPr lang="de-DE" i="1" dirty="0" smtClean="0"/>
              <a:t>t</a:t>
            </a:r>
            <a:r>
              <a:rPr lang="de-DE" dirty="0" smtClean="0"/>
              <a:t>+1) - </a:t>
            </a:r>
            <a:r>
              <a:rPr lang="de-DE" i="1" dirty="0" err="1" smtClean="0"/>
              <a:t>w</a:t>
            </a:r>
            <a:r>
              <a:rPr lang="de-DE" baseline="-25000" dirty="0" err="1" smtClean="0"/>
              <a:t>ij</a:t>
            </a:r>
            <a:r>
              <a:rPr lang="de-DE" dirty="0" smtClean="0"/>
              <a:t>(</a:t>
            </a:r>
            <a:r>
              <a:rPr lang="de-DE" i="1" dirty="0" smtClean="0"/>
              <a:t>t</a:t>
            </a:r>
            <a:r>
              <a:rPr lang="de-DE" dirty="0" smtClean="0"/>
              <a:t>) = </a:t>
            </a:r>
            <a:r>
              <a:rPr lang="de-DE" dirty="0" smtClean="0">
                <a:sym typeface="Symbol"/>
              </a:rPr>
              <a:t></a:t>
            </a:r>
            <a:r>
              <a:rPr lang="de-DE" i="1" dirty="0" smtClean="0"/>
              <a:t> </a:t>
            </a:r>
            <a:r>
              <a:rPr lang="de-DE" i="1" dirty="0" err="1" smtClean="0"/>
              <a:t>w</a:t>
            </a:r>
            <a:r>
              <a:rPr lang="de-DE" baseline="-25000" dirty="0" err="1" smtClean="0"/>
              <a:t>ij</a:t>
            </a:r>
            <a:r>
              <a:rPr lang="de-DE" baseline="-25000" dirty="0" smtClean="0"/>
              <a:t> </a:t>
            </a:r>
            <a:r>
              <a:rPr lang="de-DE" dirty="0" smtClean="0"/>
              <a:t>= </a:t>
            </a:r>
            <a:r>
              <a:rPr lang="de-DE" i="1" dirty="0" err="1" smtClean="0"/>
              <a:t>ηs</a:t>
            </a:r>
            <a:r>
              <a:rPr lang="de-DE" i="1" baseline="-25000" dirty="0" err="1" smtClean="0"/>
              <a:t>i</a:t>
            </a:r>
            <a:r>
              <a:rPr lang="de-DE" i="1" dirty="0" smtClean="0"/>
              <a:t>(t)</a:t>
            </a:r>
            <a:r>
              <a:rPr lang="de-DE" i="1" dirty="0" err="1" smtClean="0"/>
              <a:t>s</a:t>
            </a:r>
            <a:r>
              <a:rPr lang="de-DE" i="1" baseline="-25000" dirty="0" err="1" smtClean="0"/>
              <a:t>j</a:t>
            </a:r>
            <a:r>
              <a:rPr lang="de-DE" i="1" dirty="0" smtClean="0"/>
              <a:t>(t)</a:t>
            </a:r>
            <a:r>
              <a:rPr lang="ru-RU" i="1" dirty="0" smtClean="0"/>
              <a:t> – правило подстройки весов</a:t>
            </a:r>
          </a:p>
          <a:p>
            <a:r>
              <a:rPr lang="ru-RU" sz="2400" dirty="0" smtClean="0">
                <a:solidFill>
                  <a:srgbClr val="0000FF"/>
                </a:solidFill>
              </a:rPr>
              <a:t>Что получилось</a:t>
            </a:r>
            <a:endParaRPr lang="ru-RU" sz="2400" dirty="0">
              <a:solidFill>
                <a:srgbClr val="0000FF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Архитектура искусственных нейронных сетей (ИНС</a:t>
            </a:r>
            <a:r>
              <a:rPr lang="ru-RU" dirty="0" smtClean="0">
                <a:solidFill>
                  <a:srgbClr val="C00000"/>
                </a:solidFill>
              </a:rPr>
              <a:t>). </a:t>
            </a:r>
            <a:r>
              <a:rPr lang="ru-RU" dirty="0" smtClean="0"/>
              <a:t>ИНС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smtClean="0"/>
              <a:t>состоит </a:t>
            </a:r>
            <a:r>
              <a:rPr lang="ru-RU" dirty="0"/>
              <a:t>из </a:t>
            </a:r>
            <a:r>
              <a:rPr lang="ru-RU" i="1" dirty="0" smtClean="0">
                <a:solidFill>
                  <a:srgbClr val="C00000"/>
                </a:solidFill>
              </a:rPr>
              <a:t>нейронов</a:t>
            </a:r>
            <a:r>
              <a:rPr lang="ru-RU" i="1" dirty="0" smtClean="0"/>
              <a:t>, </a:t>
            </a:r>
            <a:r>
              <a:rPr lang="ru-RU" dirty="0" smtClean="0"/>
              <a:t> –простых логических устройств, характеризуемых: </a:t>
            </a:r>
            <a:endParaRPr lang="ru-RU" dirty="0"/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уровнем активации;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 топологией связи друг с другом;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srgbClr val="C00000"/>
                </a:solidFill>
              </a:rPr>
              <a:t> мерой взаимодействия с другими нейронами</a:t>
            </a:r>
            <a:r>
              <a:rPr lang="ru-RU" dirty="0"/>
              <a:t>, </a:t>
            </a:r>
            <a:endParaRPr lang="ru-RU" dirty="0" smtClean="0"/>
          </a:p>
          <a:p>
            <a:pPr lvl="0"/>
            <a:r>
              <a:rPr lang="ru-RU" dirty="0"/>
              <a:t> </a:t>
            </a:r>
            <a:r>
              <a:rPr lang="ru-RU" dirty="0" smtClean="0"/>
              <a:t>    называемой </a:t>
            </a:r>
            <a:r>
              <a:rPr lang="ru-RU" dirty="0" err="1"/>
              <a:t>синаптической</a:t>
            </a:r>
            <a:r>
              <a:rPr lang="ru-RU" dirty="0"/>
              <a:t> силой связи или </a:t>
            </a:r>
            <a:r>
              <a:rPr lang="ru-RU" i="1" dirty="0"/>
              <a:t>весом</a:t>
            </a:r>
            <a:r>
              <a:rPr lang="ru-RU" dirty="0"/>
              <a:t>. </a:t>
            </a:r>
            <a:endParaRPr lang="ru-RU" dirty="0" smtClean="0"/>
          </a:p>
          <a:p>
            <a:pPr lvl="0"/>
            <a:r>
              <a:rPr lang="ru-RU" sz="1600" dirty="0" smtClean="0"/>
              <a:t>Веса </a:t>
            </a:r>
            <a:r>
              <a:rPr lang="ru-RU" sz="1600" dirty="0"/>
              <a:t>этих связей различны и </a:t>
            </a:r>
            <a:r>
              <a:rPr lang="ru-RU" sz="1600" dirty="0" smtClean="0"/>
              <a:t>должны </a:t>
            </a:r>
            <a:r>
              <a:rPr lang="ru-RU" sz="1600" dirty="0"/>
              <a:t>определяться в зависимости от решаемой задачи</a:t>
            </a:r>
            <a:r>
              <a:rPr lang="ru-RU" sz="1600" dirty="0" smtClean="0"/>
              <a:t>.</a:t>
            </a:r>
          </a:p>
          <a:p>
            <a:pPr lvl="0"/>
            <a:r>
              <a:rPr lang="ru-RU" sz="700" dirty="0" smtClean="0"/>
              <a:t> </a:t>
            </a:r>
            <a:r>
              <a:rPr lang="ru-RU" sz="1600" dirty="0" smtClean="0"/>
              <a:t>Вся </a:t>
            </a:r>
            <a:r>
              <a:rPr lang="ru-RU" sz="1600" dirty="0"/>
              <a:t>система состоит из большого числа </a:t>
            </a:r>
            <a:r>
              <a:rPr lang="ru-RU" sz="1600" dirty="0" smtClean="0"/>
              <a:t>нейронов. Результат </a:t>
            </a:r>
            <a:r>
              <a:rPr lang="ru-RU" sz="1600" dirty="0"/>
              <a:t>работы ИНС малочувствителен к характеристикам конкретного нейрона. </a:t>
            </a:r>
            <a:endParaRPr lang="ru-RU" sz="1600" i="1" dirty="0"/>
          </a:p>
        </p:txBody>
      </p:sp>
      <p:pic>
        <p:nvPicPr>
          <p:cNvPr id="6" name="Picture 3" descr="neuron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1" y="1453601"/>
            <a:ext cx="1782879" cy="101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43817" y="1508104"/>
            <a:ext cx="56886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ru-RU" altLang="ru-RU" sz="1600" dirty="0"/>
              <a:t>общий входной сигнал, поступающий </a:t>
            </a:r>
          </a:p>
          <a:p>
            <a:pPr eaLnBrk="1" hangingPunct="1"/>
            <a:r>
              <a:rPr lang="ru-RU" altLang="ru-RU" sz="1600" dirty="0"/>
              <a:t>на </a:t>
            </a:r>
            <a:r>
              <a:rPr lang="en-US" altLang="ru-RU" sz="1600" dirty="0" err="1"/>
              <a:t>i</a:t>
            </a:r>
            <a:r>
              <a:rPr lang="ru-RU" altLang="ru-RU" sz="1600" dirty="0"/>
              <a:t>-й нейрон от всех остальных нейронов</a:t>
            </a:r>
          </a:p>
          <a:p>
            <a:pPr eaLnBrk="1" hangingPunct="1"/>
            <a:r>
              <a:rPr lang="ru-RU" altLang="ru-RU" sz="1600" dirty="0"/>
              <a:t>                          </a:t>
            </a:r>
            <a:r>
              <a:rPr lang="en-US" altLang="ru-RU" sz="2000" i="1" dirty="0"/>
              <a:t>h</a:t>
            </a:r>
            <a:r>
              <a:rPr lang="en-US" altLang="ru-RU" sz="2000" i="1" baseline="-25000" dirty="0"/>
              <a:t>i</a:t>
            </a:r>
            <a:r>
              <a:rPr lang="en-US" altLang="ru-RU" sz="2000" i="1" dirty="0"/>
              <a:t> = </a:t>
            </a:r>
            <a:r>
              <a:rPr lang="en-US" altLang="ru-RU" sz="2000" i="1" dirty="0" err="1"/>
              <a:t>Σ</a:t>
            </a:r>
            <a:r>
              <a:rPr lang="en-US" altLang="ru-RU" sz="2000" i="1" baseline="-25000" dirty="0" err="1"/>
              <a:t>j</a:t>
            </a:r>
            <a:r>
              <a:rPr lang="en-US" altLang="ru-RU" sz="2000" i="1" baseline="-25000" dirty="0"/>
              <a:t> </a:t>
            </a:r>
            <a:r>
              <a:rPr lang="en-US" altLang="ru-RU" sz="2000" i="1" dirty="0" err="1"/>
              <a:t>w</a:t>
            </a:r>
            <a:r>
              <a:rPr lang="en-US" altLang="ru-RU" sz="2000" i="1" baseline="-25000" dirty="0" err="1"/>
              <a:t>ij</a:t>
            </a:r>
            <a:r>
              <a:rPr lang="en-US" altLang="ru-RU" sz="2000" i="1" dirty="0"/>
              <a:t> </a:t>
            </a:r>
            <a:r>
              <a:rPr lang="en-US" altLang="ru-RU" sz="2000" i="1" dirty="0" err="1"/>
              <a:t>s</a:t>
            </a:r>
            <a:r>
              <a:rPr lang="en-US" altLang="ru-RU" sz="2000" i="1" baseline="-25000" dirty="0" err="1"/>
              <a:t>j</a:t>
            </a:r>
            <a:endParaRPr lang="ru-RU" altLang="ru-RU" sz="2000" i="1" dirty="0"/>
          </a:p>
        </p:txBody>
      </p:sp>
      <p:sp>
        <p:nvSpPr>
          <p:cNvPr id="8" name="Овал 7"/>
          <p:cNvSpPr/>
          <p:nvPr/>
        </p:nvSpPr>
        <p:spPr bwMode="auto">
          <a:xfrm>
            <a:off x="4732044" y="2060848"/>
            <a:ext cx="360040" cy="402968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0559" y="2108444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solidFill>
                  <a:srgbClr val="C00000"/>
                </a:solidFill>
              </a:rPr>
              <a:t>Синаптический</a:t>
            </a:r>
            <a:r>
              <a:rPr lang="ru-RU" sz="1400" dirty="0" smtClean="0">
                <a:solidFill>
                  <a:srgbClr val="C00000"/>
                </a:solidFill>
              </a:rPr>
              <a:t> вес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 flipH="1">
            <a:off x="5116040" y="2400656"/>
            <a:ext cx="2408288" cy="1556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 descr="SIG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4366" y="4266981"/>
            <a:ext cx="1197593" cy="13344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294922" y="5140876"/>
            <a:ext cx="17635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dirty="0" smtClean="0">
                <a:solidFill>
                  <a:srgbClr val="C00000"/>
                </a:solidFill>
              </a:rPr>
              <a:t>Функция активации</a:t>
            </a:r>
            <a:endParaRPr lang="en-US" altLang="ru-RU" sz="1200" dirty="0">
              <a:solidFill>
                <a:srgbClr val="C00000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956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892" y="4710551"/>
            <a:ext cx="1043830" cy="4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fld id="{F52ADB76-8CBC-4A0C-8BDF-EE2B7A433764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2895600" cy="268139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93C08-8341-4293-9353-6D9BB6DEABFE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895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4F25A-0B1C-45F0-8447-80B910C4D30F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50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908720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 smtClean="0"/>
              <a:t>Однако больший </a:t>
            </a:r>
            <a:r>
              <a:rPr lang="ru-RU" b="0" dirty="0"/>
              <a:t>интерес представляет </a:t>
            </a:r>
            <a:r>
              <a:rPr lang="ru-RU" dirty="0">
                <a:solidFill>
                  <a:srgbClr val="0000FF"/>
                </a:solidFill>
              </a:rPr>
              <a:t>глубокий </a:t>
            </a:r>
            <a:r>
              <a:rPr lang="ru-RU" dirty="0" err="1">
                <a:solidFill>
                  <a:srgbClr val="0000FF"/>
                </a:solidFill>
              </a:rPr>
              <a:t>автоэнкодер</a:t>
            </a:r>
            <a:r>
              <a:rPr lang="ru-RU" dirty="0"/>
              <a:t>, выполняющий нелинейное вычисление главных компонент</a:t>
            </a:r>
            <a:r>
              <a:rPr lang="ru-RU" b="0" dirty="0"/>
              <a:t>, как это было предложено </a:t>
            </a:r>
            <a:r>
              <a:rPr lang="ru-RU" b="0" dirty="0" err="1" smtClean="0"/>
              <a:t>М.Крамером</a:t>
            </a:r>
            <a:r>
              <a:rPr lang="ru-RU" b="0" dirty="0" smtClean="0"/>
              <a:t> </a:t>
            </a:r>
            <a:r>
              <a:rPr lang="ru-RU" b="0" dirty="0"/>
              <a:t>еще в 1991 году</a:t>
            </a:r>
            <a:r>
              <a:rPr lang="ru-RU" b="0" dirty="0" smtClean="0"/>
              <a:t>.</a:t>
            </a:r>
            <a:endParaRPr lang="ru-RU" b="0" dirty="0"/>
          </a:p>
        </p:txBody>
      </p:sp>
      <p:pic>
        <p:nvPicPr>
          <p:cNvPr id="7" name="Рисунок 6" descr="C:\Users\Pc_Home\AppData\Local\Microsoft\Windows\INetCache\Content.Word\nlpca_mode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32" y="1832050"/>
            <a:ext cx="3691964" cy="31091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83568" y="8149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00FF"/>
                </a:solidFill>
              </a:rPr>
              <a:t>Глубокий </a:t>
            </a:r>
            <a:r>
              <a:rPr lang="ru-RU" sz="3600" dirty="0" err="1">
                <a:solidFill>
                  <a:srgbClr val="0000FF"/>
                </a:solidFill>
              </a:rPr>
              <a:t>автоэнкодер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955" y="1988836"/>
            <a:ext cx="518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/>
              <a:t>Замечательный прием, облегчающий и ускоряющий обучение </a:t>
            </a:r>
            <a:r>
              <a:rPr lang="ru-RU" b="0" dirty="0" err="1"/>
              <a:t>автоэнкодеров</a:t>
            </a:r>
            <a:r>
              <a:rPr lang="ru-RU" b="0" dirty="0"/>
              <a:t>, основан на том, что </a:t>
            </a:r>
            <a:r>
              <a:rPr lang="ru-RU" b="0" dirty="0" smtClean="0"/>
              <a:t>веса слоя </a:t>
            </a:r>
            <a:r>
              <a:rPr lang="en-US" b="0" dirty="0" smtClean="0"/>
              <a:t>H</a:t>
            </a:r>
            <a:r>
              <a:rPr lang="ru-RU" b="0" dirty="0" smtClean="0"/>
              <a:t> </a:t>
            </a:r>
            <a:r>
              <a:rPr lang="ru-RU" b="0" dirty="0"/>
              <a:t>при дешифровке сигналов после их сжатия в среднем слое можно получить </a:t>
            </a:r>
            <a:r>
              <a:rPr lang="ru-RU" dirty="0">
                <a:solidFill>
                  <a:srgbClr val="0000FF"/>
                </a:solidFill>
              </a:rPr>
              <a:t>транспонируя матрицу весов, полученную в кодирующем </a:t>
            </a:r>
            <a:r>
              <a:rPr lang="ru-RU" dirty="0" smtClean="0">
                <a:solidFill>
                  <a:srgbClr val="0000FF"/>
                </a:solidFill>
              </a:rPr>
              <a:t>слое</a:t>
            </a:r>
            <a:r>
              <a:rPr lang="en-US" dirty="0" smtClean="0">
                <a:solidFill>
                  <a:srgbClr val="0000FF"/>
                </a:solidFill>
              </a:rPr>
              <a:t> G</a:t>
            </a:r>
            <a:r>
              <a:rPr lang="ru-RU" b="0" dirty="0" smtClean="0"/>
              <a:t>.</a:t>
            </a:r>
          </a:p>
          <a:p>
            <a:endParaRPr lang="ru-RU" b="0" dirty="0"/>
          </a:p>
          <a:p>
            <a:r>
              <a:rPr lang="ru-RU" b="0" dirty="0"/>
              <a:t>Этот прием, называемый </a:t>
            </a:r>
            <a:r>
              <a:rPr lang="ru-RU" dirty="0" smtClean="0">
                <a:solidFill>
                  <a:srgbClr val="0000FF"/>
                </a:solidFill>
              </a:rPr>
              <a:t>«связанные </a:t>
            </a:r>
            <a:r>
              <a:rPr lang="ru-RU" dirty="0">
                <a:solidFill>
                  <a:srgbClr val="0000FF"/>
                </a:solidFill>
              </a:rPr>
              <a:t>веса» </a:t>
            </a:r>
            <a:r>
              <a:rPr lang="ru-RU" dirty="0" smtClean="0">
                <a:solidFill>
                  <a:srgbClr val="0000FF"/>
                </a:solidFill>
              </a:rPr>
              <a:t>(</a:t>
            </a:r>
            <a:r>
              <a:rPr lang="en-US" dirty="0" smtClean="0">
                <a:solidFill>
                  <a:srgbClr val="0000FF"/>
                </a:solidFill>
              </a:rPr>
              <a:t>tied weights) </a:t>
            </a:r>
            <a:r>
              <a:rPr lang="ru-RU" b="0" dirty="0" smtClean="0"/>
              <a:t>дает </a:t>
            </a:r>
            <a:r>
              <a:rPr lang="ru-RU" b="0" dirty="0"/>
              <a:t>двойное сокращение общего массива весов, что экономит память и упрощает и ускоряет обучение.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4556" y="4925824"/>
            <a:ext cx="3600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/>
              <a:t>Автоэнкодер</a:t>
            </a:r>
            <a:r>
              <a:rPr lang="ru-RU" sz="1400" dirty="0"/>
              <a:t> для извлечения </a:t>
            </a:r>
            <a:r>
              <a:rPr lang="en-US" sz="1400" dirty="0"/>
              <a:t>f </a:t>
            </a:r>
            <a:r>
              <a:rPr lang="ru-RU" sz="1400" dirty="0"/>
              <a:t>нелинейных </a:t>
            </a:r>
            <a:r>
              <a:rPr lang="ru-RU" sz="1400" dirty="0" smtClean="0"/>
              <a:t>факторов, </a:t>
            </a:r>
            <a:r>
              <a:rPr lang="ru-RU" dirty="0" smtClean="0"/>
              <a:t>𝜎</a:t>
            </a:r>
            <a:r>
              <a:rPr lang="ru-RU" sz="1400" dirty="0" smtClean="0"/>
              <a:t> </a:t>
            </a:r>
            <a:r>
              <a:rPr lang="ru-RU" sz="1400" dirty="0"/>
              <a:t>означает </a:t>
            </a:r>
            <a:r>
              <a:rPr lang="ru-RU" sz="1400" dirty="0" err="1"/>
              <a:t>сигмоидную</a:t>
            </a:r>
            <a:r>
              <a:rPr lang="ru-RU" sz="1400" dirty="0"/>
              <a:t> функцию активации </a:t>
            </a:r>
          </a:p>
        </p:txBody>
      </p:sp>
    </p:spTree>
    <p:extLst>
      <p:ext uri="{BB962C8B-B14F-4D97-AF65-F5344CB8AC3E}">
        <p14:creationId xmlns:p14="http://schemas.microsoft.com/office/powerpoint/2010/main" val="400135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298" y="5209"/>
            <a:ext cx="9126785" cy="71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800" b="1" dirty="0" smtClean="0">
                <a:solidFill>
                  <a:srgbClr val="0000FF"/>
                </a:solidFill>
                <a:effectLst/>
              </a:rPr>
              <a:t>3. </a:t>
            </a:r>
            <a:r>
              <a:rPr lang="ru-RU" sz="3200" b="1" dirty="0" err="1" smtClean="0">
                <a:solidFill>
                  <a:srgbClr val="0000FF"/>
                </a:solidFill>
                <a:effectLst/>
              </a:rPr>
              <a:t>Сверточные</a:t>
            </a:r>
            <a:r>
              <a:rPr lang="ru-RU" sz="3200" b="1" dirty="0" smtClean="0">
                <a:solidFill>
                  <a:srgbClr val="0000FF"/>
                </a:solidFill>
                <a:effectLst/>
              </a:rPr>
              <a:t> </a:t>
            </a:r>
            <a:r>
              <a:rPr lang="ru-RU" sz="3200" b="1" dirty="0" err="1" smtClean="0">
                <a:solidFill>
                  <a:srgbClr val="0000FF"/>
                </a:solidFill>
                <a:effectLst/>
              </a:rPr>
              <a:t>нейросети</a:t>
            </a:r>
            <a:r>
              <a:rPr lang="ru-RU" sz="3200" b="1" dirty="0" smtClean="0">
                <a:solidFill>
                  <a:srgbClr val="0000FF"/>
                </a:solidFill>
                <a:effectLst/>
              </a:rPr>
              <a:t> </a:t>
            </a:r>
          </a:p>
          <a:p>
            <a:pPr algn="ctr">
              <a:lnSpc>
                <a:spcPct val="70000"/>
              </a:lnSpc>
            </a:pPr>
            <a:r>
              <a:rPr lang="ru-RU" sz="2400" b="1" dirty="0" smtClean="0">
                <a:solidFill>
                  <a:srgbClr val="0000FF"/>
                </a:solidFill>
                <a:effectLst/>
              </a:rPr>
              <a:t>для распознавания изображений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79" y="692696"/>
            <a:ext cx="9131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Мотивация</a:t>
            </a:r>
            <a:r>
              <a:rPr lang="en-US" dirty="0">
                <a:solidFill>
                  <a:srgbClr val="000000"/>
                </a:solidFill>
              </a:rPr>
              <a:t>: 1. </a:t>
            </a:r>
            <a:r>
              <a:rPr lang="ru-RU" dirty="0">
                <a:solidFill>
                  <a:srgbClr val="000000"/>
                </a:solidFill>
              </a:rPr>
              <a:t>Время обучения </a:t>
            </a:r>
            <a:r>
              <a:rPr lang="en-US" dirty="0">
                <a:solidFill>
                  <a:srgbClr val="000000"/>
                </a:solidFill>
              </a:rPr>
              <a:t>DBN </a:t>
            </a:r>
            <a:r>
              <a:rPr lang="ru-RU" dirty="0">
                <a:solidFill>
                  <a:srgbClr val="000000"/>
                </a:solidFill>
              </a:rPr>
              <a:t>очень велико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ru-RU" dirty="0">
                <a:solidFill>
                  <a:srgbClr val="000000"/>
                </a:solidFill>
              </a:rPr>
              <a:t>   </a:t>
            </a:r>
            <a:r>
              <a:rPr lang="en-US" dirty="0">
                <a:solidFill>
                  <a:srgbClr val="000000"/>
                </a:solidFill>
              </a:rPr>
              <a:t>2. </a:t>
            </a:r>
            <a:r>
              <a:rPr lang="ru-RU" dirty="0">
                <a:solidFill>
                  <a:srgbClr val="000000"/>
                </a:solidFill>
              </a:rPr>
              <a:t>Прямое применение регулярных </a:t>
            </a:r>
            <a:r>
              <a:rPr lang="ru-RU" dirty="0" smtClean="0">
                <a:solidFill>
                  <a:srgbClr val="000000"/>
                </a:solidFill>
              </a:rPr>
              <a:t>ИНС </a:t>
            </a:r>
            <a:r>
              <a:rPr lang="ru-RU" dirty="0">
                <a:solidFill>
                  <a:srgbClr val="000000"/>
                </a:solidFill>
              </a:rPr>
              <a:t>к распознаванию изображений бесполезно из-за двух основных факторов: (i) входное 2D-изображение в виде сканированного 1D-вектора означает потерю топологии пространства изображения;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(</a:t>
            </a:r>
            <a:r>
              <a:rPr lang="ru-RU" dirty="0" err="1">
                <a:solidFill>
                  <a:srgbClr val="000000"/>
                </a:solidFill>
              </a:rPr>
              <a:t>ii</a:t>
            </a:r>
            <a:r>
              <a:rPr lang="ru-RU" dirty="0">
                <a:solidFill>
                  <a:srgbClr val="000000"/>
                </a:solidFill>
              </a:rPr>
              <a:t>) </a:t>
            </a:r>
            <a:r>
              <a:rPr lang="ru-RU" dirty="0" err="1">
                <a:solidFill>
                  <a:srgbClr val="000000"/>
                </a:solidFill>
              </a:rPr>
              <a:t>полносвязность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ИНС, </a:t>
            </a:r>
            <a:r>
              <a:rPr lang="ru-RU" dirty="0">
                <a:solidFill>
                  <a:srgbClr val="000000"/>
                </a:solidFill>
              </a:rPr>
              <a:t>где каждый нейрон полностью связан со всеми нейронами предыдущего слоя, слишком расточительна из-за проклятия размерности, кроме того</a:t>
            </a:r>
            <a:r>
              <a:rPr lang="en-US" dirty="0">
                <a:solidFill>
                  <a:srgbClr val="000000"/>
                </a:solidFill>
              </a:rPr>
              <a:t>,</a:t>
            </a:r>
            <a:r>
              <a:rPr lang="ru-RU" dirty="0">
                <a:solidFill>
                  <a:srgbClr val="000000"/>
                </a:solidFill>
              </a:rPr>
              <a:t> огромное количество параметров быстро приводит к переобучению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339640" y="3001020"/>
            <a:ext cx="8335763" cy="25713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4287" y="5592823"/>
            <a:ext cx="902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Вместо этого,  </a:t>
            </a:r>
            <a:r>
              <a:rPr lang="ru-RU" dirty="0" err="1"/>
              <a:t>сверточные</a:t>
            </a:r>
            <a:r>
              <a:rPr lang="ru-RU" dirty="0"/>
              <a:t> сети - </a:t>
            </a:r>
            <a:r>
              <a:rPr lang="en-US" dirty="0"/>
              <a:t>Convolutional Neural Networks</a:t>
            </a:r>
            <a:r>
              <a:rPr lang="ru-RU" dirty="0"/>
              <a:t> (</a:t>
            </a:r>
            <a:r>
              <a:rPr lang="en-US" dirty="0"/>
              <a:t>CNN</a:t>
            </a:r>
            <a:r>
              <a:rPr lang="ru-RU" dirty="0"/>
              <a:t>) принимают на вход двумерные цветные изображения, а нейроны в слое </a:t>
            </a:r>
            <a:r>
              <a:rPr lang="en-US" dirty="0"/>
              <a:t>CNN </a:t>
            </a:r>
            <a:r>
              <a:rPr lang="ru-RU" dirty="0"/>
              <a:t>связаны только с малой областью предыдущего слоя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5976" y="5095825"/>
            <a:ext cx="4663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effectLst/>
              </a:rPr>
              <a:t>.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1B09F5A2-30CF-4FBA-B3F8-A219EA142870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24200" y="6525343"/>
            <a:ext cx="2895600" cy="196131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51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19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3827" y="-36095"/>
            <a:ext cx="823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00FF"/>
                </a:solidFill>
              </a:rPr>
              <a:t>Основы архитектуры </a:t>
            </a:r>
            <a:r>
              <a:rPr lang="en-US" sz="3200" b="1" dirty="0" smtClean="0">
                <a:solidFill>
                  <a:srgbClr val="0000FF"/>
                </a:solidFill>
                <a:effectLst/>
              </a:rPr>
              <a:t>CNN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54868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dirty="0">
                <a:solidFill>
                  <a:srgbClr val="000000"/>
                </a:solidFill>
              </a:rPr>
              <a:t>Архитектура CNN: последовательность слоев, каждый слой преобразует один набор активаций в другой через </a:t>
            </a:r>
            <a:r>
              <a:rPr lang="ru-RU" dirty="0" smtClean="0">
                <a:solidFill>
                  <a:srgbClr val="000000"/>
                </a:solidFill>
              </a:rPr>
              <a:t>фильтр-свертку с ядром.</a:t>
            </a:r>
            <a:endParaRPr lang="ru-RU" b="0" dirty="0">
              <a:solidFill>
                <a:srgbClr val="000000"/>
              </a:solidFill>
            </a:endParaRPr>
          </a:p>
          <a:p>
            <a:pPr algn="just"/>
            <a:r>
              <a:rPr lang="ru-RU" b="0" dirty="0">
                <a:solidFill>
                  <a:srgbClr val="000000"/>
                </a:solidFill>
              </a:rPr>
              <a:t>Основные типы слоев для CNN: </a:t>
            </a:r>
            <a:r>
              <a:rPr lang="ru-RU" dirty="0" err="1">
                <a:solidFill>
                  <a:srgbClr val="000000"/>
                </a:solidFill>
              </a:rPr>
              <a:t>Сверточный</a:t>
            </a:r>
            <a:r>
              <a:rPr lang="ru-RU" dirty="0">
                <a:solidFill>
                  <a:srgbClr val="000000"/>
                </a:solidFill>
              </a:rPr>
              <a:t> слой, Слой объединения </a:t>
            </a:r>
            <a:r>
              <a:rPr lang="ru-RU" b="0" dirty="0">
                <a:solidFill>
                  <a:srgbClr val="000000"/>
                </a:solidFill>
              </a:rPr>
              <a:t>(</a:t>
            </a:r>
            <a:r>
              <a:rPr lang="ru-RU" b="0" dirty="0" err="1">
                <a:solidFill>
                  <a:srgbClr val="000000"/>
                </a:solidFill>
              </a:rPr>
              <a:t>pooling</a:t>
            </a:r>
            <a:r>
              <a:rPr lang="ru-RU" b="0" dirty="0">
                <a:solidFill>
                  <a:srgbClr val="000000"/>
                </a:solidFill>
              </a:rPr>
              <a:t>) и </a:t>
            </a:r>
            <a:r>
              <a:rPr lang="ru-RU" dirty="0">
                <a:solidFill>
                  <a:srgbClr val="000000"/>
                </a:solidFill>
              </a:rPr>
              <a:t>скрытый слой персептрона с обучением </a:t>
            </a:r>
            <a:r>
              <a:rPr lang="en-US" dirty="0" err="1">
                <a:solidFill>
                  <a:srgbClr val="000000"/>
                </a:solidFill>
              </a:rPr>
              <a:t>backprop</a:t>
            </a:r>
            <a:r>
              <a:rPr lang="ru-RU" b="0" dirty="0">
                <a:solidFill>
                  <a:srgbClr val="000000"/>
                </a:solidFill>
              </a:rPr>
              <a:t>). Также существуют слои </a:t>
            </a:r>
            <a:r>
              <a:rPr lang="ru-RU" dirty="0">
                <a:solidFill>
                  <a:srgbClr val="000000"/>
                </a:solidFill>
              </a:rPr>
              <a:t>RELU</a:t>
            </a:r>
            <a:r>
              <a:rPr lang="ru-RU" b="0" dirty="0">
                <a:solidFill>
                  <a:srgbClr val="000000"/>
                </a:solidFill>
              </a:rPr>
              <a:t> (</a:t>
            </a:r>
            <a:r>
              <a:rPr lang="ru-RU" b="0" dirty="0" err="1">
                <a:solidFill>
                  <a:srgbClr val="000000"/>
                </a:solidFill>
              </a:rPr>
              <a:t>rectified</a:t>
            </a:r>
            <a:r>
              <a:rPr lang="ru-RU" b="0" dirty="0">
                <a:solidFill>
                  <a:srgbClr val="000000"/>
                </a:solidFill>
              </a:rPr>
              <a:t> </a:t>
            </a:r>
            <a:r>
              <a:rPr lang="ru-RU" b="0" dirty="0" err="1">
                <a:solidFill>
                  <a:srgbClr val="000000"/>
                </a:solidFill>
              </a:rPr>
              <a:t>linear</a:t>
            </a:r>
            <a:r>
              <a:rPr lang="ru-RU" b="0" dirty="0">
                <a:solidFill>
                  <a:srgbClr val="000000"/>
                </a:solidFill>
              </a:rPr>
              <a:t> </a:t>
            </a:r>
            <a:r>
              <a:rPr lang="ru-RU" b="0" dirty="0" err="1">
                <a:solidFill>
                  <a:srgbClr val="000000"/>
                </a:solidFill>
              </a:rPr>
              <a:t>unit</a:t>
            </a:r>
            <a:r>
              <a:rPr lang="ru-RU" b="0" dirty="0">
                <a:solidFill>
                  <a:srgbClr val="000000"/>
                </a:solidFill>
              </a:rPr>
              <a:t>), выполняющие операцию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max</a:t>
            </a:r>
            <a:r>
              <a:rPr lang="ru-RU" dirty="0">
                <a:solidFill>
                  <a:srgbClr val="0000FF"/>
                </a:solidFill>
              </a:rPr>
              <a:t> (0, x)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 </a:t>
            </a:r>
            <a:endParaRPr lang="ru-RU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  <a:effectLst/>
              </a:rPr>
              <a:t> 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4440940" y="2230714"/>
            <a:ext cx="4703060" cy="24598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91119" y="4981727"/>
            <a:ext cx="6375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</a:rPr>
              <a:t>Каждый слой принимает входные 3D данные (x, y, RGB) и преобразует их в выходные 3D данные. Чтобы построить все фильтры </a:t>
            </a:r>
            <a:r>
              <a:rPr lang="ru-RU" sz="1600" dirty="0" err="1">
                <a:solidFill>
                  <a:srgbClr val="000000"/>
                </a:solidFill>
              </a:rPr>
              <a:t>сверточных</a:t>
            </a:r>
            <a:r>
              <a:rPr lang="ru-RU" sz="1600" dirty="0">
                <a:solidFill>
                  <a:srgbClr val="000000"/>
                </a:solidFill>
              </a:rPr>
              <a:t> слоев, CNN должна быть обучена на помеченных изображениях с помощью метода обратного распространения ошибки. 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10745"/>
            <a:ext cx="2657843" cy="154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364" y="5997389"/>
            <a:ext cx="223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</a:rPr>
              <a:t>Max </a:t>
            </a:r>
            <a:r>
              <a:rPr lang="en-US" sz="1400" b="1" dirty="0">
                <a:solidFill>
                  <a:srgbClr val="000000"/>
                </a:solidFill>
                <a:effectLst/>
              </a:rPr>
              <a:t>pooling</a:t>
            </a:r>
            <a:r>
              <a:rPr lang="en-US" sz="1200" dirty="0">
                <a:solidFill>
                  <a:srgbClr val="000000"/>
                </a:solidFill>
                <a:effectLst/>
              </a:rPr>
              <a:t> with a 2x2 filter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1794" y="4684402"/>
            <a:ext cx="2735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</a:rPr>
              <a:t>Example of  classifying by CNN </a:t>
            </a:r>
            <a:endParaRPr lang="ru-RU" sz="1400" dirty="0">
              <a:solidFill>
                <a:srgbClr val="000000"/>
              </a:solidFill>
              <a:effectLst/>
            </a:endParaRPr>
          </a:p>
        </p:txBody>
      </p:sp>
      <p:pic>
        <p:nvPicPr>
          <p:cNvPr id="12" name="Picture 4" descr="https://cdn-images-1.medium.com/max/1600/1*1VJDP6qDY9-ExTuQVEOlV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2" y="2300770"/>
            <a:ext cx="2500908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8301" y="2224576"/>
            <a:ext cx="1257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effectLst/>
              </a:rPr>
              <a:t>Convolutional </a:t>
            </a:r>
          </a:p>
          <a:p>
            <a:r>
              <a:rPr lang="en-US" sz="1200" b="1" dirty="0">
                <a:effectLst/>
              </a:rPr>
              <a:t>layer</a:t>
            </a:r>
            <a:endParaRPr lang="ru-RU" sz="1200" b="1" dirty="0">
              <a:effectLst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220" y="2026008"/>
            <a:ext cx="1337692" cy="107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95172" y="3085280"/>
            <a:ext cx="14237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effectLst/>
              </a:rPr>
              <a:t>Activation: </a:t>
            </a:r>
            <a:r>
              <a:rPr lang="en-US" sz="1200" b="1" dirty="0" err="1">
                <a:effectLst/>
              </a:rPr>
              <a:t>ReLU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1636022" y="4149080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effectLst/>
              </a:rPr>
              <a:t>Input or</a:t>
            </a:r>
          </a:p>
          <a:p>
            <a:pPr algn="r"/>
            <a:r>
              <a:rPr lang="en-US" sz="1200" b="1" dirty="0">
                <a:effectLst/>
              </a:rPr>
              <a:t>feature map</a:t>
            </a:r>
            <a:endParaRPr lang="ru-RU" sz="1200" b="1" dirty="0">
              <a:effectLst/>
            </a:endParaRPr>
          </a:p>
        </p:txBody>
      </p:sp>
      <p:sp>
        <p:nvSpPr>
          <p:cNvPr id="13" name="Дата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4228E-B50B-479E-BF12-E020633B2CBE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52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306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72" y="188640"/>
            <a:ext cx="9108504" cy="64807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00FF"/>
                </a:solidFill>
              </a:rPr>
              <a:t>Немного философии об изменяющемся мир</a:t>
            </a:r>
            <a:r>
              <a:rPr lang="ru-RU" sz="2800" dirty="0">
                <a:solidFill>
                  <a:srgbClr val="0000FF"/>
                </a:solidFill>
              </a:rPr>
              <a:t>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001000" cy="4968552"/>
          </a:xfrm>
        </p:spPr>
        <p:txBody>
          <a:bodyPr/>
          <a:lstStyle/>
          <a:p>
            <a:pPr algn="just"/>
            <a:r>
              <a:rPr lang="ru-RU" sz="2000" dirty="0"/>
              <a:t>В </a:t>
            </a:r>
            <a:r>
              <a:rPr lang="ru-RU" sz="2000" dirty="0" smtClean="0"/>
              <a:t>жизни </a:t>
            </a:r>
            <a:r>
              <a:rPr lang="ru-RU" sz="2000" dirty="0"/>
              <a:t>мы имеем дело с объектами, изменяющимися во времени, </a:t>
            </a:r>
            <a:r>
              <a:rPr lang="ru-RU" sz="2000" dirty="0" smtClean="0"/>
              <a:t>и наш </a:t>
            </a:r>
            <a:r>
              <a:rPr lang="ru-RU" sz="2000" dirty="0"/>
              <a:t>мозг, работая, всегда исходит из знания того, что уже было. </a:t>
            </a:r>
            <a:endParaRPr lang="ru-RU" sz="2000" dirty="0" smtClean="0"/>
          </a:p>
          <a:p>
            <a:pPr algn="just"/>
            <a:r>
              <a:rPr lang="ru-RU" sz="2000" dirty="0" smtClean="0"/>
              <a:t>Однако </a:t>
            </a:r>
            <a:r>
              <a:rPr lang="ru-RU" sz="2000" dirty="0"/>
              <a:t>обычные </a:t>
            </a:r>
            <a:r>
              <a:rPr lang="ru-RU" sz="2000" dirty="0" err="1"/>
              <a:t>нейросети</a:t>
            </a:r>
            <a:r>
              <a:rPr lang="ru-RU" sz="2000" dirty="0"/>
              <a:t> с одним скрытым слоем, </a:t>
            </a:r>
            <a:r>
              <a:rPr lang="ru-RU" sz="2000" dirty="0" smtClean="0"/>
              <a:t>глубокие сети</a:t>
            </a:r>
            <a:r>
              <a:rPr lang="ru-RU" sz="2000" dirty="0"/>
              <a:t>, включая </a:t>
            </a:r>
            <a:r>
              <a:rPr lang="en-US" sz="2000" dirty="0"/>
              <a:t>DBN</a:t>
            </a:r>
            <a:r>
              <a:rPr lang="ru-RU" sz="2000" dirty="0"/>
              <a:t>, и даже такие продвинутые сети, как </a:t>
            </a:r>
            <a:r>
              <a:rPr lang="ru-RU" sz="2000" dirty="0" err="1"/>
              <a:t>сверточные</a:t>
            </a:r>
            <a:r>
              <a:rPr lang="ru-RU" sz="2000" dirty="0"/>
              <a:t>, предназначены для работы со статическими объектами</a:t>
            </a:r>
            <a:r>
              <a:rPr lang="ru-RU" sz="2000" dirty="0" smtClean="0"/>
              <a:t>. Никакое обучение не поможет традиционной </a:t>
            </a:r>
            <a:r>
              <a:rPr lang="ru-RU" sz="2000" dirty="0" err="1" smtClean="0"/>
              <a:t>нейросети</a:t>
            </a:r>
            <a:r>
              <a:rPr lang="ru-RU" sz="2000" dirty="0" smtClean="0"/>
              <a:t> смоделировать будущее состояние объекта.</a:t>
            </a:r>
            <a:endParaRPr lang="ru-RU" sz="2000" dirty="0"/>
          </a:p>
          <a:p>
            <a:pPr algn="just"/>
            <a:r>
              <a:rPr lang="ru-RU" sz="2000" dirty="0"/>
              <a:t>Для описания динамического объекта нейронная сеть должна обладать некоей </a:t>
            </a:r>
            <a:r>
              <a:rPr lang="ru-RU" sz="2000" b="1" dirty="0"/>
              <a:t>памятью</a:t>
            </a:r>
            <a:r>
              <a:rPr lang="ru-RU" sz="2000" dirty="0"/>
              <a:t>, чтобы исходя не только из настоящего его состояния, но и </a:t>
            </a:r>
            <a:r>
              <a:rPr lang="ru-RU" sz="2000" dirty="0" smtClean="0"/>
              <a:t>из прошлого</a:t>
            </a:r>
            <a:r>
              <a:rPr lang="ru-RU" sz="2000" dirty="0"/>
              <a:t>, </a:t>
            </a:r>
            <a:r>
              <a:rPr lang="ru-RU" sz="2000" dirty="0" err="1"/>
              <a:t>нейросеть</a:t>
            </a:r>
            <a:r>
              <a:rPr lang="ru-RU" sz="2000" dirty="0"/>
              <a:t> могла бы  моделировать его последующее состояние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/>
              <a:t>Э</a:t>
            </a:r>
            <a:r>
              <a:rPr lang="ru-RU" sz="2000" dirty="0" smtClean="0"/>
              <a:t>ту проблему решает семейство </a:t>
            </a:r>
            <a:r>
              <a:rPr lang="ru-RU" sz="2000" dirty="0"/>
              <a:t>новых глубоких </a:t>
            </a:r>
            <a:r>
              <a:rPr lang="ru-RU" sz="2000" dirty="0" err="1"/>
              <a:t>нейросетей</a:t>
            </a:r>
            <a:r>
              <a:rPr lang="ru-RU" sz="2000" dirty="0"/>
              <a:t>, </a:t>
            </a:r>
            <a:r>
              <a:rPr lang="ru-RU" sz="2000" dirty="0" err="1"/>
              <a:t>называмых</a:t>
            </a:r>
            <a:r>
              <a:rPr lang="ru-RU" sz="2000" dirty="0"/>
              <a:t> рекуррентными (</a:t>
            </a:r>
            <a:r>
              <a:rPr lang="ru-RU" sz="2000" dirty="0" err="1"/>
              <a:t>Recurrent</a:t>
            </a:r>
            <a:r>
              <a:rPr lang="ru-RU" sz="2000" dirty="0"/>
              <a:t> </a:t>
            </a:r>
            <a:r>
              <a:rPr lang="ru-RU" sz="2000" dirty="0" err="1"/>
              <a:t>Neural</a:t>
            </a:r>
            <a:r>
              <a:rPr lang="ru-RU" sz="2000" dirty="0"/>
              <a:t> </a:t>
            </a:r>
            <a:r>
              <a:rPr lang="ru-RU" sz="2000" dirty="0" err="1" smtClean="0"/>
              <a:t>Networks</a:t>
            </a:r>
            <a:r>
              <a:rPr lang="ru-RU" sz="2000" dirty="0" smtClean="0"/>
              <a:t> - RNN). </a:t>
            </a:r>
            <a:r>
              <a:rPr lang="ru-RU" sz="2000" dirty="0"/>
              <a:t>Они содержат в себе </a:t>
            </a:r>
            <a:r>
              <a:rPr lang="ru-RU" sz="2000" b="1" dirty="0"/>
              <a:t>обратные связи</a:t>
            </a:r>
            <a:r>
              <a:rPr lang="ru-RU" sz="2000" dirty="0"/>
              <a:t>, позволяющие сохранять информацию.</a:t>
            </a:r>
          </a:p>
          <a:p>
            <a:endParaRPr lang="ru-RU" sz="200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B66F-6F65-4E1C-8BB4-C56D4F20BE62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63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379512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4. Рекуррентные </a:t>
            </a:r>
            <a:r>
              <a:rPr lang="ru-RU" sz="3200" b="1" dirty="0">
                <a:solidFill>
                  <a:srgbClr val="0000FF"/>
                </a:solidFill>
              </a:rPr>
              <a:t>нейронные сети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047100"/>
            <a:ext cx="7092280" cy="202186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/>
              <a:t>На схеме фрагмент нейронной сети A принимает входное значение </a:t>
            </a:r>
            <a:r>
              <a:rPr lang="ru-RU" sz="1800" b="1" i="1" dirty="0" err="1"/>
              <a:t>x</a:t>
            </a:r>
            <a:r>
              <a:rPr lang="ru-RU" sz="1800" b="1" i="1" baseline="-25000" dirty="0" err="1"/>
              <a:t>t</a:t>
            </a:r>
            <a:r>
              <a:rPr lang="ru-RU" sz="1800" dirty="0"/>
              <a:t> и возвращает значение </a:t>
            </a:r>
            <a:r>
              <a:rPr lang="ru-RU" sz="1800" b="1" i="1" dirty="0" err="1"/>
              <a:t>h</a:t>
            </a:r>
            <a:r>
              <a:rPr lang="ru-RU" sz="1800" b="1" i="1" baseline="-25000" dirty="0" err="1"/>
              <a:t>t</a:t>
            </a:r>
            <a:r>
              <a:rPr lang="ru-RU" sz="1800" dirty="0"/>
              <a:t>. Внутри этой ячейки – обычная сеть с одним скрытым слоем.</a:t>
            </a:r>
          </a:p>
          <a:p>
            <a:pPr marL="0" indent="0" algn="just">
              <a:buNone/>
            </a:pPr>
            <a:r>
              <a:rPr lang="ru-RU" sz="1800" dirty="0"/>
              <a:t>Наличие обратной связи позволяет передавать информацию от одного шага сети к другому.</a:t>
            </a:r>
            <a:r>
              <a:rPr lang="en-US" sz="1800" dirty="0"/>
              <a:t> RNN </a:t>
            </a:r>
            <a:r>
              <a:rPr lang="ru-RU" sz="1800" dirty="0"/>
              <a:t>можно рассматривать, как несколько копий одной и той же сети, каждая из которых передает информацию последующей </a:t>
            </a:r>
            <a:r>
              <a:rPr lang="ru-RU" sz="1800" dirty="0" smtClean="0"/>
              <a:t>копии</a:t>
            </a:r>
            <a:endParaRPr lang="ru-RU" sz="18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7524328" y="6381328"/>
            <a:ext cx="1231776" cy="268139"/>
          </a:xfrm>
        </p:spPr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54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>
          <a:xfrm>
            <a:off x="107504" y="6237312"/>
            <a:ext cx="1378496" cy="340147"/>
          </a:xfrm>
        </p:spPr>
        <p:txBody>
          <a:bodyPr/>
          <a:lstStyle/>
          <a:p>
            <a:fld id="{7C8F352C-43C3-4C20-A68D-4E014F3570C8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44034" name="Picture 2" descr="https://habrastorage.org/web/a9b/1e6/40f/a9b1e640f6264b0a902e851eb5f29e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0406"/>
            <a:ext cx="1449303" cy="224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1556792"/>
            <a:ext cx="7812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/>
              </a:rPr>
              <a:t>                </a:t>
            </a:r>
          </a:p>
        </p:txBody>
      </p:sp>
      <p:pic>
        <p:nvPicPr>
          <p:cNvPr id="9" name="Рисунок 8" descr="https://habrastorage.org/web/5c8/0fa/c22/5c80fac224d449209d888d18ea1111a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01070"/>
            <a:ext cx="3888432" cy="1036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896" y="4005064"/>
            <a:ext cx="9137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/>
              </a:rPr>
              <a:t>Так что RNN – 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самая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естественная </a:t>
            </a:r>
            <a:endParaRPr lang="ru-RU" dirty="0"/>
          </a:p>
          <a:p>
            <a:pPr algn="just"/>
            <a:r>
              <a:rPr lang="ru-RU" dirty="0" smtClean="0">
                <a:effectLst/>
              </a:rPr>
              <a:t>архитектура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 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нейронных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сетей </a:t>
            </a:r>
            <a:r>
              <a:rPr lang="en-US" dirty="0" smtClean="0">
                <a:effectLst/>
              </a:rPr>
              <a:t>  </a:t>
            </a:r>
            <a:r>
              <a:rPr lang="ru-RU" dirty="0" smtClean="0">
                <a:effectLst/>
              </a:rPr>
              <a:t>для </a:t>
            </a:r>
            <a:endParaRPr lang="en-US" dirty="0" smtClean="0">
              <a:effectLst/>
            </a:endParaRPr>
          </a:p>
          <a:p>
            <a:pPr algn="just"/>
            <a:r>
              <a:rPr lang="ru-RU" dirty="0" smtClean="0">
                <a:effectLst/>
              </a:rPr>
              <a:t>работы с последовательностями и списками.</a:t>
            </a:r>
          </a:p>
          <a:p>
            <a:pPr algn="just"/>
            <a:r>
              <a:rPr lang="ru-RU" dirty="0" smtClean="0">
                <a:effectLst/>
              </a:rPr>
              <a:t>Однако, чтобы </a:t>
            </a:r>
            <a:r>
              <a:rPr lang="en-US" dirty="0" smtClean="0">
                <a:effectLst/>
              </a:rPr>
              <a:t>RNN</a:t>
            </a:r>
            <a:r>
              <a:rPr lang="ru-RU" dirty="0" smtClean="0">
                <a:effectLst/>
              </a:rPr>
              <a:t> могла </a:t>
            </a:r>
            <a:r>
              <a:rPr lang="ru-RU" b="1" dirty="0" smtClean="0">
                <a:solidFill>
                  <a:srgbClr val="0000FF"/>
                </a:solidFill>
                <a:effectLst/>
              </a:rPr>
              <a:t>связывать</a:t>
            </a: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предыдущую информацию с текущей </a:t>
            </a:r>
            <a:r>
              <a:rPr lang="ru-RU" dirty="0" smtClean="0">
                <a:effectLst/>
              </a:rPr>
              <a:t>задачей, требуется ее усовершенствование до </a:t>
            </a:r>
            <a:r>
              <a:rPr lang="ru-RU" b="1" dirty="0" smtClean="0">
                <a:solidFill>
                  <a:srgbClr val="0000FF"/>
                </a:solidFill>
                <a:effectLst/>
              </a:rPr>
              <a:t>LSTM сети </a:t>
            </a:r>
            <a:r>
              <a:rPr lang="ru-RU" dirty="0" smtClean="0">
                <a:effectLst/>
              </a:rPr>
              <a:t>(</a:t>
            </a:r>
            <a:r>
              <a:rPr lang="ru-RU" dirty="0" err="1" smtClean="0">
                <a:effectLst/>
              </a:rPr>
              <a:t>Long</a:t>
            </a:r>
            <a:r>
              <a:rPr lang="ru-RU" dirty="0" smtClean="0">
                <a:effectLst/>
              </a:rPr>
              <a:t> </a:t>
            </a:r>
            <a:r>
              <a:rPr lang="ru-RU" dirty="0" err="1">
                <a:effectLst/>
              </a:rPr>
              <a:t>short-term</a:t>
            </a:r>
            <a:r>
              <a:rPr lang="ru-RU" dirty="0">
                <a:effectLst/>
              </a:rPr>
              <a:t> </a:t>
            </a:r>
            <a:r>
              <a:rPr lang="ru-RU" dirty="0" err="1" smtClean="0">
                <a:effectLst/>
              </a:rPr>
              <a:t>memory</a:t>
            </a:r>
            <a:r>
              <a:rPr lang="ru-RU" dirty="0" smtClean="0">
                <a:effectLst/>
              </a:rPr>
              <a:t> - долгая </a:t>
            </a:r>
            <a:r>
              <a:rPr lang="ru-RU" dirty="0">
                <a:effectLst/>
              </a:rPr>
              <a:t>краткосрочная </a:t>
            </a:r>
            <a:r>
              <a:rPr lang="ru-RU" dirty="0" smtClean="0">
                <a:effectLst/>
              </a:rPr>
              <a:t>память) </a:t>
            </a:r>
            <a:r>
              <a:rPr lang="ru-RU" dirty="0">
                <a:effectLst/>
              </a:rPr>
              <a:t>– </a:t>
            </a:r>
            <a:r>
              <a:rPr lang="ru-RU" dirty="0" smtClean="0">
                <a:effectLst/>
              </a:rPr>
              <a:t>особой разновидности </a:t>
            </a:r>
            <a:r>
              <a:rPr lang="ru-RU" dirty="0">
                <a:effectLst/>
              </a:rPr>
              <a:t>архитектуры </a:t>
            </a:r>
            <a:r>
              <a:rPr lang="en-US" dirty="0" smtClean="0">
                <a:effectLst/>
              </a:rPr>
              <a:t>RNN</a:t>
            </a:r>
            <a:r>
              <a:rPr lang="ru-RU" dirty="0" smtClean="0">
                <a:effectLst/>
              </a:rPr>
              <a:t>,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способной </a:t>
            </a:r>
            <a:r>
              <a:rPr lang="ru-RU" dirty="0">
                <a:effectLst/>
              </a:rPr>
              <a:t>к обучению долговременным зависимостям.</a:t>
            </a:r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2987824" y="6237312"/>
            <a:ext cx="2895600" cy="476250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015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s://habrastorage.org/web/67b/04f/73b/67b04f73b4c34ba38edfa207e09de07c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39144"/>
            <a:ext cx="5184576" cy="17877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00FF"/>
                </a:solidFill>
              </a:rPr>
              <a:t>5. Сети </a:t>
            </a:r>
            <a:r>
              <a:rPr lang="en-GB" sz="3600" b="1" dirty="0">
                <a:solidFill>
                  <a:srgbClr val="0000FF"/>
                </a:solidFill>
              </a:rPr>
              <a:t>LSTM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184" y="836712"/>
            <a:ext cx="9049816" cy="144016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/>
              <a:t>Вместо </a:t>
            </a:r>
            <a:r>
              <a:rPr lang="ru-RU" sz="1800" dirty="0"/>
              <a:t>одного слоя </a:t>
            </a:r>
            <a:r>
              <a:rPr lang="en-US" sz="1800" dirty="0" smtClean="0"/>
              <a:t>RNN</a:t>
            </a:r>
            <a:r>
              <a:rPr lang="ru-RU" sz="1800" dirty="0" smtClean="0"/>
              <a:t> </a:t>
            </a:r>
            <a:r>
              <a:rPr lang="ru-RU" sz="1800" dirty="0"/>
              <a:t>сети </a:t>
            </a:r>
            <a:r>
              <a:rPr lang="ru-RU" sz="1800" dirty="0" smtClean="0"/>
              <a:t>LSTM </a:t>
            </a:r>
            <a:r>
              <a:rPr lang="ru-RU" sz="1800" dirty="0"/>
              <a:t>содержат целых </a:t>
            </a:r>
            <a:r>
              <a:rPr lang="ru-RU" sz="1800" dirty="0" smtClean="0"/>
              <a:t>четыре</a:t>
            </a:r>
            <a:r>
              <a:rPr lang="en-US" sz="1800" dirty="0" smtClean="0"/>
              <a:t> </a:t>
            </a:r>
            <a:r>
              <a:rPr lang="ru-RU" sz="1800" dirty="0" smtClean="0"/>
              <a:t>взаимодействующих слоя, позволяющих</a:t>
            </a:r>
            <a:r>
              <a:rPr lang="en-US" sz="1800" dirty="0" smtClean="0"/>
              <a:t> </a:t>
            </a:r>
            <a:r>
              <a:rPr lang="ru-RU" sz="1800" dirty="0" smtClean="0"/>
              <a:t>удалять </a:t>
            </a:r>
            <a:r>
              <a:rPr lang="ru-RU" sz="1800" dirty="0"/>
              <a:t>информацию из состояния </a:t>
            </a:r>
            <a:r>
              <a:rPr lang="ru-RU" sz="1800" dirty="0" smtClean="0"/>
              <a:t>ячейки с помощью </a:t>
            </a:r>
            <a:r>
              <a:rPr lang="ru-RU" sz="1800" b="1" dirty="0" smtClean="0">
                <a:solidFill>
                  <a:srgbClr val="0000FF"/>
                </a:solidFill>
              </a:rPr>
              <a:t>фильтров - </a:t>
            </a:r>
            <a:r>
              <a:rPr lang="ru-RU" sz="1800" b="1" dirty="0" err="1" smtClean="0">
                <a:solidFill>
                  <a:srgbClr val="0000FF"/>
                </a:solidFill>
              </a:rPr>
              <a:t>gates</a:t>
            </a:r>
            <a:r>
              <a:rPr lang="ru-RU" sz="1800" dirty="0" smtClean="0"/>
              <a:t>. Фильтры </a:t>
            </a:r>
            <a:r>
              <a:rPr lang="ru-RU" sz="1800" dirty="0"/>
              <a:t>состоят из слоя сигмоидальной нейронной сети и операции поточечного </a:t>
            </a:r>
            <a:r>
              <a:rPr lang="ru-RU" sz="1800" dirty="0" smtClean="0"/>
              <a:t>умножения и позволяют </a:t>
            </a:r>
            <a:r>
              <a:rPr lang="ru-RU" sz="1800" dirty="0"/>
              <a:t>пропускать информацию на основании </a:t>
            </a:r>
            <a:r>
              <a:rPr lang="ru-RU" sz="1800" dirty="0" smtClean="0"/>
              <a:t>задаваемых </a:t>
            </a:r>
            <a:r>
              <a:rPr lang="ru-RU" sz="1800" dirty="0"/>
              <a:t>условий.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2627784" y="6431632"/>
            <a:ext cx="4546848" cy="289843"/>
          </a:xfrm>
        </p:spPr>
        <p:txBody>
          <a:bodyPr/>
          <a:lstStyle/>
          <a:p>
            <a:r>
              <a:rPr lang="ru-RU" dirty="0" err="1" smtClean="0">
                <a:solidFill>
                  <a:srgbClr val="000000"/>
                </a:solidFill>
              </a:rPr>
              <a:t>Ососков</a:t>
            </a:r>
            <a:r>
              <a:rPr lang="ru-RU" dirty="0" smtClean="0">
                <a:solidFill>
                  <a:srgbClr val="000000"/>
                </a:solidFill>
              </a:rPr>
              <a:t> Г. А.   Нейронные сети        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6876255" y="6309319"/>
            <a:ext cx="2214711" cy="360437"/>
          </a:xfrm>
        </p:spPr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55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901" y="2276872"/>
            <a:ext cx="3672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/>
              </a:rPr>
              <a:t>Основной </a:t>
            </a:r>
            <a:r>
              <a:rPr lang="ru-RU" dirty="0">
                <a:effectLst/>
              </a:rPr>
              <a:t>компонент LSTM – это </a:t>
            </a:r>
            <a:r>
              <a:rPr lang="ru-RU" dirty="0" smtClean="0">
                <a:effectLst/>
              </a:rPr>
              <a:t>своеобразная память сети –линия</a:t>
            </a:r>
            <a:r>
              <a:rPr lang="ru-RU" dirty="0">
                <a:effectLst/>
              </a:rPr>
              <a:t>, проходящая по верхней части схемы</a:t>
            </a:r>
            <a:r>
              <a:rPr lang="ru-RU" sz="1400" dirty="0">
                <a:effectLst/>
              </a:rPr>
              <a:t>.</a:t>
            </a:r>
            <a:endParaRPr lang="ru-RU" sz="140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86" y="3863437"/>
            <a:ext cx="4987947" cy="6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473674"/>
            <a:ext cx="8966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effectLst/>
              </a:rPr>
              <a:t>слой </a:t>
            </a:r>
            <a:r>
              <a:rPr lang="ru-RU" dirty="0">
                <a:effectLst/>
              </a:rPr>
              <a:t>фильтра забывания определяет какую часть информации </a:t>
            </a:r>
            <a:r>
              <a:rPr lang="ru-RU" dirty="0" smtClean="0">
                <a:effectLst/>
              </a:rPr>
              <a:t>выбросить</a:t>
            </a:r>
          </a:p>
          <a:p>
            <a:pPr marL="342900" indent="-342900">
              <a:buFont typeface="+mj-lt"/>
              <a:buAutoNum type="arabicPeriod"/>
            </a:pPr>
            <a:endParaRPr lang="ru-RU" dirty="0">
              <a:effectLst/>
            </a:endParaRPr>
          </a:p>
          <a:p>
            <a:r>
              <a:rPr lang="ru-RU" dirty="0" smtClean="0">
                <a:effectLst/>
              </a:rPr>
              <a:t> 2. что </a:t>
            </a:r>
            <a:r>
              <a:rPr lang="ru-RU" dirty="0">
                <a:effectLst/>
              </a:rPr>
              <a:t>сохранить - 2 слоя: слой входного фильтра + </a:t>
            </a:r>
            <a:r>
              <a:rPr lang="ru-RU" dirty="0" err="1">
                <a:effectLst/>
              </a:rPr>
              <a:t>tanh</a:t>
            </a:r>
            <a:r>
              <a:rPr lang="ru-RU" dirty="0">
                <a:effectLst/>
              </a:rPr>
              <a:t>-слой</a:t>
            </a:r>
          </a:p>
          <a:p>
            <a:r>
              <a:rPr lang="ru-RU" dirty="0" smtClean="0">
                <a:effectLst/>
              </a:rPr>
              <a:t>3. что  </a:t>
            </a:r>
            <a:r>
              <a:rPr lang="ru-RU" dirty="0">
                <a:effectLst/>
              </a:rPr>
              <a:t>получать на выходе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2705" y="3393329"/>
            <a:ext cx="3215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effectLst/>
              </a:rPr>
              <a:t>В LSTM </a:t>
            </a:r>
            <a:r>
              <a:rPr lang="ru-RU" dirty="0" smtClean="0">
                <a:effectLst/>
              </a:rPr>
              <a:t>есть три фильтра</a:t>
            </a:r>
            <a:r>
              <a:rPr lang="ru-RU" dirty="0">
                <a:effectLst/>
              </a:rPr>
              <a:t>, позволяющих защищать и контролировать состояние ячейки</a:t>
            </a:r>
            <a:r>
              <a:rPr lang="ru-RU" dirty="0" smtClean="0">
                <a:effectLst/>
              </a:rPr>
              <a:t>.</a:t>
            </a:r>
            <a:r>
              <a:rPr lang="ru-RU" sz="1400" dirty="0"/>
              <a:t> </a:t>
            </a:r>
            <a:endParaRPr lang="ru-RU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25144"/>
            <a:ext cx="2592287" cy="65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910" y="5627151"/>
            <a:ext cx="2124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29" y="5789076"/>
            <a:ext cx="2800139" cy="62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92080" y="2406243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 </a:t>
            </a:r>
            <a:r>
              <a:rPr lang="en-US" sz="1200" b="1" baseline="-25000" dirty="0"/>
              <a:t>t-1</a:t>
            </a:r>
            <a:endParaRPr lang="ru-RU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92280" y="2406615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С </a:t>
            </a:r>
            <a:r>
              <a:rPr lang="en-US" sz="1200" b="1" baseline="-25000" dirty="0"/>
              <a:t>t</a:t>
            </a:r>
            <a:endParaRPr lang="ru-RU" sz="1200" b="1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431631"/>
            <a:ext cx="2133600" cy="289843"/>
          </a:xfrm>
        </p:spPr>
        <p:txBody>
          <a:bodyPr/>
          <a:lstStyle/>
          <a:p>
            <a:fld id="{6EA82065-4AAA-4C64-B989-7AECB58E7F21}" type="datetime1">
              <a:rPr lang="ru-RU" altLang="ru-RU" smtClean="0"/>
              <a:t>22.04.2018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3596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648072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0000FF"/>
                </a:solidFill>
              </a:rPr>
              <a:t>У</a:t>
            </a:r>
            <a:r>
              <a:rPr lang="ru-RU" sz="2800" b="1" dirty="0" smtClean="0">
                <a:solidFill>
                  <a:srgbClr val="0000FF"/>
                </a:solidFill>
              </a:rPr>
              <a:t>правляемые </a:t>
            </a:r>
            <a:r>
              <a:rPr lang="ru-RU" sz="2800" b="1" dirty="0">
                <a:solidFill>
                  <a:srgbClr val="0000FF"/>
                </a:solidFill>
              </a:rPr>
              <a:t>рекуррентные </a:t>
            </a:r>
            <a:r>
              <a:rPr lang="ru-RU" sz="2800" b="1" dirty="0" smtClean="0">
                <a:solidFill>
                  <a:srgbClr val="0000FF"/>
                </a:solidFill>
              </a:rPr>
              <a:t>модули </a:t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en-US" sz="2800" b="1" dirty="0" smtClean="0">
                <a:solidFill>
                  <a:srgbClr val="0000FF"/>
                </a:solidFill>
              </a:rPr>
              <a:t>GRU </a:t>
            </a:r>
            <a:r>
              <a:rPr lang="ru-RU" sz="2800" b="1" dirty="0">
                <a:solidFill>
                  <a:srgbClr val="0000FF"/>
                </a:solidFill>
              </a:rPr>
              <a:t>(</a:t>
            </a:r>
            <a:r>
              <a:rPr lang="en-US" sz="2800" b="1" dirty="0">
                <a:solidFill>
                  <a:srgbClr val="0000FF"/>
                </a:solidFill>
              </a:rPr>
              <a:t>Gated Recurrent Unit</a:t>
            </a:r>
            <a:r>
              <a:rPr lang="ru-RU" sz="2800" b="1" dirty="0">
                <a:solidFill>
                  <a:srgbClr val="0000FF"/>
                </a:solidFill>
              </a:rPr>
              <a:t>) 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lc="http://schemas.openxmlformats.org/drawingml/2006/lockedCanvas" xmlns:a16="http://schemas.microsoft.com/office/drawing/2014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id="{8735FBD1-9F71-4C23-957D-011EC6C5809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448182"/>
            <a:ext cx="6264696" cy="2348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1124744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effectLst/>
              </a:rPr>
              <a:t>Управляемый рекуррентный модуль </a:t>
            </a:r>
            <a:r>
              <a:rPr lang="en-US" sz="2000" dirty="0">
                <a:effectLst/>
              </a:rPr>
              <a:t>GRU </a:t>
            </a:r>
            <a:r>
              <a:rPr lang="ru-RU" sz="2000" dirty="0">
                <a:effectLst/>
              </a:rPr>
              <a:t>(</a:t>
            </a:r>
            <a:r>
              <a:rPr lang="en-US" sz="2000" dirty="0">
                <a:effectLst/>
              </a:rPr>
              <a:t>Gated Recurrent Unit</a:t>
            </a:r>
            <a:r>
              <a:rPr lang="ru-RU" sz="2000" dirty="0">
                <a:effectLst/>
              </a:rPr>
              <a:t>) </a:t>
            </a:r>
            <a:r>
              <a:rPr lang="ru-RU" sz="2000" dirty="0" smtClean="0">
                <a:effectLst/>
              </a:rPr>
              <a:t>является </a:t>
            </a:r>
            <a:r>
              <a:rPr lang="ru-RU" sz="2000" dirty="0">
                <a:effectLst/>
              </a:rPr>
              <a:t>упрощенной версией </a:t>
            </a:r>
            <a:r>
              <a:rPr lang="ru-RU" sz="2000" dirty="0" smtClean="0">
                <a:effectLst/>
              </a:rPr>
              <a:t>LSTM. </a:t>
            </a:r>
            <a:r>
              <a:rPr lang="ru-RU" sz="2000" dirty="0">
                <a:effectLst/>
              </a:rPr>
              <a:t>В нем фильтры «забывания» и входа объединяют в один фильтр «обновления» (</a:t>
            </a:r>
            <a:r>
              <a:rPr lang="ru-RU" sz="2000" dirty="0" err="1">
                <a:effectLst/>
              </a:rPr>
              <a:t>update</a:t>
            </a:r>
            <a:r>
              <a:rPr lang="ru-RU" sz="2000" dirty="0">
                <a:effectLst/>
              </a:rPr>
              <a:t> </a:t>
            </a:r>
            <a:r>
              <a:rPr lang="ru-RU" sz="2000" dirty="0" err="1">
                <a:effectLst/>
              </a:rPr>
              <a:t>gate</a:t>
            </a:r>
            <a:r>
              <a:rPr lang="ru-RU" sz="2000" dirty="0" smtClean="0">
                <a:effectLst/>
              </a:rPr>
              <a:t>), а состояние </a:t>
            </a:r>
            <a:r>
              <a:rPr lang="ru-RU" sz="2000" dirty="0">
                <a:effectLst/>
              </a:rPr>
              <a:t>ячейки объединяется со скрытым </a:t>
            </a:r>
            <a:r>
              <a:rPr lang="ru-RU" sz="2000" dirty="0" smtClean="0">
                <a:effectLst/>
              </a:rPr>
              <a:t>состоянием. 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29283" y="4653136"/>
            <a:ext cx="8856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effectLst/>
              </a:rPr>
              <a:t>С помощью именно такой </a:t>
            </a:r>
            <a:r>
              <a:rPr lang="en-US" sz="2000" dirty="0" smtClean="0">
                <a:effectLst/>
              </a:rPr>
              <a:t>GRU </a:t>
            </a:r>
            <a:r>
              <a:rPr lang="ru-RU" sz="2000" dirty="0" err="1" smtClean="0">
                <a:effectLst/>
              </a:rPr>
              <a:t>нейросети</a:t>
            </a:r>
            <a:r>
              <a:rPr lang="ru-RU" sz="2000" dirty="0" smtClean="0">
                <a:effectLst/>
              </a:rPr>
              <a:t> нам удалось решить задачу восстановления траекторий элементарных частиц в детекторе </a:t>
            </a:r>
            <a:r>
              <a:rPr lang="en-US" sz="2000" dirty="0" smtClean="0">
                <a:effectLst/>
              </a:rPr>
              <a:t>GEM </a:t>
            </a:r>
            <a:r>
              <a:rPr lang="ru-RU" sz="2000" dirty="0" smtClean="0">
                <a:effectLst/>
              </a:rPr>
              <a:t>эксперимент</a:t>
            </a:r>
            <a:r>
              <a:rPr lang="ru-RU" sz="2000" dirty="0">
                <a:effectLst/>
              </a:rPr>
              <a:t>а</a:t>
            </a:r>
            <a:r>
              <a:rPr lang="ru-RU" sz="2000" dirty="0" smtClean="0">
                <a:effectLst/>
              </a:rPr>
              <a:t> </a:t>
            </a:r>
            <a:r>
              <a:rPr lang="en-US" sz="2000" dirty="0" smtClean="0">
                <a:effectLst/>
              </a:rPr>
              <a:t>BM@N </a:t>
            </a:r>
            <a:r>
              <a:rPr lang="ru-RU" sz="2000" dirty="0" smtClean="0">
                <a:effectLst/>
              </a:rPr>
              <a:t>в ОИЯИ. </a:t>
            </a:r>
            <a:r>
              <a:rPr lang="en-US" sz="2000" dirty="0" smtClean="0">
                <a:effectLst/>
              </a:rPr>
              <a:t>GRU </a:t>
            </a:r>
            <a:r>
              <a:rPr lang="ru-RU" sz="2000" dirty="0" smtClean="0"/>
              <a:t>сеть </a:t>
            </a:r>
            <a:r>
              <a:rPr lang="ru-RU" sz="2000" dirty="0"/>
              <a:t>структурно проще </a:t>
            </a:r>
            <a:r>
              <a:rPr lang="ru-RU" sz="2000" dirty="0" smtClean="0">
                <a:effectLst/>
              </a:rPr>
              <a:t>и поэтому обучается в полтора раза </a:t>
            </a:r>
            <a:r>
              <a:rPr lang="ru-RU" sz="2000" dirty="0"/>
              <a:t>быстрее </a:t>
            </a:r>
            <a:r>
              <a:rPr lang="ru-RU" sz="2000" dirty="0" smtClean="0"/>
              <a:t>LSTM, практически не уступая в эффективности на таком классе задач.</a:t>
            </a:r>
            <a:endParaRPr lang="ru-RU" sz="2000" dirty="0">
              <a:effectLst/>
            </a:endParaRPr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9E220-307F-40E8-BE30-4533D308687F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56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422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37112"/>
            <a:ext cx="2908908" cy="17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81327"/>
            <a:ext cx="2133600" cy="340147"/>
          </a:xfrm>
        </p:spPr>
        <p:txBody>
          <a:bodyPr/>
          <a:lstStyle/>
          <a:p>
            <a:fld id="{1F7993B6-D241-494C-8DFC-5BDCFBE08853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81750"/>
            <a:ext cx="2895600" cy="476250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57</a:t>
            </a:fld>
            <a:endParaRPr lang="ru-RU" alt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ru-RU" sz="3600" dirty="0" smtClean="0">
                <a:solidFill>
                  <a:srgbClr val="0000FF"/>
                </a:solidFill>
              </a:rPr>
              <a:t>6. Обучение </a:t>
            </a:r>
            <a:r>
              <a:rPr lang="ru-RU" sz="3600" dirty="0">
                <a:solidFill>
                  <a:srgbClr val="0000FF"/>
                </a:solidFill>
              </a:rPr>
              <a:t>с подкреплением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46331"/>
            <a:ext cx="9144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 сих пор </a:t>
            </a:r>
            <a:r>
              <a:rPr lang="ru-RU" dirty="0" err="1"/>
              <a:t>нейросети</a:t>
            </a:r>
            <a:r>
              <a:rPr lang="ru-RU" dirty="0"/>
              <a:t> обучались на тренировочной выборке с «</a:t>
            </a:r>
            <a:r>
              <a:rPr lang="ru-RU" dirty="0" smtClean="0"/>
              <a:t>правильными» ответами </a:t>
            </a:r>
            <a:r>
              <a:rPr lang="ru-RU" dirty="0"/>
              <a:t>либо с учителем, либо самообучались, но в реальной жизни мы редко знаем набор правильных ответов, а просто делаем то или иное действие и получаем результат.</a:t>
            </a:r>
          </a:p>
          <a:p>
            <a:r>
              <a:rPr lang="ru-RU" dirty="0"/>
              <a:t>Отсюда идея </a:t>
            </a:r>
            <a:r>
              <a:rPr lang="ru-RU" dirty="0">
                <a:solidFill>
                  <a:srgbClr val="0000FF"/>
                </a:solidFill>
              </a:rPr>
              <a:t>обучения с подкреплением </a:t>
            </a:r>
            <a:r>
              <a:rPr lang="en-US" dirty="0">
                <a:solidFill>
                  <a:srgbClr val="0000FF"/>
                </a:solidFill>
              </a:rPr>
              <a:t>Reinforcement </a:t>
            </a:r>
            <a:r>
              <a:rPr lang="en-US" dirty="0" smtClean="0">
                <a:solidFill>
                  <a:srgbClr val="0000FF"/>
                </a:solidFill>
              </a:rPr>
              <a:t>learning</a:t>
            </a:r>
            <a:r>
              <a:rPr lang="ru-RU" dirty="0" smtClean="0"/>
              <a:t>, </a:t>
            </a:r>
            <a:r>
              <a:rPr lang="ru-RU" dirty="0"/>
              <a:t>- </a:t>
            </a:r>
            <a:r>
              <a:rPr lang="ru-RU" dirty="0" err="1" smtClean="0"/>
              <a:t>нейросетевой</a:t>
            </a:r>
            <a:r>
              <a:rPr lang="ru-RU" dirty="0" smtClean="0"/>
              <a:t> агент</a:t>
            </a:r>
            <a:r>
              <a:rPr lang="ru-RU" dirty="0"/>
              <a:t>, находясь в состоянии </a:t>
            </a:r>
            <a:r>
              <a:rPr lang="en-US" dirty="0"/>
              <a:t>S</a:t>
            </a:r>
            <a:r>
              <a:rPr lang="ru-RU" dirty="0"/>
              <a:t>, взаимодействует с окружающей средой, а она его за эти действия поощряет </a:t>
            </a:r>
            <a:r>
              <a:rPr lang="ru-RU" dirty="0" smtClean="0"/>
              <a:t>и </a:t>
            </a:r>
            <a:r>
              <a:rPr lang="ru-RU" dirty="0"/>
              <a:t>сообщает  в какое состояние агент после этого перешел так, чтобы увеличивать общую награду</a:t>
            </a:r>
            <a:r>
              <a:rPr lang="ru-RU" dirty="0" smtClean="0"/>
              <a:t>.</a:t>
            </a:r>
          </a:p>
          <a:p>
            <a:endParaRPr lang="ru-RU" sz="800" dirty="0"/>
          </a:p>
          <a:p>
            <a:r>
              <a:rPr lang="ru-RU" dirty="0"/>
              <a:t>Агент не </a:t>
            </a:r>
            <a:r>
              <a:rPr lang="ru-RU" dirty="0" smtClean="0"/>
              <a:t>знает, </a:t>
            </a:r>
            <a:r>
              <a:rPr lang="ru-RU" dirty="0"/>
              <a:t>какое действие </a:t>
            </a:r>
            <a:r>
              <a:rPr lang="ru-RU" dirty="0" smtClean="0"/>
              <a:t>предпринять, </a:t>
            </a:r>
            <a:r>
              <a:rPr lang="ru-RU" dirty="0"/>
              <a:t>как при обучении с учителем, </a:t>
            </a:r>
            <a:endParaRPr lang="ru-RU" dirty="0" smtClean="0"/>
          </a:p>
          <a:p>
            <a:r>
              <a:rPr lang="ru-RU" dirty="0" smtClean="0"/>
              <a:t>но </a:t>
            </a:r>
            <a:r>
              <a:rPr lang="ru-RU" dirty="0"/>
              <a:t>зато узнает, какое действие принесет максимальное поощрение. </a:t>
            </a:r>
            <a:endParaRPr lang="ru-RU" dirty="0" smtClean="0"/>
          </a:p>
          <a:p>
            <a:r>
              <a:rPr lang="ru-RU" dirty="0" smtClean="0"/>
              <a:t>Действия </a:t>
            </a:r>
            <a:r>
              <a:rPr lang="ru-RU" dirty="0"/>
              <a:t>могут повлиять не только на немедленное вознаграждение, но и на следующую ситуацию и все последующие награды. 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Пример</a:t>
            </a:r>
            <a:r>
              <a:rPr lang="ru-RU" dirty="0"/>
              <a:t>. Игра в </a:t>
            </a:r>
            <a:r>
              <a:rPr lang="ru-RU" dirty="0" err="1"/>
              <a:t>пин-понг</a:t>
            </a:r>
            <a:endParaRPr lang="ru-RU" dirty="0"/>
          </a:p>
          <a:p>
            <a:r>
              <a:rPr lang="en-GB" b="0" dirty="0">
                <a:hlinkClick r:id="rId3"/>
              </a:rPr>
              <a:t>http://karpathy.github.io/2016/05/31/rl</a:t>
            </a:r>
            <a:r>
              <a:rPr lang="en-GB" b="0" dirty="0" smtClean="0">
                <a:hlinkClick r:id="rId3"/>
              </a:rPr>
              <a:t>/</a:t>
            </a:r>
            <a:r>
              <a:rPr lang="ru-RU" b="0" dirty="0" smtClean="0"/>
              <a:t> </a:t>
            </a:r>
            <a:endParaRPr lang="ru-RU" b="0" dirty="0"/>
          </a:p>
        </p:txBody>
      </p:sp>
      <p:pic>
        <p:nvPicPr>
          <p:cNvPr id="7" name="Picture 2" descr="http://karpathy.github.io/assets/rl/pon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66" y="4616650"/>
            <a:ext cx="2960388" cy="15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4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03E63-0561-4AE6-A101-D5D33744DAC2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58</a:t>
            </a:fld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2564904"/>
            <a:ext cx="44644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solidFill>
                  <a:srgbClr val="C00000"/>
                </a:solidFill>
              </a:rPr>
              <a:t>Лекция 4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44969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258586" y="6314021"/>
            <a:ext cx="586408" cy="457200"/>
          </a:xfrm>
        </p:spPr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59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45292"/>
            <a:ext cx="91550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ffectLst/>
              </a:rPr>
              <a:t>В Лаборатории информационных технологий ОИЯИ разработан программный комплекс для задачи распознавания образов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,</a:t>
            </a:r>
            <a:r>
              <a:rPr lang="ru-RU" dirty="0" smtClean="0">
                <a:solidFill>
                  <a:srgbClr val="000000"/>
                </a:solidFill>
                <a:effectLst/>
              </a:rPr>
              <a:t> реализующий </a:t>
            </a:r>
            <a:r>
              <a:rPr lang="ru-RU" b="1" dirty="0" smtClean="0">
                <a:solidFill>
                  <a:srgbClr val="0000FF"/>
                </a:solidFill>
                <a:effectLst/>
              </a:rPr>
              <a:t>четыре типа </a:t>
            </a:r>
            <a:r>
              <a:rPr lang="en-US" b="1" dirty="0" smtClean="0">
                <a:solidFill>
                  <a:srgbClr val="0000FF"/>
                </a:solidFill>
                <a:effectLst/>
              </a:rPr>
              <a:t>NN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: </a:t>
            </a:r>
            <a:endParaRPr lang="ru-RU" dirty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b="1" dirty="0" err="1" smtClean="0">
                <a:solidFill>
                  <a:srgbClr val="0000FF"/>
                </a:solidFill>
                <a:effectLst/>
              </a:rPr>
              <a:t>Автоэнкодер</a:t>
            </a:r>
            <a:r>
              <a:rPr lang="ru-RU" b="1" dirty="0" smtClean="0">
                <a:solidFill>
                  <a:srgbClr val="0000FF"/>
                </a:solidFill>
                <a:effectLst/>
              </a:rPr>
              <a:t> </a:t>
            </a:r>
            <a:r>
              <a:rPr lang="ru-RU" dirty="0" smtClean="0">
                <a:solidFill>
                  <a:srgbClr val="000000"/>
                </a:solidFill>
                <a:effectLst/>
              </a:rPr>
              <a:t>- реализация нелинейного анализа главных компонент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dirty="0" smtClean="0">
                <a:solidFill>
                  <a:srgbClr val="000000"/>
                </a:solidFill>
                <a:effectLst/>
              </a:rPr>
              <a:t>предназначенная для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 </a:t>
            </a:r>
            <a:r>
              <a:rPr lang="ru-RU" dirty="0" smtClean="0">
                <a:solidFill>
                  <a:srgbClr val="0000FF"/>
                </a:solidFill>
                <a:effectLst/>
              </a:rPr>
              <a:t>значительного сжатия входных данных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;</a:t>
            </a:r>
            <a:endParaRPr lang="en-US" dirty="0">
              <a:solidFill>
                <a:srgbClr val="000000"/>
              </a:solidFill>
              <a:effectLst/>
            </a:endParaRPr>
          </a:p>
          <a:p>
            <a:r>
              <a:rPr lang="ru-RU" b="1" dirty="0" smtClean="0">
                <a:solidFill>
                  <a:srgbClr val="0000FF"/>
                </a:solidFill>
                <a:effectLst/>
              </a:rPr>
              <a:t>И три</a:t>
            </a:r>
            <a:r>
              <a:rPr lang="en-US" b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</a:rPr>
              <a:t>NN </a:t>
            </a:r>
            <a:r>
              <a:rPr lang="ru-RU" dirty="0" smtClean="0">
                <a:solidFill>
                  <a:srgbClr val="000000"/>
                </a:solidFill>
                <a:effectLst/>
              </a:rPr>
              <a:t>со специальной оптимизацией их структур и параметров для</a:t>
            </a:r>
            <a:endParaRPr lang="en-US" dirty="0">
              <a:solidFill>
                <a:srgbClr val="000000"/>
              </a:solidFill>
              <a:effectLst/>
            </a:endParaRPr>
          </a:p>
          <a:p>
            <a:r>
              <a:rPr lang="ru-RU" b="1" dirty="0" smtClean="0">
                <a:solidFill>
                  <a:srgbClr val="0000FF"/>
                </a:solidFill>
                <a:effectLst/>
              </a:rPr>
              <a:t>классификации изображений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:</a:t>
            </a:r>
            <a:endParaRPr lang="en-US" dirty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ru-RU" dirty="0" smtClean="0">
                <a:solidFill>
                  <a:srgbClr val="000000"/>
                </a:solidFill>
                <a:effectLst/>
              </a:rPr>
              <a:t>Персептрон с одним скрытым слоем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;</a:t>
            </a:r>
            <a:endParaRPr lang="ru-RU" dirty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srgbClr val="000000"/>
                </a:solidFill>
                <a:effectLst/>
              </a:rPr>
              <a:t>Deep Belief Network; </a:t>
            </a:r>
            <a:endParaRPr lang="ru-RU" dirty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srgbClr val="000000"/>
                </a:solidFill>
                <a:effectLst/>
              </a:rPr>
              <a:t>Deep Neural Network (DNN) </a:t>
            </a:r>
            <a:r>
              <a:rPr lang="ru-RU" dirty="0" smtClean="0">
                <a:solidFill>
                  <a:srgbClr val="000000"/>
                </a:solidFill>
                <a:effectLst/>
              </a:rPr>
              <a:t>с инициализацией по взвешенным весам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. </a:t>
            </a:r>
            <a:endParaRPr lang="en-US" dirty="0">
              <a:solidFill>
                <a:srgbClr val="000000"/>
              </a:solidFill>
              <a:effectLst/>
            </a:endParaRPr>
          </a:p>
          <a:p>
            <a:pPr marL="342900" indent="-342900">
              <a:buFont typeface="+mj-lt"/>
              <a:buAutoNum type="arabicPeriod" startAt="2"/>
            </a:pPr>
            <a:endParaRPr lang="en-US" sz="800" dirty="0">
              <a:solidFill>
                <a:srgbClr val="000000"/>
              </a:solidFill>
              <a:effectLst/>
            </a:endParaRPr>
          </a:p>
          <a:p>
            <a:r>
              <a:rPr lang="ru-RU" dirty="0" smtClean="0">
                <a:solidFill>
                  <a:srgbClr val="000000"/>
                </a:solidFill>
                <a:effectLst/>
              </a:rPr>
              <a:t>Недавно было проведено исследование для сравнения эффективности этих классификаторов путем тестирования их на двух </a:t>
            </a:r>
            <a:r>
              <a:rPr lang="ru-RU" dirty="0" smtClean="0">
                <a:solidFill>
                  <a:srgbClr val="0000FF"/>
                </a:solidFill>
                <a:effectLst/>
              </a:rPr>
              <a:t>известных наборах данных </a:t>
            </a:r>
            <a:r>
              <a:rPr lang="en-GB" dirty="0" smtClean="0">
                <a:solidFill>
                  <a:srgbClr val="000000"/>
                </a:solidFill>
                <a:effectLst/>
              </a:rPr>
              <a:t>- </a:t>
            </a:r>
            <a:r>
              <a:rPr lang="en-GB" dirty="0">
                <a:solidFill>
                  <a:srgbClr val="000000"/>
                </a:solidFill>
                <a:effectLst/>
              </a:rPr>
              <a:t>MNIST </a:t>
            </a:r>
            <a:r>
              <a:rPr lang="ru-RU" dirty="0" smtClean="0">
                <a:solidFill>
                  <a:srgbClr val="000000"/>
                </a:solidFill>
                <a:effectLst/>
              </a:rPr>
              <a:t>набор рукописных цифр</a:t>
            </a:r>
            <a:r>
              <a:rPr lang="en-GB" dirty="0" smtClean="0">
                <a:solidFill>
                  <a:srgbClr val="000000"/>
                </a:solidFill>
                <a:effectLst/>
              </a:rPr>
              <a:t> </a:t>
            </a:r>
            <a:r>
              <a:rPr lang="en-GB" dirty="0">
                <a:solidFill>
                  <a:srgbClr val="000000"/>
                </a:solidFill>
                <a:effectLst/>
              </a:rPr>
              <a:t>(</a:t>
            </a:r>
            <a:r>
              <a:rPr lang="en-GB" sz="1400" dirty="0">
                <a:solidFill>
                  <a:srgbClr val="000000"/>
                </a:solidFill>
                <a:effectLst/>
              </a:rPr>
              <a:t>70,000 </a:t>
            </a:r>
            <a:r>
              <a:rPr lang="ru-RU" sz="1400" dirty="0" smtClean="0">
                <a:solidFill>
                  <a:srgbClr val="000000"/>
                </a:solidFill>
                <a:effectLst/>
              </a:rPr>
              <a:t>изображений рукописных цифр</a:t>
            </a:r>
            <a:r>
              <a:rPr lang="en-GB" sz="1400" dirty="0" smtClean="0">
                <a:solidFill>
                  <a:srgbClr val="000000"/>
                </a:solidFill>
                <a:effectLst/>
              </a:rPr>
              <a:t>);</a:t>
            </a:r>
            <a:endParaRPr lang="en-GB" sz="1400" dirty="0">
              <a:solidFill>
                <a:srgbClr val="000000"/>
              </a:solidFill>
              <a:effectLst/>
            </a:endParaRPr>
          </a:p>
          <a:p>
            <a:r>
              <a:rPr lang="en-GB" dirty="0">
                <a:solidFill>
                  <a:srgbClr val="000000"/>
                </a:solidFill>
                <a:effectLst/>
              </a:rPr>
              <a:t>- FERET face database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</a:rPr>
              <a:t>(40 </a:t>
            </a:r>
            <a:r>
              <a:rPr lang="ru-RU" sz="1400" dirty="0" smtClean="0">
                <a:solidFill>
                  <a:srgbClr val="000000"/>
                </a:solidFill>
                <a:effectLst/>
              </a:rPr>
              <a:t>чел.,</a:t>
            </a:r>
            <a:r>
              <a:rPr lang="en-GB" sz="14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</a:rPr>
              <a:t>10 </a:t>
            </a:r>
            <a:r>
              <a:rPr lang="ru-RU" sz="1400" dirty="0" smtClean="0">
                <a:solidFill>
                  <a:srgbClr val="000000"/>
                </a:solidFill>
                <a:effectLst/>
              </a:rPr>
              <a:t>фото для каждого</a:t>
            </a:r>
            <a:r>
              <a:rPr lang="en-GB" sz="1400" dirty="0" smtClean="0">
                <a:solidFill>
                  <a:srgbClr val="000000"/>
                </a:solidFill>
                <a:effectLst/>
              </a:rPr>
              <a:t>).</a:t>
            </a:r>
            <a:endParaRPr lang="ru-RU" sz="140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592" y="0"/>
            <a:ext cx="89289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0000FF"/>
                </a:solidFill>
                <a:effectLst/>
              </a:rPr>
              <a:t>Изучение глубоких </a:t>
            </a:r>
            <a:r>
              <a:rPr lang="ru-RU" sz="3000" b="1" dirty="0" err="1" smtClean="0">
                <a:solidFill>
                  <a:srgbClr val="0000FF"/>
                </a:solidFill>
                <a:effectLst/>
              </a:rPr>
              <a:t>нейросетей</a:t>
            </a:r>
            <a:r>
              <a:rPr lang="ru-RU" sz="3000" b="1" dirty="0" smtClean="0">
                <a:solidFill>
                  <a:srgbClr val="0000FF"/>
                </a:solidFill>
                <a:effectLst/>
              </a:rPr>
              <a:t> в </a:t>
            </a:r>
            <a:r>
              <a:rPr lang="ru-RU" sz="2800" b="1" dirty="0" smtClean="0">
                <a:solidFill>
                  <a:srgbClr val="0000FF"/>
                </a:solidFill>
                <a:effectLst/>
              </a:rPr>
              <a:t>ОИЯИ и ГГТУ </a:t>
            </a:r>
            <a:endParaRPr lang="ru-RU" sz="2800" dirty="0">
              <a:solidFill>
                <a:srgbClr val="00000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07720"/>
            <a:ext cx="3772898" cy="153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445" y="4338388"/>
            <a:ext cx="3442051" cy="203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2597" y="6239019"/>
            <a:ext cx="270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effectLst/>
              </a:rPr>
              <a:t>MNIST handwritten database sample</a:t>
            </a:r>
            <a:endParaRPr lang="ru-RU" sz="120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6375564"/>
            <a:ext cx="2230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effectLst/>
              </a:rPr>
              <a:t>FERET face database sample</a:t>
            </a:r>
            <a:endParaRPr lang="ru-RU" sz="1200" dirty="0">
              <a:solidFill>
                <a:srgbClr val="000000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1380" y="4338388"/>
            <a:ext cx="5225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14063"/>
            <a:ext cx="2133600" cy="207412"/>
          </a:xfrm>
        </p:spPr>
        <p:txBody>
          <a:bodyPr/>
          <a:lstStyle/>
          <a:p>
            <a:fld id="{AD722068-FE2E-4F6F-A4FF-FEFAF55FC5A6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2987824" y="6480585"/>
            <a:ext cx="2895600" cy="343956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9788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0706"/>
            <a:ext cx="2483768" cy="15103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0609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Что может ИНС из одного нейрона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4346" y="662278"/>
            <a:ext cx="489584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Самая простая </a:t>
            </a:r>
            <a:r>
              <a:rPr lang="ru-RU" dirty="0" err="1" smtClean="0"/>
              <a:t>однонейронная</a:t>
            </a:r>
            <a:r>
              <a:rPr lang="ru-RU" dirty="0" smtClean="0"/>
              <a:t> сеть</a:t>
            </a:r>
          </a:p>
          <a:p>
            <a:r>
              <a:rPr lang="ru-RU" dirty="0" smtClean="0"/>
              <a:t>Уравнение выхода</a:t>
            </a:r>
          </a:p>
          <a:p>
            <a:endParaRPr lang="ru-RU" sz="800" dirty="0" smtClean="0"/>
          </a:p>
          <a:p>
            <a:r>
              <a:rPr lang="ru-RU" dirty="0" smtClean="0"/>
              <a:t>упрощается до </a:t>
            </a:r>
            <a:r>
              <a:rPr lang="en-US" dirty="0" smtClean="0"/>
              <a:t>                                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где </a:t>
            </a:r>
            <a:r>
              <a:rPr lang="ru-RU" i="1" dirty="0" smtClean="0">
                <a:sym typeface="Symbol"/>
              </a:rPr>
              <a:t></a:t>
            </a:r>
            <a:r>
              <a:rPr lang="ru-RU" dirty="0" smtClean="0"/>
              <a:t>  - простой порог. Это позволяет </a:t>
            </a:r>
          </a:p>
          <a:p>
            <a:r>
              <a:rPr lang="ru-RU" dirty="0" smtClean="0"/>
              <a:t>выполнить булевы операции </a:t>
            </a:r>
            <a:r>
              <a:rPr lang="en-US" dirty="0" smtClean="0"/>
              <a:t>AND, </a:t>
            </a:r>
            <a:r>
              <a:rPr lang="en-US" dirty="0"/>
              <a:t>OR, </a:t>
            </a:r>
            <a:endParaRPr lang="ru-RU" dirty="0" smtClean="0"/>
          </a:p>
          <a:p>
            <a:r>
              <a:rPr lang="en-US" dirty="0" smtClean="0"/>
              <a:t>NOT</a:t>
            </a:r>
            <a:r>
              <a:rPr lang="en-US" dirty="0"/>
              <a:t>, </a:t>
            </a:r>
            <a:r>
              <a:rPr lang="ru-RU" dirty="0"/>
              <a:t>однако «исключающее или» </a:t>
            </a:r>
            <a:r>
              <a:rPr lang="en-US" dirty="0" smtClean="0"/>
              <a:t>XOR</a:t>
            </a:r>
            <a:r>
              <a:rPr lang="ru-RU" dirty="0" smtClean="0"/>
              <a:t> не </a:t>
            </a:r>
          </a:p>
          <a:p>
            <a:r>
              <a:rPr lang="ru-RU" dirty="0" smtClean="0"/>
              <a:t>может быть выполнено принципиально, </a:t>
            </a:r>
            <a:endParaRPr lang="ru-RU" sz="1600" dirty="0"/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" y="833434"/>
            <a:ext cx="1255572" cy="13755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923928" y="980728"/>
            <a:ext cx="1356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i="1" dirty="0" smtClean="0"/>
              <a:t>h</a:t>
            </a:r>
            <a:r>
              <a:rPr lang="en-US" altLang="ru-RU" i="1" baseline="-25000" dirty="0" smtClean="0"/>
              <a:t>i</a:t>
            </a:r>
            <a:r>
              <a:rPr lang="en-US" altLang="ru-RU" i="1" dirty="0" smtClean="0"/>
              <a:t> </a:t>
            </a:r>
            <a:r>
              <a:rPr lang="en-US" altLang="ru-RU" i="1" dirty="0"/>
              <a:t>= </a:t>
            </a:r>
            <a:r>
              <a:rPr lang="en-US" altLang="ru-RU" i="1" dirty="0" err="1"/>
              <a:t>Σ</a:t>
            </a:r>
            <a:r>
              <a:rPr lang="en-US" altLang="ru-RU" i="1" baseline="-25000" dirty="0" err="1"/>
              <a:t>j</a:t>
            </a:r>
            <a:r>
              <a:rPr lang="en-US" altLang="ru-RU" i="1" baseline="-25000" dirty="0"/>
              <a:t> </a:t>
            </a:r>
            <a:r>
              <a:rPr lang="en-US" altLang="ru-RU" i="1" dirty="0" err="1"/>
              <a:t>w</a:t>
            </a:r>
            <a:r>
              <a:rPr lang="en-US" altLang="ru-RU" i="1" baseline="-25000" dirty="0" err="1"/>
              <a:t>ij</a:t>
            </a:r>
            <a:r>
              <a:rPr lang="en-US" altLang="ru-RU" i="1" dirty="0"/>
              <a:t> </a:t>
            </a:r>
            <a:r>
              <a:rPr lang="en-US" altLang="ru-RU" i="1" dirty="0" err="1"/>
              <a:t>s</a:t>
            </a:r>
            <a:r>
              <a:rPr lang="en-US" altLang="ru-RU" i="1" baseline="-25000" dirty="0" err="1"/>
              <a:t>j</a:t>
            </a:r>
            <a:endParaRPr lang="ru-RU" alt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316391" y="1336550"/>
            <a:ext cx="1963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y= </a:t>
            </a:r>
            <a:r>
              <a:rPr lang="en-US" i="1" dirty="0" smtClean="0"/>
              <a:t>x</a:t>
            </a:r>
            <a:r>
              <a:rPr lang="ru-RU" i="1" baseline="-25000" dirty="0"/>
              <a:t>1</a:t>
            </a:r>
            <a:r>
              <a:rPr lang="en-US" i="1" dirty="0">
                <a:sym typeface="Symbol"/>
              </a:rPr>
              <a:t></a:t>
            </a:r>
            <a:r>
              <a:rPr lang="en-US" i="1" dirty="0"/>
              <a:t>w</a:t>
            </a:r>
            <a:r>
              <a:rPr lang="ru-RU" i="1" baseline="-25000" dirty="0"/>
              <a:t>1</a:t>
            </a:r>
            <a:r>
              <a:rPr lang="ru-RU" i="1" dirty="0"/>
              <a:t>+</a:t>
            </a:r>
            <a:r>
              <a:rPr lang="en-US" i="1" dirty="0"/>
              <a:t>x</a:t>
            </a:r>
            <a:r>
              <a:rPr lang="ru-RU" i="1" baseline="-25000" dirty="0"/>
              <a:t>2</a:t>
            </a:r>
            <a:r>
              <a:rPr lang="en-US" i="1" dirty="0">
                <a:sym typeface="Symbol"/>
              </a:rPr>
              <a:t></a:t>
            </a:r>
            <a:r>
              <a:rPr lang="en-US" i="1" dirty="0"/>
              <a:t>w</a:t>
            </a:r>
            <a:r>
              <a:rPr lang="ru-RU" i="1" baseline="-25000" dirty="0" smtClean="0"/>
              <a:t>2</a:t>
            </a:r>
            <a:r>
              <a:rPr lang="ru-RU" b="0" i="1" dirty="0" smtClean="0">
                <a:sym typeface="Symbol"/>
              </a:rPr>
              <a:t>=</a:t>
            </a:r>
            <a:r>
              <a:rPr lang="ru-RU" i="1" dirty="0" smtClean="0">
                <a:sym typeface="Symbol"/>
              </a:rPr>
              <a:t>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61048"/>
            <a:ext cx="2987824" cy="136815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29976" y="5215184"/>
            <a:ext cx="2932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Выполнение логических операций</a:t>
            </a:r>
            <a:endParaRPr lang="ru-RU" sz="1200" dirty="0"/>
          </a:p>
        </p:txBody>
      </p:sp>
      <p:pic>
        <p:nvPicPr>
          <p:cNvPr id="13" name="Рисунок 12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74922"/>
            <a:ext cx="2475708" cy="509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01" y="3959558"/>
            <a:ext cx="3649876" cy="153733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2915816" y="2708920"/>
            <a:ext cx="3744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т.к. относится к классу </a:t>
            </a:r>
            <a:r>
              <a:rPr lang="ru-RU" dirty="0" smtClean="0"/>
              <a:t>линейно неразделимых задач. </a:t>
            </a:r>
          </a:p>
          <a:p>
            <a:r>
              <a:rPr lang="ru-RU" sz="1600" dirty="0" smtClean="0"/>
              <a:t>Для ее выполнения требуется дополнить сеть еще одним слоем</a:t>
            </a:r>
            <a:r>
              <a:rPr lang="en-US" sz="1600" dirty="0" smtClean="0"/>
              <a:t> 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из двух «скрытых» нейронов </a:t>
            </a:r>
            <a:endParaRPr lang="ru-R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871411" y="5492750"/>
            <a:ext cx="2585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Персептрон со скрытым слоем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24672" y="5768827"/>
            <a:ext cx="901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Успехи однослойных персептронов </a:t>
            </a:r>
            <a:r>
              <a:rPr lang="ru-RU" sz="1600" dirty="0" err="1" smtClean="0"/>
              <a:t>Ф.Розенблатта</a:t>
            </a:r>
            <a:r>
              <a:rPr lang="ru-RU" sz="1600" dirty="0" smtClean="0"/>
              <a:t> в 60-х и их крушение после выхода книги Минского-</a:t>
            </a:r>
            <a:r>
              <a:rPr lang="ru-RU" sz="1600" dirty="0" err="1" smtClean="0"/>
              <a:t>Паперта</a:t>
            </a:r>
            <a:r>
              <a:rPr lang="ru-RU" sz="1600" dirty="0" smtClean="0"/>
              <a:t> в 1969 г. «Темные годы ИНС» до конца 80-х </a:t>
            </a:r>
            <a:endParaRPr lang="ru-RU" sz="1600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20B10B4F-F80E-47F2-A865-3147821AA24B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2895600" cy="268139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93C08-8341-4293-9353-6D9BB6DEABFE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49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41080" y="2858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00FF"/>
                </a:solidFill>
                <a:effectLst/>
              </a:rPr>
              <a:t>1-й этап</a:t>
            </a:r>
            <a:r>
              <a:rPr lang="en-US" sz="3200" b="1" dirty="0" smtClean="0">
                <a:solidFill>
                  <a:srgbClr val="0000FF"/>
                </a:solidFill>
                <a:effectLst/>
              </a:rPr>
              <a:t>: </a:t>
            </a:r>
            <a:r>
              <a:rPr lang="ru-RU" sz="3200" b="1" dirty="0" smtClean="0">
                <a:solidFill>
                  <a:srgbClr val="0000FF"/>
                </a:solidFill>
                <a:effectLst/>
              </a:rPr>
              <a:t>сжатие данных </a:t>
            </a:r>
            <a:r>
              <a:rPr lang="ru-RU" sz="3200" b="1" dirty="0" err="1" smtClean="0">
                <a:solidFill>
                  <a:srgbClr val="0000FF"/>
                </a:solidFill>
                <a:effectLst/>
              </a:rPr>
              <a:t>автоэнкодером</a:t>
            </a:r>
            <a:endParaRPr lang="ru-RU" sz="32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08" y="631667"/>
            <a:ext cx="576140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" dirty="0">
              <a:effectLst/>
            </a:endParaRPr>
          </a:p>
          <a:p>
            <a:r>
              <a:rPr lang="ru-RU" sz="2000" dirty="0" smtClean="0">
                <a:effectLst/>
              </a:rPr>
              <a:t>В нашем исследовании мы значительно изменили схему </a:t>
            </a:r>
            <a:r>
              <a:rPr lang="ru-RU" sz="2000" dirty="0" err="1" smtClean="0">
                <a:effectLst/>
              </a:rPr>
              <a:t>Крамера</a:t>
            </a:r>
            <a:r>
              <a:rPr lang="ru-RU" sz="2000" dirty="0" smtClean="0">
                <a:effectLst/>
              </a:rPr>
              <a:t>, чтобы повысить ее эффективность и ускорить время обучения, решая проблему сходимости</a:t>
            </a:r>
            <a:r>
              <a:rPr lang="ru-RU" sz="2000" dirty="0"/>
              <a:t>. </a:t>
            </a:r>
            <a:endParaRPr lang="ru-RU" sz="2000" dirty="0" smtClean="0"/>
          </a:p>
          <a:p>
            <a:r>
              <a:rPr lang="ru-RU" sz="2000" dirty="0" smtClean="0"/>
              <a:t>Мы </a:t>
            </a:r>
            <a:r>
              <a:rPr lang="ru-RU" sz="2000" dirty="0"/>
              <a:t>используем </a:t>
            </a:r>
            <a:r>
              <a:rPr lang="ru-RU" sz="2000" dirty="0" err="1" smtClean="0"/>
              <a:t>автоэнкодер</a:t>
            </a:r>
            <a:r>
              <a:rPr lang="ru-RU" sz="2000" dirty="0" smtClean="0"/>
              <a:t> </a:t>
            </a:r>
            <a:r>
              <a:rPr lang="ru-RU" sz="2000" dirty="0"/>
              <a:t>в качестве отдельной программы по следующим причинам </a:t>
            </a:r>
            <a:r>
              <a:rPr lang="en-US" sz="2000" dirty="0" smtClean="0"/>
              <a:t>:</a:t>
            </a:r>
            <a:endParaRPr lang="en-US" sz="2000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186" y="2982442"/>
            <a:ext cx="88823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effectLst/>
              </a:rPr>
              <a:t>он дает нам тот же набор сжатых данных, что и входной вектор для трех нейронных сетей, которые сравниваются далее как классификаторы</a:t>
            </a:r>
            <a:r>
              <a:rPr lang="en-US" sz="2000" dirty="0" smtClean="0">
                <a:effectLst/>
              </a:rPr>
              <a:t>;</a:t>
            </a:r>
            <a:endParaRPr lang="ru-RU" sz="2000" dirty="0">
              <a:effectLst/>
            </a:endParaRPr>
          </a:p>
          <a:p>
            <a:pPr marL="285750" lvl="0" indent="-285750" algn="just">
              <a:buFont typeface="Wingdings" panose="05000000000000000000" pitchFamily="2" charset="2"/>
              <a:buChar char="q"/>
            </a:pPr>
            <a:r>
              <a:rPr lang="ru-RU" sz="2000" dirty="0" smtClean="0">
                <a:effectLst/>
              </a:rPr>
              <a:t>AE, реализованный в виде </a:t>
            </a:r>
            <a:r>
              <a:rPr lang="ru-RU" sz="2000" dirty="0" err="1" smtClean="0">
                <a:effectLst/>
              </a:rPr>
              <a:t>автоассоциативной</a:t>
            </a:r>
            <a:r>
              <a:rPr lang="ru-RU" sz="2000" dirty="0" smtClean="0">
                <a:effectLst/>
              </a:rPr>
              <a:t> NN, требует оптимизации его структуры, настройки параметров активации, выбора  надлежащей нормализации входных данных и получения быстрой сходимости процесса обучения.</a:t>
            </a:r>
            <a:r>
              <a:rPr lang="en-US" sz="2000" dirty="0" smtClean="0">
                <a:effectLst/>
              </a:rPr>
              <a:t>; </a:t>
            </a:r>
            <a:endParaRPr lang="en-US" sz="2000" dirty="0">
              <a:effectLst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effectLst/>
              </a:rPr>
              <a:t>AE обеспечивает высокоэффективное сжатие данных, что особенно важно в эпоху </a:t>
            </a:r>
            <a:r>
              <a:rPr lang="ru-RU" sz="2000" dirty="0" err="1" smtClean="0">
                <a:effectLst/>
              </a:rPr>
              <a:t>Big</a:t>
            </a:r>
            <a:r>
              <a:rPr lang="ru-RU" sz="2000" dirty="0" smtClean="0">
                <a:effectLst/>
              </a:rPr>
              <a:t> </a:t>
            </a:r>
            <a:r>
              <a:rPr lang="ru-RU" sz="2000" dirty="0" err="1" smtClean="0">
                <a:effectLst/>
              </a:rPr>
              <a:t>Data</a:t>
            </a:r>
            <a:r>
              <a:rPr lang="en-US" sz="2000" dirty="0" smtClean="0">
                <a:effectLst/>
              </a:rPr>
              <a:t>.</a:t>
            </a:r>
            <a:endParaRPr lang="ru-RU" sz="2000" dirty="0">
              <a:effectLst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317" y="631667"/>
            <a:ext cx="3171825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F40E8-EF9B-4D3E-91DB-1A1D68AE1FEE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60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69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353" y="1724447"/>
            <a:ext cx="203062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7458075" y="6455112"/>
            <a:ext cx="1663824" cy="279172"/>
          </a:xfrm>
        </p:spPr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61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62964" y="5188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00FF"/>
                </a:solidFill>
                <a:effectLst/>
              </a:rPr>
              <a:t>Улучшение эффективности </a:t>
            </a:r>
            <a:r>
              <a:rPr lang="ru-RU" sz="2800" b="1" dirty="0" err="1" smtClean="0">
                <a:solidFill>
                  <a:srgbClr val="0000FF"/>
                </a:solidFill>
                <a:effectLst/>
              </a:rPr>
              <a:t>автоэнкодера</a:t>
            </a:r>
            <a:endParaRPr lang="ru-RU" sz="28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936" y="575102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ru-RU" sz="2000" b="1" dirty="0" smtClean="0">
                <a:solidFill>
                  <a:srgbClr val="C00000"/>
                </a:solidFill>
                <a:effectLst/>
              </a:rPr>
              <a:t>Важно отметить достигнутый уровень наших моделей AE</a:t>
            </a:r>
            <a:r>
              <a:rPr lang="en-US" sz="2000" b="1" dirty="0" smtClean="0">
                <a:solidFill>
                  <a:srgbClr val="C00000"/>
                </a:solidFill>
                <a:effectLst/>
              </a:rPr>
              <a:t>.</a:t>
            </a:r>
          </a:p>
          <a:p>
            <a:pPr marL="0" lvl="2"/>
            <a:endParaRPr lang="en-US" sz="600" b="1" dirty="0">
              <a:effectLst/>
            </a:endParaRPr>
          </a:p>
          <a:p>
            <a:pPr marL="0" lvl="2"/>
            <a:r>
              <a:rPr lang="en-US" sz="1600" b="1" dirty="0" smtClean="0">
                <a:effectLst/>
              </a:rPr>
              <a:t> </a:t>
            </a:r>
            <a:r>
              <a:rPr lang="ru-RU" sz="1600" b="1" dirty="0" smtClean="0">
                <a:effectLst/>
              </a:rPr>
              <a:t>Наше усовершенствование схемы </a:t>
            </a:r>
            <a:r>
              <a:rPr lang="ru-RU" sz="1600" b="1" dirty="0" err="1" smtClean="0">
                <a:effectLst/>
              </a:rPr>
              <a:t>Крамера</a:t>
            </a:r>
            <a:r>
              <a:rPr lang="ru-RU" sz="1600" b="1" dirty="0" smtClean="0">
                <a:effectLst/>
              </a:rPr>
              <a:t> состоит в следующем:</a:t>
            </a:r>
            <a:endParaRPr lang="en-US" sz="1600" b="1" dirty="0">
              <a:effectLst/>
            </a:endParaRPr>
          </a:p>
          <a:p>
            <a:pPr marL="342900" lvl="2" indent="-342900">
              <a:buAutoNum type="arabicParenBoth"/>
            </a:pPr>
            <a:r>
              <a:rPr lang="ru-RU" sz="1600" b="1" dirty="0" smtClean="0">
                <a:effectLst/>
              </a:rPr>
              <a:t>замена</a:t>
            </a:r>
            <a:r>
              <a:rPr lang="en-US" sz="1600" b="1" dirty="0" smtClean="0">
                <a:effectLst/>
              </a:rPr>
              <a:t> </a:t>
            </a:r>
            <a:r>
              <a:rPr lang="en-US" sz="1600" b="1" dirty="0" err="1" smtClean="0">
                <a:effectLst/>
              </a:rPr>
              <a:t>sigmoidal</a:t>
            </a:r>
            <a:r>
              <a:rPr lang="en-US" sz="1600" b="1" dirty="0" smtClean="0">
                <a:effectLst/>
              </a:rPr>
              <a:t> activations </a:t>
            </a:r>
            <a:r>
              <a:rPr lang="ru-RU" sz="1600" b="1" dirty="0" smtClean="0">
                <a:effectLst/>
              </a:rPr>
              <a:t>на</a:t>
            </a:r>
            <a:r>
              <a:rPr lang="en-US" sz="1600" b="1" dirty="0" smtClean="0">
                <a:effectLst/>
              </a:rPr>
              <a:t> </a:t>
            </a:r>
            <a:r>
              <a:rPr lang="en-US" sz="1600" b="1" dirty="0">
                <a:effectLst/>
              </a:rPr>
              <a:t>Leaky Rectified Linear (</a:t>
            </a:r>
            <a:r>
              <a:rPr lang="en-US" sz="1600" b="1" dirty="0" err="1">
                <a:solidFill>
                  <a:srgbClr val="0000FF"/>
                </a:solidFill>
                <a:effectLst/>
              </a:rPr>
              <a:t>LReLU</a:t>
            </a:r>
            <a:r>
              <a:rPr lang="en-US" sz="1600" b="1" dirty="0">
                <a:solidFill>
                  <a:srgbClr val="0000FF"/>
                </a:solidFill>
                <a:effectLst/>
              </a:rPr>
              <a:t>) activation </a:t>
            </a:r>
            <a:r>
              <a:rPr lang="ru-RU" sz="1600" b="1" dirty="0" smtClean="0">
                <a:effectLst/>
              </a:rPr>
              <a:t>с тщательно</a:t>
            </a:r>
            <a:r>
              <a:rPr lang="en-US" sz="1600" b="1" dirty="0" smtClean="0">
                <a:effectLst/>
              </a:rPr>
              <a:t> </a:t>
            </a:r>
            <a:r>
              <a:rPr lang="ru-RU" sz="1600" b="1" dirty="0" smtClean="0">
                <a:effectLst/>
              </a:rPr>
              <a:t>подобранным параметром</a:t>
            </a:r>
            <a:r>
              <a:rPr lang="en-US" sz="1600" b="1" dirty="0" smtClean="0">
                <a:effectLst/>
              </a:rPr>
              <a:t> </a:t>
            </a:r>
            <a:r>
              <a:rPr lang="en-US" sz="1600" b="1" i="1" dirty="0">
                <a:solidFill>
                  <a:srgbClr val="0000FF"/>
                </a:solidFill>
                <a:effectLst/>
              </a:rPr>
              <a:t>a</a:t>
            </a:r>
            <a:r>
              <a:rPr lang="en-US" sz="1600" b="1" dirty="0">
                <a:effectLst/>
              </a:rPr>
              <a:t> </a:t>
            </a:r>
            <a:r>
              <a:rPr lang="ru-RU" sz="1600" b="1" dirty="0" smtClean="0">
                <a:effectLst/>
              </a:rPr>
              <a:t>отличным для каждого набора данных</a:t>
            </a:r>
            <a:r>
              <a:rPr lang="en-US" sz="1600" b="1" dirty="0" smtClean="0">
                <a:effectLst/>
              </a:rPr>
              <a:t>;</a:t>
            </a:r>
            <a:endParaRPr lang="ru-RU" sz="1600" b="1" dirty="0">
              <a:effectLst/>
            </a:endParaRPr>
          </a:p>
          <a:p>
            <a:pPr marL="342900" lvl="2" indent="-342900">
              <a:buAutoNum type="arabicParenBoth"/>
            </a:pPr>
            <a:r>
              <a:rPr lang="ru-RU" sz="1600" b="1" dirty="0" smtClean="0">
                <a:effectLst/>
              </a:rPr>
              <a:t>специальная </a:t>
            </a:r>
            <a:r>
              <a:rPr lang="ru-RU" sz="1600" b="1" dirty="0" smtClean="0">
                <a:solidFill>
                  <a:srgbClr val="0000FF"/>
                </a:solidFill>
                <a:effectLst/>
              </a:rPr>
              <a:t>нормализация</a:t>
            </a:r>
            <a:r>
              <a:rPr lang="en-US" sz="1600" b="1" dirty="0" smtClean="0">
                <a:solidFill>
                  <a:srgbClr val="0000FF"/>
                </a:solidFill>
                <a:effectLst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effectLst/>
              </a:rPr>
              <a:t>входных данных</a:t>
            </a:r>
            <a:r>
              <a:rPr lang="en-US" sz="1600" b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1600" b="1" dirty="0" smtClean="0">
                <a:effectLst/>
              </a:rPr>
              <a:t>(</a:t>
            </a:r>
            <a:r>
              <a:rPr lang="en-US" sz="1600" b="1" dirty="0" err="1" smtClean="0">
                <a:effectLst/>
              </a:rPr>
              <a:t>MinMax</a:t>
            </a:r>
            <a:r>
              <a:rPr lang="en-US" sz="1600" b="1" dirty="0" smtClean="0">
                <a:effectLst/>
              </a:rPr>
              <a:t>); </a:t>
            </a:r>
            <a:endParaRPr lang="en-US" sz="1600" b="1" dirty="0">
              <a:effectLst/>
            </a:endParaRPr>
          </a:p>
          <a:p>
            <a:pPr marL="0" lvl="2"/>
            <a:r>
              <a:rPr lang="en-US" sz="1600" b="1" dirty="0">
                <a:effectLst/>
              </a:rPr>
              <a:t>(3) </a:t>
            </a:r>
            <a:r>
              <a:rPr lang="ru-RU" sz="1600" b="1" dirty="0" smtClean="0">
                <a:effectLst/>
              </a:rPr>
              <a:t>применение</a:t>
            </a:r>
            <a:r>
              <a:rPr lang="en-US" sz="1600" b="1" dirty="0" smtClean="0">
                <a:effectLst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effectLst/>
              </a:rPr>
              <a:t>связанных весов</a:t>
            </a:r>
            <a:r>
              <a:rPr lang="en-US" sz="1600" b="1" dirty="0" smtClean="0">
                <a:effectLst/>
              </a:rPr>
              <a:t>;</a:t>
            </a:r>
            <a:endParaRPr lang="en-US" sz="1600" b="1" dirty="0">
              <a:effectLst/>
            </a:endParaRPr>
          </a:p>
          <a:p>
            <a:pPr marL="0" lvl="2"/>
            <a:r>
              <a:rPr lang="en-US" sz="1600" b="1" dirty="0">
                <a:effectLst/>
              </a:rPr>
              <a:t>(4) </a:t>
            </a:r>
            <a:r>
              <a:rPr lang="ru-RU" sz="1600" b="1" dirty="0" smtClean="0">
                <a:solidFill>
                  <a:srgbClr val="0000FF"/>
                </a:solidFill>
                <a:effectLst/>
              </a:rPr>
              <a:t>стохастический градиентный спуск</a:t>
            </a:r>
            <a:r>
              <a:rPr lang="en-US" sz="1600" b="1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1600" b="1" dirty="0">
                <a:effectLst/>
              </a:rPr>
              <a:t>(SGD) </a:t>
            </a:r>
            <a:r>
              <a:rPr lang="ru-RU" sz="1600" b="1" dirty="0" smtClean="0">
                <a:solidFill>
                  <a:srgbClr val="0000FF"/>
                </a:solidFill>
                <a:effectLst/>
              </a:rPr>
              <a:t>с оптимизацией </a:t>
            </a:r>
            <a:r>
              <a:rPr lang="en-US" sz="1600" b="1" dirty="0" smtClean="0">
                <a:solidFill>
                  <a:srgbClr val="0000FF"/>
                </a:solidFill>
                <a:effectLst/>
              </a:rPr>
              <a:t>Adam</a:t>
            </a:r>
            <a:r>
              <a:rPr lang="en-US" dirty="0" smtClean="0">
                <a:effectLst/>
              </a:rPr>
              <a:t>.</a:t>
            </a:r>
            <a:endParaRPr lang="en-US" dirty="0">
              <a:effectLst/>
            </a:endParaRPr>
          </a:p>
          <a:p>
            <a:pPr marL="0" lvl="2"/>
            <a:endParaRPr lang="en-US" sz="500" dirty="0">
              <a:effectLst/>
            </a:endParaRPr>
          </a:p>
          <a:p>
            <a:pPr marL="0" lvl="2" algn="just"/>
            <a:r>
              <a:rPr lang="ru-RU" sz="1400" b="1" dirty="0" smtClean="0">
                <a:effectLst/>
              </a:rPr>
              <a:t>        Идея связанных весов подразумевает, что весовые матрицы кодирования и декодирования транспонированные друг для друга, что приводит к меньшему числу параметров для оптимизации и хранения, а следовательно, к более быстрому обучению сети</a:t>
            </a:r>
            <a:r>
              <a:rPr lang="en-US" sz="1400" b="1" dirty="0" smtClean="0">
                <a:effectLst/>
              </a:rPr>
              <a:t>.</a:t>
            </a:r>
            <a:endParaRPr lang="en-US" sz="1400" b="1" dirty="0">
              <a:effectLst/>
            </a:endParaRPr>
          </a:p>
          <a:p>
            <a:pPr marL="0" lvl="2"/>
            <a:endParaRPr lang="en-US" sz="500" b="1" dirty="0">
              <a:effectLst/>
            </a:endParaRPr>
          </a:p>
          <a:p>
            <a:pPr marL="0" lvl="2" algn="just"/>
            <a:r>
              <a:rPr lang="ru-RU" sz="1400" b="1" dirty="0" smtClean="0">
                <a:effectLst/>
              </a:rPr>
              <a:t>        Мы используем метод </a:t>
            </a:r>
            <a:r>
              <a:rPr lang="ru-RU" sz="1400" b="1" dirty="0" err="1" smtClean="0">
                <a:effectLst/>
              </a:rPr>
              <a:t>Adaptive</a:t>
            </a:r>
            <a:r>
              <a:rPr lang="ru-RU" sz="1400" b="1" dirty="0" smtClean="0">
                <a:effectLst/>
              </a:rPr>
              <a:t> </a:t>
            </a:r>
            <a:r>
              <a:rPr lang="ru-RU" sz="1400" b="1" dirty="0" err="1" smtClean="0">
                <a:effectLst/>
              </a:rPr>
              <a:t>Moment</a:t>
            </a:r>
            <a:r>
              <a:rPr lang="ru-RU" sz="1400" b="1" dirty="0" smtClean="0">
                <a:effectLst/>
              </a:rPr>
              <a:t> </a:t>
            </a:r>
            <a:r>
              <a:rPr lang="ru-RU" sz="1400" b="1" dirty="0" err="1" smtClean="0">
                <a:effectLst/>
              </a:rPr>
              <a:t>Estimation</a:t>
            </a:r>
            <a:r>
              <a:rPr lang="ru-RU" sz="1400" b="1" dirty="0" smtClean="0">
                <a:effectLst/>
              </a:rPr>
              <a:t> (</a:t>
            </a:r>
            <a:r>
              <a:rPr lang="ru-RU" sz="1400" b="1" dirty="0" err="1" smtClean="0">
                <a:effectLst/>
              </a:rPr>
              <a:t>Adam</a:t>
            </a:r>
            <a:r>
              <a:rPr lang="ru-RU" sz="1400" b="1" dirty="0" smtClean="0">
                <a:effectLst/>
              </a:rPr>
              <a:t>) для эффективного SGD, который требует только градиентов первого порядка. </a:t>
            </a:r>
            <a:r>
              <a:rPr lang="ru-RU" sz="1400" b="1" dirty="0" err="1" smtClean="0">
                <a:effectLst/>
              </a:rPr>
              <a:t>Adam</a:t>
            </a:r>
            <a:r>
              <a:rPr lang="ru-RU" sz="1400" b="1" dirty="0" smtClean="0">
                <a:effectLst/>
              </a:rPr>
              <a:t> вычисляет адаптивные скорости обучения для каждого</a:t>
            </a:r>
            <a:r>
              <a:rPr lang="en-US" sz="1400" b="1" dirty="0" smtClean="0">
                <a:effectLst/>
              </a:rPr>
              <a:t> </a:t>
            </a:r>
            <a:r>
              <a:rPr lang="ru-RU" sz="1400" b="1" dirty="0" smtClean="0">
                <a:effectLst/>
              </a:rPr>
              <a:t>параметра, а также сохраняет экспоненциально убывающее среднее значение прошлых</a:t>
            </a:r>
            <a:r>
              <a:rPr lang="en-US" sz="1400" b="1" dirty="0" smtClean="0">
                <a:effectLst/>
              </a:rPr>
              <a:t> </a:t>
            </a:r>
            <a:r>
              <a:rPr lang="ru-RU" sz="1400" b="1" dirty="0" smtClean="0">
                <a:effectLst/>
              </a:rPr>
              <a:t>градиентов, аналогичное моменту инерции</a:t>
            </a:r>
            <a:r>
              <a:rPr lang="en-US" sz="1400" b="1" dirty="0" smtClean="0">
                <a:effectLst/>
              </a:rPr>
              <a:t>.</a:t>
            </a:r>
            <a:endParaRPr lang="en-US" sz="1400" b="1" dirty="0">
              <a:effectLst/>
            </a:endParaRPr>
          </a:p>
          <a:p>
            <a:pPr marL="0" lvl="2" algn="just"/>
            <a:r>
              <a:rPr lang="ru-RU" sz="1400" b="1" dirty="0" smtClean="0">
                <a:effectLst/>
              </a:rPr>
              <a:t>        Чтобы определить </a:t>
            </a:r>
            <a:r>
              <a:rPr lang="ru-RU" sz="1400" b="1" dirty="0" smtClean="0">
                <a:solidFill>
                  <a:srgbClr val="0000FF"/>
                </a:solidFill>
                <a:effectLst/>
              </a:rPr>
              <a:t>количество нейронов в скрытых слоях </a:t>
            </a:r>
            <a:r>
              <a:rPr lang="en-US" sz="1400" b="1" dirty="0" smtClean="0">
                <a:effectLst/>
              </a:rPr>
              <a:t>AE</a:t>
            </a:r>
            <a:r>
              <a:rPr lang="ru-RU" sz="1400" b="1" dirty="0" smtClean="0">
                <a:effectLst/>
              </a:rPr>
              <a:t>, мы вычисляем зависимость функции потерь AE для разных чисел нейронов в слое </a:t>
            </a:r>
            <a:r>
              <a:rPr lang="ru-RU" sz="1400" b="1" dirty="0" err="1" smtClean="0">
                <a:effectLst/>
              </a:rPr>
              <a:t>bottle-neck</a:t>
            </a:r>
            <a:r>
              <a:rPr lang="ru-RU" sz="1400" b="1" dirty="0" smtClean="0">
                <a:effectLst/>
              </a:rPr>
              <a:t> и обоих слоях кодировки-</a:t>
            </a:r>
            <a:r>
              <a:rPr lang="ru-RU" sz="1400" b="1" dirty="0" err="1" smtClean="0">
                <a:effectLst/>
              </a:rPr>
              <a:t>декодировки</a:t>
            </a:r>
            <a:r>
              <a:rPr lang="ru-RU" sz="1400" b="1" dirty="0" smtClean="0">
                <a:effectLst/>
              </a:rPr>
              <a:t> с учетом минимально возможного времени тренировки</a:t>
            </a:r>
            <a:r>
              <a:rPr lang="en-US" sz="1400" b="1" dirty="0" smtClean="0">
                <a:effectLst/>
              </a:rPr>
              <a:t>.</a:t>
            </a:r>
            <a:endParaRPr lang="ru-RU" sz="1400" b="1" dirty="0">
              <a:effectLst/>
            </a:endParaRPr>
          </a:p>
          <a:p>
            <a:pPr marL="0" lvl="2"/>
            <a:r>
              <a:rPr lang="ru-RU" sz="1400" b="1" dirty="0" smtClean="0">
                <a:effectLst/>
              </a:rPr>
              <a:t>В итоге, размеры 5 слоев </a:t>
            </a:r>
            <a:r>
              <a:rPr lang="en-US" sz="1400" b="1" dirty="0" smtClean="0">
                <a:effectLst/>
              </a:rPr>
              <a:t>AE</a:t>
            </a:r>
            <a:r>
              <a:rPr lang="ru-RU" sz="1400" b="1" dirty="0" smtClean="0">
                <a:effectLst/>
              </a:rPr>
              <a:t> были выбраны как </a:t>
            </a:r>
            <a:r>
              <a:rPr lang="ru-RU" sz="1400" b="1" dirty="0" smtClean="0">
                <a:solidFill>
                  <a:srgbClr val="0000FF"/>
                </a:solidFill>
                <a:effectLst/>
              </a:rPr>
              <a:t>(</a:t>
            </a:r>
            <a:r>
              <a:rPr lang="ru-RU" sz="1400" b="1" dirty="0" err="1" smtClean="0">
                <a:solidFill>
                  <a:srgbClr val="0000FF"/>
                </a:solidFill>
                <a:effectLst/>
              </a:rPr>
              <a:t>m</a:t>
            </a:r>
            <a:r>
              <a:rPr lang="ru-RU" sz="1400" b="1" dirty="0" smtClean="0">
                <a:solidFill>
                  <a:srgbClr val="0000FF"/>
                </a:solidFill>
                <a:effectLst/>
              </a:rPr>
              <a:t>, 256,64,256, </a:t>
            </a:r>
            <a:r>
              <a:rPr lang="ru-RU" sz="1400" b="1" dirty="0" err="1" smtClean="0">
                <a:solidFill>
                  <a:srgbClr val="0000FF"/>
                </a:solidFill>
                <a:effectLst/>
              </a:rPr>
              <a:t>m</a:t>
            </a:r>
            <a:r>
              <a:rPr lang="ru-RU" sz="1400" b="1" dirty="0" smtClean="0">
                <a:solidFill>
                  <a:srgbClr val="0000FF"/>
                </a:solidFill>
                <a:effectLst/>
              </a:rPr>
              <a:t>)</a:t>
            </a:r>
            <a:r>
              <a:rPr lang="ru-RU" sz="1400" b="1" dirty="0" smtClean="0">
                <a:effectLst/>
              </a:rPr>
              <a:t>, где </a:t>
            </a:r>
            <a:r>
              <a:rPr lang="ru-RU" sz="1400" b="1" dirty="0" err="1" smtClean="0">
                <a:effectLst/>
              </a:rPr>
              <a:t>m</a:t>
            </a:r>
            <a:r>
              <a:rPr lang="ru-RU" sz="1400" b="1" dirty="0" smtClean="0">
                <a:effectLst/>
              </a:rPr>
              <a:t> - длина входного вектора</a:t>
            </a:r>
            <a:r>
              <a:rPr lang="en-US" sz="1400" b="1" dirty="0" smtClean="0">
                <a:effectLst/>
              </a:rPr>
              <a:t>.</a:t>
            </a:r>
            <a:endParaRPr lang="ru-RU" sz="1400" b="1" dirty="0">
              <a:effectLst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" b="6105"/>
          <a:stretch/>
        </p:blipFill>
        <p:spPr bwMode="auto">
          <a:xfrm>
            <a:off x="4509036" y="5229200"/>
            <a:ext cx="4500245" cy="967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127178"/>
            <a:ext cx="43924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effectLst/>
              </a:rPr>
              <a:t>После сжатия изображения до 64 основных признаков в </a:t>
            </a:r>
            <a:r>
              <a:rPr lang="ru-RU" sz="1400" b="1" dirty="0" err="1" smtClean="0">
                <a:effectLst/>
              </a:rPr>
              <a:t>bottle-neck</a:t>
            </a:r>
            <a:r>
              <a:rPr lang="ru-RU" sz="1400" b="1" dirty="0" smtClean="0">
                <a:effectLst/>
              </a:rPr>
              <a:t> слое, AE восстанавливает их в выходном слое, как показано для данных MNIST с активацией </a:t>
            </a:r>
            <a:r>
              <a:rPr lang="ru-RU" sz="1400" b="1" dirty="0" err="1" smtClean="0">
                <a:effectLst/>
              </a:rPr>
              <a:t>LReLU</a:t>
            </a:r>
            <a:endParaRPr lang="ru-RU" sz="1400" b="1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20189" y="6165304"/>
            <a:ext cx="3456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effectLst/>
              </a:rPr>
              <a:t>Исходные сверху</a:t>
            </a:r>
            <a:r>
              <a:rPr lang="en-US" sz="1200" b="1" dirty="0" smtClean="0">
                <a:solidFill>
                  <a:srgbClr val="0000FF"/>
                </a:solidFill>
                <a:effectLst/>
              </a:rPr>
              <a:t>, </a:t>
            </a:r>
            <a:r>
              <a:rPr lang="ru-RU" sz="1200" b="1" dirty="0" smtClean="0">
                <a:solidFill>
                  <a:srgbClr val="0000FF"/>
                </a:solidFill>
                <a:effectLst/>
              </a:rPr>
              <a:t>восстановленные снизу</a:t>
            </a:r>
            <a:endParaRPr lang="ru-RU" sz="1200" dirty="0">
              <a:solidFill>
                <a:srgbClr val="0000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64C60-5AA2-42C3-B7F9-8548119B88EA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3124200" y="6442303"/>
            <a:ext cx="2895600" cy="279172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7103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7409" y="0"/>
            <a:ext cx="888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00FF"/>
                </a:solidFill>
                <a:effectLst/>
              </a:rPr>
              <a:t>Оптимизация глубоких классификаторов</a:t>
            </a:r>
            <a:endParaRPr lang="ru-RU" sz="28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320" y="367655"/>
            <a:ext cx="9036496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/>
            <a:r>
              <a:rPr lang="ru-RU" sz="1600" dirty="0" smtClean="0">
                <a:solidFill>
                  <a:schemeClr val="tx2"/>
                </a:solidFill>
                <a:effectLst/>
              </a:rPr>
              <a:t>Мы использовали метод обратного распространения ошибки с </a:t>
            </a:r>
            <a:r>
              <a:rPr lang="ru-RU" sz="1600" b="1" dirty="0" smtClean="0">
                <a:solidFill>
                  <a:srgbClr val="0000FF"/>
                </a:solidFill>
                <a:effectLst/>
              </a:rPr>
              <a:t>оптимизацией Адама (SGD)</a:t>
            </a:r>
            <a:r>
              <a:rPr lang="ru-RU" sz="1600" dirty="0" smtClean="0">
                <a:solidFill>
                  <a:schemeClr val="tx2"/>
                </a:solidFill>
                <a:effectLst/>
              </a:rPr>
              <a:t> для минимизации функции потерь в нашей работе с персептроном, </a:t>
            </a:r>
            <a:r>
              <a:rPr lang="en-US" sz="1600" dirty="0" smtClean="0">
                <a:solidFill>
                  <a:schemeClr val="tx2"/>
                </a:solidFill>
                <a:effectLst/>
              </a:rPr>
              <a:t>DNN</a:t>
            </a:r>
            <a:r>
              <a:rPr lang="ru-RU" sz="1600" dirty="0" smtClean="0">
                <a:solidFill>
                  <a:schemeClr val="tx2"/>
                </a:solidFill>
                <a:effectLst/>
              </a:rPr>
              <a:t> и </a:t>
            </a:r>
            <a:r>
              <a:rPr lang="en-US" sz="1600" dirty="0" smtClean="0">
                <a:solidFill>
                  <a:schemeClr val="tx2"/>
                </a:solidFill>
                <a:effectLst/>
              </a:rPr>
              <a:t>DBN</a:t>
            </a:r>
            <a:r>
              <a:rPr lang="ru-RU" sz="1600" dirty="0" smtClean="0">
                <a:solidFill>
                  <a:schemeClr val="tx2"/>
                </a:solidFill>
                <a:effectLst/>
              </a:rPr>
              <a:t>.</a:t>
            </a:r>
            <a:r>
              <a:rPr lang="en-US" sz="1600" dirty="0" smtClean="0">
                <a:solidFill>
                  <a:schemeClr val="tx2"/>
                </a:solidFill>
                <a:effectLst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effectLst/>
              </a:rPr>
              <a:t>Количество скрытых слоев и оптимальная комбинация скрытых нейронов на слой в наших глубоких классификаторах выбирается с помощью </a:t>
            </a:r>
            <a:r>
              <a:rPr lang="ru-RU" sz="1600" b="1" dirty="0" smtClean="0">
                <a:solidFill>
                  <a:srgbClr val="0000FF"/>
                </a:solidFill>
                <a:effectLst/>
              </a:rPr>
              <a:t>решетчатой процедуры поиска с </a:t>
            </a:r>
            <a:r>
              <a:rPr lang="ru-RU" sz="1600" b="1" dirty="0" err="1" smtClean="0">
                <a:solidFill>
                  <a:srgbClr val="0000FF"/>
                </a:solidFill>
                <a:effectLst/>
              </a:rPr>
              <a:t>кросс-валидацией</a:t>
            </a:r>
            <a:r>
              <a:rPr lang="ru-RU" sz="1600" dirty="0" smtClean="0">
                <a:solidFill>
                  <a:schemeClr val="tx2"/>
                </a:solidFill>
                <a:effectLst/>
              </a:rPr>
              <a:t> с учетом зависимости эффективности NN от этих чисел и времени обучения.</a:t>
            </a:r>
          </a:p>
          <a:p>
            <a:pPr marL="0" lvl="2"/>
            <a:r>
              <a:rPr lang="ru-RU" sz="1600" dirty="0" smtClean="0">
                <a:effectLst/>
              </a:rPr>
              <a:t>В итоге мы пришли к </a:t>
            </a:r>
            <a:r>
              <a:rPr lang="ru-RU" sz="1600" b="1" dirty="0" smtClean="0">
                <a:solidFill>
                  <a:srgbClr val="0000FF"/>
                </a:solidFill>
                <a:effectLst/>
              </a:rPr>
              <a:t>2-м скрытым слоям</a:t>
            </a:r>
            <a:r>
              <a:rPr lang="ru-RU" sz="1600" dirty="0" smtClean="0">
                <a:effectLst/>
              </a:rPr>
              <a:t> для DNN и DBN с оптимальным числом скрытых нейронов на 1-м и 2-м слоях равным </a:t>
            </a:r>
            <a:r>
              <a:rPr lang="ru-RU" sz="1600" b="1" dirty="0" smtClean="0">
                <a:solidFill>
                  <a:srgbClr val="0000FF"/>
                </a:solidFill>
                <a:effectLst/>
              </a:rPr>
              <a:t>300</a:t>
            </a:r>
            <a:r>
              <a:rPr lang="ru-RU" sz="1600" dirty="0" smtClean="0">
                <a:effectLst/>
              </a:rPr>
              <a:t> и </a:t>
            </a:r>
            <a:r>
              <a:rPr lang="ru-RU" sz="1600" b="1" dirty="0" smtClean="0">
                <a:solidFill>
                  <a:srgbClr val="0000FF"/>
                </a:solidFill>
                <a:effectLst/>
              </a:rPr>
              <a:t>100</a:t>
            </a:r>
            <a:r>
              <a:rPr lang="ru-RU" sz="1600" dirty="0" smtClean="0">
                <a:effectLst/>
              </a:rPr>
              <a:t>, соответственно. Изображения 2-х наборов данных, преобразованных в 64-мерные собственные векторы, были классифицированы тремя нашими классификаторами со следующими результатами</a:t>
            </a:r>
            <a:r>
              <a:rPr lang="en-US" sz="1600" dirty="0" smtClean="0">
                <a:effectLst/>
              </a:rPr>
              <a:t>:</a:t>
            </a:r>
            <a:endParaRPr lang="en-US" sz="1600" dirty="0">
              <a:solidFill>
                <a:schemeClr val="tx2"/>
              </a:solidFill>
              <a:effectLst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194894"/>
              </p:ext>
            </p:extLst>
          </p:nvPr>
        </p:nvGraphicFramePr>
        <p:xfrm>
          <a:off x="1619673" y="3284983"/>
          <a:ext cx="6552725" cy="1078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3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21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546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429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9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Perceptron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Deep Neural Network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Deep Belief Network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4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MNIST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0.7977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0.9285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0.9839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41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FERET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0.875</a:t>
                      </a:r>
                      <a:r>
                        <a:rPr lang="en-US" sz="1400" b="1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1.0000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1.0000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51" y="5373216"/>
            <a:ext cx="54483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17538" y="5354116"/>
            <a:ext cx="3653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effectLst/>
              </a:rPr>
              <a:t>Примеры неправильных ответов DBN, подчеркивающие  сложность </a:t>
            </a:r>
            <a:r>
              <a:rPr lang="ru-RU" sz="1400" b="1" dirty="0" err="1" smtClean="0">
                <a:effectLst/>
              </a:rPr>
              <a:t>класси-фикации</a:t>
            </a:r>
            <a:r>
              <a:rPr lang="ru-RU" sz="1400" b="1" dirty="0" smtClean="0">
                <a:effectLst/>
              </a:rPr>
              <a:t> рукописных цифр (сложно и для человека).</a:t>
            </a:r>
            <a:endParaRPr lang="ru-RU" sz="1400" b="1" dirty="0"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1" y="4276898"/>
            <a:ext cx="9036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C00000"/>
                </a:solidFill>
                <a:effectLst/>
              </a:rPr>
              <a:t>Методы глубокого обучения дают 100% эффективность классификации на базе данных лиц и эффективность 92-98% для набора данных с рукописными цифрами. Хотя человеку не сложно различать разные лица, DBN может распознавать образы лучше чем это может делать человек (даже для случая распознавания цифр).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2852936"/>
            <a:ext cx="3495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effectLst/>
              </a:rPr>
              <a:t>Результаты тестирования</a:t>
            </a:r>
            <a:endParaRPr lang="ru-RU" sz="20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6124A-CFFC-4806-9163-92EC5E27037A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62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274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168" y="56830"/>
            <a:ext cx="912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00FF"/>
                </a:solidFill>
                <a:effectLst/>
              </a:rPr>
              <a:t>Применение </a:t>
            </a:r>
            <a:r>
              <a:rPr lang="ru-RU" sz="2800" b="1" dirty="0" err="1" smtClean="0">
                <a:solidFill>
                  <a:srgbClr val="0000FF"/>
                </a:solidFill>
                <a:effectLst/>
              </a:rPr>
              <a:t>автоэнкодеров</a:t>
            </a:r>
            <a:r>
              <a:rPr lang="ru-RU" sz="2800" b="1" dirty="0" smtClean="0">
                <a:solidFill>
                  <a:srgbClr val="0000FF"/>
                </a:solidFill>
                <a:effectLst/>
              </a:rPr>
              <a:t> для шумоподавления</a:t>
            </a:r>
            <a:endParaRPr lang="ru-RU" sz="2800" b="1" dirty="0">
              <a:solidFill>
                <a:srgbClr val="0000FF"/>
              </a:solidFill>
              <a:effectLst/>
            </a:endParaRPr>
          </a:p>
        </p:txBody>
      </p:sp>
      <p:pic>
        <p:nvPicPr>
          <p:cNvPr id="6" name="Рисунок 5" descr="C:\Users\Pc_Home\AppData\Local\Microsoft\Windows\INetCache\Content.Word\autoencoder_schem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197"/>
            <a:ext cx="4368676" cy="11780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7164" y="580050"/>
            <a:ext cx="906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effectLst/>
              </a:rPr>
              <a:t>Процедура шумоподавления принимает на вход зашумленные данные, и выводит эти данные без шума, сохраняя их информативность</a:t>
            </a:r>
            <a:r>
              <a:rPr lang="en-US" dirty="0" smtClean="0">
                <a:effectLst/>
              </a:rPr>
              <a:t>. 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t="8591" r="9074"/>
          <a:stretch/>
        </p:blipFill>
        <p:spPr bwMode="auto">
          <a:xfrm>
            <a:off x="5004048" y="1484782"/>
            <a:ext cx="4032448" cy="2220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04048" y="3573016"/>
            <a:ext cx="4139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effectLst/>
              </a:rPr>
              <a:t>Пример изображений с разным уровнем шума</a:t>
            </a:r>
            <a:endParaRPr lang="ru-RU" sz="1200" b="1" dirty="0">
              <a:solidFill>
                <a:srgbClr val="0000FF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425853"/>
              </p:ext>
            </p:extLst>
          </p:nvPr>
        </p:nvGraphicFramePr>
        <p:xfrm>
          <a:off x="4211959" y="3890980"/>
          <a:ext cx="4824537" cy="2099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5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92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02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92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04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836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109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565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FERET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MNIST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Шум</a:t>
                      </a:r>
                      <a:r>
                        <a:rPr lang="en-US" sz="1200" b="1" dirty="0" smtClean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(%)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effectLst/>
                          <a:latin typeface="+mn-lt"/>
                          <a:ea typeface="+mn-ea"/>
                          <a:cs typeface="+mn-cs"/>
                        </a:rPr>
                        <a:t>Perc</a:t>
                      </a:r>
                      <a:r>
                        <a:rPr lang="en-US" sz="12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DNN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DBN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effectLst/>
                        </a:rPr>
                        <a:t>Perc</a:t>
                      </a:r>
                      <a:r>
                        <a:rPr lang="en-US" sz="1200" b="1" dirty="0" smtClean="0">
                          <a:effectLst/>
                        </a:rPr>
                        <a:t>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DNN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DBN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0.9166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0.9867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1.0000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0.9587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0.9182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0.9861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0.9083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0.9867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0.9833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0.91</a:t>
                      </a:r>
                      <a:r>
                        <a:rPr lang="ru-RU" sz="1200" b="1" dirty="0" smtClean="0">
                          <a:effectLst/>
                        </a:rPr>
                        <a:t>35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0.8779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0.9644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0.9000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0.9750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0.9666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0.79</a:t>
                      </a:r>
                      <a:r>
                        <a:rPr lang="ru-RU" sz="1200" b="1" dirty="0" smtClean="0">
                          <a:effectLst/>
                        </a:rPr>
                        <a:t>21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0.7832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0.8794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6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30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0.8750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0.9583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0.9583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</a:t>
                      </a:r>
                      <a:r>
                        <a:rPr lang="ru-RU" sz="1200" b="1" dirty="0" smtClean="0">
                          <a:effectLst/>
                        </a:rPr>
                        <a:t>5272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0.6443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0.6027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0.8500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0.9667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0.9499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</a:t>
                      </a:r>
                      <a:r>
                        <a:rPr lang="ru-RU" sz="1200" b="1" dirty="0" smtClean="0">
                          <a:effectLst/>
                        </a:rPr>
                        <a:t>2496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0.5202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0.3863</a:t>
                      </a:r>
                      <a:endParaRPr lang="ru-RU" sz="11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5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50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0.8000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0.9583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0.9333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</a:t>
                      </a:r>
                      <a:r>
                        <a:rPr lang="ru-RU" sz="1200" b="1" dirty="0" smtClean="0">
                          <a:effectLst/>
                        </a:rPr>
                        <a:t>1011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</a:rPr>
                        <a:t>0.3973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0.2283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7796" y="2420888"/>
            <a:ext cx="48742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effectLst/>
              </a:rPr>
              <a:t>       </a:t>
            </a:r>
            <a:r>
              <a:rPr lang="ru-RU" sz="1400" b="1" dirty="0" smtClean="0">
                <a:effectLst/>
              </a:rPr>
              <a:t>Наши классификаторы обучены на </a:t>
            </a:r>
            <a:r>
              <a:rPr lang="ru-RU" sz="1400" b="1" dirty="0" err="1" smtClean="0">
                <a:effectLst/>
              </a:rPr>
              <a:t>незашумленных</a:t>
            </a:r>
            <a:r>
              <a:rPr lang="ru-RU" sz="1400" b="1" dirty="0" smtClean="0">
                <a:effectLst/>
              </a:rPr>
              <a:t> изображениях. </a:t>
            </a:r>
            <a:r>
              <a:rPr lang="ru-RU" sz="1400" b="1" dirty="0" err="1" smtClean="0">
                <a:effectLst/>
              </a:rPr>
              <a:t>Шумоподавляющий</a:t>
            </a:r>
            <a:r>
              <a:rPr lang="ru-RU" sz="1400" b="1" dirty="0" smtClean="0">
                <a:effectLst/>
              </a:rPr>
              <a:t> </a:t>
            </a:r>
            <a:r>
              <a:rPr lang="ru-RU" sz="1400" b="1" dirty="0" err="1" smtClean="0">
                <a:effectLst/>
              </a:rPr>
              <a:t>автоэнкодер</a:t>
            </a:r>
            <a:r>
              <a:rPr lang="ru-RU" sz="1400" b="1" dirty="0" smtClean="0">
                <a:effectLst/>
              </a:rPr>
              <a:t> (DAEN) обучен на изображениях с 20% шума. Затем классификаторы тестируются на 6 наборах данных с уровнем шума в диапазоне от 0% до 50%, предварительно сжатыми DAEN.</a:t>
            </a:r>
            <a:endParaRPr lang="ru-RU" sz="1400" b="1" dirty="0"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962" y="3933056"/>
            <a:ext cx="40729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effectLst/>
              </a:rPr>
              <a:t>Как показано в таблице результатов, эффективность распознавания остается приемлемой вплоть до 30% уровня зашумления данных. </a:t>
            </a:r>
            <a:r>
              <a:rPr lang="en-US" sz="1400" b="1" dirty="0">
                <a:effectLst/>
              </a:rPr>
              <a:t>DBN </a:t>
            </a:r>
            <a:r>
              <a:rPr lang="ru-RU" sz="1400" b="1" dirty="0">
                <a:effectLst/>
              </a:rPr>
              <a:t>дает более высокую эффективность классификации, однако с ростом зашумления уступает </a:t>
            </a:r>
            <a:r>
              <a:rPr lang="en-US" sz="1400" b="1" dirty="0">
                <a:effectLst/>
              </a:rPr>
              <a:t>DNN</a:t>
            </a:r>
            <a:r>
              <a:rPr lang="ru-RU" sz="1400" b="1" dirty="0">
                <a:effectLst/>
              </a:rPr>
              <a:t>. Эффективность обоих глубоких классификаторов заметно выше, чем для персептрона с одним скрытым слоем. </a:t>
            </a:r>
            <a:endParaRPr lang="ru-RU" sz="1600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6165304"/>
            <a:ext cx="2671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effectLst/>
              </a:rPr>
              <a:t>Эффективность классификации</a:t>
            </a:r>
            <a:endParaRPr lang="ru-RU" sz="1200" b="1" dirty="0">
              <a:solidFill>
                <a:srgbClr val="0000FF"/>
              </a:solidFill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2953-5317-47D7-81B7-660AE55F3A0E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>
          <a:xfrm>
            <a:off x="3124200" y="6442303"/>
            <a:ext cx="2895600" cy="279172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63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53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1056" y="41683"/>
            <a:ext cx="9067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b="1" dirty="0" smtClean="0">
                <a:solidFill>
                  <a:srgbClr val="0000FF"/>
                </a:solidFill>
                <a:effectLst/>
              </a:rPr>
              <a:t>CNN </a:t>
            </a:r>
            <a:r>
              <a:rPr lang="ru-RU" sz="2500" b="1" dirty="0" smtClean="0">
                <a:solidFill>
                  <a:srgbClr val="0000FF"/>
                </a:solidFill>
                <a:effectLst/>
              </a:rPr>
              <a:t>в задаче классификации белков твердой пшеницы</a:t>
            </a:r>
            <a:r>
              <a:rPr lang="en-US" sz="2500" b="1" dirty="0" smtClean="0">
                <a:solidFill>
                  <a:srgbClr val="0000FF"/>
                </a:solidFill>
                <a:effectLst/>
              </a:rPr>
              <a:t> </a:t>
            </a:r>
            <a:endParaRPr lang="ru-RU" sz="2500" b="1" dirty="0">
              <a:solidFill>
                <a:srgbClr val="0000FF"/>
              </a:solidFill>
              <a:effectLst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" y="548680"/>
            <a:ext cx="2191295" cy="149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31231" y="441791"/>
            <a:ext cx="69127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effectLst/>
              </a:rPr>
              <a:t>До </a:t>
            </a:r>
            <a:r>
              <a:rPr lang="en-US" sz="1600" b="1" dirty="0" smtClean="0">
                <a:solidFill>
                  <a:srgbClr val="C00000"/>
                </a:solidFill>
                <a:effectLst/>
              </a:rPr>
              <a:t>CNN</a:t>
            </a:r>
            <a:r>
              <a:rPr lang="ru-RU" sz="1600" b="1" dirty="0" smtClean="0">
                <a:solidFill>
                  <a:srgbClr val="C00000"/>
                </a:solidFill>
                <a:effectLst/>
              </a:rPr>
              <a:t>, </a:t>
            </a:r>
            <a:r>
              <a:rPr lang="ru-RU" sz="1600" dirty="0" smtClean="0">
                <a:solidFill>
                  <a:srgbClr val="C00000"/>
                </a:solidFill>
                <a:effectLst/>
              </a:rPr>
              <a:t>все попытки </a:t>
            </a:r>
            <a:r>
              <a:rPr lang="ru-RU" sz="1600" dirty="0" err="1" smtClean="0">
                <a:solidFill>
                  <a:srgbClr val="C00000"/>
                </a:solidFill>
                <a:effectLst/>
              </a:rPr>
              <a:t>нейроклассификации</a:t>
            </a:r>
            <a:r>
              <a:rPr lang="ru-RU" sz="1600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sz="1600" dirty="0" smtClean="0">
                <a:solidFill>
                  <a:srgbClr val="C00000"/>
                </a:solidFill>
                <a:effectLst/>
              </a:rPr>
              <a:t>&gt; </a:t>
            </a:r>
            <a:r>
              <a:rPr lang="en-US" sz="1600" dirty="0">
                <a:solidFill>
                  <a:srgbClr val="C00000"/>
                </a:solidFill>
                <a:effectLst/>
              </a:rPr>
              <a:t>10 </a:t>
            </a:r>
            <a:r>
              <a:rPr lang="ru-RU" sz="1600" dirty="0" smtClean="0">
                <a:solidFill>
                  <a:srgbClr val="C00000"/>
                </a:solidFill>
                <a:effectLst/>
              </a:rPr>
              <a:t>сортов были безуспешны.</a:t>
            </a:r>
            <a:endParaRPr lang="en-US" sz="1600" dirty="0">
              <a:solidFill>
                <a:srgbClr val="C00000"/>
              </a:solidFill>
              <a:effectLst/>
            </a:endParaRPr>
          </a:p>
          <a:p>
            <a:pPr algn="just"/>
            <a:r>
              <a:rPr lang="ru-RU" dirty="0" smtClean="0">
                <a:effectLst/>
              </a:rPr>
              <a:t>Для решения задачи классификации 50 сортов пшеницы, представленных в виде 3225 </a:t>
            </a:r>
            <a:r>
              <a:rPr lang="ru-RU" dirty="0" err="1" smtClean="0">
                <a:effectLst/>
              </a:rPr>
              <a:t>денситограмм</a:t>
            </a:r>
            <a:r>
              <a:rPr lang="ru-RU" dirty="0" smtClean="0">
                <a:effectLst/>
              </a:rPr>
              <a:t>, мы предложили использовать двухэтапный алгоритм, основанный на сжатии данных с помощью </a:t>
            </a:r>
            <a:r>
              <a:rPr lang="ru-RU" dirty="0" err="1" smtClean="0">
                <a:effectLst/>
              </a:rPr>
              <a:t>автокодера</a:t>
            </a:r>
            <a:r>
              <a:rPr lang="ru-RU" dirty="0" smtClean="0">
                <a:effectLst/>
              </a:rPr>
              <a:t> на первом шаге, а затем на втором этапе, применяя DNN либо СNN для классификации.</a:t>
            </a:r>
            <a:endParaRPr lang="ru-RU" dirty="0"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1056" y="2688560"/>
            <a:ext cx="9089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/>
              </a:rPr>
              <a:t>Чтобы сделать оптимальный выбор NN, мы разработали две версии </a:t>
            </a:r>
            <a:r>
              <a:rPr lang="ru-RU" dirty="0" err="1" smtClean="0">
                <a:effectLst/>
              </a:rPr>
              <a:t>автокодеров</a:t>
            </a:r>
            <a:r>
              <a:rPr lang="ru-RU" dirty="0" smtClean="0">
                <a:effectLst/>
              </a:rPr>
              <a:t> и классификаторов, чтобы сравнить их эффективность и затраты процессорного времени.</a:t>
            </a:r>
            <a:endParaRPr lang="ru-RU" dirty="0"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02" y="6056746"/>
            <a:ext cx="914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FF"/>
                </a:solidFill>
                <a:effectLst/>
              </a:rPr>
              <a:t>Блок-схема  разработанного ПО для сравнительного анализа</a:t>
            </a:r>
            <a:r>
              <a:rPr lang="en-US" sz="1400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1400" dirty="0">
                <a:solidFill>
                  <a:srgbClr val="0000FF"/>
                </a:solidFill>
                <a:effectLst/>
              </a:rPr>
              <a:t>DNN </a:t>
            </a:r>
            <a:r>
              <a:rPr lang="ru-RU" sz="1400" dirty="0" smtClean="0">
                <a:solidFill>
                  <a:srgbClr val="0000FF"/>
                </a:solidFill>
                <a:effectLst/>
              </a:rPr>
              <a:t>и</a:t>
            </a:r>
            <a:r>
              <a:rPr lang="en-US" sz="1400" dirty="0" smtClean="0">
                <a:solidFill>
                  <a:srgbClr val="0000FF"/>
                </a:solidFill>
                <a:effectLst/>
              </a:rPr>
              <a:t> </a:t>
            </a:r>
            <a:r>
              <a:rPr lang="en-US" sz="1400" dirty="0">
                <a:solidFill>
                  <a:srgbClr val="0000FF"/>
                </a:solidFill>
                <a:effectLst/>
              </a:rPr>
              <a:t>CNN </a:t>
            </a:r>
            <a:r>
              <a:rPr lang="ru-RU" sz="1400" dirty="0" smtClean="0">
                <a:solidFill>
                  <a:srgbClr val="0000FF"/>
                </a:solidFill>
                <a:effectLst/>
              </a:rPr>
              <a:t>классификаторов</a:t>
            </a:r>
            <a:endParaRPr lang="ru-RU" sz="1400" dirty="0">
              <a:solidFill>
                <a:srgbClr val="0000FF"/>
              </a:solidFill>
              <a:effectLst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6E27F74A-1054-4CA1-BB53-564B8A1A89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717032"/>
            <a:ext cx="7864401" cy="2399426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FAE3C-A40F-40C6-AD24-677AE68ECF37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2895600" cy="268139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64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658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11F4D6-8A19-4A0A-A697-B601357CC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08" y="0"/>
            <a:ext cx="8229600" cy="692696"/>
          </a:xfrm>
        </p:spPr>
        <p:txBody>
          <a:bodyPr/>
          <a:lstStyle/>
          <a:p>
            <a:pPr algn="ctr"/>
            <a:r>
              <a:rPr lang="ru-RU" sz="3600" b="1" dirty="0" err="1" smtClean="0">
                <a:solidFill>
                  <a:srgbClr val="0000FF"/>
                </a:solidFill>
              </a:rPr>
              <a:t>Сверточный</a:t>
            </a:r>
            <a:r>
              <a:rPr lang="ru-RU" sz="3600" b="1" dirty="0" smtClean="0">
                <a:solidFill>
                  <a:srgbClr val="0000FF"/>
                </a:solidFill>
              </a:rPr>
              <a:t> </a:t>
            </a:r>
            <a:r>
              <a:rPr lang="ru-RU" sz="3600" b="1" dirty="0" err="1" smtClean="0">
                <a:solidFill>
                  <a:srgbClr val="0000FF"/>
                </a:solidFill>
              </a:rPr>
              <a:t>автоэнкодер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366944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516" y="4732733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effectLst/>
              </a:rPr>
              <a:t>	После применения усовершенствований для AE (</a:t>
            </a:r>
            <a:r>
              <a:rPr lang="ru-RU" b="1" dirty="0" smtClean="0">
                <a:solidFill>
                  <a:srgbClr val="0000FF"/>
                </a:solidFill>
                <a:effectLst/>
              </a:rPr>
              <a:t>связанные веса</a:t>
            </a:r>
            <a:r>
              <a:rPr lang="ru-RU" b="1" dirty="0" smtClean="0">
                <a:effectLst/>
              </a:rPr>
              <a:t>, стохастический градиентный спуск </a:t>
            </a:r>
            <a:r>
              <a:rPr lang="ru-RU" b="1" dirty="0" smtClean="0">
                <a:solidFill>
                  <a:srgbClr val="0000FF"/>
                </a:solidFill>
                <a:effectLst/>
              </a:rPr>
              <a:t>(SGD) с оптимизацией </a:t>
            </a:r>
            <a:r>
              <a:rPr lang="en-US" b="1" dirty="0" smtClean="0">
                <a:solidFill>
                  <a:srgbClr val="0000FF"/>
                </a:solidFill>
                <a:effectLst/>
              </a:rPr>
              <a:t>Adam</a:t>
            </a:r>
            <a:r>
              <a:rPr lang="ru-RU" b="1" dirty="0" smtClean="0">
                <a:effectLst/>
              </a:rPr>
              <a:t>), общее количество параметров CAE составило 315 (что </a:t>
            </a:r>
            <a:r>
              <a:rPr lang="ru-RU" b="1" dirty="0" smtClean="0">
                <a:solidFill>
                  <a:srgbClr val="FF0000"/>
                </a:solidFill>
                <a:effectLst/>
              </a:rPr>
              <a:t>на 5 порядков меньше, чем для DNN AE</a:t>
            </a:r>
            <a:r>
              <a:rPr lang="ru-RU" b="1" dirty="0" smtClean="0">
                <a:effectLst/>
              </a:rPr>
              <a:t>), что дало значительный прирост в скорости обучения сети и существенную экономию памяти для хранения AE.</a:t>
            </a:r>
            <a:endParaRPr lang="ru-RU" b="1" dirty="0">
              <a:effectLst/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D4D8-1C84-41BA-9EA4-7851AA992AEA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65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003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137AE9-C6DC-49C6-A445-A390B5763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" y="116632"/>
            <a:ext cx="9144000" cy="648072"/>
          </a:xfrm>
        </p:spPr>
        <p:txBody>
          <a:bodyPr/>
          <a:lstStyle/>
          <a:p>
            <a:r>
              <a:rPr lang="ru-RU" sz="3000" b="1" dirty="0" smtClean="0">
                <a:solidFill>
                  <a:srgbClr val="0000FF"/>
                </a:solidFill>
              </a:rPr>
              <a:t>Сравнительные результаты </a:t>
            </a:r>
            <a:br>
              <a:rPr lang="ru-RU" sz="3000" b="1" dirty="0" smtClean="0">
                <a:solidFill>
                  <a:srgbClr val="0000FF"/>
                </a:solidFill>
              </a:rPr>
            </a:br>
            <a:r>
              <a:rPr lang="ru-RU" sz="3000" b="1" dirty="0" err="1" smtClean="0">
                <a:solidFill>
                  <a:srgbClr val="0000FF"/>
                </a:solidFill>
              </a:rPr>
              <a:t>нейроклассификации</a:t>
            </a:r>
            <a:r>
              <a:rPr lang="ru-RU" sz="3000" b="1" dirty="0" smtClean="0">
                <a:solidFill>
                  <a:srgbClr val="0000FF"/>
                </a:solidFill>
              </a:rPr>
              <a:t> протеинов</a:t>
            </a:r>
            <a:endParaRPr lang="ru-RU" sz="3000" b="1" dirty="0">
              <a:solidFill>
                <a:srgbClr val="0000FF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E7E87AB5-C9A3-4D2F-81AD-8BF1D1303C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924438"/>
              </p:ext>
            </p:extLst>
          </p:nvPr>
        </p:nvGraphicFramePr>
        <p:xfrm>
          <a:off x="1563688" y="836712"/>
          <a:ext cx="5832648" cy="1828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580436">
                  <a:extLst>
                    <a:ext uri="{9D8B030D-6E8A-4147-A177-3AD203B41FA5}">
                      <a16:colId xmlns="" xmlns:a16="http://schemas.microsoft.com/office/drawing/2014/main" val="2905493377"/>
                    </a:ext>
                  </a:extLst>
                </a:gridCol>
                <a:gridCol w="1097231">
                  <a:extLst>
                    <a:ext uri="{9D8B030D-6E8A-4147-A177-3AD203B41FA5}">
                      <a16:colId xmlns="" xmlns:a16="http://schemas.microsoft.com/office/drawing/2014/main" val="337232474"/>
                    </a:ext>
                  </a:extLst>
                </a:gridCol>
                <a:gridCol w="1154981">
                  <a:extLst>
                    <a:ext uri="{9D8B030D-6E8A-4147-A177-3AD203B41FA5}">
                      <a16:colId xmlns="" xmlns:a16="http://schemas.microsoft.com/office/drawing/2014/main" val="8158753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Параметр</a:t>
                      </a:r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CNN</a:t>
                      </a:r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DNN</a:t>
                      </a:r>
                      <a:endParaRPr lang="ru-RU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23531238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Размер модели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/>
                        <a:t>(</a:t>
                      </a:r>
                      <a:r>
                        <a:rPr lang="en-US" dirty="0"/>
                        <a:t>MB</a:t>
                      </a:r>
                      <a:r>
                        <a:rPr lang="ru-RU" dirty="0"/>
                        <a:t>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/>
                        <a:t>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/>
                        <a:t>66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69406878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Количество эпох обучения</a:t>
                      </a:r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/>
                        <a:t>150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/>
                        <a:t>400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20731497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Время одной эпохи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(с)</a:t>
                      </a:r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/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/>
                        <a:t>0.2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385201206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Время обучения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(с)</a:t>
                      </a:r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/>
                        <a:t>69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/>
                        <a:t>84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284630307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81" y="2636912"/>
            <a:ext cx="6531494" cy="16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53795" y="45846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/>
              </a:rPr>
              <a:t>	Преимущества </a:t>
            </a:r>
            <a:r>
              <a:rPr lang="en-US" dirty="0" smtClean="0">
                <a:effectLst/>
              </a:rPr>
              <a:t>CNN </a:t>
            </a:r>
            <a:r>
              <a:rPr lang="ru-RU" dirty="0" smtClean="0">
                <a:effectLst/>
              </a:rPr>
              <a:t> по сравнению с </a:t>
            </a:r>
            <a:r>
              <a:rPr lang="en-US" dirty="0" smtClean="0">
                <a:effectLst/>
              </a:rPr>
              <a:t>DNN</a:t>
            </a:r>
            <a:r>
              <a:rPr lang="ru-RU" dirty="0" smtClean="0">
                <a:effectLst/>
              </a:rPr>
              <a:t> очевидно: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при одинаковой эффективности</a:t>
            </a:r>
            <a:r>
              <a:rPr lang="en-US" dirty="0" smtClean="0">
                <a:effectLst/>
              </a:rPr>
              <a:t> CNN </a:t>
            </a:r>
            <a:r>
              <a:rPr lang="ru-RU" dirty="0" smtClean="0">
                <a:effectLst/>
              </a:rPr>
              <a:t>использует в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22 </a:t>
            </a:r>
            <a:r>
              <a:rPr lang="ru-RU" dirty="0" smtClean="0">
                <a:effectLst/>
              </a:rPr>
              <a:t>меньше памяти</a:t>
            </a:r>
            <a:r>
              <a:rPr lang="en-US" dirty="0" smtClean="0">
                <a:effectLst/>
              </a:rPr>
              <a:t>,</a:t>
            </a:r>
            <a:r>
              <a:rPr lang="ru-RU" dirty="0" smtClean="0">
                <a:effectLst/>
              </a:rPr>
              <a:t> и меньшее</a:t>
            </a:r>
            <a:r>
              <a:rPr lang="en-US" dirty="0" smtClean="0">
                <a:effectLst/>
              </a:rPr>
              <a:t> </a:t>
            </a:r>
            <a:r>
              <a:rPr lang="ru-RU" dirty="0" smtClean="0">
                <a:effectLst/>
              </a:rPr>
              <a:t>время обучения</a:t>
            </a:r>
            <a:r>
              <a:rPr lang="en-US" dirty="0" smtClean="0">
                <a:effectLst/>
              </a:rPr>
              <a:t>. </a:t>
            </a:r>
          </a:p>
          <a:p>
            <a:pPr algn="just"/>
            <a:r>
              <a:rPr lang="ru-RU" dirty="0" smtClean="0">
                <a:effectLst/>
              </a:rPr>
              <a:t>	Кроме того, эти результаты демонстрируют  превосходство глубокого подхода в решении проблемы классификации белка.</a:t>
            </a:r>
            <a:endParaRPr lang="ru-RU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5566" y="2299477"/>
            <a:ext cx="369332" cy="202869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1200" b="1" dirty="0" smtClean="0">
                <a:effectLst/>
              </a:rPr>
              <a:t>Эффективность</a:t>
            </a:r>
            <a:r>
              <a:rPr lang="en-US" sz="1200" b="1" dirty="0" smtClean="0">
                <a:effectLst/>
              </a:rPr>
              <a:t> </a:t>
            </a:r>
            <a:r>
              <a:rPr lang="ru-RU" sz="1200" b="1" dirty="0" smtClean="0">
                <a:effectLst/>
              </a:rPr>
              <a:t>(</a:t>
            </a:r>
            <a:r>
              <a:rPr lang="en-US" sz="1200" b="1" dirty="0" smtClean="0">
                <a:effectLst/>
              </a:rPr>
              <a:t>%</a:t>
            </a:r>
            <a:r>
              <a:rPr lang="ru-RU" sz="1200" b="1" dirty="0" smtClean="0">
                <a:effectLst/>
              </a:rPr>
              <a:t>)</a:t>
            </a:r>
            <a:endParaRPr lang="en-US" sz="1200" b="1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01661" y="4077072"/>
            <a:ext cx="1660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effectLst/>
              </a:rPr>
              <a:t>Количество сортов</a:t>
            </a:r>
            <a:endParaRPr lang="ru-RU" sz="1200" b="1" dirty="0"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41691"/>
            <a:ext cx="91031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rgbClr val="0000FF"/>
                </a:solidFill>
                <a:effectLst/>
              </a:rPr>
              <a:t>Зависимость эффективности классификации от кол-ва сортов</a:t>
            </a:r>
            <a:r>
              <a:rPr lang="en-US" sz="1500" dirty="0" smtClean="0">
                <a:solidFill>
                  <a:srgbClr val="0000FF"/>
                </a:solidFill>
                <a:effectLst/>
              </a:rPr>
              <a:t> (</a:t>
            </a:r>
            <a:r>
              <a:rPr lang="ru-RU" sz="1500" dirty="0" err="1" smtClean="0">
                <a:solidFill>
                  <a:srgbClr val="FF3300"/>
                </a:solidFill>
                <a:effectLst/>
              </a:rPr>
              <a:t>Эфф</a:t>
            </a:r>
            <a:r>
              <a:rPr lang="ru-RU" sz="1500" dirty="0" smtClean="0">
                <a:solidFill>
                  <a:srgbClr val="FF3300"/>
                </a:solidFill>
                <a:effectLst/>
              </a:rPr>
              <a:t>.(</a:t>
            </a:r>
            <a:r>
              <a:rPr lang="en-US" sz="1500" dirty="0" smtClean="0">
                <a:solidFill>
                  <a:srgbClr val="FF3300"/>
                </a:solidFill>
                <a:effectLst/>
              </a:rPr>
              <a:t>CNN</a:t>
            </a:r>
            <a:r>
              <a:rPr lang="ru-RU" sz="1500" dirty="0" smtClean="0">
                <a:solidFill>
                  <a:srgbClr val="FF3300"/>
                </a:solidFill>
                <a:effectLst/>
              </a:rPr>
              <a:t>)</a:t>
            </a:r>
            <a:r>
              <a:rPr lang="en-US" sz="1500" dirty="0" smtClean="0">
                <a:solidFill>
                  <a:srgbClr val="FF3300"/>
                </a:solidFill>
                <a:effectLst/>
              </a:rPr>
              <a:t> </a:t>
            </a:r>
            <a:r>
              <a:rPr lang="ru-RU" sz="1500" dirty="0" smtClean="0">
                <a:solidFill>
                  <a:srgbClr val="FF3300"/>
                </a:solidFill>
                <a:effectLst/>
              </a:rPr>
              <a:t>=</a:t>
            </a:r>
            <a:r>
              <a:rPr lang="en-US" sz="1500" dirty="0" smtClean="0">
                <a:solidFill>
                  <a:srgbClr val="FF3300"/>
                </a:solidFill>
                <a:effectLst/>
              </a:rPr>
              <a:t> </a:t>
            </a:r>
            <a:r>
              <a:rPr lang="ru-RU" sz="1500" dirty="0" err="1" smtClean="0">
                <a:solidFill>
                  <a:srgbClr val="FF3300"/>
                </a:solidFill>
                <a:effectLst/>
              </a:rPr>
              <a:t>Эфф</a:t>
            </a:r>
            <a:r>
              <a:rPr lang="ru-RU" sz="1500" dirty="0" smtClean="0">
                <a:solidFill>
                  <a:srgbClr val="FF3300"/>
                </a:solidFill>
                <a:effectLst/>
              </a:rPr>
              <a:t>.(</a:t>
            </a:r>
            <a:r>
              <a:rPr lang="en-US" sz="1500" dirty="0" smtClean="0">
                <a:solidFill>
                  <a:srgbClr val="FF3300"/>
                </a:solidFill>
                <a:effectLst/>
              </a:rPr>
              <a:t>DNN</a:t>
            </a:r>
            <a:r>
              <a:rPr lang="ru-RU" sz="1500" dirty="0" smtClean="0">
                <a:solidFill>
                  <a:srgbClr val="FF3300"/>
                </a:solidFill>
                <a:effectLst/>
              </a:rPr>
              <a:t>)</a:t>
            </a:r>
            <a:r>
              <a:rPr lang="en-US" sz="1500" dirty="0" smtClean="0">
                <a:solidFill>
                  <a:srgbClr val="0000FF"/>
                </a:solidFill>
                <a:effectLst/>
              </a:rPr>
              <a:t>) </a:t>
            </a:r>
            <a:endParaRPr lang="ru-RU" sz="1500" dirty="0">
              <a:solidFill>
                <a:srgbClr val="0000FF"/>
              </a:solidFill>
              <a:effectLst/>
            </a:endParaRPr>
          </a:p>
        </p:txBody>
      </p:sp>
      <p:sp>
        <p:nvSpPr>
          <p:cNvPr id="11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386C2-48F6-4977-8D14-9595A906ABFB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66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227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2C6BBD5-9FCC-41A9-B9C0-D9F8235F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54610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000" b="1" dirty="0" smtClean="0"/>
              <a:t>Персональный компьютер:</a:t>
            </a:r>
            <a:endParaRPr lang="ru-RU" sz="4000" b="1" dirty="0"/>
          </a:p>
          <a:p>
            <a:pPr lvl="0"/>
            <a:r>
              <a:rPr lang="en-US" sz="4000" b="1" dirty="0"/>
              <a:t>CPU</a:t>
            </a:r>
            <a:r>
              <a:rPr lang="en-US" sz="4000" b="1" i="1" dirty="0"/>
              <a:t>: </a:t>
            </a:r>
            <a:r>
              <a:rPr lang="en-US" sz="4000" b="1" dirty="0"/>
              <a:t>Intel Core i3-4500U @ 1.70 GHz (4 cores);</a:t>
            </a:r>
            <a:endParaRPr lang="ru-RU" sz="4000" b="1" dirty="0"/>
          </a:p>
          <a:p>
            <a:pPr lvl="0"/>
            <a:r>
              <a:rPr lang="en-US" sz="4000" b="1" dirty="0"/>
              <a:t>RAM</a:t>
            </a:r>
            <a:r>
              <a:rPr lang="en-US" sz="4000" b="1" i="1" dirty="0"/>
              <a:t>: </a:t>
            </a:r>
            <a:r>
              <a:rPr lang="en-US" sz="4000" b="1" dirty="0"/>
              <a:t>4096</a:t>
            </a:r>
            <a:r>
              <a:rPr lang="en-US" sz="4000" b="1" i="1" dirty="0"/>
              <a:t> </a:t>
            </a:r>
            <a:r>
              <a:rPr lang="en-US" sz="4000" b="1" dirty="0"/>
              <a:t>MB;</a:t>
            </a:r>
            <a:endParaRPr lang="ru-RU" sz="4000" b="1" dirty="0"/>
          </a:p>
          <a:p>
            <a:pPr lvl="0"/>
            <a:r>
              <a:rPr lang="en-US" sz="4000" b="1" dirty="0"/>
              <a:t>Graphic</a:t>
            </a:r>
            <a:r>
              <a:rPr lang="en-US" sz="4000" b="1" i="1" dirty="0"/>
              <a:t>: </a:t>
            </a:r>
            <a:r>
              <a:rPr lang="en-US" sz="4000" b="1" dirty="0"/>
              <a:t>Intel HD Graphics 4400.</a:t>
            </a:r>
          </a:p>
          <a:p>
            <a:pPr marL="0" indent="0">
              <a:buNone/>
            </a:pPr>
            <a:r>
              <a:rPr lang="ru-RU" sz="4500" b="1" dirty="0" smtClean="0">
                <a:solidFill>
                  <a:srgbClr val="C00000"/>
                </a:solidFill>
              </a:rPr>
              <a:t>Длительность одной эпохи </a:t>
            </a:r>
            <a:r>
              <a:rPr lang="ru-RU" sz="4500" dirty="0" smtClean="0">
                <a:solidFill>
                  <a:srgbClr val="C00000"/>
                </a:solidFill>
              </a:rPr>
              <a:t>обучения </a:t>
            </a:r>
            <a:r>
              <a:rPr lang="ru-RU" sz="4500" dirty="0" err="1" smtClean="0">
                <a:solidFill>
                  <a:srgbClr val="C00000"/>
                </a:solidFill>
              </a:rPr>
              <a:t>автоэнкодера</a:t>
            </a:r>
            <a:r>
              <a:rPr lang="ru-RU" sz="4500" dirty="0" smtClean="0">
                <a:solidFill>
                  <a:srgbClr val="C00000"/>
                </a:solidFill>
              </a:rPr>
              <a:t>:</a:t>
            </a:r>
            <a:r>
              <a:rPr lang="en-US" sz="4500" dirty="0" smtClean="0">
                <a:solidFill>
                  <a:srgbClr val="C00000"/>
                </a:solidFill>
              </a:rPr>
              <a:t> </a:t>
            </a:r>
            <a:r>
              <a:rPr lang="ru-RU" sz="4500" b="1" dirty="0">
                <a:solidFill>
                  <a:srgbClr val="C00000"/>
                </a:solidFill>
              </a:rPr>
              <a:t>70 – 80</a:t>
            </a:r>
            <a:r>
              <a:rPr lang="en-US" sz="4500" b="1" dirty="0">
                <a:solidFill>
                  <a:srgbClr val="C00000"/>
                </a:solidFill>
              </a:rPr>
              <a:t> </a:t>
            </a:r>
            <a:r>
              <a:rPr lang="ru-RU" sz="4500" b="1" dirty="0" smtClean="0">
                <a:solidFill>
                  <a:srgbClr val="C00000"/>
                </a:solidFill>
              </a:rPr>
              <a:t>секунд</a:t>
            </a:r>
            <a:r>
              <a:rPr lang="en-US" sz="4500" dirty="0" smtClean="0">
                <a:solidFill>
                  <a:srgbClr val="C00000"/>
                </a:solidFill>
              </a:rPr>
              <a:t>, </a:t>
            </a:r>
            <a:endParaRPr lang="en-US" sz="4500" dirty="0">
              <a:solidFill>
                <a:srgbClr val="C00000"/>
              </a:solidFill>
            </a:endParaRPr>
          </a:p>
          <a:p>
            <a:pPr marL="0" lvl="0" indent="0">
              <a:buNone/>
            </a:pPr>
            <a:r>
              <a:rPr lang="ru-RU" sz="4500" dirty="0" smtClean="0">
                <a:solidFill>
                  <a:srgbClr val="0000FF"/>
                </a:solidFill>
              </a:rPr>
              <a:t>Работа в облачном сервисе </a:t>
            </a:r>
            <a:r>
              <a:rPr lang="en-US" sz="4800" dirty="0" err="1">
                <a:solidFill>
                  <a:srgbClr val="0000FF"/>
                </a:solidFill>
              </a:rPr>
              <a:t>HybriLIT</a:t>
            </a:r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ru-RU" sz="4500" dirty="0" smtClean="0">
                <a:solidFill>
                  <a:srgbClr val="0000FF"/>
                </a:solidFill>
              </a:rPr>
              <a:t>с применением</a:t>
            </a:r>
            <a:r>
              <a:rPr lang="en-US" sz="4500" dirty="0" smtClean="0">
                <a:solidFill>
                  <a:srgbClr val="0000FF"/>
                </a:solidFill>
              </a:rPr>
              <a:t> </a:t>
            </a:r>
            <a:r>
              <a:rPr lang="en-US" sz="4500" dirty="0" err="1">
                <a:solidFill>
                  <a:srgbClr val="0000FF"/>
                </a:solidFill>
              </a:rPr>
              <a:t>TensorFlow</a:t>
            </a:r>
            <a:r>
              <a:rPr lang="en-US" sz="4500" dirty="0">
                <a:solidFill>
                  <a:srgbClr val="0000FF"/>
                </a:solidFill>
              </a:rPr>
              <a:t> </a:t>
            </a:r>
            <a:r>
              <a:rPr lang="ru-RU" sz="4500" dirty="0" smtClean="0">
                <a:solidFill>
                  <a:srgbClr val="0000FF"/>
                </a:solidFill>
              </a:rPr>
              <a:t>и</a:t>
            </a:r>
            <a:r>
              <a:rPr lang="en-US" sz="4500" dirty="0" smtClean="0">
                <a:solidFill>
                  <a:srgbClr val="0000FF"/>
                </a:solidFill>
              </a:rPr>
              <a:t> </a:t>
            </a:r>
            <a:r>
              <a:rPr lang="en-US" sz="4500" dirty="0" err="1" smtClean="0">
                <a:solidFill>
                  <a:srgbClr val="0000FF"/>
                </a:solidFill>
              </a:rPr>
              <a:t>Keras</a:t>
            </a:r>
            <a:r>
              <a:rPr lang="en-US" sz="4500" dirty="0" smtClean="0">
                <a:solidFill>
                  <a:srgbClr val="0000FF"/>
                </a:solidFill>
              </a:rPr>
              <a:t>: </a:t>
            </a:r>
            <a:endParaRPr lang="en-US" sz="45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4500" b="1" dirty="0" err="1">
                <a:solidFill>
                  <a:srgbClr val="FF0000"/>
                </a:solidFill>
              </a:rPr>
              <a:t>Nvidia</a:t>
            </a:r>
            <a:r>
              <a:rPr lang="en-US" sz="4500" b="1" dirty="0">
                <a:solidFill>
                  <a:srgbClr val="FF0000"/>
                </a:solidFill>
              </a:rPr>
              <a:t> Tesla M60 </a:t>
            </a:r>
            <a:r>
              <a:rPr lang="en-US" sz="4500" dirty="0" smtClean="0">
                <a:solidFill>
                  <a:srgbClr val="C00000"/>
                </a:solidFill>
              </a:rPr>
              <a:t>+ </a:t>
            </a:r>
            <a:r>
              <a:rPr lang="en-US" sz="4500" dirty="0" err="1">
                <a:solidFill>
                  <a:srgbClr val="C00000"/>
                </a:solidFill>
              </a:rPr>
              <a:t>Keras</a:t>
            </a:r>
            <a:r>
              <a:rPr lang="en-US" sz="4500" dirty="0">
                <a:solidFill>
                  <a:srgbClr val="C00000"/>
                </a:solidFill>
              </a:rPr>
              <a:t> + </a:t>
            </a:r>
            <a:r>
              <a:rPr lang="en-US" sz="4500" dirty="0" err="1">
                <a:solidFill>
                  <a:srgbClr val="C00000"/>
                </a:solidFill>
              </a:rPr>
              <a:t>TensorFlow</a:t>
            </a:r>
            <a:r>
              <a:rPr lang="en-US" sz="4500" dirty="0">
                <a:solidFill>
                  <a:srgbClr val="C00000"/>
                </a:solidFill>
              </a:rPr>
              <a:t> = </a:t>
            </a:r>
            <a:r>
              <a:rPr lang="ru-RU" sz="4500" b="1" dirty="0" smtClean="0">
                <a:solidFill>
                  <a:srgbClr val="C00000"/>
                </a:solidFill>
              </a:rPr>
              <a:t>1 эпоха за 1 секунду</a:t>
            </a:r>
            <a:r>
              <a:rPr lang="en-US" sz="4500" b="1" dirty="0" smtClean="0">
                <a:solidFill>
                  <a:srgbClr val="C00000"/>
                </a:solidFill>
              </a:rPr>
              <a:t> </a:t>
            </a:r>
            <a:endParaRPr lang="ru-RU" sz="4500" b="1" dirty="0">
              <a:solidFill>
                <a:srgbClr val="C0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0000FF"/>
                </a:solidFill>
              </a:rPr>
              <a:t> </a:t>
            </a:r>
            <a:r>
              <a:rPr lang="ru-RU" sz="2900" b="1" dirty="0" smtClean="0">
                <a:solidFill>
                  <a:srgbClr val="0000FF"/>
                </a:solidFill>
              </a:rPr>
              <a:t>   </a:t>
            </a:r>
            <a:r>
              <a:rPr lang="en-US" sz="2900" b="1" dirty="0" smtClean="0">
                <a:solidFill>
                  <a:srgbClr val="0000FF"/>
                </a:solidFill>
              </a:rPr>
              <a:t>                         </a:t>
            </a:r>
            <a:endParaRPr lang="ru-RU" sz="2900" b="1" dirty="0" smtClean="0">
              <a:solidFill>
                <a:srgbClr val="0000FF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>
                <a:solidFill>
                  <a:srgbClr val="0000FF"/>
                </a:solidFill>
              </a:rPr>
              <a:t> </a:t>
            </a:r>
            <a:r>
              <a:rPr lang="ru-RU" sz="2900" b="1" dirty="0" smtClean="0">
                <a:solidFill>
                  <a:srgbClr val="0000FF"/>
                </a:solidFill>
              </a:rPr>
              <a:t>                        </a:t>
            </a:r>
            <a:r>
              <a:rPr lang="ru-RU" sz="4500" b="1" dirty="0" smtClean="0">
                <a:solidFill>
                  <a:srgbClr val="0000FF"/>
                </a:solidFill>
              </a:rPr>
              <a:t>- гетерогенный вычислительный кластер ЛИТ ОИЯИ.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500" b="1" dirty="0">
                <a:solidFill>
                  <a:srgbClr val="0000FF"/>
                </a:solidFill>
              </a:rPr>
              <a:t>          </a:t>
            </a:r>
            <a:r>
              <a:rPr lang="en-US" sz="4500" b="1" dirty="0" err="1">
                <a:solidFill>
                  <a:srgbClr val="0000FF"/>
                </a:solidFill>
              </a:rPr>
              <a:t>TensorFlow</a:t>
            </a:r>
            <a:r>
              <a:rPr lang="en-US" sz="4500" dirty="0"/>
              <a:t> </a:t>
            </a:r>
            <a:r>
              <a:rPr lang="ru-RU" sz="4500" dirty="0" smtClean="0"/>
              <a:t>- библиотека ПО (</a:t>
            </a:r>
            <a:r>
              <a:rPr lang="ru-RU" sz="4500" dirty="0" err="1" smtClean="0"/>
              <a:t>open</a:t>
            </a:r>
            <a:r>
              <a:rPr lang="ru-RU" sz="4500" dirty="0" smtClean="0"/>
              <a:t> </a:t>
            </a:r>
            <a:r>
              <a:rPr lang="ru-RU" sz="4500" dirty="0" err="1" smtClean="0"/>
              <a:t>source</a:t>
            </a:r>
            <a:r>
              <a:rPr lang="ru-RU" sz="4500" dirty="0" smtClean="0"/>
              <a:t>) для вычислений с использованием графов потоков данных (узлы графа - математические операции, ребра - многомерные массивы данных). В </a:t>
            </a:r>
            <a:r>
              <a:rPr lang="ru-RU" sz="4500" dirty="0" err="1" smtClean="0"/>
              <a:t>TensorFlow</a:t>
            </a:r>
            <a:r>
              <a:rPr lang="ru-RU" sz="4500" dirty="0" smtClean="0"/>
              <a:t> доступны параллельные вычисления на GPU после инсталляции необходимых драйверов и настройки специальных параметров. (Для установки GPU версии нужно добавить постфикс «</a:t>
            </a:r>
            <a:r>
              <a:rPr lang="en-US" sz="4500" dirty="0" err="1" smtClean="0"/>
              <a:t>gpu</a:t>
            </a:r>
            <a:r>
              <a:rPr lang="ru-RU" sz="4500" dirty="0" smtClean="0"/>
              <a:t>»:</a:t>
            </a:r>
            <a:r>
              <a:rPr lang="en-US" sz="4500" dirty="0" smtClean="0"/>
              <a:t> </a:t>
            </a:r>
            <a:r>
              <a:rPr lang="en-US" sz="4500" b="1" dirty="0" smtClean="0">
                <a:solidFill>
                  <a:srgbClr val="0000FF"/>
                </a:solidFill>
              </a:rPr>
              <a:t>&gt; pip3 install --upgrade </a:t>
            </a:r>
            <a:r>
              <a:rPr lang="en-US" sz="4500" b="1" dirty="0" err="1" smtClean="0">
                <a:solidFill>
                  <a:srgbClr val="0000FF"/>
                </a:solidFill>
              </a:rPr>
              <a:t>tensorflow-gpu</a:t>
            </a:r>
            <a:r>
              <a:rPr lang="ru-RU" sz="4500" dirty="0" smtClean="0"/>
              <a:t>)</a:t>
            </a:r>
            <a:r>
              <a:rPr lang="en-US" sz="4500" dirty="0" smtClean="0"/>
              <a:t>.  </a:t>
            </a:r>
            <a:r>
              <a:rPr lang="en-US" sz="2000" dirty="0" smtClean="0"/>
              <a:t>     </a:t>
            </a:r>
            <a:r>
              <a:rPr lang="en-US" sz="4500" dirty="0" smtClean="0"/>
              <a:t>      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500" b="1" dirty="0" smtClean="0">
                <a:solidFill>
                  <a:srgbClr val="0000FF"/>
                </a:solidFill>
              </a:rPr>
              <a:t>        </a:t>
            </a:r>
            <a:r>
              <a:rPr lang="en-US" sz="4500" b="1" dirty="0" err="1" smtClean="0">
                <a:solidFill>
                  <a:srgbClr val="0000FF"/>
                </a:solidFill>
              </a:rPr>
              <a:t>Keras</a:t>
            </a:r>
            <a:r>
              <a:rPr lang="en-US" sz="4500" dirty="0" smtClean="0"/>
              <a:t> </a:t>
            </a:r>
            <a:r>
              <a:rPr lang="ru-RU" sz="4500" dirty="0" smtClean="0"/>
              <a:t>–</a:t>
            </a:r>
            <a:r>
              <a:rPr lang="en-US" sz="4500" dirty="0" smtClean="0"/>
              <a:t> </a:t>
            </a:r>
            <a:r>
              <a:rPr lang="en-US" sz="4500" dirty="0"/>
              <a:t>Python Deep Learning </a:t>
            </a:r>
            <a:r>
              <a:rPr lang="ru-RU" sz="4500" dirty="0" smtClean="0"/>
              <a:t>библиотека</a:t>
            </a:r>
            <a:r>
              <a:rPr lang="en-US" sz="4500" dirty="0" smtClean="0"/>
              <a:t>, </a:t>
            </a:r>
            <a:r>
              <a:rPr lang="ru-RU" sz="4500" dirty="0" smtClean="0"/>
              <a:t>предоставляющая высокоуровневый</a:t>
            </a:r>
            <a:r>
              <a:rPr lang="en-US" sz="4500" dirty="0" smtClean="0"/>
              <a:t> </a:t>
            </a:r>
            <a:r>
              <a:rPr lang="ru-RU" sz="4500" dirty="0" smtClean="0"/>
              <a:t>программный интерфейс (</a:t>
            </a:r>
            <a:r>
              <a:rPr lang="en-US" sz="4500" dirty="0" smtClean="0"/>
              <a:t>API</a:t>
            </a:r>
            <a:r>
              <a:rPr lang="ru-RU" sz="4500" dirty="0" smtClean="0"/>
              <a:t>), использующий</a:t>
            </a:r>
            <a:r>
              <a:rPr lang="en-US" sz="4500" dirty="0" smtClean="0"/>
              <a:t> </a:t>
            </a:r>
            <a:r>
              <a:rPr lang="en-US" sz="4500" dirty="0" err="1"/>
              <a:t>TensorFlow</a:t>
            </a:r>
            <a:r>
              <a:rPr lang="en-US" sz="4500" dirty="0"/>
              <a:t> </a:t>
            </a:r>
            <a:r>
              <a:rPr lang="ru-RU" sz="4500" dirty="0" smtClean="0"/>
              <a:t>в качестве</a:t>
            </a:r>
            <a:r>
              <a:rPr lang="en-US" sz="4500" dirty="0" smtClean="0"/>
              <a:t> </a:t>
            </a:r>
            <a:r>
              <a:rPr lang="ru-RU" sz="4500" dirty="0" smtClean="0"/>
              <a:t>программно-аппаратного сервиса </a:t>
            </a:r>
            <a:r>
              <a:rPr lang="ru-RU" sz="4500" dirty="0"/>
              <a:t>(</a:t>
            </a:r>
            <a:r>
              <a:rPr lang="en-GB" sz="4500" dirty="0"/>
              <a:t>back-end)</a:t>
            </a:r>
            <a:r>
              <a:rPr lang="ru-RU" sz="4500" dirty="0" smtClean="0"/>
              <a:t>.</a:t>
            </a:r>
            <a:endParaRPr lang="en-US" sz="4500" dirty="0"/>
          </a:p>
          <a:p>
            <a:pPr marL="0" lvl="0" indent="0">
              <a:lnSpc>
                <a:spcPct val="170000"/>
              </a:lnSpc>
              <a:buNone/>
            </a:pPr>
            <a:endParaRPr lang="en-US" sz="2900" dirty="0"/>
          </a:p>
          <a:p>
            <a:pPr marL="0" lvl="0" indent="0">
              <a:lnSpc>
                <a:spcPct val="170000"/>
              </a:lnSpc>
              <a:buNone/>
            </a:pPr>
            <a:endParaRPr lang="en-US" sz="2900" dirty="0"/>
          </a:p>
          <a:p>
            <a:pPr marL="0" lvl="0" indent="0">
              <a:buNone/>
            </a:pP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F772600F-2D70-483C-AB4B-DF48DB99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87"/>
            <a:ext cx="8914739" cy="720080"/>
          </a:xfrm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ru-RU" sz="2800" b="1" dirty="0" smtClean="0">
                <a:solidFill>
                  <a:srgbClr val="0000FF"/>
                </a:solidFill>
              </a:rPr>
              <a:t>Ускорение обучения ИНС путем применения карт </a:t>
            </a:r>
            <a:r>
              <a:rPr lang="en-US" sz="2800" b="1" dirty="0" smtClean="0">
                <a:solidFill>
                  <a:srgbClr val="0000FF"/>
                </a:solidFill>
              </a:rPr>
              <a:t>GPU </a:t>
            </a:r>
            <a:r>
              <a:rPr lang="ru-RU" sz="2800" b="1" dirty="0" smtClean="0">
                <a:solidFill>
                  <a:srgbClr val="0000FF"/>
                </a:solidFill>
              </a:rPr>
              <a:t>в облачной инфраструктуре 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8" name="Picture 8" descr="Картинки по запросу TensorFlow">
            <a:extLst>
              <a:ext uri="{FF2B5EF4-FFF2-40B4-BE49-F238E27FC236}">
                <a16:creationId xmlns="" xmlns:a16="http://schemas.microsoft.com/office/drawing/2014/main" id="{542D8548-1B6F-4B30-BCFD-A19B3DDC5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6" y="3111712"/>
            <a:ext cx="375890" cy="5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Картинки по запросу keras deep learning">
            <a:extLst>
              <a:ext uri="{FF2B5EF4-FFF2-40B4-BE49-F238E27FC236}">
                <a16:creationId xmlns="" xmlns:a16="http://schemas.microsoft.com/office/drawing/2014/main" id="{0F396929-D08A-4B1F-9A85-2C253E408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36" y="4918784"/>
            <a:ext cx="187945" cy="25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 bwMode="auto">
          <a:xfrm>
            <a:off x="235051" y="2708920"/>
            <a:ext cx="823117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33F75F42-6DFE-4F7E-8EAD-68BC4CDFBF7A}" type="datetime1">
              <a:rPr lang="ru-RU" altLang="ru-RU" smtClean="0"/>
              <a:t>22.04.2018</a:t>
            </a:fld>
            <a:endParaRPr lang="ru-RU" alt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2895600" cy="268139"/>
          </a:xfrm>
        </p:spPr>
        <p:txBody>
          <a:bodyPr/>
          <a:lstStyle/>
          <a:p>
            <a:r>
              <a:rPr lang="ru-RU" altLang="ru-RU" dirty="0" err="1" smtClean="0"/>
              <a:t>Ососков</a:t>
            </a:r>
            <a:r>
              <a:rPr lang="ru-RU" altLang="ru-RU" dirty="0" smtClean="0"/>
              <a:t> Г. А.   Нейронные сети                                      </a:t>
            </a:r>
            <a:endParaRPr lang="ru-RU" alt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67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1641" y="2742380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HybriLIT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0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097" y="66328"/>
            <a:ext cx="8964488" cy="576064"/>
          </a:xfrm>
        </p:spPr>
        <p:txBody>
          <a:bodyPr/>
          <a:lstStyle/>
          <a:p>
            <a:pPr algn="l"/>
            <a:r>
              <a:rPr lang="ru-RU" sz="3600" b="1" dirty="0" smtClean="0">
                <a:solidFill>
                  <a:srgbClr val="0000FF"/>
                </a:solidFill>
              </a:rPr>
              <a:t>Простой пример применения </a:t>
            </a:r>
            <a:r>
              <a:rPr lang="en-US" sz="3600" b="1" dirty="0" err="1" smtClean="0">
                <a:solidFill>
                  <a:srgbClr val="0000FF"/>
                </a:solidFill>
              </a:rPr>
              <a:t>Keras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538" y="692696"/>
            <a:ext cx="8540978" cy="504056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/>
              <a:t>	Благодаря возможностям </a:t>
            </a:r>
            <a:r>
              <a:rPr lang="ru-RU" sz="1800" dirty="0" err="1" smtClean="0"/>
              <a:t>Keras</a:t>
            </a:r>
            <a:r>
              <a:rPr lang="ru-RU" sz="1800" dirty="0" smtClean="0"/>
              <a:t>, для создания модели персептрона с одним скрытым слоем для задачи классификации потребуется всего несколько строк кода:</a:t>
            </a:r>
            <a:endParaRPr lang="en-US" sz="1800" dirty="0" smtClean="0"/>
          </a:p>
          <a:p>
            <a:pPr marL="0" indent="2695575">
              <a:buNone/>
            </a:pP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model = Sequential()</a:t>
            </a:r>
          </a:p>
          <a:p>
            <a:pPr marL="0" indent="2695575">
              <a:buNone/>
            </a:pP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model.add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(Dense(32, </a:t>
            </a: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input_shape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=(500,)))</a:t>
            </a:r>
          </a:p>
          <a:p>
            <a:pPr marL="0" indent="2695575">
              <a:buNone/>
            </a:pP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model.add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(Dense(10, activation='</a:t>
            </a:r>
            <a:r>
              <a:rPr lang="en-US" sz="1600" dirty="0" err="1">
                <a:solidFill>
                  <a:srgbClr val="FF0000"/>
                </a:solidFill>
                <a:latin typeface="Consolas" panose="020B0609020204030204" pitchFamily="49" charset="0"/>
              </a:rPr>
              <a:t>softmax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'))</a:t>
            </a:r>
          </a:p>
          <a:p>
            <a:pPr marL="0" indent="2695575">
              <a:buNone/>
            </a:pPr>
            <a:r>
              <a:rPr lang="en-US" sz="1600" dirty="0" err="1">
                <a:solidFill>
                  <a:srgbClr val="0000FF"/>
                </a:solidFill>
                <a:latin typeface="Consolas" panose="020B0609020204030204" pitchFamily="49" charset="0"/>
              </a:rPr>
              <a:t>model.compile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(optimizer='</a:t>
            </a:r>
            <a:r>
              <a:rPr lang="en-US" sz="1600" dirty="0" err="1">
                <a:solidFill>
                  <a:srgbClr val="FF0000"/>
                </a:solidFill>
                <a:latin typeface="Consolas" panose="020B0609020204030204" pitchFamily="49" charset="0"/>
              </a:rPr>
              <a:t>sgd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',</a:t>
            </a:r>
          </a:p>
          <a:p>
            <a:pPr marL="0" indent="2695575">
              <a:buNone/>
            </a:pP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loss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='</a:t>
            </a:r>
            <a:r>
              <a:rPr lang="en-US" sz="1600" dirty="0" err="1">
                <a:solidFill>
                  <a:srgbClr val="FF0000"/>
                </a:solidFill>
                <a:latin typeface="Consolas" panose="020B0609020204030204" pitchFamily="49" charset="0"/>
              </a:rPr>
              <a:t>categorical_crossentropy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',</a:t>
            </a:r>
          </a:p>
          <a:p>
            <a:pPr marL="0" indent="2695575">
              <a:buNone/>
            </a:pP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       </a:t>
            </a:r>
            <a:r>
              <a:rPr lang="en-US" sz="1600" dirty="0">
                <a:solidFill>
                  <a:srgbClr val="0000FF"/>
                </a:solidFill>
                <a:latin typeface="Consolas" panose="020B0609020204030204" pitchFamily="49" charset="0"/>
              </a:rPr>
              <a:t>metrics=['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</a:rPr>
              <a:t>accuracy</a:t>
            </a:r>
            <a:r>
              <a:rPr lang="en-US" sz="1600" dirty="0" smtClean="0">
                <a:solidFill>
                  <a:srgbClr val="0000FF"/>
                </a:solidFill>
                <a:latin typeface="Consolas" panose="020B0609020204030204" pitchFamily="49" charset="0"/>
              </a:rPr>
              <a:t>'])</a:t>
            </a:r>
            <a:endParaRPr lang="en-US" sz="1800" dirty="0"/>
          </a:p>
          <a:p>
            <a:pPr marL="0" indent="0" algn="just">
              <a:buNone/>
            </a:pPr>
            <a:r>
              <a:rPr lang="ru-RU" sz="1800" dirty="0" smtClean="0"/>
              <a:t>	В этом примере создан персептрон с топологией (500, 32, 10). </a:t>
            </a:r>
            <a:r>
              <a:rPr lang="ru-RU" sz="1800" dirty="0" err="1" smtClean="0"/>
              <a:t>Softmax</a:t>
            </a:r>
            <a:r>
              <a:rPr lang="ru-RU" sz="1800" dirty="0" smtClean="0"/>
              <a:t> активация позволяет получить на выходе сети вероятности для каждого класса для минимизации перекрестной энтропии. Значение параметра </a:t>
            </a:r>
            <a:r>
              <a:rPr lang="ru-RU" sz="1800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optimizer</a:t>
            </a:r>
            <a:r>
              <a:rPr lang="ru-RU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= '</a:t>
            </a:r>
            <a:r>
              <a:rPr lang="ru-RU" sz="1800" dirty="0" err="1" smtClean="0">
                <a:solidFill>
                  <a:srgbClr val="FF3300"/>
                </a:solidFill>
              </a:rPr>
              <a:t>sgd</a:t>
            </a:r>
            <a:r>
              <a:rPr lang="ru-RU" sz="18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'</a:t>
            </a:r>
            <a:r>
              <a:rPr lang="ru-RU" sz="1800" dirty="0" smtClean="0"/>
              <a:t> задает использование стохастического градиентного спуска в качестве метода для поиска минимума.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ru-RU" sz="1800" dirty="0" smtClean="0"/>
              <a:t>Более подробно можно познакомиться на стр.</a:t>
            </a:r>
            <a:r>
              <a:rPr lang="en-US" sz="1800" dirty="0" smtClean="0"/>
              <a:t> “</a:t>
            </a:r>
            <a:r>
              <a:rPr lang="en-US" sz="1800" b="1" dirty="0">
                <a:solidFill>
                  <a:srgbClr val="0000FF"/>
                </a:solidFill>
              </a:rPr>
              <a:t>Getting started with </a:t>
            </a:r>
            <a:r>
              <a:rPr lang="en-US" sz="1800" b="1" dirty="0" err="1" smtClean="0">
                <a:solidFill>
                  <a:srgbClr val="0000FF"/>
                </a:solidFill>
              </a:rPr>
              <a:t>Keras</a:t>
            </a:r>
            <a:r>
              <a:rPr lang="en-US" sz="1800" dirty="0" smtClean="0"/>
              <a:t>“ </a:t>
            </a:r>
          </a:p>
          <a:p>
            <a:pPr marL="0" indent="0">
              <a:buNone/>
            </a:pPr>
            <a:r>
              <a:rPr lang="en-US" sz="1800" dirty="0">
                <a:hlinkClick r:id="rId2"/>
              </a:rPr>
              <a:t>https://keras.io/getting-started/sequential-model-guide</a:t>
            </a:r>
            <a:r>
              <a:rPr lang="en-US" sz="1800" dirty="0" smtClean="0">
                <a:hlinkClick r:id="rId2"/>
              </a:rPr>
              <a:t>/</a:t>
            </a:r>
            <a:r>
              <a:rPr lang="en-US" sz="1800" dirty="0" smtClean="0"/>
              <a:t>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Ряд примеров приведен на сайте Павла Гончарова</a:t>
            </a:r>
          </a:p>
          <a:p>
            <a:pPr marL="0" indent="0">
              <a:buNone/>
            </a:pPr>
            <a:r>
              <a:rPr lang="en-GB" sz="1800" dirty="0">
                <a:hlinkClick r:id="rId3"/>
              </a:rPr>
              <a:t>https://github.com/Kaliostrogoblin/NEC2017-neural-networks-workshop</a:t>
            </a:r>
            <a:r>
              <a:rPr lang="ru-RU" sz="1800" dirty="0"/>
              <a:t> 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7" name="Picture 10" descr="Картинки по запросу keras deep learning">
            <a:extLst>
              <a:ext uri="{FF2B5EF4-FFF2-40B4-BE49-F238E27FC236}">
                <a16:creationId xmlns="" xmlns:a16="http://schemas.microsoft.com/office/drawing/2014/main" id="{0F396929-D08A-4B1F-9A85-2C253E408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-26706"/>
            <a:ext cx="611560" cy="81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FC0A8-9F74-4794-AB8B-8439C586B357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68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789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0000FF"/>
                </a:solidFill>
              </a:rPr>
              <a:t>Пример он-</a:t>
            </a:r>
            <a:r>
              <a:rPr lang="ru-RU" sz="2800" b="1" dirty="0" err="1" smtClean="0">
                <a:solidFill>
                  <a:srgbClr val="0000FF"/>
                </a:solidFill>
              </a:rPr>
              <a:t>лайн</a:t>
            </a:r>
            <a:r>
              <a:rPr lang="ru-RU" sz="2800" b="1" dirty="0" smtClean="0">
                <a:solidFill>
                  <a:srgbClr val="0000FF"/>
                </a:solidFill>
              </a:rPr>
              <a:t> оптимизации структуры и обучения глубокой ИНС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72008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hlinkClick r:id="rId2"/>
              </a:rPr>
              <a:t>http://</a:t>
            </a:r>
            <a:r>
              <a:rPr lang="en-GB" sz="1800" dirty="0" smtClean="0">
                <a:hlinkClick r:id="rId2"/>
              </a:rPr>
              <a:t>playground.tensorflow.org</a:t>
            </a:r>
            <a:r>
              <a:rPr lang="ru-RU" sz="1800" dirty="0" smtClean="0"/>
              <a:t> Цвета: </a:t>
            </a:r>
            <a:r>
              <a:rPr lang="ru-RU" sz="1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голубой</a:t>
            </a:r>
            <a:r>
              <a:rPr lang="ru-RU" sz="1800" b="1" dirty="0" smtClean="0"/>
              <a:t> – положит., </a:t>
            </a:r>
            <a:r>
              <a:rPr lang="ru-RU" sz="1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желтый</a:t>
            </a:r>
            <a:r>
              <a:rPr lang="ru-RU" sz="1800" b="1" dirty="0" smtClean="0"/>
              <a:t> – </a:t>
            </a:r>
            <a:r>
              <a:rPr lang="ru-RU" sz="1800" b="1" dirty="0" err="1" smtClean="0"/>
              <a:t>отрицат</a:t>
            </a:r>
            <a:r>
              <a:rPr lang="ru-RU" sz="1800" b="1" dirty="0" smtClean="0"/>
              <a:t>. Цвета связей соответствую положительным или отрицательным весам</a:t>
            </a:r>
          </a:p>
          <a:p>
            <a:pPr marL="0" indent="0">
              <a:buNone/>
            </a:pPr>
            <a:r>
              <a:rPr lang="ru-RU" sz="1800" b="1" dirty="0"/>
              <a:t> </a:t>
            </a:r>
            <a:r>
              <a:rPr lang="en-GB" sz="1800" b="1" dirty="0"/>
              <a:t> 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D021-2CFC-4236-91CF-15C804B47BF9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69</a:t>
            </a:fld>
            <a:endParaRPr lang="ru-RU" altLang="ru-RU"/>
          </a:p>
        </p:txBody>
      </p:sp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957763" cy="464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8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/>
          <a:lstStyle/>
          <a:p>
            <a:r>
              <a:rPr lang="ru-RU" sz="3600" b="1" dirty="0" err="1" smtClean="0">
                <a:solidFill>
                  <a:srgbClr val="0000FF"/>
                </a:solidFill>
              </a:rPr>
              <a:t>Нейроклассификатор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764704"/>
            <a:ext cx="4320480" cy="388620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Нужен классификатор, разделяющий точки множеств а и </a:t>
            </a:r>
            <a:r>
              <a:rPr lang="en-US" sz="1800" dirty="0"/>
              <a:t>b</a:t>
            </a:r>
            <a:r>
              <a:rPr lang="ru-RU" sz="1800" dirty="0" smtClean="0"/>
              <a:t>. Введем </a:t>
            </a:r>
            <a:r>
              <a:rPr lang="ru-RU" sz="1800" dirty="0"/>
              <a:t>дискриминирующую функцию вида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-11620" y="2369684"/>
            <a:ext cx="4038600" cy="186690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Здесь пороговая </a:t>
            </a:r>
            <a:r>
              <a:rPr lang="ru-RU" sz="1800" dirty="0" smtClean="0"/>
              <a:t>функция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/>
              <a:t>Параметры </a:t>
            </a:r>
            <a:r>
              <a:rPr lang="ru-RU" sz="1800" b="1" i="1" dirty="0"/>
              <a:t>а</a:t>
            </a:r>
            <a:r>
              <a:rPr lang="pl-PL" sz="1800" b="1" i="1" baseline="-25000" dirty="0"/>
              <a:t>i</a:t>
            </a:r>
            <a:r>
              <a:rPr lang="ru-RU" sz="1800" b="1" i="1" dirty="0"/>
              <a:t>,</a:t>
            </a:r>
            <a:r>
              <a:rPr lang="pl-PL" sz="1800" b="1" i="1" dirty="0"/>
              <a:t>b</a:t>
            </a:r>
            <a:r>
              <a:rPr lang="pl-PL" sz="1800" b="1" i="1" baseline="-25000" dirty="0"/>
              <a:t>i</a:t>
            </a:r>
            <a:r>
              <a:rPr lang="ru-RU" sz="1800" b="1" i="1" dirty="0"/>
              <a:t>,</a:t>
            </a:r>
            <a:r>
              <a:rPr lang="pl-PL" sz="1800" b="1" i="1" dirty="0"/>
              <a:t>c</a:t>
            </a:r>
            <a:r>
              <a:rPr lang="pl-PL" sz="1800" b="1" i="1" baseline="-25000" dirty="0"/>
              <a:t>i</a:t>
            </a:r>
            <a:r>
              <a:rPr lang="ru-RU" sz="1800" b="1" i="1" dirty="0"/>
              <a:t>  </a:t>
            </a:r>
            <a:r>
              <a:rPr lang="pl-PL" sz="1800" b="1" i="1" dirty="0"/>
              <a:t>i</a:t>
            </a:r>
            <a:r>
              <a:rPr lang="ru-RU" sz="1800" b="1" i="1" dirty="0"/>
              <a:t>=1,2,3</a:t>
            </a:r>
            <a:r>
              <a:rPr lang="ru-RU" sz="1800" dirty="0"/>
              <a:t>;  </a:t>
            </a:r>
            <a:r>
              <a:rPr lang="ru-RU" sz="1800" b="1" dirty="0">
                <a:solidFill>
                  <a:srgbClr val="FF0000"/>
                </a:solidFill>
              </a:rPr>
              <a:t>подбираются так, чтобы </a:t>
            </a:r>
            <a:r>
              <a:rPr lang="pl-PL" sz="1800" dirty="0"/>
              <a:t>D</a:t>
            </a:r>
            <a:r>
              <a:rPr lang="ru-RU" sz="1800" dirty="0"/>
              <a:t>=1 для «</a:t>
            </a:r>
            <a:r>
              <a:rPr lang="pl-PL" sz="1800" dirty="0"/>
              <a:t>b</a:t>
            </a:r>
            <a:r>
              <a:rPr lang="ru-RU" sz="1800" dirty="0"/>
              <a:t>» </a:t>
            </a:r>
            <a:r>
              <a:rPr lang="ru-RU" sz="1800" dirty="0" smtClean="0"/>
              <a:t> </a:t>
            </a:r>
            <a:r>
              <a:rPr lang="ru-RU" sz="1800" dirty="0"/>
              <a:t>и </a:t>
            </a:r>
            <a:r>
              <a:rPr lang="pl-PL" sz="1800" dirty="0"/>
              <a:t>D</a:t>
            </a:r>
            <a:r>
              <a:rPr lang="ru-RU" sz="1800" dirty="0"/>
              <a:t>=0 для «</a:t>
            </a:r>
            <a:r>
              <a:rPr lang="pl-PL" sz="1800" dirty="0"/>
              <a:t>a</a:t>
            </a:r>
            <a:r>
              <a:rPr lang="ru-RU" sz="1800" dirty="0"/>
              <a:t>». </a:t>
            </a:r>
          </a:p>
          <a:p>
            <a:endParaRPr lang="ru-RU" sz="18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1" y="4293096"/>
            <a:ext cx="6444208" cy="216024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Многослойный персептрон, реализующий этот </a:t>
            </a:r>
            <a:r>
              <a:rPr lang="ru-RU" sz="1800" dirty="0" smtClean="0"/>
              <a:t>классификатор, </a:t>
            </a:r>
            <a:r>
              <a:rPr lang="ru-RU" sz="1800" dirty="0"/>
              <a:t>выглядит </a:t>
            </a:r>
            <a:r>
              <a:rPr lang="ru-RU" sz="1800" dirty="0" smtClean="0"/>
              <a:t>так</a:t>
            </a:r>
          </a:p>
          <a:p>
            <a:pPr marL="0" indent="0">
              <a:buNone/>
            </a:pPr>
            <a:r>
              <a:rPr lang="ru-RU" sz="1800" dirty="0" smtClean="0"/>
              <a:t>Главный вопрос: </a:t>
            </a:r>
            <a:r>
              <a:rPr lang="ru-RU" sz="1800" b="1" dirty="0" smtClean="0">
                <a:solidFill>
                  <a:srgbClr val="FF0000"/>
                </a:solidFill>
              </a:rPr>
              <a:t>как подобрать эти параметры?</a:t>
            </a:r>
          </a:p>
          <a:p>
            <a:pPr marL="0" indent="0">
              <a:buNone/>
            </a:pPr>
            <a:r>
              <a:rPr lang="ru-RU" sz="1800" dirty="0" smtClean="0"/>
              <a:t>Ответ – </a:t>
            </a:r>
            <a:r>
              <a:rPr lang="ru-RU" sz="1800" b="1" dirty="0" smtClean="0">
                <a:solidFill>
                  <a:srgbClr val="FF0000"/>
                </a:solidFill>
              </a:rPr>
              <a:t>обучить </a:t>
            </a:r>
            <a:r>
              <a:rPr lang="ru-RU" sz="1800" dirty="0" smtClean="0"/>
              <a:t>нейронную сеть на наборе точек </a:t>
            </a:r>
            <a:r>
              <a:rPr lang="ru-RU" sz="1800" b="1" dirty="0" smtClean="0">
                <a:solidFill>
                  <a:srgbClr val="FF0000"/>
                </a:solidFill>
              </a:rPr>
              <a:t>с метками</a:t>
            </a:r>
            <a:r>
              <a:rPr lang="ru-RU" sz="1800" dirty="0" smtClean="0"/>
              <a:t>, указывающими к какому множеству они принадлежат. Такой набор называется </a:t>
            </a:r>
            <a:r>
              <a:rPr lang="ru-RU" sz="1800" dirty="0" smtClean="0">
                <a:solidFill>
                  <a:srgbClr val="FF0000"/>
                </a:solidFill>
              </a:rPr>
              <a:t>обучающей выборкой</a:t>
            </a:r>
            <a:r>
              <a:rPr lang="ru-RU" sz="1800" dirty="0" smtClean="0"/>
              <a:t>, а сам процесс – </a:t>
            </a:r>
            <a:r>
              <a:rPr lang="ru-RU" sz="1800" b="1" dirty="0" smtClean="0">
                <a:solidFill>
                  <a:srgbClr val="FF0000"/>
                </a:solidFill>
              </a:rPr>
              <a:t>обучением с учителем.</a:t>
            </a:r>
            <a:endParaRPr lang="ru-RU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99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84297"/>
            <a:ext cx="18043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9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20" y="1646444"/>
            <a:ext cx="4733736" cy="70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9716" name="Picture 4" descr="MLPexampl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 contras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450" y="676862"/>
            <a:ext cx="4382550" cy="311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/>
          <p:cNvSpPr/>
          <p:nvPr/>
        </p:nvSpPr>
        <p:spPr bwMode="auto">
          <a:xfrm>
            <a:off x="3491214" y="4596776"/>
            <a:ext cx="2328561" cy="2423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997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39"/>
            <a:ext cx="3069357" cy="23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Дата 9"/>
          <p:cNvSpPr>
            <a:spLocks noGrp="1"/>
          </p:cNvSpPr>
          <p:nvPr>
            <p:ph type="dt" sz="half" idx="12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fld id="{05B0EAEE-79AF-4574-B221-FDF56B3861E9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0"/>
          </p:nvPr>
        </p:nvSpPr>
        <p:spPr>
          <a:xfrm>
            <a:off x="3124200" y="6453335"/>
            <a:ext cx="2895600" cy="268139"/>
          </a:xfrm>
        </p:spPr>
        <p:txBody>
          <a:bodyPr/>
          <a:lstStyle/>
          <a:p>
            <a:r>
              <a:rPr lang="ru-RU" dirty="0" err="1" smtClean="0">
                <a:solidFill>
                  <a:srgbClr val="000000"/>
                </a:solidFill>
              </a:rPr>
              <a:t>Ососков</a:t>
            </a:r>
            <a:r>
              <a:rPr lang="ru-RU" dirty="0" smtClean="0">
                <a:solidFill>
                  <a:srgbClr val="000000"/>
                </a:solidFill>
              </a:rPr>
              <a:t> Г. А.   Нейронные сети        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7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43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ru-RU" sz="3600" b="1" dirty="0">
                <a:solidFill>
                  <a:srgbClr val="0000FF"/>
                </a:solidFill>
              </a:rPr>
              <a:t>Заключение.</a:t>
            </a:r>
            <a:r>
              <a:rPr lang="ru-RU" sz="2800" b="1" dirty="0">
                <a:solidFill>
                  <a:srgbClr val="0000FF"/>
                </a:solidFill>
              </a:rPr>
              <a:t> </a:t>
            </a:r>
            <a:r>
              <a:rPr lang="ru-RU" sz="2800" b="1" dirty="0" smtClean="0">
                <a:solidFill>
                  <a:srgbClr val="0000FF"/>
                </a:solidFill>
              </a:rPr>
              <a:t/>
            </a:r>
            <a:br>
              <a:rPr lang="ru-RU" sz="2800" b="1" dirty="0" smtClean="0">
                <a:solidFill>
                  <a:srgbClr val="0000FF"/>
                </a:solidFill>
              </a:rPr>
            </a:br>
            <a:r>
              <a:rPr lang="ru-RU" sz="2800" b="1" dirty="0" smtClean="0">
                <a:solidFill>
                  <a:srgbClr val="0000FF"/>
                </a:solidFill>
              </a:rPr>
              <a:t>Перспективы </a:t>
            </a:r>
            <a:r>
              <a:rPr lang="ru-RU" sz="2800" b="1" dirty="0" err="1">
                <a:solidFill>
                  <a:srgbClr val="0000FF"/>
                </a:solidFill>
              </a:rPr>
              <a:t>нейросетей</a:t>
            </a:r>
            <a:r>
              <a:rPr lang="ru-RU" sz="2800" b="1" dirty="0">
                <a:solidFill>
                  <a:srgbClr val="0000FF"/>
                </a:solidFill>
              </a:rPr>
              <a:t> с глубоким обучением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9036496" cy="3456384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0000FF"/>
                </a:solidFill>
              </a:rPr>
              <a:t>Что уже </a:t>
            </a:r>
            <a:r>
              <a:rPr lang="ru-RU" sz="2400" b="1" dirty="0" smtClean="0">
                <a:solidFill>
                  <a:srgbClr val="0000FF"/>
                </a:solidFill>
              </a:rPr>
              <a:t>есть </a:t>
            </a:r>
            <a:r>
              <a:rPr lang="ru-RU" sz="1800" b="1" dirty="0" smtClean="0"/>
              <a:t>– загляните в свой смартфон!</a:t>
            </a:r>
            <a:endParaRPr lang="ru-RU" sz="1800" dirty="0"/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</a:rPr>
              <a:t>Обработка изображений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dirty="0"/>
              <a:t>– одна из главных сфер приложений глубоких </a:t>
            </a:r>
            <a:r>
              <a:rPr lang="ru-RU" sz="1800" dirty="0" err="1"/>
              <a:t>нейросетей</a:t>
            </a:r>
            <a:r>
              <a:rPr lang="ru-RU" sz="1800" dirty="0" smtClean="0"/>
              <a:t>. </a:t>
            </a:r>
            <a:r>
              <a:rPr lang="ru-RU" sz="1800" b="1" dirty="0" smtClean="0"/>
              <a:t>- </a:t>
            </a:r>
            <a:r>
              <a:rPr lang="ru-RU" sz="1800" dirty="0">
                <a:solidFill>
                  <a:srgbClr val="C00000"/>
                </a:solidFill>
              </a:rPr>
              <a:t>Распознавание лиц</a:t>
            </a:r>
            <a:r>
              <a:rPr lang="ru-RU" sz="1800" dirty="0"/>
              <a:t>. </a:t>
            </a:r>
            <a:r>
              <a:rPr lang="ru-RU" sz="1800" dirty="0" err="1"/>
              <a:t>OpenFace</a:t>
            </a:r>
            <a:r>
              <a:rPr lang="ru-RU" sz="1800" dirty="0"/>
              <a:t> умеет различать даже похожих внешне людей. </a:t>
            </a:r>
            <a:r>
              <a:rPr lang="ru-RU" sz="1800" dirty="0" smtClean="0"/>
              <a:t>Глубокие </a:t>
            </a:r>
            <a:r>
              <a:rPr lang="ru-RU" sz="1800" dirty="0"/>
              <a:t>сети теперь способны </a:t>
            </a:r>
            <a:r>
              <a:rPr lang="ru-RU" sz="1800" dirty="0">
                <a:solidFill>
                  <a:srgbClr val="C00000"/>
                </a:solidFill>
              </a:rPr>
              <a:t>распознавать и человеческие эмоции</a:t>
            </a:r>
            <a:r>
              <a:rPr lang="ru-RU" sz="1800" dirty="0"/>
              <a:t>. </a:t>
            </a:r>
            <a:r>
              <a:rPr lang="ru-RU" sz="1800" dirty="0" err="1">
                <a:hlinkClick r:id="rId2"/>
              </a:rPr>
              <a:t>Colornet</a:t>
            </a:r>
            <a:r>
              <a:rPr lang="ru-RU" sz="1800" dirty="0"/>
              <a:t> занимается автоматической </a:t>
            </a:r>
            <a:r>
              <a:rPr lang="ru-RU" sz="1800" dirty="0">
                <a:solidFill>
                  <a:srgbClr val="C00000"/>
                </a:solidFill>
              </a:rPr>
              <a:t>колоризацией черно-белых </a:t>
            </a:r>
            <a:r>
              <a:rPr lang="ru-RU" sz="1800" dirty="0" err="1">
                <a:solidFill>
                  <a:srgbClr val="C00000"/>
                </a:solidFill>
              </a:rPr>
              <a:t>картинок</a:t>
            </a:r>
            <a:r>
              <a:rPr lang="ru-RU" sz="1800" dirty="0" err="1"/>
              <a:t>.</a:t>
            </a:r>
            <a:r>
              <a:rPr lang="ru-RU" sz="1800" dirty="0" err="1" smtClean="0"/>
              <a:t>Программа</a:t>
            </a:r>
            <a:r>
              <a:rPr lang="ru-RU" sz="1800" dirty="0"/>
              <a:t> </a:t>
            </a:r>
            <a:r>
              <a:rPr lang="ru-RU" sz="1800" dirty="0" err="1">
                <a:hlinkClick r:id="rId3"/>
              </a:rPr>
              <a:t>NeuralTalk</a:t>
            </a:r>
            <a:r>
              <a:rPr lang="ru-RU" sz="1800" dirty="0"/>
              <a:t> умеет описывать изображения при помощи нескольких предложений. IBM умеет оценить авторов текстов при поиске </a:t>
            </a:r>
            <a:r>
              <a:rPr lang="ru-RU" sz="1800" dirty="0" err="1"/>
              <a:t>блогеров</a:t>
            </a:r>
            <a:r>
              <a:rPr lang="ru-RU" sz="1800" dirty="0"/>
              <a:t> для сотрудничества и рекламы. </a:t>
            </a:r>
            <a:r>
              <a:rPr lang="ru-RU" sz="1800" b="1" dirty="0">
                <a:solidFill>
                  <a:srgbClr val="C00000"/>
                </a:solidFill>
              </a:rPr>
              <a:t>Анализ пространственных сцен </a:t>
            </a:r>
            <a:r>
              <a:rPr lang="ru-RU" sz="1800" dirty="0"/>
              <a:t>– главное в обучении роботов компьютерному зрению - ориентации в пространстве, перемещению и умению пользоваться «руками». Распространение автопилотируемого транспорта. </a:t>
            </a:r>
          </a:p>
          <a:p>
            <a:pPr marL="0" indent="0">
              <a:buNone/>
            </a:pP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A983-5F60-438D-BBE4-8EAD7995F66E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70</a:t>
            </a:fld>
            <a:endParaRPr lang="ru-RU" altLang="ru-RU"/>
          </a:p>
        </p:txBody>
      </p:sp>
      <p:sp>
        <p:nvSpPr>
          <p:cNvPr id="7" name="TextBox 6"/>
          <p:cNvSpPr txBox="1"/>
          <p:nvPr/>
        </p:nvSpPr>
        <p:spPr>
          <a:xfrm>
            <a:off x="64100" y="4216072"/>
            <a:ext cx="4579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Распознавание речи</a:t>
            </a:r>
            <a:r>
              <a:rPr lang="ru-RU" b="0" dirty="0"/>
              <a:t>. Интернет-сервис </a:t>
            </a:r>
          </a:p>
          <a:p>
            <a:r>
              <a:rPr lang="ru-RU" b="0" dirty="0" err="1"/>
              <a:t>Google</a:t>
            </a:r>
            <a:r>
              <a:rPr lang="ru-RU" b="0" dirty="0"/>
              <a:t> </a:t>
            </a:r>
            <a:r>
              <a:rPr lang="ru-RU" b="0" dirty="0" err="1"/>
              <a:t>Voice</a:t>
            </a:r>
            <a:r>
              <a:rPr lang="ru-RU" b="0" dirty="0"/>
              <a:t> умеет </a:t>
            </a:r>
            <a:r>
              <a:rPr lang="ru-RU" b="0" dirty="0" smtClean="0"/>
              <a:t>передать</a:t>
            </a:r>
            <a:r>
              <a:rPr lang="ru-RU" b="0" dirty="0"/>
              <a:t> звуки </a:t>
            </a:r>
          </a:p>
          <a:p>
            <a:r>
              <a:rPr lang="ru-RU" b="0" dirty="0"/>
              <a:t>иноязычной речи при помощи </a:t>
            </a:r>
            <a:endParaRPr lang="ru-RU" b="0" dirty="0" smtClean="0"/>
          </a:p>
          <a:p>
            <a:r>
              <a:rPr lang="ru-RU" b="0" dirty="0" smtClean="0"/>
              <a:t>английского</a:t>
            </a:r>
            <a:r>
              <a:rPr lang="ru-RU" b="0" dirty="0"/>
              <a:t> алфавита. </a:t>
            </a:r>
          </a:p>
        </p:txBody>
      </p:sp>
      <p:pic>
        <p:nvPicPr>
          <p:cNvPr id="8" name="Рисунок 7" descr="https://png.cmtt.space/paper-media/4a/c5/c5/487e24b08f3f80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25475"/>
            <a:ext cx="4499992" cy="15917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4101" y="5421417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Машинный перевод </a:t>
            </a:r>
            <a:r>
              <a:rPr lang="ru-RU" b="0" dirty="0"/>
              <a:t>печатного и произносимого текста.</a:t>
            </a:r>
          </a:p>
          <a:p>
            <a:pPr marL="0" indent="0">
              <a:buNone/>
            </a:pPr>
            <a:r>
              <a:rPr lang="ru-RU" b="0" dirty="0"/>
              <a:t>Приложение </a:t>
            </a:r>
            <a:r>
              <a:rPr lang="ru-RU" b="0" dirty="0" err="1">
                <a:hlinkClick r:id="rId5"/>
              </a:rPr>
              <a:t>Magenta</a:t>
            </a:r>
            <a:r>
              <a:rPr lang="ru-RU" b="0" dirty="0"/>
              <a:t>, разработанное командой </a:t>
            </a:r>
            <a:r>
              <a:rPr lang="ru-RU" b="0" dirty="0" err="1"/>
              <a:t>Google</a:t>
            </a:r>
            <a:r>
              <a:rPr lang="ru-RU" b="0" dirty="0"/>
              <a:t>, умеет </a:t>
            </a:r>
            <a:r>
              <a:rPr lang="ru-RU" b="0" dirty="0">
                <a:solidFill>
                  <a:srgbClr val="C00000"/>
                </a:solidFill>
              </a:rPr>
              <a:t>создавать музыку</a:t>
            </a:r>
          </a:p>
        </p:txBody>
      </p:sp>
    </p:spTree>
    <p:extLst>
      <p:ext uri="{BB962C8B-B14F-4D97-AF65-F5344CB8AC3E}">
        <p14:creationId xmlns:p14="http://schemas.microsoft.com/office/powerpoint/2010/main" val="7023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D021-2CFC-4236-91CF-15C804B47BF9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71</a:t>
            </a:fld>
            <a:endParaRPr lang="ru-RU" alt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536754"/>
            <a:ext cx="896448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Виртуальный собеседник - Чат‑бот</a:t>
            </a:r>
            <a:r>
              <a:rPr lang="ru-RU" b="0" dirty="0"/>
              <a:t>.   Наиболее перспективное направление для </a:t>
            </a:r>
            <a:r>
              <a:rPr lang="ru-RU" b="0" dirty="0" err="1"/>
              <a:t>колл</a:t>
            </a:r>
            <a:r>
              <a:rPr lang="ru-RU" b="0" dirty="0"/>
              <a:t>-центров, автоматизации рутинных офисных работ (заказы командировок, выписка накладных и т.д.) </a:t>
            </a:r>
            <a:r>
              <a:rPr lang="ru-RU" b="0" dirty="0" err="1"/>
              <a:t>Google</a:t>
            </a:r>
            <a:r>
              <a:rPr lang="ru-RU" b="0" dirty="0"/>
              <a:t> уже умеет отвечать на письма в </a:t>
            </a:r>
            <a:r>
              <a:rPr lang="ru-RU" b="0" dirty="0" err="1"/>
              <a:t>Gmail</a:t>
            </a:r>
            <a:r>
              <a:rPr lang="ru-RU" b="0" dirty="0"/>
              <a:t>. </a:t>
            </a:r>
            <a:endParaRPr lang="ru-RU" b="0" dirty="0" smtClean="0"/>
          </a:p>
          <a:p>
            <a:pPr marL="0" indent="0">
              <a:buNone/>
            </a:pPr>
            <a:r>
              <a:rPr lang="ru-RU" dirty="0"/>
              <a:t>Способности собственных нейронных сетей </a:t>
            </a:r>
            <a:r>
              <a:rPr lang="ru-RU" b="0" dirty="0"/>
              <a:t>демонстрируют </a:t>
            </a:r>
            <a:r>
              <a:rPr lang="ru-RU" dirty="0" err="1">
                <a:solidFill>
                  <a:srgbClr val="0000FF"/>
                </a:solidFill>
              </a:rPr>
              <a:t>Google</a:t>
            </a:r>
            <a:r>
              <a:rPr lang="ru-RU" b="0" dirty="0"/>
              <a:t> </a:t>
            </a:r>
            <a:endParaRPr lang="ru-RU" b="0" dirty="0" smtClean="0"/>
          </a:p>
          <a:p>
            <a:pPr marL="0" indent="0">
              <a:buNone/>
            </a:pPr>
            <a:r>
              <a:rPr lang="ru-RU" b="0" dirty="0" smtClean="0"/>
              <a:t>(</a:t>
            </a:r>
            <a:r>
              <a:rPr lang="ru-RU" b="0" dirty="0"/>
              <a:t>технология </a:t>
            </a:r>
            <a:r>
              <a:rPr lang="ru-RU" b="0" dirty="0" err="1"/>
              <a:t>AlphaGo</a:t>
            </a:r>
            <a:r>
              <a:rPr lang="ru-RU" b="0" dirty="0"/>
              <a:t> выиграла у чемпиона в игру </a:t>
            </a:r>
            <a:r>
              <a:rPr lang="ru-RU" b="0" dirty="0" err="1"/>
              <a:t>Го</a:t>
            </a:r>
            <a:r>
              <a:rPr lang="ru-RU" b="0" dirty="0"/>
              <a:t>; в марте 2016 года корпорация продала на аукционе 29 картин, нарисованных </a:t>
            </a:r>
            <a:r>
              <a:rPr lang="ru-RU" b="0" dirty="0" err="1" smtClean="0"/>
              <a:t>нейросетями</a:t>
            </a:r>
            <a:r>
              <a:rPr lang="ru-RU" b="0" dirty="0" smtClean="0"/>
              <a:t>), </a:t>
            </a:r>
            <a:r>
              <a:rPr lang="ru-RU" b="0" dirty="0"/>
              <a:t>и </a:t>
            </a:r>
            <a:r>
              <a:rPr lang="ru-RU" dirty="0" err="1">
                <a:solidFill>
                  <a:srgbClr val="0000FF"/>
                </a:solidFill>
              </a:rPr>
              <a:t>Microsoft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b="0" dirty="0"/>
              <a:t>(проект </a:t>
            </a:r>
            <a:r>
              <a:rPr lang="ru-RU" b="0" dirty="0" err="1"/>
              <a:t>CaptionBot</a:t>
            </a:r>
            <a:r>
              <a:rPr lang="ru-RU" b="0" dirty="0"/>
              <a:t>, распознающий изображения на снимках и автоматически генерирующий подписи к ним; проект </a:t>
            </a:r>
            <a:r>
              <a:rPr lang="ru-RU" b="0" dirty="0" err="1"/>
              <a:t>WhatDog</a:t>
            </a:r>
            <a:r>
              <a:rPr lang="ru-RU" b="0" dirty="0"/>
              <a:t>, по фотографии определяющий породу собаки; сервис </a:t>
            </a:r>
            <a:r>
              <a:rPr lang="ru-RU" b="0" dirty="0" err="1"/>
              <a:t>HowOld</a:t>
            </a:r>
            <a:r>
              <a:rPr lang="ru-RU" b="0" dirty="0"/>
              <a:t>, определяющий возраст человека на снимке и так далее</a:t>
            </a:r>
            <a:r>
              <a:rPr lang="ru-RU" b="0" dirty="0" smtClean="0"/>
              <a:t>).</a:t>
            </a:r>
          </a:p>
          <a:p>
            <a:r>
              <a:rPr lang="ru-RU" sz="2400" dirty="0">
                <a:solidFill>
                  <a:srgbClr val="0000FF"/>
                </a:solidFill>
              </a:rPr>
              <a:t>Основные игроки на рынке </a:t>
            </a:r>
            <a:r>
              <a:rPr lang="ru-RU" sz="2400" dirty="0" err="1">
                <a:solidFill>
                  <a:srgbClr val="0000FF"/>
                </a:solidFill>
              </a:rPr>
              <a:t>нейросетей</a:t>
            </a:r>
            <a:endParaRPr lang="ru-RU" sz="2400" dirty="0">
              <a:solidFill>
                <a:srgbClr val="0000FF"/>
              </a:solidFill>
            </a:endParaRPr>
          </a:p>
          <a:p>
            <a:r>
              <a:rPr lang="ru-RU" dirty="0" err="1">
                <a:solidFill>
                  <a:srgbClr val="0000FF"/>
                </a:solidFill>
              </a:rPr>
              <a:t>Google</a:t>
            </a:r>
            <a:r>
              <a:rPr lang="ru-RU" b="0" dirty="0"/>
              <a:t> и её подразделение </a:t>
            </a:r>
            <a:r>
              <a:rPr lang="ru-RU" b="0" dirty="0" err="1"/>
              <a:t>Google</a:t>
            </a:r>
            <a:r>
              <a:rPr lang="ru-RU" b="0" dirty="0"/>
              <a:t> </a:t>
            </a:r>
            <a:r>
              <a:rPr lang="ru-RU" b="0" dirty="0" err="1"/>
              <a:t>DeepMind</a:t>
            </a:r>
            <a:r>
              <a:rPr lang="ru-RU" b="0" dirty="0"/>
              <a:t> и </a:t>
            </a:r>
            <a:r>
              <a:rPr lang="ru-RU" b="0" dirty="0" err="1"/>
              <a:t>Google</a:t>
            </a:r>
            <a:r>
              <a:rPr lang="ru-RU" b="0" dirty="0"/>
              <a:t> </a:t>
            </a:r>
            <a:r>
              <a:rPr lang="ru-RU" b="0" dirty="0" err="1"/>
              <a:t>Brain</a:t>
            </a:r>
            <a:r>
              <a:rPr lang="ru-RU" b="0" dirty="0"/>
              <a:t>. Собственные разработки в этой области есть у </a:t>
            </a:r>
            <a:r>
              <a:rPr lang="ru-RU" dirty="0" err="1">
                <a:solidFill>
                  <a:srgbClr val="0000FF"/>
                </a:solidFill>
              </a:rPr>
              <a:t>Microsoft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b="0" dirty="0"/>
              <a:t>— ими занимается лаборатория </a:t>
            </a:r>
            <a:r>
              <a:rPr lang="ru-RU" b="0" dirty="0" err="1"/>
              <a:t>Microsoft</a:t>
            </a:r>
            <a:r>
              <a:rPr lang="ru-RU" b="0" dirty="0"/>
              <a:t> </a:t>
            </a:r>
            <a:r>
              <a:rPr lang="ru-RU" b="0" dirty="0" err="1"/>
              <a:t>Research</a:t>
            </a:r>
            <a:r>
              <a:rPr lang="ru-RU" b="0" dirty="0"/>
              <a:t>. Созданием нейронных сетей занимаются в IBM, </a:t>
            </a:r>
            <a:r>
              <a:rPr lang="ru-RU" b="0" dirty="0" err="1"/>
              <a:t>Facebook</a:t>
            </a:r>
            <a:r>
              <a:rPr lang="ru-RU" b="0" dirty="0"/>
              <a:t> (подразделение </a:t>
            </a:r>
            <a:r>
              <a:rPr lang="ru-RU" b="0" dirty="0" err="1"/>
              <a:t>Facebook</a:t>
            </a:r>
            <a:r>
              <a:rPr lang="ru-RU" b="0" dirty="0"/>
              <a:t> AI </a:t>
            </a:r>
            <a:r>
              <a:rPr lang="ru-RU" b="0" dirty="0" err="1"/>
              <a:t>Research</a:t>
            </a:r>
            <a:r>
              <a:rPr lang="ru-RU" b="0" dirty="0"/>
              <a:t>), </a:t>
            </a:r>
            <a:r>
              <a:rPr lang="ru-RU" dirty="0" err="1">
                <a:solidFill>
                  <a:srgbClr val="0000FF"/>
                </a:solidFill>
              </a:rPr>
              <a:t>Baidu</a:t>
            </a:r>
            <a:r>
              <a:rPr lang="ru-RU" b="0" dirty="0"/>
              <a:t> (</a:t>
            </a:r>
            <a:r>
              <a:rPr lang="ru-RU" b="0" dirty="0" err="1"/>
              <a:t>Baidu</a:t>
            </a:r>
            <a:r>
              <a:rPr lang="ru-RU" b="0" dirty="0"/>
              <a:t> </a:t>
            </a:r>
            <a:r>
              <a:rPr lang="ru-RU" b="0" dirty="0" err="1"/>
              <a:t>Institute</a:t>
            </a:r>
            <a:r>
              <a:rPr lang="ru-RU" b="0" dirty="0"/>
              <a:t> </a:t>
            </a:r>
            <a:r>
              <a:rPr lang="ru-RU" b="0" dirty="0" err="1"/>
              <a:t>of</a:t>
            </a:r>
            <a:r>
              <a:rPr lang="ru-RU" b="0" dirty="0"/>
              <a:t> </a:t>
            </a:r>
            <a:r>
              <a:rPr lang="ru-RU" b="0" dirty="0" err="1"/>
              <a:t>Deep</a:t>
            </a:r>
            <a:r>
              <a:rPr lang="ru-RU" b="0" dirty="0"/>
              <a:t> </a:t>
            </a:r>
            <a:r>
              <a:rPr lang="ru-RU" b="0" dirty="0" err="1"/>
              <a:t>Learning</a:t>
            </a:r>
            <a:r>
              <a:rPr lang="ru-RU" b="0" dirty="0"/>
              <a:t>) и другие. Множество разработок ведётся в технических университетах по всему миру.</a:t>
            </a:r>
          </a:p>
          <a:p>
            <a:r>
              <a:rPr lang="ru-RU" b="0" dirty="0"/>
              <a:t>В России это </a:t>
            </a:r>
            <a:r>
              <a:rPr lang="ru-RU" dirty="0" err="1">
                <a:solidFill>
                  <a:srgbClr val="0000FF"/>
                </a:solidFill>
              </a:rPr>
              <a:t>Mail.Ru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 err="1">
                <a:solidFill>
                  <a:srgbClr val="0000FF"/>
                </a:solidFill>
              </a:rPr>
              <a:t>Group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b="0" dirty="0"/>
              <a:t>и «</a:t>
            </a:r>
            <a:r>
              <a:rPr lang="ru-RU" dirty="0">
                <a:solidFill>
                  <a:srgbClr val="0000FF"/>
                </a:solidFill>
              </a:rPr>
              <a:t>Яндекс</a:t>
            </a:r>
            <a:r>
              <a:rPr lang="ru-RU" b="0" dirty="0"/>
              <a:t>». Разработки ведутся в университетах: в «</a:t>
            </a:r>
            <a:r>
              <a:rPr lang="ru-RU" b="0" dirty="0" err="1"/>
              <a:t>Сколтехе</a:t>
            </a:r>
            <a:r>
              <a:rPr lang="ru-RU" b="0" dirty="0"/>
              <a:t>», МФТИ, МГУ, ВШЭ и других.</a:t>
            </a:r>
          </a:p>
          <a:p>
            <a:pPr marL="0" indent="0">
              <a:buNone/>
            </a:pPr>
            <a:r>
              <a:rPr lang="ru-RU" b="0" dirty="0" smtClean="0"/>
              <a:t> </a:t>
            </a:r>
          </a:p>
          <a:p>
            <a:pPr marL="0" indent="0">
              <a:buNone/>
            </a:pPr>
            <a:endParaRPr lang="ru-RU" b="0" dirty="0"/>
          </a:p>
          <a:p>
            <a:pPr marL="0" indent="0">
              <a:buNone/>
            </a:pPr>
            <a:endParaRPr lang="ru-RU" b="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70291" y="13534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FF"/>
                </a:solidFill>
              </a:rPr>
              <a:t>Что уже есть </a:t>
            </a:r>
            <a:r>
              <a:rPr lang="ru-RU" sz="2800" dirty="0" smtClean="0">
                <a:solidFill>
                  <a:srgbClr val="0000FF"/>
                </a:solidFill>
              </a:rPr>
              <a:t>(продолжение)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192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</a:rPr>
              <a:t>Прогнозы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D021-2CFC-4236-91CF-15C804B47BF9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3492E-593C-44B2-A8F0-51CE709223F9}" type="slidenum">
              <a:rPr lang="ru-RU" altLang="ru-RU" smtClean="0"/>
              <a:pPr/>
              <a:t>72</a:t>
            </a:fld>
            <a:endParaRPr lang="ru-RU" altLang="ru-RU"/>
          </a:p>
        </p:txBody>
      </p:sp>
      <p:sp>
        <p:nvSpPr>
          <p:cNvPr id="8" name="TextBox 7"/>
          <p:cNvSpPr txBox="1"/>
          <p:nvPr/>
        </p:nvSpPr>
        <p:spPr>
          <a:xfrm>
            <a:off x="136104" y="620688"/>
            <a:ext cx="892899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Заведующий лабораторией нейронных систем и глубокого обучения Центра живых систем МФТИ </a:t>
            </a:r>
            <a:r>
              <a:rPr lang="ru-RU" dirty="0">
                <a:solidFill>
                  <a:srgbClr val="0000FF"/>
                </a:solidFill>
              </a:rPr>
              <a:t>Михаил Бурцев </a:t>
            </a:r>
            <a:r>
              <a:rPr lang="ru-RU" b="0" dirty="0"/>
              <a:t>приводит предположительную карту развития нейронных сетей на ближайшие два </a:t>
            </a:r>
            <a:r>
              <a:rPr lang="ru-RU" b="0" dirty="0" smtClean="0"/>
              <a:t>года </a:t>
            </a:r>
            <a:r>
              <a:rPr lang="ru-RU" sz="1600" b="0" u="sng" dirty="0">
                <a:hlinkClick r:id="rId2"/>
              </a:rPr>
              <a:t>https://rg.ru/2016/07/26/neuro.html</a:t>
            </a:r>
            <a:r>
              <a:rPr lang="ru-RU" sz="1600" b="0" dirty="0"/>
              <a:t> </a:t>
            </a:r>
            <a:endParaRPr lang="ru-RU" b="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0" dirty="0"/>
              <a:t>системы распознавания и классификации объектов на изображениях;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0" dirty="0"/>
              <a:t>голосовые интерфейсы взаимодействия для интернета вещей;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0" dirty="0"/>
              <a:t>системы мониторинга качества обслуживания в </a:t>
            </a:r>
            <a:r>
              <a:rPr lang="ru-RU" b="0" dirty="0" err="1"/>
              <a:t>колл</a:t>
            </a:r>
            <a:r>
              <a:rPr lang="ru-RU" b="0" dirty="0"/>
              <a:t>-центрах;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0" dirty="0"/>
              <a:t>системы выявления неполадок (в том числе, предсказывающие время технического обслуживания), аномалий, </a:t>
            </a:r>
            <a:r>
              <a:rPr lang="ru-RU" b="0" dirty="0" err="1"/>
              <a:t>кибер</a:t>
            </a:r>
            <a:r>
              <a:rPr lang="ru-RU" b="0" dirty="0"/>
              <a:t>-физических угроз;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0" dirty="0"/>
              <a:t>системы интеллектуальной безопасности и мониторинга;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0" dirty="0"/>
              <a:t>замена ботами части функций операторов </a:t>
            </a:r>
            <a:r>
              <a:rPr lang="ru-RU" b="0" dirty="0" err="1"/>
              <a:t>колл</a:t>
            </a:r>
            <a:r>
              <a:rPr lang="ru-RU" b="0" dirty="0"/>
              <a:t>-центров;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0" dirty="0"/>
              <a:t>системы </a:t>
            </a:r>
            <a:r>
              <a:rPr lang="ru-RU" b="0" dirty="0" err="1"/>
              <a:t>видеоаналитики</a:t>
            </a:r>
            <a:r>
              <a:rPr lang="ru-RU" b="0" dirty="0"/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0" dirty="0"/>
              <a:t>самообучающиеся системы, оптимизирующие управление материальными потоками или расположение объектов (на складах, транспорте);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0" dirty="0"/>
              <a:t>интеллектуальные, самообучающиеся системы управления производственными процессами и устройствами (в том числе, робототехнические);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0" dirty="0"/>
              <a:t>появление систем универсального перевода «на лету» для конференций и персонального использования;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0" dirty="0"/>
              <a:t>появление ботов-консультантов технической поддержки или персональных ассистентов, по функциям близким к человеку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570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2708920"/>
            <a:ext cx="8229600" cy="3886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altLang="ru-RU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ru-RU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ru-RU" alt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 за внимание</a:t>
            </a:r>
            <a:r>
              <a:rPr lang="en-US" alt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pic>
        <p:nvPicPr>
          <p:cNvPr id="4" name="Picture 2" descr="http://kairiai.siauliai.lm.lt/mokykla/downnew.php?id=1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3142109" cy="411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EE099-E443-44A0-B174-5BB6143BC501}" type="datetime1">
              <a:rPr lang="ru-RU" altLang="ru-RU" smtClean="0"/>
              <a:t>22.04.2018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Ососков Г. А.   Нейронные сети                                      </a:t>
            </a:r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8442F-AA51-453E-A45D-AEAE194BB88B}" type="slidenum">
              <a:rPr lang="ru-RU" altLang="ru-RU" smtClean="0"/>
              <a:pPr/>
              <a:t>73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5052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-7.51445E-7 L -0.00399 -0.05965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2983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2831" y="17457"/>
            <a:ext cx="9081232" cy="595313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rgbClr val="0000FF"/>
                </a:solidFill>
                <a:latin typeface="+mn-lt"/>
              </a:rPr>
              <a:t>ИНС, </a:t>
            </a:r>
            <a:r>
              <a:rPr lang="ru-RU" altLang="ru-RU" sz="2800" b="1" dirty="0">
                <a:solidFill>
                  <a:srgbClr val="0000FF"/>
                </a:solidFill>
                <a:latin typeface="+mn-lt"/>
              </a:rPr>
              <a:t>применяемые в </a:t>
            </a:r>
            <a:r>
              <a:rPr lang="ru-RU" altLang="ru-RU" sz="2800" b="1" dirty="0" smtClean="0">
                <a:solidFill>
                  <a:srgbClr val="0000FF"/>
                </a:solidFill>
                <a:latin typeface="+mn-lt"/>
              </a:rPr>
              <a:t>экспериментальной физике</a:t>
            </a:r>
            <a:endParaRPr lang="en-US" altLang="ru-RU" sz="2800" b="1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40964" name="Picture 4" descr="ML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" y="836325"/>
            <a:ext cx="3563938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037091" y="564069"/>
            <a:ext cx="7136972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342900" indent="-342900" eaLnBrk="0" hangingPunct="0">
              <a:buAutoNum type="arabicPeriod"/>
            </a:pPr>
            <a:r>
              <a:rPr lang="ru-RU" altLang="ru-RU" dirty="0" smtClean="0">
                <a:solidFill>
                  <a:srgbClr val="0000FF"/>
                </a:solidFill>
              </a:rPr>
              <a:t>Прямоточная </a:t>
            </a:r>
            <a:r>
              <a:rPr lang="ru-RU" altLang="ru-RU" dirty="0">
                <a:solidFill>
                  <a:srgbClr val="0000FF"/>
                </a:solidFill>
              </a:rPr>
              <a:t>ИНС  или многослойный </a:t>
            </a:r>
            <a:r>
              <a:rPr lang="ru-RU" altLang="ru-RU" dirty="0" smtClean="0">
                <a:solidFill>
                  <a:srgbClr val="0000FF"/>
                </a:solidFill>
              </a:rPr>
              <a:t>персептрон (МСП) </a:t>
            </a:r>
            <a:r>
              <a:rPr lang="ru-RU" altLang="ru-RU" dirty="0">
                <a:solidFill>
                  <a:srgbClr val="0000FF"/>
                </a:solidFill>
              </a:rPr>
              <a:t>(МСП,</a:t>
            </a:r>
            <a:r>
              <a:rPr lang="en-US" altLang="ru-RU" dirty="0">
                <a:solidFill>
                  <a:srgbClr val="0000FF"/>
                </a:solidFill>
              </a:rPr>
              <a:t>RBF-</a:t>
            </a:r>
            <a:r>
              <a:rPr lang="ru-RU" altLang="ru-RU" dirty="0" smtClean="0">
                <a:solidFill>
                  <a:srgbClr val="0000FF"/>
                </a:solidFill>
              </a:rPr>
              <a:t>сети).   </a:t>
            </a:r>
            <a:endParaRPr lang="en-US" altLang="ru-RU" sz="20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-3644900" y="1968500"/>
            <a:ext cx="19653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276600" y="5734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ru-RU" b="1">
              <a:solidFill>
                <a:srgbClr val="0000FF"/>
              </a:solidFill>
              <a:effectLst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3591455" y="2063953"/>
            <a:ext cx="5552901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ru-RU" sz="2000" b="1" dirty="0" smtClean="0">
                <a:solidFill>
                  <a:srgbClr val="0000FF"/>
                </a:solidFill>
                <a:effectLst/>
              </a:rPr>
              <a:t>             </a:t>
            </a:r>
            <a:r>
              <a:rPr lang="ru-RU" altLang="ru-RU" sz="2000" b="1" dirty="0" smtClean="0">
                <a:solidFill>
                  <a:srgbClr val="0000FF"/>
                </a:solidFill>
                <a:effectLst/>
              </a:rPr>
              <a:t>Этапы применения МСП</a:t>
            </a:r>
            <a:r>
              <a:rPr lang="en-US" altLang="ru-RU" sz="2000" b="1" dirty="0" smtClean="0">
                <a:solidFill>
                  <a:srgbClr val="0000FF"/>
                </a:solidFill>
                <a:effectLst/>
              </a:rPr>
              <a:t>:</a:t>
            </a:r>
            <a:endParaRPr lang="fr-FR" altLang="ru-RU" sz="2000" b="1" dirty="0">
              <a:solidFill>
                <a:srgbClr val="0000FF"/>
              </a:solidFill>
              <a:effectLst/>
            </a:endParaRPr>
          </a:p>
          <a:p>
            <a:pPr>
              <a:buFontTx/>
              <a:buAutoNum type="arabicPeriod"/>
            </a:pPr>
            <a:endParaRPr lang="en-US" altLang="ru-RU" sz="800" b="1" dirty="0" smtClean="0">
              <a:effectLst/>
            </a:endParaRPr>
          </a:p>
          <a:p>
            <a:pPr>
              <a:buFontTx/>
              <a:buAutoNum type="arabicPeriod"/>
            </a:pPr>
            <a:r>
              <a:rPr lang="ru-RU" altLang="ru-RU" b="1" dirty="0" smtClean="0">
                <a:effectLst/>
              </a:rPr>
              <a:t>Создать обучающую выборку как набор пар</a:t>
            </a:r>
            <a:r>
              <a:rPr lang="en-US" altLang="ru-RU" b="1" dirty="0" smtClean="0">
                <a:effectLst/>
              </a:rPr>
              <a:t> </a:t>
            </a:r>
            <a:r>
              <a:rPr lang="en-US" b="1" dirty="0">
                <a:effectLst/>
              </a:rPr>
              <a:t>(</a:t>
            </a:r>
            <a:r>
              <a:rPr lang="en-US" b="1" dirty="0" err="1">
                <a:effectLst/>
              </a:rPr>
              <a:t>X</a:t>
            </a:r>
            <a:r>
              <a:rPr lang="en-US" b="1" baseline="-25000" dirty="0" err="1">
                <a:effectLst/>
              </a:rPr>
              <a:t>i</a:t>
            </a:r>
            <a:r>
              <a:rPr lang="en-US" b="1" dirty="0" err="1">
                <a:effectLst/>
              </a:rPr>
              <a:t>,Z</a:t>
            </a:r>
            <a:r>
              <a:rPr lang="en-US" b="1" baseline="-25000" dirty="0" err="1">
                <a:effectLst/>
              </a:rPr>
              <a:t>i</a:t>
            </a:r>
            <a:r>
              <a:rPr lang="en-US" b="1" dirty="0" smtClean="0">
                <a:effectLst/>
              </a:rPr>
              <a:t>)</a:t>
            </a:r>
            <a:r>
              <a:rPr lang="ru-RU" b="1" dirty="0" smtClean="0">
                <a:effectLst/>
              </a:rPr>
              <a:t>, где</a:t>
            </a:r>
            <a:r>
              <a:rPr lang="en-US" b="1" dirty="0" smtClean="0">
                <a:effectLst/>
              </a:rPr>
              <a:t> X</a:t>
            </a:r>
            <a:r>
              <a:rPr lang="en-US" b="1" baseline="-25000" dirty="0" smtClean="0">
                <a:effectLst/>
              </a:rPr>
              <a:t>i </a:t>
            </a:r>
            <a:r>
              <a:rPr lang="en-US" altLang="ru-RU" b="1" dirty="0" smtClean="0">
                <a:effectLst/>
              </a:rPr>
              <a:t>– </a:t>
            </a:r>
            <a:r>
              <a:rPr lang="ru-RU" altLang="ru-RU" b="1" dirty="0" smtClean="0">
                <a:effectLst/>
              </a:rPr>
              <a:t>входное значение</a:t>
            </a:r>
            <a:r>
              <a:rPr lang="en-US" altLang="ru-RU" b="1" dirty="0" smtClean="0">
                <a:effectLst/>
              </a:rPr>
              <a:t>, </a:t>
            </a:r>
            <a:r>
              <a:rPr lang="en-US" b="1" dirty="0" err="1">
                <a:effectLst/>
              </a:rPr>
              <a:t>Z</a:t>
            </a:r>
            <a:r>
              <a:rPr lang="en-US" b="1" baseline="-25000" dirty="0" err="1">
                <a:effectLst/>
              </a:rPr>
              <a:t>i</a:t>
            </a:r>
            <a:r>
              <a:rPr lang="en-US" altLang="ru-RU" b="1" dirty="0" smtClean="0">
                <a:effectLst/>
              </a:rPr>
              <a:t> – </a:t>
            </a:r>
            <a:r>
              <a:rPr lang="ru-RU" altLang="ru-RU" b="1" dirty="0" smtClean="0">
                <a:effectLst/>
              </a:rPr>
              <a:t>его целевое значение</a:t>
            </a:r>
            <a:r>
              <a:rPr lang="en-US" altLang="ru-RU" b="1" dirty="0" smtClean="0">
                <a:solidFill>
                  <a:srgbClr val="0000FF"/>
                </a:solidFill>
                <a:effectLst/>
              </a:rPr>
              <a:t>.</a:t>
            </a:r>
            <a:endParaRPr lang="en-US" b="1" baseline="-25000" dirty="0" smtClean="0">
              <a:effectLst/>
            </a:endParaRPr>
          </a:p>
          <a:p>
            <a:pPr lvl="0">
              <a:buAutoNum type="arabicPeriod"/>
            </a:pPr>
            <a:endParaRPr lang="ru-RU" sz="800" dirty="0">
              <a:effectLst/>
            </a:endParaRPr>
          </a:p>
          <a:p>
            <a:pPr marL="342900" indent="-342900">
              <a:buAutoNum type="arabicPeriod" startAt="2"/>
            </a:pPr>
            <a:r>
              <a:rPr lang="ru-RU" altLang="ru-RU" b="1" dirty="0" smtClean="0">
                <a:effectLst/>
              </a:rPr>
              <a:t>Обучить МСП, т.е. так подстроить веса </a:t>
            </a:r>
            <a:r>
              <a:rPr lang="en-US" altLang="ru-RU" b="0" i="1" dirty="0" err="1" smtClean="0"/>
              <a:t>w</a:t>
            </a:r>
            <a:r>
              <a:rPr lang="en-US" altLang="ru-RU" b="0" i="1" baseline="-25000" dirty="0" err="1" smtClean="0"/>
              <a:t>ij</a:t>
            </a:r>
            <a:r>
              <a:rPr lang="ru-RU" altLang="ru-RU" dirty="0" smtClean="0"/>
              <a:t>, чтобы сеть определяла правильный выход для входов, не использованных при обучении</a:t>
            </a:r>
            <a:endParaRPr lang="en-GB" altLang="ru-RU" b="1" i="1" dirty="0">
              <a:effectLst/>
            </a:endParaRPr>
          </a:p>
          <a:p>
            <a:endParaRPr lang="en-US" altLang="ru-RU" sz="800" b="1" dirty="0">
              <a:effectLst/>
            </a:endParaRPr>
          </a:p>
          <a:p>
            <a:r>
              <a:rPr lang="en-US" altLang="ru-RU" b="1" dirty="0" smtClean="0">
                <a:effectLst/>
              </a:rPr>
              <a:t>3. </a:t>
            </a:r>
            <a:r>
              <a:rPr lang="ru-RU" altLang="ru-RU" b="1" dirty="0" smtClean="0">
                <a:effectLst/>
              </a:rPr>
              <a:t>Протестировать МСП на тестовой выборке</a:t>
            </a:r>
            <a:endParaRPr lang="en-US" altLang="ru-RU" b="1" dirty="0" smtClean="0">
              <a:effectLst/>
            </a:endParaRPr>
          </a:p>
          <a:p>
            <a:endParaRPr lang="en-US" altLang="ru-RU" sz="800" b="1" dirty="0" smtClean="0">
              <a:effectLst/>
            </a:endParaRPr>
          </a:p>
          <a:p>
            <a:pPr marL="265113" indent="-265113"/>
            <a:r>
              <a:rPr lang="en-US" altLang="ru-RU" b="1" dirty="0" smtClean="0">
                <a:effectLst/>
              </a:rPr>
              <a:t>4. </a:t>
            </a:r>
            <a:r>
              <a:rPr lang="ru-RU" altLang="ru-RU" b="1" dirty="0" smtClean="0">
                <a:effectLst/>
              </a:rPr>
              <a:t>Обученная сеть реализуется как программа или </a:t>
            </a:r>
            <a:r>
              <a:rPr lang="ru-RU" altLang="ru-RU" b="1" dirty="0" err="1" smtClean="0">
                <a:solidFill>
                  <a:srgbClr val="D53807"/>
                </a:solidFill>
                <a:effectLst/>
              </a:rPr>
              <a:t>нейрочип</a:t>
            </a:r>
            <a:r>
              <a:rPr lang="ru-RU" altLang="ru-RU" b="1" dirty="0" smtClean="0">
                <a:solidFill>
                  <a:srgbClr val="D53807"/>
                </a:solidFill>
                <a:effectLst/>
              </a:rPr>
              <a:t> </a:t>
            </a:r>
            <a:r>
              <a:rPr lang="ru-RU" altLang="ru-RU" b="1" dirty="0" smtClean="0">
                <a:effectLst/>
              </a:rPr>
              <a:t>для очень быстрого применения</a:t>
            </a:r>
            <a:endParaRPr lang="en-US" altLang="ru-RU" b="1" dirty="0">
              <a:effectLst/>
            </a:endParaRP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1361890" y="2684046"/>
            <a:ext cx="16221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sz="1600" b="0" i="1" dirty="0" smtClean="0">
                <a:effectLst/>
              </a:rPr>
              <a:t>h</a:t>
            </a:r>
            <a:r>
              <a:rPr lang="en-US" altLang="ru-RU" sz="1600" b="0" i="1" baseline="-25000" dirty="0" smtClean="0">
                <a:effectLst/>
              </a:rPr>
              <a:t>i</a:t>
            </a:r>
            <a:r>
              <a:rPr lang="en-US" altLang="ru-RU" sz="1600" b="0" i="1" dirty="0" smtClean="0">
                <a:effectLst/>
              </a:rPr>
              <a:t>=g(</a:t>
            </a:r>
            <a:r>
              <a:rPr lang="el-GR" altLang="ru-RU" sz="1600" b="0" dirty="0">
                <a:effectLst/>
              </a:rPr>
              <a:t>Σ</a:t>
            </a:r>
            <a:r>
              <a:rPr lang="en-US" altLang="ru-RU" sz="1600" b="0" i="1" baseline="-25000" dirty="0" err="1">
                <a:effectLst/>
              </a:rPr>
              <a:t>j</a:t>
            </a:r>
            <a:r>
              <a:rPr lang="en-US" altLang="ru-RU" sz="1600" b="0" i="1" dirty="0" err="1">
                <a:effectLst/>
              </a:rPr>
              <a:t>w</a:t>
            </a:r>
            <a:r>
              <a:rPr lang="en-US" altLang="ru-RU" sz="1600" b="0" i="1" baseline="-25000" dirty="0" err="1">
                <a:effectLst/>
              </a:rPr>
              <a:t>ij</a:t>
            </a:r>
            <a:r>
              <a:rPr lang="en-US" altLang="ru-RU" sz="1600" b="0" i="1" dirty="0">
                <a:effectLst/>
              </a:rPr>
              <a:t> </a:t>
            </a:r>
            <a:r>
              <a:rPr lang="en-US" altLang="ru-RU" sz="1600" b="0" i="1" dirty="0" err="1">
                <a:effectLst/>
              </a:rPr>
              <a:t>s</a:t>
            </a:r>
            <a:r>
              <a:rPr lang="en-US" altLang="ru-RU" sz="1600" b="0" i="1" baseline="-25000" dirty="0" err="1">
                <a:effectLst/>
              </a:rPr>
              <a:t>j</a:t>
            </a:r>
            <a:r>
              <a:rPr lang="en-US" altLang="ru-RU" sz="1600" b="0" i="1" dirty="0">
                <a:effectLst/>
              </a:rPr>
              <a:t>)</a:t>
            </a:r>
            <a:endParaRPr lang="en-US" altLang="ru-RU" sz="1600" b="0" dirty="0">
              <a:solidFill>
                <a:srgbClr val="0000FF"/>
              </a:solidFill>
              <a:effectLst/>
            </a:endParaRPr>
          </a:p>
        </p:txBody>
      </p:sp>
      <p:graphicFrame>
        <p:nvGraphicFramePr>
          <p:cNvPr id="40976" name="Object 1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794053148"/>
              </p:ext>
            </p:extLst>
          </p:nvPr>
        </p:nvGraphicFramePr>
        <p:xfrm>
          <a:off x="25226" y="3935035"/>
          <a:ext cx="2283173" cy="2194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668" r:id="rId5" imgW="2467319" imgH="2371429" progId="Unknown">
                  <p:embed/>
                </p:oleObj>
              </mc:Choice>
              <mc:Fallback>
                <p:oleObj r:id="rId5" imgW="2467319" imgH="2371429" progId="Unknown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6" y="3935035"/>
                        <a:ext cx="2283173" cy="2194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8" name="Text Box 18"/>
          <p:cNvSpPr txBox="1">
            <a:spLocks noChangeArrowheads="1"/>
          </p:cNvSpPr>
          <p:nvPr/>
        </p:nvSpPr>
        <p:spPr bwMode="auto">
          <a:xfrm>
            <a:off x="1166813" y="2655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ru-RU">
              <a:effectLst/>
            </a:endParaRP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62769" y="3356992"/>
            <a:ext cx="30690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b="1" dirty="0">
                <a:solidFill>
                  <a:srgbClr val="0000FF"/>
                </a:solidFill>
                <a:effectLst/>
              </a:rPr>
              <a:t>2</a:t>
            </a:r>
            <a:r>
              <a:rPr lang="en-US" altLang="ru-RU" dirty="0">
                <a:solidFill>
                  <a:srgbClr val="0000FF"/>
                </a:solidFill>
                <a:effectLst/>
              </a:rPr>
              <a:t>. </a:t>
            </a:r>
            <a:r>
              <a:rPr lang="ru-RU" altLang="ru-RU" b="1" dirty="0" err="1" smtClean="0">
                <a:solidFill>
                  <a:srgbClr val="0000FF"/>
                </a:solidFill>
                <a:effectLst/>
              </a:rPr>
              <a:t>Полносвязная</a:t>
            </a:r>
            <a:r>
              <a:rPr lang="ru-RU" altLang="ru-RU" b="1" dirty="0" smtClean="0">
                <a:solidFill>
                  <a:srgbClr val="0000FF"/>
                </a:solidFill>
                <a:effectLst/>
              </a:rPr>
              <a:t> ИНС </a:t>
            </a:r>
          </a:p>
          <a:p>
            <a:r>
              <a:rPr lang="ru-RU" altLang="ru-RU" dirty="0" smtClean="0">
                <a:solidFill>
                  <a:srgbClr val="0000FF"/>
                </a:solidFill>
              </a:rPr>
              <a:t>(сеть </a:t>
            </a:r>
            <a:r>
              <a:rPr lang="ru-RU" altLang="ru-RU" dirty="0" err="1" smtClean="0">
                <a:solidFill>
                  <a:srgbClr val="0000FF"/>
                </a:solidFill>
              </a:rPr>
              <a:t>Хопфилда</a:t>
            </a:r>
            <a:r>
              <a:rPr lang="ru-RU" altLang="ru-RU" dirty="0" smtClean="0">
                <a:solidFill>
                  <a:srgbClr val="0000FF"/>
                </a:solidFill>
              </a:rPr>
              <a:t>)</a:t>
            </a:r>
            <a:endParaRPr lang="en-US" altLang="ru-RU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0" y="2933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271341" y="58978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/>
              </a:rPr>
              <a:t>Самообучение </a:t>
            </a:r>
            <a:endParaRPr lang="ru-RU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628528"/>
              </p:ext>
            </p:extLst>
          </p:nvPr>
        </p:nvGraphicFramePr>
        <p:xfrm>
          <a:off x="3460750" y="1871146"/>
          <a:ext cx="1269018" cy="38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669" name="Формула" r:id="rId7" imgW="1257300" imgH="381000" progId="Equation.3">
                  <p:embed/>
                </p:oleObj>
              </mc:Choice>
              <mc:Fallback>
                <p:oleObj name="Формула" r:id="rId7" imgW="1257300" imgH="381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750" y="1871146"/>
                        <a:ext cx="1269018" cy="3856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99992" y="902623"/>
            <a:ext cx="4644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>
                <a:solidFill>
                  <a:srgbClr val="C00000"/>
                </a:solidFill>
              </a:rPr>
              <a:t>Обучение с </a:t>
            </a:r>
            <a:r>
              <a:rPr lang="ru-RU" altLang="ru-RU" dirty="0" smtClean="0">
                <a:solidFill>
                  <a:srgbClr val="C00000"/>
                </a:solidFill>
              </a:rPr>
              <a:t>учителем. </a:t>
            </a:r>
          </a:p>
          <a:p>
            <a:r>
              <a:rPr lang="ru-RU" altLang="ru-RU" sz="1400" dirty="0" smtClean="0">
                <a:solidFill>
                  <a:srgbClr val="C00000"/>
                </a:solidFill>
              </a:rPr>
              <a:t>Цель обучения – определить веса так, чтобы обученная сеть решала задачу распознавания или классификации. </a:t>
            </a:r>
            <a:endParaRPr lang="ru-RU" sz="1400" dirty="0"/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62769" y="3212976"/>
            <a:ext cx="315278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Прямая соединительная линия 22"/>
          <p:cNvCxnSpPr/>
          <p:nvPr/>
        </p:nvCxnSpPr>
        <p:spPr bwMode="auto">
          <a:xfrm flipH="1" flipV="1">
            <a:off x="3215557" y="3212977"/>
            <a:ext cx="718" cy="32403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Дата 9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AC3C5BA-93C9-4373-A2AC-25887C0706B6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000000"/>
                </a:solidFill>
              </a:rPr>
              <a:t>Ососков Г. А.   Нейронные сети                                      </a:t>
            </a:r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8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9" y="461665"/>
            <a:ext cx="7380311" cy="1200634"/>
          </a:xfrm>
        </p:spPr>
        <p:txBody>
          <a:bodyPr/>
          <a:lstStyle/>
          <a:p>
            <a:pPr marL="0" indent="0" algn="l"/>
            <a:r>
              <a:rPr lang="ru-RU" sz="2200" b="1" dirty="0" smtClean="0">
                <a:solidFill>
                  <a:srgbClr val="0000FF"/>
                </a:solidFill>
              </a:rPr>
              <a:t/>
            </a:r>
            <a:br>
              <a:rPr lang="ru-RU" sz="2200" b="1" dirty="0" smtClean="0">
                <a:solidFill>
                  <a:srgbClr val="0000FF"/>
                </a:solidFill>
              </a:rPr>
            </a:br>
            <a:r>
              <a:rPr lang="ru-RU" sz="1800" b="1" dirty="0" smtClean="0">
                <a:solidFill>
                  <a:srgbClr val="0000FF"/>
                </a:solidFill>
              </a:rPr>
              <a:t>Задача: обучить сеть определять, </a:t>
            </a:r>
            <a:r>
              <a:rPr lang="ru-RU" sz="1800" b="1" dirty="0">
                <a:solidFill>
                  <a:srgbClr val="0000FF"/>
                </a:solidFill>
              </a:rPr>
              <a:t>где </a:t>
            </a:r>
            <a:r>
              <a:rPr lang="ru-RU" sz="1800" b="1" dirty="0" smtClean="0">
                <a:solidFill>
                  <a:srgbClr val="0000FF"/>
                </a:solidFill>
              </a:rPr>
              <a:t>точка, - </a:t>
            </a:r>
            <a:r>
              <a:rPr lang="ru-RU" sz="1800" b="1" dirty="0">
                <a:solidFill>
                  <a:srgbClr val="0000FF"/>
                </a:solidFill>
              </a:rPr>
              <a:t>внутри круга или вне </a:t>
            </a:r>
            <a:r>
              <a:rPr lang="ru-RU" sz="1800" b="1" dirty="0" smtClean="0">
                <a:solidFill>
                  <a:srgbClr val="0000FF"/>
                </a:solidFill>
              </a:rPr>
              <a:t>него. </a:t>
            </a:r>
            <a:r>
              <a:rPr lang="ru-RU" sz="1800" b="1" dirty="0" smtClean="0">
                <a:solidFill>
                  <a:schemeClr val="tx1"/>
                </a:solidFill>
              </a:rPr>
              <a:t>О</a:t>
            </a:r>
            <a:r>
              <a:rPr lang="ru-RU" sz="1800" dirty="0" smtClean="0"/>
              <a:t>бучающая выборка из 1000 троек чисел: </a:t>
            </a:r>
            <a:r>
              <a:rPr lang="ru-RU" sz="1800" dirty="0"/>
              <a:t>на вход сети подают по 3 числа</a:t>
            </a:r>
            <a:r>
              <a:rPr lang="en-US" sz="1800" dirty="0"/>
              <a:t> </a:t>
            </a:r>
            <a:r>
              <a:rPr lang="ru-RU" sz="1800" dirty="0"/>
              <a:t>(</a:t>
            </a:r>
            <a:r>
              <a:rPr lang="en-US" sz="1800" dirty="0"/>
              <a:t>X</a:t>
            </a:r>
            <a:r>
              <a:rPr lang="ru-RU" sz="1800" dirty="0"/>
              <a:t>,</a:t>
            </a:r>
            <a:r>
              <a:rPr lang="en-US" sz="1800" dirty="0"/>
              <a:t>Y, Z</a:t>
            </a:r>
            <a:r>
              <a:rPr lang="ru-RU" sz="1800" dirty="0"/>
              <a:t>) :  координаты точки </a:t>
            </a:r>
            <a:r>
              <a:rPr lang="en-US" sz="1800" dirty="0"/>
              <a:t>X,Y </a:t>
            </a:r>
            <a:r>
              <a:rPr lang="ru-RU" sz="1800" dirty="0"/>
              <a:t>и признак </a:t>
            </a:r>
            <a:r>
              <a:rPr lang="en-US" sz="1800" dirty="0"/>
              <a:t>Z </a:t>
            </a:r>
            <a:r>
              <a:rPr lang="ru-RU" sz="1800" dirty="0" smtClean="0"/>
              <a:t>(</a:t>
            </a:r>
            <a:r>
              <a:rPr lang="en-US" sz="1800" dirty="0"/>
              <a:t>Z </a:t>
            </a:r>
            <a:r>
              <a:rPr lang="ru-RU" sz="1800" dirty="0" smtClean="0"/>
              <a:t>=1 </a:t>
            </a:r>
            <a:r>
              <a:rPr lang="ru-RU" sz="1800" dirty="0"/>
              <a:t>- внутри круга или </a:t>
            </a:r>
            <a:r>
              <a:rPr lang="en-US" sz="1800" dirty="0"/>
              <a:t>Z </a:t>
            </a:r>
            <a:r>
              <a:rPr lang="ru-RU" sz="1800" dirty="0" smtClean="0"/>
              <a:t>=0 </a:t>
            </a:r>
            <a:r>
              <a:rPr lang="ru-RU" sz="1800" dirty="0"/>
              <a:t>– вне его).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9" name="Объект 4"/>
          <p:cNvSpPr>
            <a:spLocks noGrp="1"/>
          </p:cNvSpPr>
          <p:nvPr>
            <p:ph sz="half" idx="1"/>
          </p:nvPr>
        </p:nvSpPr>
        <p:spPr>
          <a:xfrm>
            <a:off x="0" y="1988840"/>
            <a:ext cx="9144000" cy="4536504"/>
          </a:xfrm>
        </p:spPr>
        <p:txBody>
          <a:bodyPr/>
          <a:lstStyle/>
          <a:p>
            <a:pPr marL="0" indent="0">
              <a:buNone/>
            </a:pPr>
            <a:r>
              <a:rPr lang="ru-RU" sz="1400" b="1" dirty="0" smtClean="0">
                <a:solidFill>
                  <a:srgbClr val="0000FF"/>
                </a:solidFill>
              </a:rPr>
              <a:t>Порядок работы: </a:t>
            </a:r>
            <a:r>
              <a:rPr lang="en-GB" sz="1400" dirty="0">
                <a:solidFill>
                  <a:srgbClr val="0000FF"/>
                </a:solidFill>
                <a:hlinkClick r:id="rId2"/>
              </a:rPr>
              <a:t>http://studopedia.su/11_111995_poryadok-raboti-s-Neural-Network-Wizard.html</a:t>
            </a:r>
            <a:r>
              <a:rPr lang="ru-RU" sz="1400" dirty="0">
                <a:solidFill>
                  <a:srgbClr val="0000FF"/>
                </a:solidFill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ru-RU" sz="1600" b="1" dirty="0" smtClean="0"/>
              <a:t>Ввод </a:t>
            </a:r>
            <a:r>
              <a:rPr lang="ru-RU" sz="1600" b="1" dirty="0"/>
              <a:t>обучающей выборки (формат)</a:t>
            </a:r>
          </a:p>
          <a:p>
            <a:pPr>
              <a:buFont typeface="+mj-lt"/>
              <a:buAutoNum type="arabicPeriod"/>
            </a:pPr>
            <a:r>
              <a:rPr lang="ru-RU" sz="1600" b="1" dirty="0" smtClean="0"/>
              <a:t>Нормировка </a:t>
            </a:r>
            <a:r>
              <a:rPr lang="ru-RU" sz="1600" b="1" dirty="0"/>
              <a:t>входных данных</a:t>
            </a:r>
          </a:p>
          <a:p>
            <a:pPr>
              <a:buFont typeface="+mj-lt"/>
              <a:buAutoNum type="arabicPeriod"/>
            </a:pPr>
            <a:r>
              <a:rPr lang="ru-RU" sz="1600" b="1" dirty="0"/>
              <a:t>Выбор структуры МСП: 2-5-1</a:t>
            </a:r>
          </a:p>
          <a:p>
            <a:pPr>
              <a:buFont typeface="+mj-lt"/>
              <a:buAutoNum type="arabicPeriod"/>
            </a:pPr>
            <a:r>
              <a:rPr lang="ru-RU" sz="1600" b="1" dirty="0"/>
              <a:t>Задание параметра </a:t>
            </a:r>
            <a:r>
              <a:rPr lang="en-US" sz="1600" b="1" dirty="0">
                <a:sym typeface="Symbol"/>
              </a:rPr>
              <a:t> </a:t>
            </a:r>
            <a:r>
              <a:rPr lang="ru-RU" sz="1600" b="1" dirty="0" smtClean="0">
                <a:sym typeface="Symbol"/>
              </a:rPr>
              <a:t> </a:t>
            </a:r>
            <a:r>
              <a:rPr lang="ru-RU" sz="1600" b="1" dirty="0" smtClean="0"/>
              <a:t>функции </a:t>
            </a:r>
            <a:r>
              <a:rPr lang="ru-RU" sz="1600" b="1" dirty="0"/>
              <a:t>активации</a:t>
            </a:r>
          </a:p>
          <a:p>
            <a:pPr>
              <a:buFont typeface="+mj-lt"/>
              <a:buAutoNum type="arabicPeriod"/>
            </a:pPr>
            <a:r>
              <a:rPr lang="ru-RU" sz="1600" b="1" dirty="0"/>
              <a:t>Определение % выборки </a:t>
            </a:r>
            <a:endParaRPr lang="ru-RU" sz="1600" b="1" dirty="0" smtClean="0"/>
          </a:p>
          <a:p>
            <a:pPr marL="0" indent="0">
              <a:buNone/>
            </a:pPr>
            <a:r>
              <a:rPr lang="ru-RU" sz="1600" b="1" dirty="0"/>
              <a:t> </a:t>
            </a:r>
            <a:r>
              <a:rPr lang="ru-RU" sz="1600" b="1" dirty="0" smtClean="0"/>
              <a:t>     на </a:t>
            </a:r>
            <a:r>
              <a:rPr lang="ru-RU" sz="1600" b="1" dirty="0"/>
              <a:t>обучение и на тестирование</a:t>
            </a:r>
          </a:p>
          <a:p>
            <a:pPr>
              <a:buFont typeface="+mj-lt"/>
              <a:buAutoNum type="arabicPeriod" startAt="6"/>
            </a:pPr>
            <a:r>
              <a:rPr lang="ru-RU" sz="1600" b="1" dirty="0"/>
              <a:t>Запуск обучения</a:t>
            </a:r>
          </a:p>
          <a:p>
            <a:pPr>
              <a:buFont typeface="+mj-lt"/>
              <a:buAutoNum type="arabicPeriod" startAt="6"/>
            </a:pPr>
            <a:r>
              <a:rPr lang="ru-RU" sz="1600" b="1" dirty="0"/>
              <a:t>Возможность проверки работы обученной </a:t>
            </a:r>
            <a:endParaRPr lang="ru-RU" sz="1600" b="1" dirty="0" smtClean="0"/>
          </a:p>
          <a:p>
            <a:pPr marL="0" indent="0">
              <a:buNone/>
            </a:pPr>
            <a:r>
              <a:rPr lang="ru-RU" sz="1600" b="1" dirty="0"/>
              <a:t> </a:t>
            </a:r>
            <a:r>
              <a:rPr lang="ru-RU" sz="1600" b="1" dirty="0" smtClean="0"/>
              <a:t>     сети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ru-RU" sz="1800" b="1" dirty="0" smtClean="0"/>
              <a:t>Хотя есть отличные </a:t>
            </a:r>
            <a:r>
              <a:rPr lang="ru-RU" sz="1800" b="1" dirty="0" err="1" smtClean="0"/>
              <a:t>нейропакеты</a:t>
            </a:r>
            <a:r>
              <a:rPr lang="ru-RU" sz="1800" b="1" dirty="0" smtClean="0"/>
              <a:t> в свободном доступе, однако все равно, - выбор структуры ИНС (число скрытых слоев и скрытых нейронов), выбор активации, инициализация весов, - все это остается </a:t>
            </a:r>
            <a:r>
              <a:rPr lang="ru-RU" sz="1800" b="1" dirty="0" smtClean="0">
                <a:solidFill>
                  <a:srgbClr val="0000FF"/>
                </a:solidFill>
              </a:rPr>
              <a:t>на уровне искусства </a:t>
            </a:r>
            <a:r>
              <a:rPr lang="ru-RU" sz="1800" b="1" dirty="0" smtClean="0"/>
              <a:t>или «магии».</a:t>
            </a:r>
            <a:endParaRPr lang="ru-RU" sz="1800" dirty="0"/>
          </a:p>
        </p:txBody>
      </p:sp>
      <p:pic>
        <p:nvPicPr>
          <p:cNvPr id="500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74" y="2348880"/>
            <a:ext cx="421484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70" y="412197"/>
            <a:ext cx="1584176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3688" y="1596263"/>
            <a:ext cx="7380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</a:rPr>
              <a:t>Решение с помощью  </a:t>
            </a:r>
            <a:r>
              <a:rPr lang="ru-RU" sz="2000" dirty="0" err="1">
                <a:solidFill>
                  <a:srgbClr val="0000FF"/>
                </a:solidFill>
              </a:rPr>
              <a:t>нейропакета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Neural Network Wizard</a:t>
            </a:r>
            <a:endParaRPr lang="ru-RU" sz="200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453335"/>
            <a:ext cx="2133600" cy="268139"/>
          </a:xfrm>
        </p:spPr>
        <p:txBody>
          <a:bodyPr/>
          <a:lstStyle/>
          <a:p>
            <a:fld id="{1BC95661-AF3E-4E6E-9983-E6168A954EEB}" type="datetime1">
              <a:rPr lang="ru-RU" smtClean="0">
                <a:solidFill>
                  <a:srgbClr val="000000"/>
                </a:solidFill>
              </a:rPr>
              <a:t>22.04.2018</a:t>
            </a:fld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0"/>
          </p:nvPr>
        </p:nvSpPr>
        <p:spPr>
          <a:xfrm>
            <a:off x="3124200" y="6453335"/>
            <a:ext cx="2895600" cy="268139"/>
          </a:xfrm>
        </p:spPr>
        <p:txBody>
          <a:bodyPr/>
          <a:lstStyle/>
          <a:p>
            <a:r>
              <a:rPr lang="ru-RU" dirty="0" err="1" smtClean="0">
                <a:solidFill>
                  <a:srgbClr val="000000"/>
                </a:solidFill>
              </a:rPr>
              <a:t>Ососков</a:t>
            </a:r>
            <a:r>
              <a:rPr lang="ru-RU" dirty="0" smtClean="0">
                <a:solidFill>
                  <a:srgbClr val="000000"/>
                </a:solidFill>
              </a:rPr>
              <a:t> Г. А.   Нейронные сети                                     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250E39-18FE-45A2-A9F7-DB9C62EA7E6B}" type="slidenum">
              <a:rPr lang="ru-RU" smtClean="0">
                <a:solidFill>
                  <a:srgbClr val="000000"/>
                </a:solidFill>
              </a:rPr>
              <a:pPr/>
              <a:t>9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369" y="0"/>
            <a:ext cx="887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00FF"/>
                </a:solidFill>
              </a:rPr>
              <a:t>Пример задачи на классификацию с помощью </a:t>
            </a:r>
            <a:r>
              <a:rPr lang="ru-RU" sz="2400" dirty="0" smtClean="0">
                <a:solidFill>
                  <a:srgbClr val="0000FF"/>
                </a:solidFill>
              </a:rPr>
              <a:t>МСП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58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1472234185</TotalTime>
  <Words>7956</Words>
  <Application>Microsoft Office PowerPoint</Application>
  <PresentationFormat>Экран (4:3)</PresentationFormat>
  <Paragraphs>1023</Paragraphs>
  <Slides>73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73</vt:i4>
      </vt:variant>
    </vt:vector>
  </HeadingPairs>
  <TitlesOfParts>
    <vt:vector size="80" baseType="lpstr">
      <vt:lpstr>Оформление по умолчанию</vt:lpstr>
      <vt:lpstr>Pixel</vt:lpstr>
      <vt:lpstr>Unknown</vt:lpstr>
      <vt:lpstr>Формула</vt:lpstr>
      <vt:lpstr>Equation</vt:lpstr>
      <vt:lpstr>Image</vt:lpstr>
      <vt:lpstr>Equation.2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может ИНС из одного нейрона</vt:lpstr>
      <vt:lpstr>Нейроклассификатор</vt:lpstr>
      <vt:lpstr>ИНС, применяемые в экспериментальной физике</vt:lpstr>
      <vt:lpstr> Задача: обучить сеть определять, где точка, - внутри круга или вне него. Обучающая выборка из 1000 троек чисел: на вход сети подают по 3 числа (X,Y, Z) :  координаты точки X,Y и признак Z (Z =1 - внутри круга или Z =0 – вне его).   </vt:lpstr>
      <vt:lpstr>Тайны обучения.  Что внутри черного ящика ИНС?</vt:lpstr>
      <vt:lpstr>Проблемы минимизации функции ошибки сети</vt:lpstr>
      <vt:lpstr>Минимизация – вычислительные приемы</vt:lpstr>
      <vt:lpstr>Почему ИНС так востребованы в физике </vt:lpstr>
      <vt:lpstr>Ядерно-физический эксперимент и возникающие задачи  </vt:lpstr>
      <vt:lpstr>Презентация PowerPoint</vt:lpstr>
      <vt:lpstr>Идентификация частиц по данным детектора RICH - это задача выбора между двумя гипотезами </vt:lpstr>
      <vt:lpstr>2. МСП в решении генетических задач</vt:lpstr>
      <vt:lpstr>Презентация PowerPoint</vt:lpstr>
      <vt:lpstr>Почему, собственно, многослойный персептрон?</vt:lpstr>
      <vt:lpstr>Презентация PowerPoint</vt:lpstr>
      <vt:lpstr>Презентация PowerPoint</vt:lpstr>
      <vt:lpstr>Алгоритм N2 обучения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Нейронная сеть Хопфилда (ХНС)</vt:lpstr>
      <vt:lpstr>Ассоциативная память</vt:lpstr>
      <vt:lpstr>Расширение ассоциативной памяти</vt:lpstr>
      <vt:lpstr>Распознавание треков. Метод сегментов.</vt:lpstr>
      <vt:lpstr>Пример применения для распознавания событий с короткоживущими частицами</vt:lpstr>
      <vt:lpstr>Роторные сети Хопфилда. Идея Петерсона (1990).</vt:lpstr>
      <vt:lpstr>Наше развитие этой идеи для треков   в магнитном поле (эксперимент ARES)</vt:lpstr>
      <vt:lpstr>Пример применения модифицированных роторных нейронов.  Обработка ионограмм. </vt:lpstr>
      <vt:lpstr>Презентация PowerPoint</vt:lpstr>
      <vt:lpstr>Эластичные нейронные сети Хопфилдова типа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Немного философии об изменяющемся мире</vt:lpstr>
      <vt:lpstr>4. Рекуррентные нейронные сети</vt:lpstr>
      <vt:lpstr>5. Сети LSTM</vt:lpstr>
      <vt:lpstr>Управляемые рекуррентные модули  GRU (Gated Recurrent Unit)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Сверточный автоэнкодер</vt:lpstr>
      <vt:lpstr>Сравнительные результаты  нейроклассификации протеинов</vt:lpstr>
      <vt:lpstr>Ускорение обучения ИНС путем применения карт GPU в облачной инфраструктуре </vt:lpstr>
      <vt:lpstr>Простой пример применения Keras</vt:lpstr>
      <vt:lpstr>Пример он-лайн оптимизации структуры и обучения глубокой ИНС</vt:lpstr>
      <vt:lpstr>Заключение.  Перспективы нейросетей с глубоким обучением</vt:lpstr>
      <vt:lpstr>Презентация PowerPoint</vt:lpstr>
      <vt:lpstr>Прогнозы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examples of neutron scattering data analysis using IDL</dc:title>
  <dc:creator>USER_3</dc:creator>
  <cp:lastModifiedBy>Gena</cp:lastModifiedBy>
  <cp:revision>536</cp:revision>
  <cp:lastPrinted>1996-09-10T13:20:06Z</cp:lastPrinted>
  <dcterms:created xsi:type="dcterms:W3CDTF">2002-06-18T07:10:30Z</dcterms:created>
  <dcterms:modified xsi:type="dcterms:W3CDTF">2018-04-22T19:58:15Z</dcterms:modified>
</cp:coreProperties>
</file>