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6" r:id="rId6"/>
    <p:sldMasterId id="2147483758" r:id="rId7"/>
    <p:sldMasterId id="2147483772" r:id="rId8"/>
    <p:sldMasterId id="2147483786" r:id="rId9"/>
    <p:sldMasterId id="2147483800" r:id="rId10"/>
    <p:sldMasterId id="2147483814" r:id="rId11"/>
    <p:sldMasterId id="2147483828" r:id="rId12"/>
    <p:sldMasterId id="2147483843" r:id="rId13"/>
    <p:sldMasterId id="2147483857" r:id="rId14"/>
  </p:sldMasterIdLst>
  <p:notesMasterIdLst>
    <p:notesMasterId r:id="rId62"/>
  </p:notesMasterIdLst>
  <p:sldIdLst>
    <p:sldId id="257" r:id="rId15"/>
    <p:sldId id="296" r:id="rId16"/>
    <p:sldId id="259" r:id="rId17"/>
    <p:sldId id="298" r:id="rId18"/>
    <p:sldId id="256" r:id="rId19"/>
    <p:sldId id="260" r:id="rId20"/>
    <p:sldId id="267" r:id="rId21"/>
    <p:sldId id="268" r:id="rId22"/>
    <p:sldId id="272" r:id="rId23"/>
    <p:sldId id="269" r:id="rId24"/>
    <p:sldId id="270" r:id="rId25"/>
    <p:sldId id="271" r:id="rId26"/>
    <p:sldId id="273" r:id="rId27"/>
    <p:sldId id="274" r:id="rId28"/>
    <p:sldId id="305" r:id="rId29"/>
    <p:sldId id="300" r:id="rId30"/>
    <p:sldId id="303" r:id="rId31"/>
    <p:sldId id="304" r:id="rId32"/>
    <p:sldId id="278" r:id="rId33"/>
    <p:sldId id="279" r:id="rId34"/>
    <p:sldId id="280" r:id="rId35"/>
    <p:sldId id="281" r:id="rId36"/>
    <p:sldId id="282" r:id="rId37"/>
    <p:sldId id="314" r:id="rId38"/>
    <p:sldId id="315" r:id="rId39"/>
    <p:sldId id="316" r:id="rId40"/>
    <p:sldId id="283" r:id="rId41"/>
    <p:sldId id="284" r:id="rId42"/>
    <p:sldId id="285" r:id="rId43"/>
    <p:sldId id="286" r:id="rId44"/>
    <p:sldId id="287" r:id="rId45"/>
    <p:sldId id="289" r:id="rId46"/>
    <p:sldId id="265" r:id="rId47"/>
    <p:sldId id="292" r:id="rId48"/>
    <p:sldId id="294" r:id="rId49"/>
    <p:sldId id="293" r:id="rId50"/>
    <p:sldId id="262" r:id="rId51"/>
    <p:sldId id="317" r:id="rId52"/>
    <p:sldId id="295" r:id="rId53"/>
    <p:sldId id="291" r:id="rId54"/>
    <p:sldId id="306" r:id="rId55"/>
    <p:sldId id="307" r:id="rId56"/>
    <p:sldId id="308" r:id="rId57"/>
    <p:sldId id="309" r:id="rId58"/>
    <p:sldId id="311" r:id="rId59"/>
    <p:sldId id="312" r:id="rId60"/>
    <p:sldId id="313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EC"/>
    <a:srgbClr val="99FF99"/>
    <a:srgbClr val="2867CE"/>
    <a:srgbClr val="371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9" autoAdjust="0"/>
    <p:restoredTop sz="98593" autoAdjust="0"/>
  </p:normalViewPr>
  <p:slideViewPr>
    <p:cSldViewPr>
      <p:cViewPr varScale="1">
        <p:scale>
          <a:sx n="103" d="100"/>
          <a:sy n="103" d="100"/>
        </p:scale>
        <p:origin x="15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8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8F797-1AB2-4A5C-ABA4-9E952C0760A2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C2E18-4F27-4FAE-8155-5D892D3EE7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76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682625"/>
            <a:ext cx="4548187" cy="3409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2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21642"/>
            <a:ext cx="8334375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36D6FEC-DD91-4D8D-9D38-5947CED18D49}" type="datetime1">
              <a:rPr lang="en-US" altLang="ru-RU">
                <a:solidFill>
                  <a:prstClr val="black"/>
                </a:solidFill>
              </a:rPr>
              <a:pPr/>
              <a:t>3/17/2021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8095A65-5FDF-4F46-98E8-E2DD7C0F6B09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6600" cy="340995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21176"/>
            <a:ext cx="4310063" cy="4170363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C6948D4-1E31-4B8E-905E-01D8E769C9C4}" type="slidenum">
              <a:rPr lang="ru-RU" altLang="ru-RU" smtClean="0">
                <a:solidFill>
                  <a:schemeClr val="accent2"/>
                </a:solidFill>
                <a:latin typeface="Cambria" pitchFamily="18" charset="0"/>
              </a:rPr>
              <a:pPr eaLnBrk="1" hangingPunct="1"/>
              <a:t>16</a:t>
            </a:fld>
            <a:endParaRPr lang="ru-RU" altLang="ru-RU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4481F9-B858-4133-97C8-4B4763D5450A}" type="slidenum">
              <a:rPr lang="ru-RU" altLang="ru-RU" smtClean="0">
                <a:solidFill>
                  <a:schemeClr val="accent2"/>
                </a:solidFill>
                <a:latin typeface="Cambria" pitchFamily="18" charset="0"/>
              </a:rPr>
              <a:pPr eaLnBrk="1" hangingPunct="1"/>
              <a:t>17</a:t>
            </a:fld>
            <a:endParaRPr lang="ru-RU" altLang="ru-RU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6CED24-72D0-4CE5-A7DD-D9152835B66A}" type="slidenum">
              <a:rPr lang="ru-RU" altLang="ru-RU" smtClean="0">
                <a:solidFill>
                  <a:schemeClr val="accent2"/>
                </a:solidFill>
                <a:latin typeface="Cambria" pitchFamily="18" charset="0"/>
              </a:rPr>
              <a:pPr eaLnBrk="1" hangingPunct="1"/>
              <a:t>18</a:t>
            </a:fld>
            <a:endParaRPr lang="ru-RU" altLang="ru-RU">
              <a:solidFill>
                <a:schemeClr val="accent2"/>
              </a:solidFill>
              <a:latin typeface="Cambria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2A4A0C-287E-4B11-B47E-3FEE101F97FE}" type="datetime1">
              <a:rPr lang="en-US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3/17/2021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10F42C-8D41-4136-AF98-058D95263EEC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4113" y="682625"/>
            <a:ext cx="4548187" cy="3409950"/>
          </a:xfrm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11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BA0D5C0-3458-4CEF-A721-761B1AB39A6C}" type="slidenum">
              <a:rPr lang="en-US" altLang="ru-RU" b="1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ru-RU" b="1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53AEF-9FA9-40A6-A118-9F99E59CB8A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46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53AEF-9FA9-40A6-A118-9F99E59CB8A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4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F528-7484-43B2-851A-921202152B9D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2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3FF34-D2E8-4A6D-AA91-6DC825467B63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59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77DCA-E0DE-4A58-95EB-C9485692D55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76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D8A03-627C-4660-B7AE-03FB0799DF66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58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1C2EF-78FF-4D37-A617-5EABC36F927C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02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1F11C-8689-41E2-9853-60D527C76D1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56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7207D4-96C2-4EDD-AEF9-B642EE16E4A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20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748A32-284D-482D-A04B-7C5A98E1D43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961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16E22B-2C35-492A-A105-CA526141C17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5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C63FC8-D37B-40F1-83BC-13F051615E1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385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3164E9-2CBE-43DC-9B31-DCCD61E13AB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24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A37A21-2B90-4D29-9FED-ADE0E52F76E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9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EE27-5D9F-4E55-97AE-2FB776C96C42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154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9F0642-0936-473F-AF42-EEBEC11A3DC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86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D65D33-C3C6-4B34-921A-849B3AB1A8C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5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0B7D83-DDA2-43B9-8FC1-CAA61ABFD0A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6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E21B8-9992-4F49-B8A0-9F8C553E015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726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751-157E-46CE-8DC7-72CEB0788304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139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93B23-9BE5-46F7-88ED-914EFA29818E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43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F57909-1130-4D6D-BF6C-C3609D7332F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380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9791E0-B128-4205-8FF1-97DA5CBA1E1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26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92A2A6-7B5D-4199-8C82-6A3BCE1E261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036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6B271C-CC7D-419C-A140-97F12BD272D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21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281AF6-BE22-467C-B9BA-7095724B461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518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87D64B-4459-4C2D-9BC1-49D69ECC339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97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B53446-E12F-4AE9-9FD5-497455B8106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200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1A1518-BDE7-4266-ABB8-71BF47CDB40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306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5B4FBC-1CF9-4C5D-A262-09BC65B2A49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201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781C8-F9BA-435C-B43E-B581A694C6A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00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2E1B66-247F-469C-A7ED-4FB8BDDC282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443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FD35BC-35E6-4F5E-B4BB-B7A79D39ECB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93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F286E-38E8-4630-9C1B-AE453270E203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62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A908B-912E-4162-A4A2-978EBAA9E6C7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675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DABA2-A47D-4D48-961B-15EF09FF533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28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96ADF6-A426-430D-ACB3-799D89745B5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061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10F272-4944-4822-851C-FAB163D3557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881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3DF850-2C77-426D-9265-DA0309D98EA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389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F236FA-DB3F-4CB5-A60C-4B187187821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17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ED780D-64AB-4F3C-B02D-2F46B6E6F85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467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D3EB50-2FE4-4ED6-8571-6994BF83C4A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584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75570-E608-410B-A68B-4CA4D3D9675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00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3FB0F3-69BF-4953-BBC2-8EF78A04CDB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562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6F3CB3-7EF7-4E04-ABB1-AB7FEB12A7B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928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D4C14-AD4B-4B65-B6D9-D577A5C20E8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41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2290FB-91E7-4794-8FD1-443DB7B2B0E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31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DBC1AB-699F-4894-A682-98909B13E18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128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5AC73-0572-4063-9DE7-EB2ACA7AF049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681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D16EE-4666-49A1-A3AF-329EFC9B9EA0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80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63D1A8-463E-462A-AB39-C10F7F8713A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136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9A5964-4BF7-4E87-9A7A-BEA9203AE96A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6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4DB48E-A763-4333-A90A-B0DA08E003DF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994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968ECF-1035-418D-81A7-C21719D1DF4E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383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89219-D924-4070-BECC-5FE0C457586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027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0B5AB8-4C94-4192-A8FF-C6BF0EFE1F2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504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78D8-FCC4-4C64-A592-F1314D451EF7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703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0AC7C-401F-4924-850E-DF7586C4AB5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6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1AB09C-3799-4BF6-87E4-08D3D6CFF34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66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78FAE9-951D-4F74-B8CD-7637973EFEFE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400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32364-ECC8-40B8-B2E7-1E5B472295EF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546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38CE88-3E08-407F-A6F3-73C5615C550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888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B8D7B-6AD6-4A59-AB84-2B6A0CEFC298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514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A2109-7A50-4C80-9519-9F92EED6078E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465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534400" cy="60960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5313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33F816-A612-41DF-A119-D07659ABE4A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76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47967E-6202-4E4B-B323-66DC0B10ED5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786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485D9F-C2C2-48E1-9302-157B249CF01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924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FD60F9-1A59-4DB9-9B83-DB1950790CF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37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5C3186-CB89-4B0D-811C-120F4AFE115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226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C28EC1-CFAB-4CB1-8336-ABCF282B120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109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5F9FDB-CAA6-4BA1-B666-7F07CDAFD48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44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2E9819-1756-45D5-A3C8-9F62A4AE922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670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AF9B0B-BE31-4A74-8176-1BF6178B0F9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866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5F236-A889-4B71-BCA6-A9CC222CC46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8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F8D97-3978-4375-972B-2CF1014A113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357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11C99B-E33E-4591-B79A-F017DBEF0CF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469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B10E6-54C5-485D-B008-E7771F219FE8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875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6865E-4F1A-43CC-BE8C-AD4A04C1D695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440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60" indent="0" algn="ctr">
              <a:buNone/>
              <a:defRPr/>
            </a:lvl2pPr>
            <a:lvl3pPr marL="685721" indent="0" algn="ctr">
              <a:buNone/>
              <a:defRPr/>
            </a:lvl3pPr>
            <a:lvl4pPr marL="1028582" indent="0" algn="ctr">
              <a:buNone/>
              <a:defRPr/>
            </a:lvl4pPr>
            <a:lvl5pPr marL="1371443" indent="0" algn="ctr">
              <a:buNone/>
              <a:defRPr/>
            </a:lvl5pPr>
            <a:lvl6pPr marL="1714303" indent="0" algn="ctr">
              <a:buNone/>
              <a:defRPr/>
            </a:lvl6pPr>
            <a:lvl7pPr marL="2057164" indent="0" algn="ctr">
              <a:buNone/>
              <a:defRPr/>
            </a:lvl7pPr>
            <a:lvl8pPr marL="2400024" indent="0" algn="ctr">
              <a:buNone/>
              <a:defRPr/>
            </a:lvl8pPr>
            <a:lvl9pPr marL="2742885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16EAF6-27C4-43F0-B1DA-1CB214E7392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19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4B6016-CEC8-4B9C-ABCD-D0723398301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87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EC579C-21EB-4734-808D-65ACE025176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335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0" indent="0">
              <a:buNone/>
              <a:defRPr sz="1350"/>
            </a:lvl2pPr>
            <a:lvl3pPr marL="685721" indent="0">
              <a:buNone/>
              <a:defRPr sz="1200"/>
            </a:lvl3pPr>
            <a:lvl4pPr marL="1028582" indent="0">
              <a:buNone/>
              <a:defRPr sz="1050"/>
            </a:lvl4pPr>
            <a:lvl5pPr marL="1371443" indent="0">
              <a:buNone/>
              <a:defRPr sz="1050"/>
            </a:lvl5pPr>
            <a:lvl6pPr marL="1714303" indent="0">
              <a:buNone/>
              <a:defRPr sz="1050"/>
            </a:lvl6pPr>
            <a:lvl7pPr marL="2057164" indent="0">
              <a:buNone/>
              <a:defRPr sz="1050"/>
            </a:lvl7pPr>
            <a:lvl8pPr marL="2400024" indent="0">
              <a:buNone/>
              <a:defRPr sz="1050"/>
            </a:lvl8pPr>
            <a:lvl9pPr marL="2742885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60E4B7-2F82-471C-9108-8474263FD26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155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80CFD2-6D18-4D1B-A959-EED15143183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367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1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0" indent="0">
              <a:buNone/>
              <a:defRPr sz="1500" b="1"/>
            </a:lvl2pPr>
            <a:lvl3pPr marL="685721" indent="0">
              <a:buNone/>
              <a:defRPr sz="1350" b="1"/>
            </a:lvl3pPr>
            <a:lvl4pPr marL="1028582" indent="0">
              <a:buNone/>
              <a:defRPr sz="1200" b="1"/>
            </a:lvl4pPr>
            <a:lvl5pPr marL="1371443" indent="0">
              <a:buNone/>
              <a:defRPr sz="1200" b="1"/>
            </a:lvl5pPr>
            <a:lvl6pPr marL="1714303" indent="0">
              <a:buNone/>
              <a:defRPr sz="1200" b="1"/>
            </a:lvl6pPr>
            <a:lvl7pPr marL="2057164" indent="0">
              <a:buNone/>
              <a:defRPr sz="1200" b="1"/>
            </a:lvl7pPr>
            <a:lvl8pPr marL="2400024" indent="0">
              <a:buNone/>
              <a:defRPr sz="1200" b="1"/>
            </a:lvl8pPr>
            <a:lvl9pPr marL="274288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021A0A-781A-4492-8D6D-A69C47E5618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49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56C841-C7C5-4882-843B-7DDEAFE2E58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351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9EA00A-4612-47C6-B7EF-E5C96602FFC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715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1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837494-1814-48BE-B65F-43C594D372E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73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0" indent="0">
              <a:buNone/>
              <a:defRPr sz="2100"/>
            </a:lvl2pPr>
            <a:lvl3pPr marL="685721" indent="0">
              <a:buNone/>
              <a:defRPr sz="1800"/>
            </a:lvl3pPr>
            <a:lvl4pPr marL="1028582" indent="0">
              <a:buNone/>
              <a:defRPr sz="1500"/>
            </a:lvl4pPr>
            <a:lvl5pPr marL="1371443" indent="0">
              <a:buNone/>
              <a:defRPr sz="1500"/>
            </a:lvl5pPr>
            <a:lvl6pPr marL="1714303" indent="0">
              <a:buNone/>
              <a:defRPr sz="1500"/>
            </a:lvl6pPr>
            <a:lvl7pPr marL="2057164" indent="0">
              <a:buNone/>
              <a:defRPr sz="1500"/>
            </a:lvl7pPr>
            <a:lvl8pPr marL="2400024" indent="0">
              <a:buNone/>
              <a:defRPr sz="1500"/>
            </a:lvl8pPr>
            <a:lvl9pPr marL="2742885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60" indent="0">
              <a:buNone/>
              <a:defRPr sz="900"/>
            </a:lvl2pPr>
            <a:lvl3pPr marL="685721" indent="0">
              <a:buNone/>
              <a:defRPr sz="750"/>
            </a:lvl3pPr>
            <a:lvl4pPr marL="1028582" indent="0">
              <a:buNone/>
              <a:defRPr sz="675"/>
            </a:lvl4pPr>
            <a:lvl5pPr marL="1371443" indent="0">
              <a:buNone/>
              <a:defRPr sz="675"/>
            </a:lvl5pPr>
            <a:lvl6pPr marL="1714303" indent="0">
              <a:buNone/>
              <a:defRPr sz="675"/>
            </a:lvl6pPr>
            <a:lvl7pPr marL="2057164" indent="0">
              <a:buNone/>
              <a:defRPr sz="675"/>
            </a:lvl7pPr>
            <a:lvl8pPr marL="2400024" indent="0">
              <a:buNone/>
              <a:defRPr sz="675"/>
            </a:lvl8pPr>
            <a:lvl9pPr marL="2742885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324147-0F3A-41F9-A058-0B048432C9B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085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453C7F-31EE-4031-962F-7ABB2935BF6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592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0C4A02-3F74-43B8-9D04-A8CF988220E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4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970980-09D7-4238-8F5D-69776DC818D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634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0F2AA-F953-4830-82E7-BE12284D6543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033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44839-26D9-4B9F-9AD8-34B5CF981625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71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360C44-30E6-4ED1-926F-B8F3416906D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2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1B9F-4A23-4BD7-84B0-0E7F646964DF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75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0FDF-0B5E-4FA7-A2A0-14C26D0FDBE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97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3068B2-6B56-46D0-92A7-D250D9D8AAB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E0A147-A56F-4C50-BB75-A928EE93C69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00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DBC41-050C-4CA8-A2E7-8E645C567EB6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75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751AE-00F7-44AF-9C73-9144E77F4DE2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47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2E15C2-946A-4559-9ED3-EF8E1EA4DFA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27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49FC89-37A2-497C-9466-FF8780460D3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69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9194A3-4EF4-4697-988C-8F39156B12C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63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E0607D-F30C-4CB8-AD07-8D069D8E380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29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312A61-20C6-4D12-AA30-3C9EF7616C3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12E0-61BF-43A8-8E8C-0E00693C1024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1426FF-AF32-4460-AF77-277FD77F7AB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59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799A2E-2B22-40EC-8387-6876C862870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64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8BAB90-96C5-4BC0-AA4F-C2D04A397DD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52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98299D-51E4-424D-811F-49BF4E9F6B3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20A86F-3ED5-4280-8AA1-82163800E74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35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46B372-B833-4867-8184-B470B765552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8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C00640-411F-45B0-A302-24E75A043902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45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DDF76-9822-4BF9-A9A6-4289E6890A80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92D33-B52E-40C5-8857-87DEC794772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65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F8E20D-91B4-40D6-9EEF-5C31248DFB1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983B1-C1B0-4740-A736-92A225075434}" type="datetime1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51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B8546-9E02-44A8-97E2-E0EF89DED44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112946-4237-4B81-B201-04BE5D763C7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57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A238EF-1BA2-44E0-9728-8C1013F6DB5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46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5C7D89-6575-4140-9DB4-F8FFD08E034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32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49266-108A-4487-AAE3-89CEFAD011D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39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6E9456-233C-4984-95BC-D204594650E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14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EC826-8EEA-4450-B455-0BF2F610AEC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56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48C26-FE20-4E95-ABF4-C5E2072B4DD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01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245225-2E44-4244-98D6-9BB2BC3846B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266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C99BC-388F-4246-9643-AA59C45579EC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B419-4E89-4D19-A53A-51E5DC07CA8D}" type="datetime1">
              <a:rPr lang="ru-RU" smtClean="0"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64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B8401-FFB3-4F7B-A479-BBE67FE69182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9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9E5F77-5758-40A4-85E3-1E01DB30D24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83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7B6EBB-1A5D-427D-9B2F-91266A43A89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47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6D285D-6B88-498A-8875-B7E650EF7CF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06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40F7D-5BB2-4CE9-A7C3-45A1B509EE3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07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524023-B84D-459F-9C14-8CE31ACEEA0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48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3B650E-838F-44E5-AEC2-D9C95D26EA8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5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50BED1-64B8-46AC-97CF-91642876293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73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755BBD-FE40-41D4-A8FA-77785FF975D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15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A5E171-125F-4BE5-8F17-9492BADD93E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8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AFB9-751E-4E1B-A904-02222F56D774}" type="datetime1">
              <a:rPr lang="ru-RU" smtClean="0"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36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502BD8-C4F0-4366-9FD8-C2DA598AE22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04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61FEF-3E23-4BE5-AC81-139D8FA28A8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4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314BD-EA33-47C7-9912-F1CA76668AE2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14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D0A09-AE62-47FC-AB30-B3100BB50112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88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5670C-1D7A-472E-B26D-A477C59B5C8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32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A926BA-B142-41B2-9DF7-5FDC0EED229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41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459EE-645F-441A-BD07-931BC6955E6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08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CD62AB-630D-4023-9E94-6DA9E8B8599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17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2688E7-30C0-4B6F-9DB9-9D00D93FF83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957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1F39C3-CBC6-442A-90A4-1E796213531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3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9A4FF-E815-423C-8060-8B5521D09EA3}" type="datetime1">
              <a:rPr lang="ru-RU" smtClean="0"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49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98C051-7C51-4977-B1E7-2003F347C71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64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3F8674-4779-4544-8BEF-C6ED3232B09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28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27FC70-ECBA-4600-9B3E-08B33FD6C6C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19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DFAB53-90B8-41BF-BB5D-A4B4ECC2A4B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8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AFA390-B868-4D27-AC54-AFCE41CAFAA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51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F4842-3AFB-4CE3-85F3-54DA2E2675E8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08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D782D-EB77-4218-A6F1-7D29A4526B76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95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06C23C-5945-4138-9D53-7B98B894A79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8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7984C1-8FFC-4825-ACBE-F1D261050CB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40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4571B5-74DB-44F2-8675-27C9A24AFF6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8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E10C-C95B-4FF7-9AD7-FABFDAF6603B}" type="datetime1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716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E7EBD2-557C-4677-8CF6-68B8BC3EDE7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17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C22171-FDCE-427C-8FCF-84806669DBC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D506A-FEDE-46CF-A371-967491EF485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999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CC479-189B-43D3-9B49-C95BB20A144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4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A73136-D0FD-4205-B03A-90F6464A42B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59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8648CA-D710-4ED6-9565-CA6DD58D732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306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72511D-67F8-4E88-9DE0-84D2B7847C01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503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DA0171-4F47-49C2-AA81-BE3D43ACCDC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8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C9E2E-A2C9-44EB-B431-B1F561EC19D3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42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54029-A26C-4D4A-ABC1-F87EA8BC3B57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8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246F-1DF4-41E1-A3E9-802BC181A9E5}" type="datetime1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3259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82DAAE-5FDD-41D4-84A1-6837A0B2B02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276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A4B369-8FAF-44E9-9530-1BE5BEBC004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4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76AA0-4318-48B3-940E-1638144B17A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55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1D12B2-48BF-4438-AE1C-0464DCA07B5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92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0440B-5C4F-4EF5-A882-3DCA1188CB1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97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287D6-A17B-4E5B-A845-57E04B016F5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248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84B16A-385E-48D3-AB32-492C12583DE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3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8D201-4B58-486D-B0C8-52093DC3EBF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54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49E59F-1442-4F99-8D48-B22A99ACDD2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24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5FC591-2BDE-491E-93F6-8CEA5D48FC3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9D33-2170-4C3C-9595-2AE29217EEC7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5408-F686-4A7E-994C-6122F40E2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91EFD7-8870-4FD0-997C-BC7F159353A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4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1EA753-23CC-48AD-822A-A6813532E249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1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AD42C-E02C-449D-990C-44780A090072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24415-4C2D-436A-B274-3C9BFD56740E}" type="slidenum">
              <a:rPr lang="ru-RU" alt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9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4062D1-262B-45DC-A8F0-3B324D78B83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05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6FF7D-5EDA-4C8A-9F83-06A6E5D5A70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05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05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6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2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8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4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46" indent="-25714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49" indent="-214288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152" indent="-171431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012" indent="-171431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873" indent="-17143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733" indent="-17143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594" indent="-17143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455" indent="-17143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316" indent="-171431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1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3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4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4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5" algn="l" defTabSz="6857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BF43A7-72D0-4414-814B-45C19D61B5E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9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E94D82-059A-48DD-88D1-4062E509212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9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F41607-2AA9-4BF4-952E-686BE5F532D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9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E7945-746D-4E34-9AD8-9446EAA5CD7E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04FF0A-B664-488F-9A9B-44720AAEA75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2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67C74D-DE84-4500-A9E5-35496D4C1AAC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5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4A5922-5F2F-4BF7-8C27-E025D467C31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5D6955-7369-4736-94A7-F6A2F6CF6A7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3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soskov@jin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270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9.png"/><Relationship Id="rId16" Type="http://schemas.openxmlformats.org/officeDocument/2006/relationships/image" Target="../media/image24.wmf"/><Relationship Id="rId1" Type="http://schemas.openxmlformats.org/officeDocument/2006/relationships/slideLayout" Target="../slideLayouts/slideLayout49.xml"/><Relationship Id="rId11" Type="http://schemas.openxmlformats.org/officeDocument/2006/relationships/image" Target="../media/image21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8.wmf"/><Relationship Id="rId9" Type="http://schemas.openxmlformats.org/officeDocument/2006/relationships/image" Target="../media/image20.wmf"/><Relationship Id="rId1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qaru.site/img/27a9bf6354b516452a90fa66594ee4cc.png" TargetMode="Externa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9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0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575468" y="1963848"/>
            <a:ext cx="7993063" cy="1591696"/>
            <a:chOff x="1104" y="960"/>
            <a:chExt cx="3791" cy="1017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1104" y="960"/>
              <a:ext cx="3791" cy="1016"/>
            </a:xfrm>
            <a:prstGeom prst="roundRect">
              <a:avLst>
                <a:gd name="adj" fmla="val 9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104" y="1554"/>
              <a:ext cx="3791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080" tIns="46080" rIns="46080" bIns="46080" anchor="b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ru-RU" sz="3200">
                <a:solidFill>
                  <a:srgbClr val="2300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1963847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4000" b="1" dirty="0">
                <a:solidFill>
                  <a:srgbClr val="0000FF"/>
                </a:solidFill>
              </a:rPr>
              <a:t>Машинное обучение </a:t>
            </a:r>
          </a:p>
          <a:p>
            <a:r>
              <a:rPr lang="ru-RU" altLang="ru-RU" sz="3200" b="1" dirty="0">
                <a:solidFill>
                  <a:srgbClr val="0000FF"/>
                </a:solidFill>
              </a:rPr>
              <a:t>в применении к обработке </a:t>
            </a:r>
          </a:p>
          <a:p>
            <a:r>
              <a:rPr lang="ru-RU" altLang="ru-RU" sz="3200" b="1" dirty="0">
                <a:solidFill>
                  <a:srgbClr val="0000FF"/>
                </a:solidFill>
              </a:rPr>
              <a:t>экспериментальных данных</a:t>
            </a:r>
            <a:endParaRPr lang="en-US" altLang="ru-RU" sz="3200" b="1" dirty="0"/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1331640" y="3555543"/>
            <a:ext cx="6740524" cy="2320926"/>
            <a:chOff x="792" y="2120"/>
            <a:chExt cx="4246" cy="1462"/>
          </a:xfrm>
        </p:grpSpPr>
        <p:sp>
          <p:nvSpPr>
            <p:cNvPr id="4107" name="AutoShape 11"/>
            <p:cNvSpPr>
              <a:spLocks noChangeArrowheads="1"/>
            </p:cNvSpPr>
            <p:nvPr/>
          </p:nvSpPr>
          <p:spPr bwMode="auto">
            <a:xfrm>
              <a:off x="792" y="2120"/>
              <a:ext cx="4183" cy="1462"/>
            </a:xfrm>
            <a:prstGeom prst="roundRect">
              <a:avLst>
                <a:gd name="adj" fmla="val 6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855" y="2354"/>
              <a:ext cx="418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160" tIns="46080" rIns="92160" bIns="46080">
              <a:spAutoFit/>
            </a:bodyPr>
            <a:lstStyle>
              <a:lvl1pPr marL="341313" indent="-341313"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sz="2800" b="1" dirty="0" err="1">
                  <a:latin typeface="+mn-lt"/>
                </a:rPr>
                <a:t>Ососков</a:t>
              </a:r>
              <a:r>
                <a:rPr lang="ru-RU" sz="2800" b="1" dirty="0">
                  <a:latin typeface="+mn-lt"/>
                </a:rPr>
                <a:t> Геннадий Алексеевич</a:t>
              </a:r>
              <a:endParaRPr lang="ru-RU" altLang="ru-RU" sz="2000" b="1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893398" y="4716006"/>
            <a:ext cx="6064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Кафедра САУ Университета «Дубна», </a:t>
            </a:r>
          </a:p>
          <a:p>
            <a:pPr lvl="0" algn="ctr">
              <a:lnSpc>
                <a:spcPct val="80000"/>
              </a:lnSpc>
            </a:pP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Объединенный институт ядерных исследований</a:t>
            </a: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 </a:t>
            </a: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email: </a:t>
            </a:r>
            <a:r>
              <a:rPr lang="en-GB" altLang="ru-RU" sz="2000" dirty="0">
                <a:solidFill>
                  <a:srgbClr val="0000FF"/>
                </a:solidFill>
                <a:latin typeface="Arial"/>
                <a:hlinkClick r:id="rId3"/>
              </a:rPr>
              <a:t>ososkov@jinr.ru</a:t>
            </a:r>
            <a:endParaRPr lang="en-GB" altLang="ru-RU" sz="2000" dirty="0">
              <a:solidFill>
                <a:srgbClr val="0000FF"/>
              </a:solidFill>
              <a:latin typeface="Arial"/>
            </a:endParaRP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http://gososkov.ru</a:t>
            </a:r>
            <a:endParaRPr lang="ru-RU" altLang="ru-RU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86FCE-43C2-4F49-B288-C92482F9FC3B}" type="datetime1">
              <a:rPr lang="ru-RU" altLang="ru-RU" smtClean="0"/>
              <a:t>17.03.2021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/>
              <a:t>Ососков Г. А.   Машинное обучение                                      </a:t>
            </a:r>
            <a:endParaRPr lang="ru-RU" altLang="ru-RU" dirty="0"/>
          </a:p>
        </p:txBody>
      </p:sp>
      <p:pic>
        <p:nvPicPr>
          <p:cNvPr id="17" name="Picture 4" descr="&amp;Kcy;&amp;acy;&amp;rcy;&amp;tcy;&amp;icy;&amp;ncy;&amp;kcy;&amp;icy; &amp;pcy;&amp;ocy; &amp;zcy;&amp;acy;&amp;pcy;&amp;rcy;&amp;ocy;&amp;scy;&amp;ucy; &amp;ocy;&amp;icy;&amp;ya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579"/>
            <a:ext cx="15216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7F4084-5E4B-4A33-8A4D-C4BE351E35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41776"/>
            <a:ext cx="2483768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6EBD76-FC10-43F3-8B23-5E33EDF1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1A3D6-CDFC-4C48-947E-3F6E61EE4523}"/>
              </a:ext>
            </a:extLst>
          </p:cNvPr>
          <p:cNvSpPr txBox="1"/>
          <p:nvPr/>
        </p:nvSpPr>
        <p:spPr>
          <a:xfrm>
            <a:off x="1893398" y="225363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Курс "Физика на адронном коллайдере NICA"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626145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3481"/>
            <a:ext cx="2016224" cy="13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"/>
            <a:ext cx="9144000" cy="90870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</a:rPr>
              <a:t>Тайны обучения. </a:t>
            </a:r>
            <a:br>
              <a:rPr lang="ru-RU" sz="3600" b="1" dirty="0">
                <a:solidFill>
                  <a:srgbClr val="0000FF"/>
                </a:solidFill>
              </a:rPr>
            </a:br>
            <a:r>
              <a:rPr lang="ru-RU" sz="3600" b="1" dirty="0">
                <a:solidFill>
                  <a:srgbClr val="0000FF"/>
                </a:solidFill>
              </a:rPr>
              <a:t>Что внутри черного ящика ИНС?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419872" y="865563"/>
            <a:ext cx="5724128" cy="126729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 dirty="0">
                <a:solidFill>
                  <a:srgbClr val="0000FF"/>
                </a:solidFill>
              </a:rPr>
              <a:t>Чтобы обучить МСП применяют </a:t>
            </a:r>
            <a:r>
              <a:rPr lang="ru-RU" altLang="ru-RU" sz="16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b="1" dirty="0">
                <a:solidFill>
                  <a:srgbClr val="0000FF"/>
                </a:solidFill>
              </a:rPr>
              <a:t>, когда минимизируют по всем весам функцию ошибки сети: </a:t>
            </a:r>
          </a:p>
          <a:p>
            <a:pPr marL="0" indent="0">
              <a:buNone/>
            </a:pPr>
            <a:r>
              <a:rPr lang="en-GB" altLang="ru-RU" sz="2000" b="1" i="1" dirty="0"/>
              <a:t>E=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/>
              <a:t>m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baseline="-25000" dirty="0"/>
              <a:t> </a:t>
            </a:r>
            <a:r>
              <a:rPr lang="en-US" altLang="ru-RU" sz="2000" b="1" i="1" dirty="0"/>
              <a:t>(</a:t>
            </a:r>
            <a:r>
              <a:rPr lang="en-GB" altLang="ru-RU" sz="2000" b="1" i="1" dirty="0" err="1"/>
              <a:t>y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– </a:t>
            </a:r>
            <a:r>
              <a:rPr lang="en-GB" altLang="ru-RU" sz="2000" b="1" i="1" dirty="0" err="1"/>
              <a:t>z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)</a:t>
            </a:r>
            <a:r>
              <a:rPr lang="en-GB" altLang="ru-RU" sz="2000" b="1" i="1" baseline="30000" dirty="0"/>
              <a:t>2</a:t>
            </a:r>
            <a:r>
              <a:rPr lang="en-GB" altLang="ru-RU" sz="2000" b="1" i="1" dirty="0"/>
              <a:t> </a:t>
            </a:r>
            <a:r>
              <a:rPr lang="en-GB" altLang="ru-RU" sz="2000" b="1" dirty="0"/>
              <a:t>→</a:t>
            </a:r>
            <a:r>
              <a:rPr lang="en-GB" altLang="ru-RU" sz="2000" b="1" i="1" dirty="0"/>
              <a:t> min</a:t>
            </a:r>
            <a:r>
              <a:rPr lang="en-GB" altLang="ru-RU" sz="2000" b="1" i="1" baseline="-25000" dirty="0"/>
              <a:t>{</a:t>
            </a:r>
            <a:r>
              <a:rPr lang="en-US" altLang="ru-RU" sz="2000" b="1" i="1" baseline="-25000" dirty="0" err="1"/>
              <a:t>wij</a:t>
            </a:r>
            <a:r>
              <a:rPr lang="en-GB" altLang="ru-RU" sz="2000" b="1" i="1" baseline="-25000" dirty="0"/>
              <a:t>} </a:t>
            </a:r>
            <a:endParaRPr lang="en-GB" altLang="ru-RU" sz="2000" b="1" i="1" dirty="0"/>
          </a:p>
        </p:txBody>
      </p:sp>
      <p:sp>
        <p:nvSpPr>
          <p:cNvPr id="9" name="Text Box 1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63786" y="2119278"/>
            <a:ext cx="1450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ru-RU" sz="1200" b="1" i="1" dirty="0">
                <a:effectLst/>
              </a:rPr>
              <a:t>h</a:t>
            </a:r>
            <a:r>
              <a:rPr lang="en-US" altLang="ru-RU" sz="1200" b="1" i="1" baseline="-25000" dirty="0">
                <a:effectLst/>
              </a:rPr>
              <a:t>i</a:t>
            </a:r>
            <a:r>
              <a:rPr lang="en-US" altLang="ru-RU" sz="1200" b="1" i="1" dirty="0">
                <a:effectLst/>
              </a:rPr>
              <a:t>=g(</a:t>
            </a:r>
            <a:r>
              <a:rPr lang="el-GR" altLang="ru-RU" sz="1200" b="1" dirty="0">
                <a:effectLst/>
              </a:rPr>
              <a:t>Σ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 err="1">
                <a:effectLst/>
              </a:rPr>
              <a:t>w</a:t>
            </a:r>
            <a:r>
              <a:rPr lang="en-US" altLang="ru-RU" sz="1200" b="1" i="1" baseline="-25000" dirty="0" err="1">
                <a:effectLst/>
              </a:rPr>
              <a:t>ij</a:t>
            </a:r>
            <a:r>
              <a:rPr lang="en-US" altLang="ru-RU" sz="1200" b="1" i="1" dirty="0">
                <a:effectLst/>
              </a:rPr>
              <a:t> </a:t>
            </a:r>
            <a:r>
              <a:rPr lang="en-US" altLang="ru-RU" sz="1200" b="1" i="1" dirty="0" err="1">
                <a:effectLst/>
              </a:rPr>
              <a:t>s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>
                <a:effectLst/>
              </a:rPr>
              <a:t>)</a:t>
            </a:r>
            <a:endParaRPr lang="en-US" altLang="ru-RU" sz="1200" b="1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779733"/>
              </p:ext>
            </p:extLst>
          </p:nvPr>
        </p:nvGraphicFramePr>
        <p:xfrm>
          <a:off x="2123728" y="1339177"/>
          <a:ext cx="126841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257300" imgH="381000" progId="Equation.3">
                  <p:embed/>
                </p:oleObj>
              </mc:Choice>
              <mc:Fallback>
                <p:oleObj name="Формула" r:id="rId3" imgW="12573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339177"/>
                        <a:ext cx="1268413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60411" y="2132856"/>
            <a:ext cx="7283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srgbClr val="000000"/>
                </a:solidFill>
              </a:rPr>
              <a:t>Т.о</a:t>
            </a:r>
            <a:r>
              <a:rPr lang="ru-RU" dirty="0">
                <a:solidFill>
                  <a:srgbClr val="000000"/>
                </a:solidFill>
              </a:rPr>
              <a:t>. надо решать систему из </a:t>
            </a:r>
            <a:r>
              <a:rPr lang="ru-RU" dirty="0">
                <a:solidFill>
                  <a:srgbClr val="FF0000"/>
                </a:solidFill>
              </a:rPr>
              <a:t>15 уравнений </a:t>
            </a:r>
            <a:endParaRPr lang="en-US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с 15 неизвестными значениями весов </a:t>
            </a:r>
            <a:r>
              <a:rPr lang="en-US" altLang="ru-RU" i="1" dirty="0" err="1">
                <a:solidFill>
                  <a:srgbClr val="000000"/>
                </a:solidFill>
              </a:rPr>
              <a:t>w</a:t>
            </a:r>
            <a:r>
              <a:rPr lang="en-US" altLang="ru-RU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i="1" dirty="0">
                <a:solidFill>
                  <a:srgbClr val="000000"/>
                </a:solidFill>
              </a:rPr>
              <a:t> </a:t>
            </a:r>
            <a:r>
              <a:rPr lang="en-US" altLang="ru-RU" i="1" dirty="0" err="1">
                <a:solidFill>
                  <a:srgbClr val="000000"/>
                </a:solidFill>
              </a:rPr>
              <a:t>w</a:t>
            </a:r>
            <a:r>
              <a:rPr lang="en-US" altLang="ru-RU" i="1" baseline="-25000" dirty="0" err="1">
                <a:solidFill>
                  <a:srgbClr val="000000"/>
                </a:solidFill>
              </a:rPr>
              <a:t>jk</a:t>
            </a:r>
            <a:r>
              <a:rPr lang="ru-RU" altLang="ru-RU" i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для чего требуется дифференцируемость активационной функции </a:t>
            </a:r>
            <a:r>
              <a:rPr lang="en-US" altLang="ru-RU" b="1" dirty="0">
                <a:solidFill>
                  <a:srgbClr val="000000"/>
                </a:solidFill>
              </a:rPr>
              <a:t>g(x)</a:t>
            </a:r>
            <a:r>
              <a:rPr lang="ru-RU" altLang="ru-RU" b="1" dirty="0">
                <a:solidFill>
                  <a:srgbClr val="000000"/>
                </a:solidFill>
              </a:rPr>
              <a:t>,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определяющей выход каждого нейрона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Выбор сигмоидальной активационной 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функции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обеспечивает к тому же простое выражение и для ее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799236"/>
            <a:ext cx="1517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</a:rPr>
              <a:t>Всего 15 весов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166" y="1114751"/>
            <a:ext cx="3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y</a:t>
            </a:r>
            <a:endParaRPr lang="ru-RU" sz="1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ru-RU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𝒊𝒋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ru-RU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7504" y="488032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                                          , для скрытого слоя -                                                  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где </a:t>
            </a:r>
            <a:r>
              <a:rPr lang="en-US" altLang="ru-RU" b="1" i="1" dirty="0">
                <a:solidFill>
                  <a:srgbClr val="000000"/>
                </a:solidFill>
              </a:rPr>
              <a:t>η </a:t>
            </a:r>
            <a:r>
              <a:rPr lang="ru-RU" altLang="ru-RU" b="1" dirty="0">
                <a:solidFill>
                  <a:srgbClr val="000000"/>
                </a:solidFill>
              </a:rPr>
              <a:t> - параметр скорости обучения.</a:t>
            </a: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Сеть считается обученной, когда в эпохе обучения 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максимальная ошибка обучения </a:t>
            </a:r>
            <a:r>
              <a:rPr lang="ru-RU" altLang="ru-RU" b="1" i="1" dirty="0">
                <a:solidFill>
                  <a:srgbClr val="000000"/>
                </a:solidFill>
              </a:rPr>
              <a:t>Е=</a:t>
            </a:r>
            <a:r>
              <a:rPr lang="en-US" altLang="ru-RU" b="1" i="1" dirty="0">
                <a:solidFill>
                  <a:srgbClr val="000000"/>
                </a:solidFill>
              </a:rPr>
              <a:t>max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i="1" dirty="0">
                <a:solidFill>
                  <a:srgbClr val="000000"/>
                </a:solidFill>
              </a:rPr>
              <a:t> |</a:t>
            </a:r>
            <a:r>
              <a:rPr lang="en-US" altLang="ru-RU" b="1" i="1" dirty="0">
                <a:solidFill>
                  <a:srgbClr val="000000"/>
                </a:solidFill>
              </a:rPr>
              <a:t>y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–</a:t>
            </a:r>
            <a:r>
              <a:rPr lang="en-US" altLang="ru-RU" b="1" i="1" dirty="0">
                <a:solidFill>
                  <a:srgbClr val="000000"/>
                </a:solidFill>
              </a:rPr>
              <a:t>z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t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,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j</a:t>
            </a:r>
            <a:r>
              <a:rPr lang="ru-RU" altLang="ru-RU" b="1" i="1" dirty="0">
                <a:solidFill>
                  <a:srgbClr val="000000"/>
                </a:solidFill>
              </a:rPr>
              <a:t> |</a:t>
            </a:r>
            <a:r>
              <a:rPr lang="ru-RU" altLang="ru-RU" b="1" dirty="0">
                <a:solidFill>
                  <a:srgbClr val="000000"/>
                </a:solidFill>
              </a:rPr>
              <a:t> уменьшится до заданной точности. </a:t>
            </a:r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11570479"/>
              </p:ext>
            </p:extLst>
          </p:nvPr>
        </p:nvGraphicFramePr>
        <p:xfrm>
          <a:off x="6663831" y="2911907"/>
          <a:ext cx="1157361" cy="539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100" imgH="431800" progId="Equation.DSMT4">
                  <p:embed/>
                </p:oleObj>
              </mc:Choice>
              <mc:Fallback>
                <p:oleObj name="Equation" r:id="rId8" imgW="927100" imgH="4318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3831" y="2911907"/>
                        <a:ext cx="1157361" cy="539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41085495"/>
              </p:ext>
            </p:extLst>
          </p:nvPr>
        </p:nvGraphicFramePr>
        <p:xfrm>
          <a:off x="7673017" y="3287018"/>
          <a:ext cx="1442129" cy="6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6698" imgH="393529" progId="Equation.DSMT4">
                  <p:embed/>
                </p:oleObj>
              </mc:Choice>
              <mc:Fallback>
                <p:oleObj name="Equation" r:id="rId10" imgW="926698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017" y="3287018"/>
                        <a:ext cx="1442129" cy="67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8727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11" y="4195361"/>
            <a:ext cx="2409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4133434"/>
            <a:ext cx="9036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производных</a:t>
            </a:r>
            <a:r>
              <a:rPr lang="ru-RU" altLang="ru-RU" dirty="0">
                <a:solidFill>
                  <a:srgbClr val="000000"/>
                </a:solidFill>
              </a:rPr>
              <a:t>,                                      )</a:t>
            </a:r>
            <a:r>
              <a:rPr lang="ru-RU" altLang="ru-RU" b="1" dirty="0">
                <a:solidFill>
                  <a:srgbClr val="000000"/>
                </a:solidFill>
              </a:rPr>
              <a:t>  , входящих в формулы для итеративной (по эпохам обучения) </a:t>
            </a:r>
            <a:r>
              <a:rPr lang="ru-RU" altLang="ru-RU" b="1" dirty="0">
                <a:solidFill>
                  <a:srgbClr val="FF0000"/>
                </a:solidFill>
              </a:rPr>
              <a:t>подстройки весов</a:t>
            </a:r>
            <a:r>
              <a:rPr lang="ru-RU" altLang="ru-RU" b="1" dirty="0">
                <a:solidFill>
                  <a:srgbClr val="000000"/>
                </a:solidFill>
              </a:rPr>
              <a:t>. Для весов выходного слоя имеем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043811"/>
              </p:ext>
            </p:extLst>
          </p:nvPr>
        </p:nvGraphicFramePr>
        <p:xfrm>
          <a:off x="169768" y="4917361"/>
          <a:ext cx="3095625" cy="41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476500" imgH="381000" progId="Equation.DSMT4">
                  <p:embed/>
                </p:oleObj>
              </mc:Choice>
              <mc:Fallback>
                <p:oleObj name="Equation" r:id="rId13" imgW="24765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68" y="4917361"/>
                        <a:ext cx="3095625" cy="412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923941"/>
              </p:ext>
            </p:extLst>
          </p:nvPr>
        </p:nvGraphicFramePr>
        <p:xfrm>
          <a:off x="5868144" y="4846473"/>
          <a:ext cx="2958376" cy="51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17800" imgH="469900" progId="Equation.DSMT4">
                  <p:embed/>
                </p:oleObj>
              </mc:Choice>
              <mc:Fallback>
                <p:oleObj name="Equation" r:id="rId15" imgW="2717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846473"/>
                        <a:ext cx="2958376" cy="515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0E7576-0CB0-49AE-B994-E6093966D2BA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3065324" y="6480632"/>
            <a:ext cx="3608040" cy="377368"/>
          </a:xfrm>
        </p:spPr>
        <p:txBody>
          <a:bodyPr/>
          <a:lstStyle/>
          <a:p>
            <a:r>
              <a:rPr lang="ru-RU" dirty="0" err="1">
                <a:solidFill>
                  <a:srgbClr val="000000"/>
                </a:solidFill>
              </a:rPr>
              <a:t>Ососков</a:t>
            </a:r>
            <a:r>
              <a:rPr 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10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6" y="2564904"/>
            <a:ext cx="1536002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9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9"/>
            <a:ext cx="9144000" cy="688297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Проблемы минимизации функции ошибки сети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9792" y="692696"/>
            <a:ext cx="6444208" cy="30243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Обычный метод решения - </a:t>
            </a:r>
            <a:r>
              <a:rPr lang="ru-RU" sz="1800" b="1" dirty="0" err="1">
                <a:solidFill>
                  <a:srgbClr val="C00000"/>
                </a:solidFill>
              </a:rPr>
              <a:t>антиградиентный</a:t>
            </a:r>
            <a:r>
              <a:rPr lang="ru-RU" sz="1800" b="1" dirty="0">
                <a:solidFill>
                  <a:srgbClr val="C00000"/>
                </a:solidFill>
              </a:rPr>
              <a:t> спуск </a:t>
            </a:r>
            <a:r>
              <a:rPr lang="ru-RU" sz="2000" b="1" dirty="0"/>
              <a:t>Итеративные алгоритмы поиска минимума многомерной функции методом наискорейшего спуска требуют: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Удачного выбора начального приближения. </a:t>
            </a: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ru-RU" sz="1800" dirty="0"/>
              <a:t>Интервал выбора начальных значений </a:t>
            </a:r>
            <a:r>
              <a:rPr lang="en-US" sz="1800" b="1" i="1" dirty="0"/>
              <a:t>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/>
              <a:t>ij</a:t>
            </a:r>
            <a:r>
              <a:rPr lang="en-US" sz="1800" b="1" i="1" dirty="0"/>
              <a:t> ,w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/>
              <a:t>jk</a:t>
            </a:r>
            <a:r>
              <a:rPr lang="ru-RU" sz="1800" b="1" i="1" baseline="-25000" dirty="0"/>
              <a:t> </a:t>
            </a:r>
            <a:r>
              <a:rPr lang="ru-RU" sz="1800" b="1" dirty="0"/>
              <a:t> </a:t>
            </a:r>
            <a:r>
              <a:rPr lang="ru-RU" sz="1800" dirty="0"/>
              <a:t>нельзя брать произвольным, он должен соответствовать задаче. </a:t>
            </a:r>
          </a:p>
          <a:p>
            <a:pPr marL="0" indent="0">
              <a:buNone/>
            </a:pPr>
            <a:r>
              <a:rPr lang="ru-RU" sz="2000" dirty="0"/>
              <a:t>2. </a:t>
            </a:r>
            <a:r>
              <a:rPr lang="ru-RU" sz="2000" b="1" dirty="0"/>
              <a:t>Оптимального выбора шага по параметрам или скорости сходимости </a:t>
            </a:r>
            <a:r>
              <a:rPr lang="de-DE" sz="2000" b="1" i="1" dirty="0"/>
              <a:t>η</a:t>
            </a:r>
            <a:endParaRPr lang="ru-RU" sz="2000" b="1" dirty="0"/>
          </a:p>
          <a:p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7045" y="3650332"/>
            <a:ext cx="5508104" cy="18669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Проблема </a:t>
            </a:r>
            <a:r>
              <a:rPr lang="ru-RU" sz="2000" b="1" dirty="0">
                <a:solidFill>
                  <a:srgbClr val="C00000"/>
                </a:solidFill>
              </a:rPr>
              <a:t>переобучения </a:t>
            </a:r>
            <a:r>
              <a:rPr lang="en-US" sz="2000" dirty="0"/>
              <a:t>– overfitting</a:t>
            </a:r>
            <a:r>
              <a:rPr lang="ru-RU" sz="2000" dirty="0"/>
              <a:t>, когда ИНС с переизбытком скрытых нейронов прекрасно решает задачу для данных обучающей выборки, но не справляется с тестовыми данными.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381327"/>
            <a:ext cx="3680048" cy="340147"/>
          </a:xfrm>
        </p:spPr>
        <p:txBody>
          <a:bodyPr/>
          <a:lstStyle/>
          <a:p>
            <a:r>
              <a:rPr lang="ru-RU" dirty="0" err="1">
                <a:solidFill>
                  <a:srgbClr val="000000"/>
                </a:solidFill>
              </a:rPr>
              <a:t>Ососков</a:t>
            </a:r>
            <a:r>
              <a:rPr 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D9BEE64-0D72-455C-98B4-24E16A03FC1A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2510"/>
            <a:ext cx="2691169" cy="247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4475" y="5517232"/>
            <a:ext cx="2649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10 </a:t>
            </a:r>
            <a:r>
              <a:rPr lang="ru-RU" sz="1400" b="1" dirty="0">
                <a:solidFill>
                  <a:srgbClr val="000000"/>
                </a:solidFill>
              </a:rPr>
              <a:t>параметров вместо двух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13" y="3900852"/>
            <a:ext cx="2742231" cy="16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86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5" y="1539419"/>
            <a:ext cx="2064445" cy="15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076899" cy="548680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Минимизация – вычислительные приемы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6727" y="3101802"/>
            <a:ext cx="7348323" cy="32386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Наискорейший спуск для обычной и «овражной» поверхностей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3197" y="3501008"/>
            <a:ext cx="459886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Как выбраться из ложного локального минимума </a:t>
            </a:r>
            <a:r>
              <a:rPr lang="en-US" sz="2000" b="1" dirty="0"/>
              <a:t>E(</a:t>
            </a:r>
            <a:r>
              <a:rPr lang="en-US" altLang="ru-RU" sz="2000" b="1" i="1" dirty="0" err="1"/>
              <a:t>w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dirty="0"/>
              <a:t> ,</a:t>
            </a:r>
            <a:r>
              <a:rPr lang="en-US" altLang="ru-RU" sz="2000" b="1" i="1" dirty="0" err="1"/>
              <a:t>w</a:t>
            </a:r>
            <a:r>
              <a:rPr lang="en-US" altLang="ru-RU" sz="2000" b="1" i="1" baseline="-25000" dirty="0" err="1"/>
              <a:t>jk</a:t>
            </a:r>
            <a:r>
              <a:rPr lang="en-US" sz="2000" b="1" dirty="0"/>
              <a:t>)</a:t>
            </a:r>
            <a:endParaRPr lang="ru-RU" sz="2000" dirty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ru-RU" sz="2000" dirty="0"/>
              <a:t>Метод симуляции отжига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b="1" dirty="0"/>
              <a:t>–</a:t>
            </a:r>
            <a:r>
              <a:rPr lang="ru-RU" sz="2000" b="1" dirty="0"/>
              <a:t> </a:t>
            </a:r>
            <a:r>
              <a:rPr lang="en-US" sz="2000" b="1" dirty="0">
                <a:solidFill>
                  <a:srgbClr val="0000FF"/>
                </a:solidFill>
              </a:rPr>
              <a:t>simulated annealing</a:t>
            </a:r>
            <a:endParaRPr lang="ru-RU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  <a:endParaRPr lang="ru-RU" altLang="ru-RU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5" y="3434066"/>
            <a:ext cx="4248472" cy="21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0" y="4055631"/>
            <a:ext cx="1111078" cy="4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97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6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42" y="1403283"/>
            <a:ext cx="4204435" cy="169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3914" y="4293720"/>
            <a:ext cx="1843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sym typeface="Symbol"/>
              </a:rPr>
              <a:t></a:t>
            </a:r>
            <a:r>
              <a:rPr lang="en-US" sz="1600" b="1" dirty="0">
                <a:solidFill>
                  <a:srgbClr val="000000"/>
                </a:solidFill>
              </a:rPr>
              <a:t>=1/t    E=E(</a:t>
            </a:r>
            <a:r>
              <a:rPr lang="en-US" sz="1600" b="1" dirty="0" err="1">
                <a:solidFill>
                  <a:srgbClr val="000000"/>
                </a:solidFill>
              </a:rPr>
              <a:t>t,W</a:t>
            </a:r>
            <a:r>
              <a:rPr lang="en-US" sz="1600" b="1" dirty="0">
                <a:solidFill>
                  <a:srgbClr val="000000"/>
                </a:solidFill>
              </a:rPr>
              <a:t>)</a:t>
            </a:r>
            <a:endParaRPr lang="ru-RU" sz="1600" b="1" dirty="0">
              <a:solidFill>
                <a:srgbClr val="0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 bwMode="auto">
          <a:xfrm flipV="1">
            <a:off x="2861050" y="2564904"/>
            <a:ext cx="520524" cy="1891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482077" y="1923052"/>
            <a:ext cx="2523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Выход – метод параллельных касательных «</a:t>
            </a:r>
            <a:r>
              <a:rPr lang="ru-RU" sz="1600" b="1" dirty="0" err="1">
                <a:solidFill>
                  <a:srgbClr val="000000"/>
                </a:solidFill>
              </a:rPr>
              <a:t>партан</a:t>
            </a:r>
            <a:r>
              <a:rPr lang="ru-RU" sz="1600" b="1" dirty="0">
                <a:solidFill>
                  <a:srgbClr val="000000"/>
                </a:solidFill>
              </a:rPr>
              <a:t>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97" y="479953"/>
            <a:ext cx="9130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000000"/>
                </a:solidFill>
              </a:rPr>
              <a:t>Антиградиентный</a:t>
            </a:r>
            <a:r>
              <a:rPr lang="ru-RU" b="1" dirty="0">
                <a:solidFill>
                  <a:srgbClr val="000000"/>
                </a:solidFill>
              </a:rPr>
              <a:t> спуск </a:t>
            </a:r>
            <a:r>
              <a:rPr lang="ru-RU" dirty="0">
                <a:solidFill>
                  <a:srgbClr val="000000"/>
                </a:solidFill>
              </a:rPr>
              <a:t>– хорошо работает для унимодальных функций  при удачно выбранном начальном приближении, однако для функции </a:t>
            </a:r>
            <a:r>
              <a:rPr lang="en-US" b="1" i="1" dirty="0">
                <a:solidFill>
                  <a:srgbClr val="000000"/>
                </a:solidFill>
              </a:rPr>
              <a:t>E(</a:t>
            </a:r>
            <a:r>
              <a:rPr lang="en-US" altLang="ru-RU" b="1" i="1" dirty="0" err="1">
                <a:solidFill>
                  <a:srgbClr val="000000"/>
                </a:solidFill>
              </a:rPr>
              <a:t>w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b="1" i="1" dirty="0">
                <a:solidFill>
                  <a:srgbClr val="000000"/>
                </a:solidFill>
              </a:rPr>
              <a:t> ,</a:t>
            </a:r>
            <a:r>
              <a:rPr lang="en-US" altLang="ru-RU" b="1" i="1" dirty="0" err="1">
                <a:solidFill>
                  <a:srgbClr val="000000"/>
                </a:solidFill>
              </a:rPr>
              <a:t>w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jk</a:t>
            </a:r>
            <a:r>
              <a:rPr lang="en-US" b="1" i="1" dirty="0">
                <a:solidFill>
                  <a:srgbClr val="000000"/>
                </a:solidFill>
              </a:rPr>
              <a:t>) </a:t>
            </a:r>
            <a:r>
              <a:rPr lang="ru-RU" dirty="0">
                <a:solidFill>
                  <a:srgbClr val="000000"/>
                </a:solidFill>
              </a:rPr>
              <a:t>характерно овражное строение и наличие многих локальных минимумов.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368553"/>
            <a:ext cx="2133600" cy="352921"/>
          </a:xfrm>
        </p:spPr>
        <p:txBody>
          <a:bodyPr/>
          <a:lstStyle/>
          <a:p>
            <a:fld id="{16CB415A-27AA-4D62-A7DA-6408A297B6A3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0"/>
          </p:nvPr>
        </p:nvSpPr>
        <p:spPr>
          <a:xfrm>
            <a:off x="3124200" y="6508692"/>
            <a:ext cx="3704241" cy="352921"/>
          </a:xfrm>
        </p:spPr>
        <p:txBody>
          <a:bodyPr/>
          <a:lstStyle/>
          <a:p>
            <a:r>
              <a:rPr lang="ru-RU" dirty="0" err="1">
                <a:solidFill>
                  <a:srgbClr val="000000"/>
                </a:solidFill>
              </a:rPr>
              <a:t>Ососков</a:t>
            </a:r>
            <a:r>
              <a:rPr 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02" y="5445224"/>
            <a:ext cx="9130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Существует еще много важных способов обеспечить сходимость процесса обучения </a:t>
            </a:r>
            <a:r>
              <a:rPr lang="ru-RU" b="1" dirty="0" err="1">
                <a:solidFill>
                  <a:srgbClr val="000000"/>
                </a:solidFill>
              </a:rPr>
              <a:t>нейросети</a:t>
            </a:r>
            <a:r>
              <a:rPr lang="ru-RU" b="1" dirty="0">
                <a:solidFill>
                  <a:srgbClr val="000000"/>
                </a:solidFill>
              </a:rPr>
              <a:t>.  О них речь пойдет далее в контексте конкретных  </a:t>
            </a:r>
            <a:r>
              <a:rPr lang="ru-RU" b="1" dirty="0" err="1">
                <a:solidFill>
                  <a:srgbClr val="000000"/>
                </a:solidFill>
              </a:rPr>
              <a:t>нейросетевых</a:t>
            </a:r>
            <a:r>
              <a:rPr lang="ru-RU" b="1" dirty="0">
                <a:solidFill>
                  <a:srgbClr val="000000"/>
                </a:solidFill>
              </a:rPr>
              <a:t> задач.</a:t>
            </a:r>
          </a:p>
        </p:txBody>
      </p:sp>
    </p:spTree>
    <p:extLst>
      <p:ext uri="{BB962C8B-B14F-4D97-AF65-F5344CB8AC3E}">
        <p14:creationId xmlns:p14="http://schemas.microsoft.com/office/powerpoint/2010/main" val="130278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48" name="Rectangle 112"/>
          <p:cNvSpPr>
            <a:spLocks noChangeArrowheads="1"/>
          </p:cNvSpPr>
          <p:nvPr/>
        </p:nvSpPr>
        <p:spPr bwMode="auto">
          <a:xfrm>
            <a:off x="0" y="0"/>
            <a:ext cx="9144000" cy="61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>
                <a:solidFill>
                  <a:srgbClr val="0000FF"/>
                </a:solidFill>
              </a:rPr>
              <a:t>Примеры применения МСП </a:t>
            </a:r>
            <a:r>
              <a:rPr lang="ru-RU" altLang="ru-RU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ФВЭ</a:t>
            </a:r>
            <a:r>
              <a:rPr lang="ru-RU" altLang="ru-RU" sz="2600" b="1" dirty="0">
                <a:solidFill>
                  <a:srgbClr val="0000FF"/>
                </a:solidFill>
              </a:rPr>
              <a:t> : 1. детектор </a:t>
            </a:r>
            <a:r>
              <a:rPr lang="en-US" altLang="ru-RU" sz="2600" b="1" dirty="0">
                <a:solidFill>
                  <a:srgbClr val="0000FF"/>
                </a:solidFill>
              </a:rPr>
              <a:t>RICH</a:t>
            </a:r>
            <a:endParaRPr lang="ru-RU" altLang="ru-RU" sz="26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FF"/>
                </a:solidFill>
              </a:rPr>
              <a:t>Эксперимент СВМ (</a:t>
            </a:r>
            <a:r>
              <a:rPr lang="en-US" altLang="ru-RU" sz="2000" b="1" dirty="0">
                <a:solidFill>
                  <a:srgbClr val="0000FF"/>
                </a:solidFill>
              </a:rPr>
              <a:t>GSI, </a:t>
            </a:r>
            <a:r>
              <a:rPr lang="ru-RU" altLang="ru-RU" sz="2000" b="1" dirty="0">
                <a:solidFill>
                  <a:srgbClr val="0000FF"/>
                </a:solidFill>
              </a:rPr>
              <a:t>Дармштадт Германия</a:t>
            </a:r>
            <a:r>
              <a:rPr lang="en-US" altLang="ru-RU" sz="2000" b="1" dirty="0">
                <a:solidFill>
                  <a:srgbClr val="0000FF"/>
                </a:solidFill>
              </a:rPr>
              <a:t>)</a:t>
            </a:r>
            <a:r>
              <a:rPr lang="ru-RU" altLang="ru-RU" sz="2000" b="1" dirty="0">
                <a:solidFill>
                  <a:srgbClr val="0000FF"/>
                </a:solidFill>
              </a:rPr>
              <a:t> </a:t>
            </a:r>
            <a:endParaRPr lang="de-DE" altLang="ru-RU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244849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590188"/>
              </p:ext>
            </p:extLst>
          </p:nvPr>
        </p:nvGraphicFramePr>
        <p:xfrm>
          <a:off x="121168" y="720119"/>
          <a:ext cx="3394109" cy="231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753903" imgH="3933333" progId="">
                  <p:embed/>
                </p:oleObj>
              </mc:Choice>
              <mc:Fallback>
                <p:oleObj r:id="rId2" imgW="5753903" imgH="39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68" y="720119"/>
                        <a:ext cx="3394109" cy="2319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850" name="Text Box 114"/>
          <p:cNvSpPr txBox="1">
            <a:spLocks noChangeArrowheads="1"/>
          </p:cNvSpPr>
          <p:nvPr/>
        </p:nvSpPr>
        <p:spPr bwMode="auto">
          <a:xfrm>
            <a:off x="161860" y="2980933"/>
            <a:ext cx="3435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Схема детектора </a:t>
            </a:r>
            <a:r>
              <a:rPr lang="ru-RU" altLang="ru-RU" sz="1600" b="1" dirty="0" err="1">
                <a:solidFill>
                  <a:srgbClr val="000000"/>
                </a:solidFill>
              </a:rPr>
              <a:t>черенковского</a:t>
            </a:r>
            <a:endParaRPr lang="ru-RU" altLang="ru-RU" sz="16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излучения </a:t>
            </a:r>
            <a:r>
              <a:rPr lang="en-US" altLang="ru-RU" sz="1600" b="1" dirty="0">
                <a:solidFill>
                  <a:srgbClr val="000000"/>
                </a:solidFill>
              </a:rPr>
              <a:t>RICH</a:t>
            </a:r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244851" name="Picture 115" descr="fake_ring_exam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56" y="820494"/>
            <a:ext cx="1656531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852" name="Picture 1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11" y="4429548"/>
            <a:ext cx="931169" cy="71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853" name="Picture 1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17" y="2305817"/>
            <a:ext cx="3327020" cy="20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854" name="Rectangle 118"/>
          <p:cNvSpPr>
            <a:spLocks noChangeArrowheads="1"/>
          </p:cNvSpPr>
          <p:nvPr/>
        </p:nvSpPr>
        <p:spPr bwMode="auto">
          <a:xfrm>
            <a:off x="6451132" y="3271446"/>
            <a:ext cx="371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ru-RU" b="1" i="1" dirty="0">
                <a:solidFill>
                  <a:srgbClr val="D53807"/>
                </a:solidFill>
              </a:rPr>
              <a:t>π</a:t>
            </a:r>
            <a:endParaRPr lang="ru-RU" altLang="ru-RU" b="1" i="1" dirty="0">
              <a:solidFill>
                <a:srgbClr val="D53807"/>
              </a:solidFill>
            </a:endParaRPr>
          </a:p>
        </p:txBody>
      </p:sp>
      <p:sp>
        <p:nvSpPr>
          <p:cNvPr id="244855" name="Rectangle 119"/>
          <p:cNvSpPr>
            <a:spLocks noChangeArrowheads="1"/>
          </p:cNvSpPr>
          <p:nvPr/>
        </p:nvSpPr>
        <p:spPr bwMode="auto">
          <a:xfrm>
            <a:off x="7637289" y="3431505"/>
            <a:ext cx="3397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D53807"/>
                </a:solidFill>
              </a:rPr>
              <a:t>e</a:t>
            </a:r>
            <a:endParaRPr lang="ru-RU" altLang="ru-RU" b="1" dirty="0">
              <a:solidFill>
                <a:srgbClr val="D53807"/>
              </a:solidFill>
            </a:endParaRPr>
          </a:p>
        </p:txBody>
      </p:sp>
      <p:sp>
        <p:nvSpPr>
          <p:cNvPr id="244856" name="Rectangle 120"/>
          <p:cNvSpPr>
            <a:spLocks noChangeArrowheads="1"/>
          </p:cNvSpPr>
          <p:nvPr/>
        </p:nvSpPr>
        <p:spPr bwMode="auto">
          <a:xfrm>
            <a:off x="6571456" y="3645024"/>
            <a:ext cx="3444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ru-RU" b="1" dirty="0">
                <a:solidFill>
                  <a:srgbClr val="D53807"/>
                </a:solidFill>
              </a:rPr>
              <a:t>μ</a:t>
            </a:r>
            <a:endParaRPr lang="ru-RU" altLang="ru-RU" b="1" dirty="0">
              <a:solidFill>
                <a:srgbClr val="D53807"/>
              </a:solidFill>
            </a:endParaRPr>
          </a:p>
        </p:txBody>
      </p:sp>
      <p:sp>
        <p:nvSpPr>
          <p:cNvPr id="244857" name="Rectangle 121"/>
          <p:cNvSpPr>
            <a:spLocks noChangeArrowheads="1"/>
          </p:cNvSpPr>
          <p:nvPr/>
        </p:nvSpPr>
        <p:spPr bwMode="auto">
          <a:xfrm>
            <a:off x="36512" y="3638028"/>
            <a:ext cx="9107488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238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D53807"/>
                </a:solidFill>
                <a:latin typeface="Arial" pitchFamily="34" charset="0"/>
              </a:rPr>
              <a:t>Этапы  обработки:</a:t>
            </a:r>
            <a:endParaRPr lang="en-US" altLang="ru-RU" b="1" dirty="0">
              <a:solidFill>
                <a:srgbClr val="D53807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распознать кольца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учесть оптические искажения детектора,   приводящие к </a:t>
            </a:r>
            <a:r>
              <a:rPr lang="ru-RU" altLang="ru-RU" sz="2000" b="1" dirty="0">
                <a:solidFill>
                  <a:srgbClr val="D53807"/>
                </a:solidFill>
                <a:latin typeface="Arial" pitchFamily="34" charset="0"/>
              </a:rPr>
              <a:t>эллиптической форме</a:t>
            </a: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 колец;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привязать найденные кольца к трекам частиц, интересующих экспериментаторов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устранить ложные кольца, которые могут исказить физические результаты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7"/>
              </a:buBlip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Выполнить идентификацию частиц</a:t>
            </a:r>
          </a:p>
        </p:txBody>
      </p:sp>
      <p:sp>
        <p:nvSpPr>
          <p:cNvPr id="244858" name="Text Box 122"/>
          <p:cNvSpPr txBox="1">
            <a:spLocks noChangeArrowheads="1"/>
          </p:cNvSpPr>
          <p:nvPr/>
        </p:nvSpPr>
        <p:spPr bwMode="auto">
          <a:xfrm>
            <a:off x="3967188" y="980553"/>
            <a:ext cx="28749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фрагмент плоскости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фотодетектора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в среднем в событии СВМ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2 тыс. точек на </a:t>
            </a:r>
            <a:r>
              <a:rPr lang="en-US" altLang="ru-RU" sz="1600" b="1" dirty="0">
                <a:solidFill>
                  <a:srgbClr val="000000"/>
                </a:solidFill>
              </a:rPr>
              <a:t>80</a:t>
            </a:r>
            <a:r>
              <a:rPr lang="ru-RU" altLang="ru-RU" sz="1600" b="1" dirty="0">
                <a:solidFill>
                  <a:srgbClr val="000000"/>
                </a:solidFill>
              </a:rPr>
              <a:t> колец</a:t>
            </a:r>
          </a:p>
        </p:txBody>
      </p:sp>
      <p:sp>
        <p:nvSpPr>
          <p:cNvPr id="244859" name="AutoShape 123"/>
          <p:cNvSpPr>
            <a:spLocks noChangeArrowheads="1"/>
          </p:cNvSpPr>
          <p:nvPr/>
        </p:nvSpPr>
        <p:spPr bwMode="auto">
          <a:xfrm>
            <a:off x="6084888" y="1268413"/>
            <a:ext cx="976312" cy="144462"/>
          </a:xfrm>
          <a:prstGeom prst="rightArrow">
            <a:avLst>
              <a:gd name="adj1" fmla="val 50000"/>
              <a:gd name="adj2" fmla="val 1689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B8AB203E-89E2-4463-A9AA-6D33268DF3A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561905"/>
            <a:ext cx="3447256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0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/>
          <a:lstStyle/>
          <a:p>
            <a:r>
              <a:rPr lang="ru-RU" altLang="ru-RU" sz="2600" b="1" dirty="0">
                <a:solidFill>
                  <a:srgbClr val="0000FF"/>
                </a:solidFill>
              </a:rPr>
              <a:t>Идентификация частиц по данным детектора </a:t>
            </a:r>
            <a:r>
              <a:rPr lang="en-US" altLang="ru-RU" sz="2600" b="1" dirty="0">
                <a:solidFill>
                  <a:srgbClr val="0000FF"/>
                </a:solidFill>
              </a:rPr>
              <a:t>RICH</a:t>
            </a:r>
            <a:br>
              <a:rPr lang="ru-RU" altLang="ru-RU" sz="2600" b="1" dirty="0">
                <a:solidFill>
                  <a:srgbClr val="0000FF"/>
                </a:solidFill>
              </a:rPr>
            </a:br>
            <a:r>
              <a:rPr lang="ru-RU" altLang="ru-RU" sz="2400" b="1" dirty="0">
                <a:solidFill>
                  <a:srgbClr val="0000FF"/>
                </a:solidFill>
              </a:rPr>
              <a:t>- это задача выбора между двумя гипотезами</a:t>
            </a:r>
            <a:r>
              <a:rPr lang="ru-RU" altLang="ru-RU" sz="2600" dirty="0"/>
              <a:t> </a:t>
            </a:r>
          </a:p>
        </p:txBody>
      </p: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65088" y="765175"/>
            <a:ext cx="9078912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10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176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42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0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</a:rPr>
              <a:t>Следовало выбрать наиболее значимые характеристики полученных колец, чтобы </a:t>
            </a:r>
            <a:r>
              <a:rPr lang="ru-RU" altLang="ru-RU" sz="2000" b="1" dirty="0">
                <a:solidFill>
                  <a:srgbClr val="D53807"/>
                </a:solidFill>
                <a:latin typeface="Arial" pitchFamily="34" charset="0"/>
              </a:rPr>
              <a:t>   1. удалить ложно найденные кольца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D53807"/>
                </a:solidFill>
                <a:latin typeface="Arial" pitchFamily="34" charset="0"/>
              </a:rPr>
              <a:t>                                             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</a:rPr>
              <a:t> 2. провести идентификацию частиц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количество точек в найденном кольце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расстояние от центра кольца до ближайшего трека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D53807"/>
                </a:solidFill>
                <a:latin typeface="Arial" pitchFamily="34" charset="0"/>
              </a:rPr>
              <a:t>сумма трех наибольших углов между соседними точками    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</a:rPr>
              <a:t>радиальная позиция на плоскости фотодетектора </a:t>
            </a:r>
            <a:endParaRPr lang="ru-RU" altLang="ru-RU" sz="1800" b="1" i="1" dirty="0">
              <a:solidFill>
                <a:srgbClr val="C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i="1" dirty="0">
                <a:solidFill>
                  <a:srgbClr val="C00000"/>
                </a:solidFill>
                <a:latin typeface="Arial" pitchFamily="34" charset="0"/>
              </a:rPr>
              <a:t>χ</a:t>
            </a:r>
            <a:r>
              <a:rPr lang="ru-RU" altLang="ru-RU" sz="1800" b="1" i="1" baseline="30000" dirty="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ru-RU" altLang="ru-RU" sz="1800" b="1" dirty="0">
                <a:solidFill>
                  <a:srgbClr val="C00000"/>
                </a:solidFill>
                <a:latin typeface="Arial" pitchFamily="34" charset="0"/>
              </a:rPr>
              <a:t> эллиптической подгонки кольца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большая (</a:t>
            </a:r>
            <a:r>
              <a:rPr lang="en-US" altLang="ru-RU" sz="1800" b="1" dirty="0">
                <a:solidFill>
                  <a:srgbClr val="0000FF"/>
                </a:solidFill>
                <a:latin typeface="Arial" pitchFamily="34" charset="0"/>
              </a:rPr>
              <a:t>A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) и (8) малая (</a:t>
            </a:r>
            <a:r>
              <a:rPr lang="en-US" altLang="ru-RU" sz="1800" b="1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) полуоси эллипса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угол поворота эллипса </a:t>
            </a:r>
            <a:r>
              <a:rPr lang="ru-RU" altLang="ru-RU" sz="1800" b="1" i="1" dirty="0">
                <a:solidFill>
                  <a:srgbClr val="0000FF"/>
                </a:solidFill>
                <a:latin typeface="Arial" pitchFamily="34" charset="0"/>
              </a:rPr>
              <a:t>φ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 относительно оси абсцисс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азимутальный угол трека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 импульс</a:t>
            </a:r>
            <a:r>
              <a:rPr lang="ru-RU" altLang="ru-RU" sz="1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ru-RU" altLang="ru-RU" sz="1800" b="1" dirty="0">
                <a:solidFill>
                  <a:srgbClr val="0000FF"/>
                </a:solidFill>
                <a:latin typeface="Arial" pitchFamily="34" charset="0"/>
              </a:rPr>
              <a:t>трека</a:t>
            </a:r>
          </a:p>
        </p:txBody>
      </p:sp>
      <p:pic>
        <p:nvPicPr>
          <p:cNvPr id="242702" name="Picture 14"/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933825"/>
            <a:ext cx="367188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03" name="Line 15"/>
          <p:cNvSpPr>
            <a:spLocks noChangeShapeType="1"/>
          </p:cNvSpPr>
          <p:nvPr/>
        </p:nvSpPr>
        <p:spPr bwMode="auto">
          <a:xfrm>
            <a:off x="6804025" y="4437063"/>
            <a:ext cx="0" cy="13684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5724525" y="5949950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>
                <a:solidFill>
                  <a:srgbClr val="0000FF"/>
                </a:solidFill>
                <a:latin typeface="Arial" pitchFamily="34" charset="0"/>
              </a:rPr>
              <a:t>Значения выходного нейрона</a:t>
            </a: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1" y="4292600"/>
            <a:ext cx="558011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Использовался МСП с </a:t>
            </a:r>
            <a:r>
              <a:rPr lang="en-US" altLang="ru-RU" sz="1600" b="1" dirty="0">
                <a:solidFill>
                  <a:srgbClr val="000000"/>
                </a:solidFill>
              </a:rPr>
              <a:t>9</a:t>
            </a:r>
            <a:r>
              <a:rPr lang="ru-RU" altLang="ru-RU" sz="1600" b="1" dirty="0">
                <a:solidFill>
                  <a:srgbClr val="000000"/>
                </a:solidFill>
              </a:rPr>
              <a:t> входными,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20 скрытыми и 1- м выходном нейроне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Обучение велось на Монте-Карло выборке из событий </a:t>
            </a:r>
            <a:endParaRPr lang="en-US" altLang="ru-RU" sz="1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с 3000 электронов (+1) и 3000 пи-мезонов (-1). </a:t>
            </a:r>
            <a:endParaRPr lang="en-US" altLang="ru-RU" sz="1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Порог -0.5 обеспечил идентификацию электронов с уровнем подавления пионов 500 для р</a:t>
            </a:r>
            <a:r>
              <a:rPr lang="en-US" altLang="ru-RU" sz="1400" b="1" dirty="0">
                <a:solidFill>
                  <a:srgbClr val="000000"/>
                </a:solidFill>
              </a:rPr>
              <a:t>&lt;</a:t>
            </a:r>
            <a:r>
              <a:rPr lang="ru-RU" altLang="ru-RU" sz="1400" b="1" dirty="0">
                <a:solidFill>
                  <a:srgbClr val="000000"/>
                </a:solidFill>
              </a:rPr>
              <a:t>6ГэВ</a:t>
            </a:r>
            <a:r>
              <a:rPr lang="en-US" altLang="ru-RU" sz="1400" b="1" dirty="0">
                <a:solidFill>
                  <a:srgbClr val="000000"/>
                </a:solidFill>
              </a:rPr>
              <a:t>/c b 260 </a:t>
            </a:r>
            <a:r>
              <a:rPr lang="ru-RU" altLang="ru-RU" sz="1400" b="1" dirty="0">
                <a:solidFill>
                  <a:srgbClr val="000000"/>
                </a:solidFill>
              </a:rPr>
              <a:t>для</a:t>
            </a:r>
            <a:r>
              <a:rPr lang="en-US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р</a:t>
            </a:r>
            <a:r>
              <a:rPr lang="en-US" altLang="ru-RU" sz="1400" b="1" dirty="0">
                <a:solidFill>
                  <a:srgbClr val="000000"/>
                </a:solidFill>
              </a:rPr>
              <a:t>&gt;6 </a:t>
            </a:r>
            <a:r>
              <a:rPr lang="ru-RU" altLang="ru-RU" sz="1400" b="1" dirty="0">
                <a:solidFill>
                  <a:srgbClr val="000000"/>
                </a:solidFill>
              </a:rPr>
              <a:t>ГэВ</a:t>
            </a:r>
            <a:r>
              <a:rPr lang="en-US" altLang="ru-RU" sz="1400" b="1" dirty="0">
                <a:solidFill>
                  <a:srgbClr val="000000"/>
                </a:solidFill>
              </a:rPr>
              <a:t>/</a:t>
            </a:r>
            <a:r>
              <a:rPr lang="ru-RU" altLang="ru-RU" sz="1400" b="1" dirty="0">
                <a:solidFill>
                  <a:srgbClr val="000000"/>
                </a:solidFill>
              </a:rPr>
              <a:t>с при 93%-й эффективности распознавания колец</a:t>
            </a:r>
          </a:p>
        </p:txBody>
      </p:sp>
      <p:pic>
        <p:nvPicPr>
          <p:cNvPr id="2427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36762"/>
            <a:ext cx="1101725" cy="9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1C155-E8CD-4D4C-8832-18085424F3D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3175992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>
                <a:solidFill>
                  <a:srgbClr val="000000"/>
                </a:solidFill>
              </a:rPr>
              <a:pPr/>
              <a:t>14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62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9" y="0"/>
            <a:ext cx="9144000" cy="620688"/>
          </a:xfrm>
        </p:spPr>
        <p:txBody>
          <a:bodyPr/>
          <a:lstStyle/>
          <a:p>
            <a:r>
              <a:rPr lang="ru-RU" sz="3200" b="1" dirty="0">
                <a:solidFill>
                  <a:srgbClr val="1A0AEC"/>
                </a:solidFill>
              </a:rPr>
              <a:t>Прогнозирование временных рядов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706DD57E-3227-418D-9EA4-86C87F07129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4184104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802432" cy="340146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15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" y="692696"/>
            <a:ext cx="5016758" cy="135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2060848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/>
              <a:t>тренд</a:t>
            </a:r>
            <a:r>
              <a:rPr lang="ru-RU" dirty="0"/>
              <a:t> (T), выделяется с помощью МНК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циклическая компонента </a:t>
            </a:r>
            <a:r>
              <a:rPr lang="ru-RU" dirty="0"/>
              <a:t>(С). Вычисление: удаляют тренд и применяют скользящее среднее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сезонная компонента </a:t>
            </a:r>
            <a:r>
              <a:rPr lang="ru-RU" dirty="0"/>
              <a:t>(S). Вычисление: сглаживают и усредняют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/>
              <a:t>случайная компонента </a:t>
            </a:r>
            <a:r>
              <a:rPr lang="ru-RU" dirty="0"/>
              <a:t>(e) – то, что остается. Находят вид распределения по критерию согласия.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3322" y="764704"/>
            <a:ext cx="3978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Виды ВР: тренд, случайные колебания, сложный цикл </a:t>
            </a:r>
          </a:p>
          <a:p>
            <a:endParaRPr lang="ru-RU" dirty="0"/>
          </a:p>
          <a:p>
            <a:r>
              <a:rPr lang="ru-RU" dirty="0"/>
              <a:t>Обычно выделяют 4 компоненты Временных Рядов (ВР)</a:t>
            </a:r>
          </a:p>
        </p:txBody>
      </p:sp>
      <p:sp>
        <p:nvSpPr>
          <p:cNvPr id="9" name="Стрелка вправо 8"/>
          <p:cNvSpPr/>
          <p:nvPr/>
        </p:nvSpPr>
        <p:spPr bwMode="auto">
          <a:xfrm flipH="1">
            <a:off x="5292080" y="1411035"/>
            <a:ext cx="2736304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13462"/>
              </p:ext>
            </p:extLst>
          </p:nvPr>
        </p:nvGraphicFramePr>
        <p:xfrm>
          <a:off x="-29977" y="3861049"/>
          <a:ext cx="4173272" cy="2364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3850" imgH="2905125" progId="Origin50.Graph">
                  <p:embed/>
                </p:oleObj>
              </mc:Choice>
              <mc:Fallback>
                <p:oleObj name="Graph" r:id="rId3" imgW="4133850" imgH="2905125" progId="Origin50.Grap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977" y="3861049"/>
                        <a:ext cx="4173272" cy="2364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707904" y="3517422"/>
            <a:ext cx="52872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Задача: спрогнозировать расход жидкого натрия через активную зону (АЗ) реактора ИБР-2М</a:t>
            </a:r>
            <a:r>
              <a:rPr lang="ru-RU" sz="2000" b="1" dirty="0"/>
              <a:t>. </a:t>
            </a:r>
          </a:p>
          <a:p>
            <a:r>
              <a:rPr lang="ru-RU" sz="2000" dirty="0"/>
              <a:t>Наиболее популярен метод </a:t>
            </a:r>
            <a:r>
              <a:rPr lang="en-US" sz="2000" dirty="0"/>
              <a:t>ARIMA</a:t>
            </a:r>
            <a:r>
              <a:rPr lang="ru-RU" sz="2000" dirty="0"/>
              <a:t> - авторегрессии и скользящего среднего, но он предназначен для прогнозирования только </a:t>
            </a:r>
            <a:r>
              <a:rPr lang="ru-RU" sz="2000" b="1" dirty="0"/>
              <a:t>стационарных</a:t>
            </a:r>
            <a:r>
              <a:rPr lang="ru-RU" sz="2000" dirty="0"/>
              <a:t> ВР, поэтому обратились к </a:t>
            </a:r>
            <a:r>
              <a:rPr lang="ru-RU" sz="2000" dirty="0" err="1"/>
              <a:t>нейросетевым</a:t>
            </a:r>
            <a:r>
              <a:rPr lang="ru-RU" sz="2000" dirty="0"/>
              <a:t> методам</a:t>
            </a:r>
          </a:p>
          <a:p>
            <a:pPr algn="just"/>
            <a:endParaRPr lang="ru-RU" alt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34" y="6225856"/>
            <a:ext cx="4315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1400" b="1" dirty="0">
                <a:solidFill>
                  <a:srgbClr val="000000"/>
                </a:solidFill>
              </a:rPr>
              <a:t>График расхода жидкого натрия за двое суток</a:t>
            </a:r>
            <a:endParaRPr lang="en-US" alt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8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-31280" y="332656"/>
            <a:ext cx="8675688" cy="884236"/>
          </a:xfrm>
        </p:spPr>
        <p:txBody>
          <a:bodyPr/>
          <a:lstStyle/>
          <a:p>
            <a:pPr>
              <a:defRPr/>
            </a:pPr>
            <a:r>
              <a:rPr lang="ru-RU" sz="3600" b="1" dirty="0" err="1">
                <a:solidFill>
                  <a:srgbClr val="1A0AEC"/>
                </a:solidFill>
              </a:rPr>
              <a:t>Авторегрессионная</a:t>
            </a:r>
            <a:r>
              <a:rPr lang="ru-RU" sz="3600" b="1" dirty="0">
                <a:solidFill>
                  <a:srgbClr val="1A0AEC"/>
                </a:solidFill>
              </a:rPr>
              <a:t> </a:t>
            </a:r>
            <a:r>
              <a:rPr lang="ru-RU" sz="3600" b="1" dirty="0" err="1">
                <a:solidFill>
                  <a:srgbClr val="1A0AEC"/>
                </a:solidFill>
              </a:rPr>
              <a:t>нейросеть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ru-RU" sz="2800" b="1" dirty="0">
                <a:solidFill>
                  <a:srgbClr val="1A0AEC"/>
                </a:solidFill>
              </a:rPr>
              <a:t>1 этап обучение </a:t>
            </a:r>
            <a:endParaRPr lang="ru-RU" sz="3600" b="1" dirty="0">
              <a:solidFill>
                <a:srgbClr val="1A0A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87" name="Содержимое 2"/>
              <p:cNvSpPr>
                <a:spLocks noGrp="1"/>
              </p:cNvSpPr>
              <p:nvPr>
                <p:ph idx="1"/>
              </p:nvPr>
            </p:nvSpPr>
            <p:spPr>
              <a:xfrm>
                <a:off x="0" y="1340768"/>
                <a:ext cx="8753028" cy="20162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ru-RU" sz="1800" b="1" dirty="0"/>
                  <a:t>   </a:t>
                </a:r>
                <a:r>
                  <a:rPr lang="ru-RU" altLang="ru-RU" sz="1800" dirty="0"/>
                  <a:t>Н</a:t>
                </a:r>
                <a:r>
                  <a:rPr lang="ru-RU" sz="1800" dirty="0"/>
                  <a:t>елинейная </a:t>
                </a:r>
                <a:r>
                  <a:rPr lang="ru-RU" sz="1800" dirty="0" err="1"/>
                  <a:t>авторегрессионная</a:t>
                </a:r>
                <a:r>
                  <a:rPr lang="ru-RU" sz="1800" dirty="0"/>
                  <a:t> сеть (</a:t>
                </a:r>
                <a:r>
                  <a:rPr lang="en-US" sz="1800" dirty="0"/>
                  <a:t>nonlinear autoregressive neural network</a:t>
                </a:r>
                <a:r>
                  <a:rPr lang="ru-RU" sz="1800" dirty="0"/>
                  <a:t> – </a:t>
                </a:r>
                <a:r>
                  <a:rPr lang="en-US" sz="1800" b="1" dirty="0">
                    <a:solidFill>
                      <a:srgbClr val="1A0AEC"/>
                    </a:solidFill>
                  </a:rPr>
                  <a:t>NAR</a:t>
                </a:r>
                <a:r>
                  <a:rPr lang="ru-RU" sz="1800" dirty="0"/>
                  <a:t>) описывается рекуррентным уравнением,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/>
                            </a:rPr>
                            <m:t>𝐺</m:t>
                          </m:r>
                        </m:e>
                      </m:acc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1800">
                          <a:latin typeface="Cambria Math"/>
                        </a:rPr>
                        <m:t>=</m:t>
                      </m:r>
                      <m:r>
                        <a:rPr lang="en-US" sz="1800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sz="1800">
                              <a:latin typeface="Cambria Math"/>
                            </a:rPr>
                            <m:t>+</m:t>
                          </m:r>
                          <m:r>
                            <a:rPr lang="en-US" sz="1800" i="1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US" sz="1800">
                              <a:latin typeface="Cambria Math"/>
                            </a:rPr>
                            <m:t>+…+</m:t>
                          </m:r>
                          <m:r>
                            <a:rPr lang="en-US" sz="1800" i="1">
                              <a:latin typeface="Cambria Math"/>
                            </a:rPr>
                            <m:t>𝐺</m:t>
                          </m:r>
                          <m:d>
                            <m:dPr>
                              <m:ctrlPr>
                                <a:rPr lang="ru-RU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</m:d>
                      <m:r>
                        <a:rPr lang="en-US" sz="180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ru-RU" sz="1800" dirty="0"/>
              </a:p>
              <a:p>
                <a:pPr marL="0" indent="0">
                  <a:buNone/>
                </a:pPr>
                <a:r>
                  <a:rPr lang="ru-RU" sz="1800" dirty="0"/>
                  <a:t>где </a:t>
                </a:r>
                <a14:m>
                  <m:oMath xmlns:m="http://schemas.openxmlformats.org/officeDocument/2006/math">
                    <m:r>
                      <a:rPr lang="en-US" sz="1800" b="0" i="1">
                        <a:latin typeface="Cambria Math"/>
                      </a:rPr>
                      <m:t>𝐺</m:t>
                    </m:r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sz="1800" dirty="0"/>
                  <a:t> – входной сигнал (расход натрии через АЗ);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>
                            <a:latin typeface="Cambria Math"/>
                          </a:rPr>
                          <m:t>𝐺</m:t>
                        </m:r>
                      </m:e>
                    </m:acc>
                    <m:d>
                      <m:dPr>
                        <m:ctrlPr>
                          <a:rPr lang="ru-RU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sz="1800" dirty="0"/>
                  <a:t>– выходной сигнал (прогнозируемые расход натрия); </a:t>
                </a:r>
                <a:r>
                  <a:rPr lang="en-US" sz="1800" dirty="0"/>
                  <a:t>f</a:t>
                </a:r>
                <a:r>
                  <a:rPr lang="ru-RU" sz="1800" dirty="0"/>
                  <a:t> –функция активации; </a:t>
                </a:r>
                <a:r>
                  <a:rPr lang="en-US" sz="1800" dirty="0"/>
                  <a:t>d</a:t>
                </a:r>
                <a:r>
                  <a:rPr lang="ru-RU" sz="1800" dirty="0"/>
                  <a:t> –число задержек по входному сигналам соответственно. </a:t>
                </a:r>
              </a:p>
            </p:txBody>
          </p:sp>
        </mc:Choice>
        <mc:Fallback xmlns="">
          <p:sp>
            <p:nvSpPr>
              <p:cNvPr id="67587" name="Содержимое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0768"/>
                <a:ext cx="8753028" cy="2016224"/>
              </a:xfrm>
              <a:blipFill rotWithShape="1">
                <a:blip r:embed="rId3"/>
                <a:stretch>
                  <a:fillRect l="-557" t="-1511" r="-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028249" y="6525344"/>
            <a:ext cx="1125488" cy="268139"/>
          </a:xfrm>
        </p:spPr>
        <p:txBody>
          <a:bodyPr/>
          <a:lstStyle/>
          <a:p>
            <a:pPr>
              <a:defRPr/>
            </a:pPr>
            <a:fld id="{7589C9AF-3868-4CEE-BB73-F824A53E08DA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ru-RU"/>
          </a:p>
        </p:txBody>
      </p:sp>
      <p:pic>
        <p:nvPicPr>
          <p:cNvPr id="67591" name="Picture 9" descr="http://www.saedsayad.com/images/ANN_Sigmo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31344"/>
            <a:ext cx="2281660" cy="122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11" name="Picture 5" descr="C:\Users\user\Desktop\нейрон схе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5" y="3453690"/>
            <a:ext cx="5364852" cy="26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324" y="6260191"/>
            <a:ext cx="5364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Структурная схема сети </a:t>
            </a:r>
            <a:r>
              <a:rPr lang="en-US" sz="1400" dirty="0">
                <a:solidFill>
                  <a:schemeClr val="tx1"/>
                </a:solidFill>
              </a:rPr>
              <a:t>NAR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21288"/>
            <a:ext cx="1496209" cy="68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524654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Функция потерь</a:t>
            </a: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297" y="5615873"/>
            <a:ext cx="1669661" cy="68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9912" y="5890859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обучение методом обратного распространения ошибки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9818" y="2996952"/>
            <a:ext cx="513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По сути </a:t>
            </a:r>
            <a:r>
              <a:rPr lang="en-US" sz="1600" b="1" dirty="0"/>
              <a:t>NAR</a:t>
            </a:r>
            <a:r>
              <a:rPr lang="ru-RU" sz="1600" b="1" dirty="0"/>
              <a:t>- это МСП с одним скрытым слоем 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29A29C-BA3C-4AF5-B3DF-C01E13D2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2211" y="6462194"/>
            <a:ext cx="2494963" cy="307778"/>
          </a:xfrm>
        </p:spPr>
        <p:txBody>
          <a:bodyPr/>
          <a:lstStyle/>
          <a:p>
            <a:fld id="{F7EA1A28-1880-409E-B895-B5342672E5C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DB4C2E-1037-4C41-B767-A06427EA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7539" y="6495726"/>
            <a:ext cx="3429002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9427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467544" y="6648"/>
            <a:ext cx="8229600" cy="830064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rgbClr val="1A0AEC"/>
                </a:solidFill>
              </a:rPr>
              <a:t>2 этап Предсказание</a:t>
            </a:r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496175" cy="4527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latin typeface="+mn-lt"/>
              </a:rPr>
              <a:t>После обучения в нейронную сеть </a:t>
            </a:r>
            <a:r>
              <a:rPr lang="ru-RU" altLang="ru-RU" sz="2000" b="1" dirty="0">
                <a:solidFill>
                  <a:srgbClr val="1A0AEC"/>
                </a:solidFill>
                <a:latin typeface="+mn-lt"/>
              </a:rPr>
              <a:t>добавляется обратная связь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latin typeface="+mn-lt"/>
              </a:rPr>
              <a:t>Тестовая выборка, с обратной связью и весами, полученными из данных первых двух дней, используется для прогнозирования значений 𝐺 ̂ (t) на следующие два дня.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altLang="ru-RU" sz="2000" dirty="0">
                <a:latin typeface="+mn-lt"/>
              </a:rPr>
              <a:t>Предсказанные значения затем сравниваются с экспериментальными, чтобы подтвердить эффективность NAR</a:t>
            </a:r>
            <a:r>
              <a:rPr lang="ru-RU" altLang="ru-RU" sz="2000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965656-340C-4307-AB18-A9D1F189565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70662" name="TextBox 2"/>
          <p:cNvSpPr txBox="1">
            <a:spLocks noChangeArrowheads="1"/>
          </p:cNvSpPr>
          <p:nvPr/>
        </p:nvSpPr>
        <p:spPr bwMode="auto">
          <a:xfrm>
            <a:off x="2915816" y="6093296"/>
            <a:ext cx="41434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Добавление обратной связи</a:t>
            </a:r>
          </a:p>
        </p:txBody>
      </p:sp>
      <p:pic>
        <p:nvPicPr>
          <p:cNvPr id="8" name="Рисунок 6" descr="C:\Users\user\Desktop\NARNET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2" y="3068960"/>
            <a:ext cx="6197025" cy="29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80C702E-4865-4707-8684-1C66E260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57E17-1BA9-47A7-BBBB-A4691D28576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E5F8EE-1E06-4D65-A578-CFB2AE8F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92904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0" y="77789"/>
            <a:ext cx="9252519" cy="686916"/>
          </a:xfrm>
        </p:spPr>
        <p:txBody>
          <a:bodyPr/>
          <a:lstStyle/>
          <a:p>
            <a:pPr>
              <a:defRPr/>
            </a:pPr>
            <a:r>
              <a:rPr lang="ru-RU" sz="3000" b="1" dirty="0">
                <a:solidFill>
                  <a:srgbClr val="1A0AEC"/>
                </a:solidFill>
                <a:latin typeface="+mn-lt"/>
              </a:rPr>
              <a:t>Результаты предсказания и их верификация</a:t>
            </a:r>
          </a:p>
        </p:txBody>
      </p:sp>
      <p:sp>
        <p:nvSpPr>
          <p:cNvPr id="2053" name="Содержимое 2"/>
          <p:cNvSpPr>
            <a:spLocks noGrp="1"/>
          </p:cNvSpPr>
          <p:nvPr>
            <p:ph idx="1"/>
          </p:nvPr>
        </p:nvSpPr>
        <p:spPr>
          <a:xfrm>
            <a:off x="35496" y="764705"/>
            <a:ext cx="9108504" cy="165618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dirty="0"/>
              <a:t>NAR имеет n входов, один выходной нейрон и один скрытый слой с 20 нейронами. После автокорреляционного анализа потока жидкого натрия</a:t>
            </a:r>
          </a:p>
          <a:p>
            <a:pPr marL="0" indent="0">
              <a:buNone/>
            </a:pPr>
            <a:r>
              <a:rPr lang="ru-RU" altLang="ru-RU" sz="2000" dirty="0"/>
              <a:t> число задержек обратной связи было установлено равным n = 44. Структура NAR с 20 скрытыми нейронами оказалась наиболее эффективной после тестирования  сетей с 10 и 15 нейронами.</a:t>
            </a:r>
          </a:p>
          <a:p>
            <a:pPr marL="0" indent="0">
              <a:buNone/>
            </a:pPr>
            <a:endParaRPr lang="ru-RU" alt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44408" y="6412792"/>
            <a:ext cx="930220" cy="476250"/>
          </a:xfrm>
        </p:spPr>
        <p:txBody>
          <a:bodyPr/>
          <a:lstStyle/>
          <a:p>
            <a:pPr>
              <a:defRPr/>
            </a:pPr>
            <a:fld id="{1DA7D1C8-C3B1-41B1-8109-2E9EF03F774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487467"/>
              </p:ext>
            </p:extLst>
          </p:nvPr>
        </p:nvGraphicFramePr>
        <p:xfrm>
          <a:off x="-1075" y="2894175"/>
          <a:ext cx="3957638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33850" imgH="2905125" progId="Origin50.Graph">
                  <p:embed/>
                </p:oleObj>
              </mc:Choice>
              <mc:Fallback>
                <p:oleObj name="Graph" r:id="rId3" imgW="4133850" imgH="290512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56" t="6203" r="11325"/>
                      <a:stretch>
                        <a:fillRect/>
                      </a:stretch>
                    </p:blipFill>
                    <p:spPr bwMode="auto">
                      <a:xfrm>
                        <a:off x="-1075" y="2894175"/>
                        <a:ext cx="3957638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051075"/>
              </p:ext>
            </p:extLst>
          </p:nvPr>
        </p:nvGraphicFramePr>
        <p:xfrm>
          <a:off x="5009758" y="3255084"/>
          <a:ext cx="3578139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33850" imgH="2905125" progId="Origin50.Graph">
                  <p:embed/>
                </p:oleObj>
              </mc:Choice>
              <mc:Fallback>
                <p:oleObj name="Graph" r:id="rId5" imgW="4133850" imgH="290512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56" t="7443" r="11325"/>
                      <a:stretch>
                        <a:fillRect/>
                      </a:stretch>
                    </p:blipFill>
                    <p:spPr bwMode="auto">
                      <a:xfrm>
                        <a:off x="5009758" y="3255084"/>
                        <a:ext cx="3578139" cy="2736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ru-RU"/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49530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ru-RU"/>
          </a:p>
        </p:txBody>
      </p:sp>
      <p:sp>
        <p:nvSpPr>
          <p:cNvPr id="2" name="TextBox 1"/>
          <p:cNvSpPr txBox="1"/>
          <p:nvPr/>
        </p:nvSpPr>
        <p:spPr>
          <a:xfrm>
            <a:off x="4602584" y="584571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Ошибка прогноза (относительная разница) между экспериментальными и прогнозными данными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5841113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Результат прогнозирования (</a:t>
            </a:r>
            <a:r>
              <a:rPr lang="ru-RU" sz="1400" dirty="0">
                <a:solidFill>
                  <a:srgbClr val="FF0000"/>
                </a:solidFill>
              </a:rPr>
              <a:t>справа красным)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2113D-A980-419B-A72F-0667622D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26961"/>
            <a:ext cx="2133600" cy="352539"/>
          </a:xfrm>
        </p:spPr>
        <p:txBody>
          <a:bodyPr/>
          <a:lstStyle/>
          <a:p>
            <a:fld id="{679387F7-1EBA-43C4-B1C7-09711B1A8D1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6B501-61F2-4B71-9CC4-143C8A64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199" y="6464675"/>
            <a:ext cx="3578139" cy="25680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0091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829585"/>
            <a:ext cx="9194266" cy="50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Наступила </a:t>
            </a:r>
            <a:r>
              <a:rPr lang="ru-RU" b="1" dirty="0">
                <a:solidFill>
                  <a:srgbClr val="C00000"/>
                </a:solidFill>
              </a:rPr>
              <a:t>эпоха Больших Данных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b="1" dirty="0">
                <a:solidFill>
                  <a:srgbClr val="C00000"/>
                </a:solidFill>
              </a:rPr>
              <a:t>Новые технологические достижения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ru-RU" sz="1600" b="1" dirty="0">
                <a:solidFill>
                  <a:srgbClr val="000000"/>
                </a:solidFill>
              </a:rPr>
              <a:t>Суперкомпьютеры</a:t>
            </a:r>
            <a:r>
              <a:rPr lang="en-US" sz="1600" b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карты </a:t>
            </a:r>
            <a:r>
              <a:rPr lang="en-US" sz="1600" b="1" dirty="0">
                <a:solidFill>
                  <a:srgbClr val="000000"/>
                </a:solidFill>
              </a:rPr>
              <a:t>GPU, </a:t>
            </a:r>
            <a:r>
              <a:rPr lang="ru-RU" sz="1600" b="1" dirty="0">
                <a:solidFill>
                  <a:srgbClr val="000000"/>
                </a:solidFill>
              </a:rPr>
              <a:t>облачные технологии</a:t>
            </a:r>
            <a:r>
              <a:rPr lang="en-US" sz="1600" b="1" dirty="0">
                <a:solidFill>
                  <a:srgbClr val="000000"/>
                </a:solidFill>
              </a:rPr>
              <a:t>. </a:t>
            </a:r>
            <a:endParaRPr 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Биологические открытия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ru-RU" sz="1600" b="1" dirty="0">
                <a:solidFill>
                  <a:srgbClr val="000000"/>
                </a:solidFill>
              </a:rPr>
              <a:t>Мозг млекопитающих организован по принципу многослойной архитектуры, зрительная кора животных непосредственно воспринимает пространственные объекты</a:t>
            </a:r>
            <a:r>
              <a:rPr lang="en-US" sz="1600" b="1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Решаемые задачи становятся все более сложными и, чтобы </a:t>
            </a:r>
            <a:r>
              <a:rPr lang="ru-RU" b="1" dirty="0" err="1">
                <a:solidFill>
                  <a:srgbClr val="000000"/>
                </a:solidFill>
              </a:rPr>
              <a:t>нейросеть</a:t>
            </a:r>
            <a:r>
              <a:rPr lang="ru-RU" b="1" dirty="0">
                <a:solidFill>
                  <a:srgbClr val="000000"/>
                </a:solidFill>
              </a:rPr>
              <a:t> могла их адекватно моделировать, ее архитектура должна становиться все более глубокой, путем добавления большего числа скрытых слоев и усложнения параметризации.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Однако простое увеличение числа скрытых слоев в большинстве случаев приводило к экспоненциальному росту межнейронных соединений  и проблеме, известной как «</a:t>
            </a:r>
            <a:r>
              <a:rPr lang="ru-RU" b="1" dirty="0">
                <a:solidFill>
                  <a:srgbClr val="C00000"/>
                </a:solidFill>
              </a:rPr>
              <a:t>проклятье размерности</a:t>
            </a:r>
            <a:r>
              <a:rPr lang="ru-RU" b="1" dirty="0">
                <a:solidFill>
                  <a:srgbClr val="000000"/>
                </a:solidFill>
              </a:rPr>
              <a:t>», ведущей обычно к переобучению сети или </a:t>
            </a:r>
            <a:r>
              <a:rPr lang="ru-RU" b="1" dirty="0" err="1">
                <a:solidFill>
                  <a:srgbClr val="000000"/>
                </a:solidFill>
              </a:rPr>
              <a:t>застреванию</a:t>
            </a:r>
            <a:r>
              <a:rPr lang="ru-RU" b="1" dirty="0">
                <a:solidFill>
                  <a:srgbClr val="000000"/>
                </a:solidFill>
              </a:rPr>
              <a:t> её </a:t>
            </a:r>
            <a:r>
              <a:rPr lang="ru-RU" b="1" dirty="0" err="1">
                <a:solidFill>
                  <a:srgbClr val="000000"/>
                </a:solidFill>
              </a:rPr>
              <a:t>минимизируемой</a:t>
            </a:r>
            <a:r>
              <a:rPr lang="ru-RU" b="1" dirty="0">
                <a:solidFill>
                  <a:srgbClr val="000000"/>
                </a:solidFill>
              </a:rPr>
              <a:t> ошибки в локальном минимуме.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C00000"/>
                </a:solidFill>
              </a:rPr>
              <a:t>Возникла необходимость в глубоких нейросетях. Неизбежность применения параллелизма и виртуализации их обучения</a:t>
            </a:r>
            <a:endParaRPr lang="ru-RU" sz="2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19" y="0"/>
            <a:ext cx="91173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Предпосылки и неизбежность появления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глубоких </a:t>
            </a:r>
            <a:r>
              <a:rPr lang="ru-RU" sz="2600" b="1" dirty="0" err="1">
                <a:solidFill>
                  <a:srgbClr val="0000FF"/>
                </a:solidFill>
              </a:rPr>
              <a:t>нейросетей</a:t>
            </a:r>
            <a:endParaRPr lang="ru-RU" sz="2600" b="1" dirty="0">
              <a:solidFill>
                <a:srgbClr val="0000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2EE6EB6C-94F6-4CBE-84E5-0929A9D8558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569877"/>
            <a:ext cx="3536032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8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6253-1224-41CD-AC3A-E07C100A6A0F}" type="datetime1">
              <a:rPr lang="ru-RU" smtClean="0"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-179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1A0AEC"/>
                </a:solidFill>
              </a:rPr>
              <a:t>Искусственный интеллект - </a:t>
            </a:r>
          </a:p>
          <a:p>
            <a:r>
              <a:rPr lang="ru-RU" sz="3600" b="1" dirty="0">
                <a:solidFill>
                  <a:srgbClr val="1A0AEC"/>
                </a:solidFill>
              </a:rPr>
              <a:t>                     – Машинное  обучение - </a:t>
            </a:r>
          </a:p>
          <a:p>
            <a:r>
              <a:rPr lang="ru-RU" sz="3600" b="1" dirty="0">
                <a:solidFill>
                  <a:srgbClr val="1A0AEC"/>
                </a:solidFill>
              </a:rPr>
              <a:t>                                             – Глубокое обучение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8" y="1752533"/>
            <a:ext cx="7694776" cy="46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786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68928FBF-1F2C-491D-A706-F944BCCF4C65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570461"/>
            <a:ext cx="3320008" cy="285862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20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Различные типы глубоких </a:t>
            </a:r>
            <a:r>
              <a:rPr lang="ru-RU" sz="3200" b="1" dirty="0" err="1">
                <a:solidFill>
                  <a:srgbClr val="0000FF"/>
                </a:solidFill>
              </a:rPr>
              <a:t>нейросетей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FF"/>
                </a:solidFill>
              </a:rPr>
              <a:t>и проблемы их обучения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64" y="620688"/>
            <a:ext cx="9132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2800" b="1" u="sng" dirty="0">
                <a:solidFill>
                  <a:srgbClr val="0000FF"/>
                </a:solidFill>
              </a:rPr>
              <a:t>Многослойная прямоточная нейронная сеть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Задана обучающая выборка (</a:t>
            </a:r>
            <a:r>
              <a:rPr lang="en-US" sz="1600" b="1" dirty="0">
                <a:solidFill>
                  <a:srgbClr val="000000"/>
                </a:solidFill>
              </a:rPr>
              <a:t>X</a:t>
            </a:r>
            <a:r>
              <a:rPr lang="en-US" sz="1600" b="1" baseline="-25000" dirty="0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,</a:t>
            </a:r>
            <a:r>
              <a:rPr lang="en-US" sz="1600" b="1" dirty="0" err="1">
                <a:solidFill>
                  <a:srgbClr val="000000"/>
                </a:solidFill>
              </a:rPr>
              <a:t>Z</a:t>
            </a:r>
            <a:r>
              <a:rPr lang="en-US" sz="1600" b="1" baseline="-25000" dirty="0" err="1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). Инициируем веса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</a:rPr>
              <a:t>w</a:t>
            </a:r>
            <a:r>
              <a:rPr lang="en-US" sz="1600" b="1" i="1" baseline="-25000" dirty="0" err="1">
                <a:solidFill>
                  <a:srgbClr val="000000"/>
                </a:solidFill>
              </a:rPr>
              <a:t>ij</a:t>
            </a:r>
            <a:r>
              <a:rPr lang="ru-RU" sz="1600" b="1" i="1" dirty="0">
                <a:solidFill>
                  <a:srgbClr val="000000"/>
                </a:solidFill>
              </a:rPr>
              <a:t>, </a:t>
            </a:r>
            <a:r>
              <a:rPr lang="ru-RU" sz="1600" b="1" dirty="0">
                <a:solidFill>
                  <a:srgbClr val="000000"/>
                </a:solidFill>
              </a:rPr>
              <a:t>выбираем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активационную функцию</a:t>
            </a:r>
            <a:r>
              <a:rPr lang="ru-RU" sz="1600" b="1" i="1" dirty="0">
                <a:solidFill>
                  <a:srgbClr val="000000"/>
                </a:solidFill>
              </a:rPr>
              <a:t> </a:t>
            </a:r>
            <a:r>
              <a:rPr lang="en-US" sz="1600" b="1" i="1" dirty="0">
                <a:solidFill>
                  <a:srgbClr val="000000"/>
                </a:solidFill>
              </a:rPr>
              <a:t>g</a:t>
            </a:r>
            <a:r>
              <a:rPr lang="ru-RU" sz="1600" b="1" i="1" dirty="0">
                <a:solidFill>
                  <a:srgbClr val="000000"/>
                </a:solidFill>
              </a:rPr>
              <a:t>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 </a:t>
            </a:r>
            <a:r>
              <a:rPr lang="ru-RU" sz="1600" b="1" dirty="0">
                <a:solidFill>
                  <a:srgbClr val="000000"/>
                </a:solidFill>
              </a:rPr>
              <a:t>(обычно </a:t>
            </a:r>
            <a:r>
              <a:rPr lang="ru-RU" sz="1600" b="1" dirty="0" err="1">
                <a:solidFill>
                  <a:srgbClr val="000000"/>
                </a:solidFill>
              </a:rPr>
              <a:t>сигмоид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b="1" i="1" dirty="0">
                <a:solidFill>
                  <a:srgbClr val="000000"/>
                </a:solidFill>
              </a:rPr>
              <a:t>σ(</a:t>
            </a:r>
            <a:r>
              <a:rPr lang="en-US" sz="1600" b="1" i="1" dirty="0">
                <a:solidFill>
                  <a:srgbClr val="000000"/>
                </a:solidFill>
              </a:rPr>
              <a:t>x</a:t>
            </a:r>
            <a:r>
              <a:rPr lang="ru-RU" sz="1600" b="1" i="1" dirty="0">
                <a:solidFill>
                  <a:srgbClr val="000000"/>
                </a:solidFill>
              </a:rPr>
              <a:t>)</a:t>
            </a:r>
            <a:r>
              <a:rPr lang="ru-RU" sz="1600" b="1" dirty="0">
                <a:solidFill>
                  <a:srgbClr val="000000"/>
                </a:solidFill>
              </a:rPr>
              <a:t>) и обучаем сеть.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0000FF"/>
                </a:solidFill>
              </a:rPr>
              <a:t>Прежний опыт: </a:t>
            </a:r>
            <a:r>
              <a:rPr lang="ru-RU" sz="1600" b="1" dirty="0">
                <a:solidFill>
                  <a:srgbClr val="000000"/>
                </a:solidFill>
              </a:rPr>
              <a:t>ч</a:t>
            </a:r>
            <a:r>
              <a:rPr lang="ru-RU" altLang="ru-RU" sz="1600" b="1" dirty="0">
                <a:solidFill>
                  <a:srgbClr val="000000"/>
                </a:solidFill>
              </a:rPr>
              <a:t>тобы обучить сеть применяют </a:t>
            </a:r>
            <a:r>
              <a:rPr lang="ru-RU" altLang="ru-RU" sz="1600" b="1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b="1" dirty="0">
                <a:solidFill>
                  <a:srgbClr val="0000FF"/>
                </a:solidFill>
              </a:rPr>
              <a:t>, </a:t>
            </a:r>
            <a:r>
              <a:rPr lang="ru-RU" altLang="ru-RU" sz="1600" b="1" dirty="0">
                <a:solidFill>
                  <a:srgbClr val="000000"/>
                </a:solidFill>
              </a:rPr>
              <a:t>когда методом градиентного спуска минимизируют по всем весам </a:t>
            </a:r>
            <a:r>
              <a:rPr lang="ru-RU" altLang="ru-RU" sz="1600" b="1" dirty="0">
                <a:solidFill>
                  <a:srgbClr val="0000FF"/>
                </a:solidFill>
              </a:rPr>
              <a:t>квадратичную функцию ошибки сети: </a:t>
            </a:r>
            <a:r>
              <a:rPr lang="en-GB" altLang="ru-RU" sz="2000" b="1" i="1" dirty="0">
                <a:solidFill>
                  <a:srgbClr val="000000"/>
                </a:solidFill>
              </a:rPr>
              <a:t>E=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m</a:t>
            </a:r>
            <a:r>
              <a:rPr lang="el-GR" altLang="ru-RU" sz="2000" b="1" i="1" dirty="0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>
                <a:solidFill>
                  <a:srgbClr val="000000"/>
                </a:solidFill>
              </a:rPr>
              <a:t>(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y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– </a:t>
            </a:r>
            <a:r>
              <a:rPr lang="en-GB" altLang="ru-RU" sz="2000" b="1" i="1" dirty="0" err="1">
                <a:solidFill>
                  <a:srgbClr val="000000"/>
                </a:solidFill>
              </a:rPr>
              <a:t>z</a:t>
            </a:r>
            <a:r>
              <a:rPr lang="en-GB" altLang="ru-RU" sz="2000" b="1" i="1" baseline="-25000" dirty="0" err="1">
                <a:solidFill>
                  <a:srgbClr val="000000"/>
                </a:solidFill>
              </a:rPr>
              <a:t>i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(m)</a:t>
            </a:r>
            <a:r>
              <a:rPr lang="en-GB" altLang="ru-RU" sz="2000" b="1" i="1" dirty="0">
                <a:solidFill>
                  <a:srgbClr val="000000"/>
                </a:solidFill>
              </a:rPr>
              <a:t> )</a:t>
            </a:r>
            <a:r>
              <a:rPr lang="en-GB" altLang="ru-RU" sz="2000" b="1" i="1" baseline="30000" dirty="0">
                <a:solidFill>
                  <a:srgbClr val="000000"/>
                </a:solidFill>
              </a:rPr>
              <a:t>2</a:t>
            </a:r>
            <a:r>
              <a:rPr lang="en-GB" altLang="ru-RU" sz="2000" b="1" i="1" dirty="0">
                <a:solidFill>
                  <a:srgbClr val="000000"/>
                </a:solidFill>
              </a:rPr>
              <a:t> </a:t>
            </a:r>
            <a:r>
              <a:rPr lang="en-GB" altLang="ru-RU" sz="2000" b="1" dirty="0">
                <a:solidFill>
                  <a:srgbClr val="000000"/>
                </a:solidFill>
              </a:rPr>
              <a:t>→</a:t>
            </a:r>
            <a:r>
              <a:rPr lang="en-GB" altLang="ru-RU" sz="2000" b="1" i="1" dirty="0">
                <a:solidFill>
                  <a:srgbClr val="000000"/>
                </a:solidFill>
              </a:rPr>
              <a:t> min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{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wij</a:t>
            </a:r>
            <a:r>
              <a:rPr lang="en-GB" altLang="ru-RU" sz="2000" b="1" i="1" baseline="-25000" dirty="0">
                <a:solidFill>
                  <a:srgbClr val="000000"/>
                </a:solidFill>
              </a:rPr>
              <a:t>}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75" y="2364562"/>
            <a:ext cx="3045580" cy="22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05" y="2295450"/>
            <a:ext cx="55862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Возникающие проблемы: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проклятье размерности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переобучение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 err="1">
                <a:solidFill>
                  <a:srgbClr val="000000"/>
                </a:solidFill>
              </a:rPr>
              <a:t>застревание</a:t>
            </a:r>
            <a:r>
              <a:rPr lang="ru-RU" b="1" dirty="0">
                <a:solidFill>
                  <a:srgbClr val="000000"/>
                </a:solidFill>
              </a:rPr>
              <a:t> Е в ложном минимуме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b="1" dirty="0">
                <a:solidFill>
                  <a:srgbClr val="000000"/>
                </a:solidFill>
              </a:rPr>
              <a:t>затухающий или взрывной градиент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C00000"/>
                </a:solidFill>
              </a:rPr>
              <a:t>Как их решают</a:t>
            </a:r>
          </a:p>
          <a:p>
            <a:pPr marL="457200" lvl="2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ru-RU" sz="2200" b="1" dirty="0">
                <a:solidFill>
                  <a:srgbClr val="C00000"/>
                </a:solidFill>
              </a:rPr>
              <a:t>Уменьшение размерности сети,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два метода: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(1) Кардинальное сжатие входных данных,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т.к. обычно они сильно </a:t>
            </a:r>
            <a:r>
              <a:rPr lang="ru-RU" sz="1600" b="1" dirty="0" err="1">
                <a:solidFill>
                  <a:srgbClr val="000000"/>
                </a:solidFill>
              </a:rPr>
              <a:t>скорелированы</a:t>
            </a:r>
            <a:r>
              <a:rPr lang="ru-RU" sz="1600" b="1" dirty="0">
                <a:solidFill>
                  <a:srgbClr val="000000"/>
                </a:solidFill>
              </a:rPr>
              <a:t>. 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Эффективен </a:t>
            </a:r>
            <a:r>
              <a:rPr lang="ru-RU" sz="1600" b="1" dirty="0" err="1">
                <a:solidFill>
                  <a:srgbClr val="000000"/>
                </a:solidFill>
              </a:rPr>
              <a:t>нейросетевой</a:t>
            </a:r>
            <a:r>
              <a:rPr lang="ru-RU" sz="1600" b="1" dirty="0">
                <a:solidFill>
                  <a:srgbClr val="000000"/>
                </a:solidFill>
              </a:rPr>
              <a:t> метод - </a:t>
            </a:r>
            <a:r>
              <a:rPr lang="ru-RU" sz="1600" b="1" dirty="0" err="1">
                <a:solidFill>
                  <a:srgbClr val="C00000"/>
                </a:solidFill>
              </a:rPr>
              <a:t>автоэнкодер</a:t>
            </a:r>
            <a:r>
              <a:rPr lang="ru-RU" sz="1600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(2) Случайное прореживание нейронов – </a:t>
            </a:r>
            <a:r>
              <a:rPr lang="en-US" sz="1600" b="1" dirty="0">
                <a:solidFill>
                  <a:srgbClr val="C00000"/>
                </a:solidFill>
              </a:rPr>
              <a:t>d</a:t>
            </a:r>
            <a:r>
              <a:rPr lang="ru-RU" sz="1600" b="1" dirty="0" err="1">
                <a:solidFill>
                  <a:srgbClr val="C00000"/>
                </a:solidFill>
              </a:rPr>
              <a:t>ropout</a:t>
            </a:r>
            <a:r>
              <a:rPr lang="ru-RU" sz="1600" b="1" dirty="0">
                <a:solidFill>
                  <a:srgbClr val="C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когда каждый вес обнуляется с вероятностью 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либо умножается на 1/</a:t>
            </a:r>
            <a:r>
              <a:rPr lang="en-US" sz="1600" b="1" dirty="0">
                <a:solidFill>
                  <a:srgbClr val="000000"/>
                </a:solidFill>
              </a:rPr>
              <a:t>p</a:t>
            </a:r>
            <a:r>
              <a:rPr lang="ru-RU" sz="1600" b="1" dirty="0">
                <a:solidFill>
                  <a:srgbClr val="000000"/>
                </a:solidFill>
              </a:rPr>
              <a:t> с вероятностью 1-</a:t>
            </a:r>
            <a:r>
              <a:rPr lang="en-US" sz="1600" b="1" dirty="0">
                <a:solidFill>
                  <a:srgbClr val="000000"/>
                </a:solidFill>
              </a:rPr>
              <a:t>p</a:t>
            </a:r>
            <a:endParaRPr lang="ru-RU" sz="16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</a:rPr>
              <a:t>D</a:t>
            </a:r>
            <a:r>
              <a:rPr lang="ru-RU" sz="1600" b="1" dirty="0" err="1">
                <a:solidFill>
                  <a:srgbClr val="000000"/>
                </a:solidFill>
              </a:rPr>
              <a:t>ropout</a:t>
            </a:r>
            <a:r>
              <a:rPr lang="ru-RU" sz="1600" b="1" dirty="0">
                <a:solidFill>
                  <a:srgbClr val="000000"/>
                </a:solidFill>
              </a:rPr>
              <a:t> используют </a:t>
            </a:r>
            <a:r>
              <a:rPr lang="ru-RU" sz="1600" b="1" dirty="0">
                <a:solidFill>
                  <a:srgbClr val="C00000"/>
                </a:solidFill>
              </a:rPr>
              <a:t>только при обучении </a:t>
            </a:r>
            <a:r>
              <a:rPr lang="ru-RU" sz="1600" b="1" dirty="0">
                <a:solidFill>
                  <a:srgbClr val="000000"/>
                </a:solidFill>
              </a:rPr>
              <a:t>сети.</a:t>
            </a:r>
          </a:p>
        </p:txBody>
      </p:sp>
      <p:pic>
        <p:nvPicPr>
          <p:cNvPr id="12" name="Picture 2" descr="Картинки по запросу dropout neural network">
            <a:extLst>
              <a:ext uri="{FF2B5EF4-FFF2-40B4-BE49-F238E27FC236}">
                <a16:creationId xmlns:a16="http://schemas.microsoft.com/office/drawing/2014/main" id="{CE28663D-5EBC-4D07-98C1-08128AE0D21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85" y="4593633"/>
            <a:ext cx="3240360" cy="1800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9727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8F3D-8541-48BB-AE45-EEACCD95E46A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199" y="6453335"/>
            <a:ext cx="3659911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2) Переобучение глубокой </a:t>
            </a:r>
            <a:r>
              <a:rPr lang="ru-RU" sz="2400" b="1" dirty="0" err="1">
                <a:solidFill>
                  <a:srgbClr val="C00000"/>
                </a:solidFill>
              </a:rPr>
              <a:t>нейросети</a:t>
            </a:r>
            <a:r>
              <a:rPr lang="ru-RU" sz="2400" b="1" dirty="0">
                <a:solidFill>
                  <a:srgbClr val="C00000"/>
                </a:solidFill>
              </a:rPr>
              <a:t>, как защититься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594389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Переобучение (</a:t>
            </a:r>
            <a:r>
              <a:rPr lang="en-US" b="1" dirty="0">
                <a:solidFill>
                  <a:srgbClr val="000000"/>
                </a:solidFill>
              </a:rPr>
              <a:t>overfitting) </a:t>
            </a:r>
            <a:r>
              <a:rPr lang="ru-RU" dirty="0">
                <a:solidFill>
                  <a:srgbClr val="000000"/>
                </a:solidFill>
              </a:rPr>
              <a:t>— это излишне точное соответствие нейронной сети конкретному набору обучающих примеров, при котором сеть теряет способность к обобщению и не работает на тестовых примерах.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3233" y="2088882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Иногда эта проблема возникает, если слишком долго обучать сеть на одних и тех же данных, так что  сеть начнет не учиться на данных, а запоминать их шумы. </a:t>
            </a:r>
            <a:r>
              <a:rPr lang="ru-RU" sz="2000" b="1" dirty="0">
                <a:solidFill>
                  <a:srgbClr val="C00000"/>
                </a:solidFill>
              </a:rPr>
              <a:t>Простой выход – ранняя остановка обучения.</a:t>
            </a:r>
            <a:endParaRPr lang="en-US" sz="20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Кроме того, переобучение бывает связано с усложнением модели из-за переизбытка скрытых нейронов Тогда одно из эффективных средств - тот же </a:t>
            </a:r>
            <a:r>
              <a:rPr lang="en-US" sz="2000" b="1" dirty="0">
                <a:solidFill>
                  <a:srgbClr val="C00000"/>
                </a:solidFill>
              </a:rPr>
              <a:t>dropout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Более общим является </a:t>
            </a:r>
            <a:r>
              <a:rPr lang="ru-RU" sz="2000" b="1" dirty="0">
                <a:solidFill>
                  <a:srgbClr val="C00000"/>
                </a:solidFill>
              </a:rPr>
              <a:t>метод регуляризации</a:t>
            </a:r>
            <a:r>
              <a:rPr lang="ru-RU" sz="2000" dirty="0">
                <a:solidFill>
                  <a:srgbClr val="000000"/>
                </a:solidFill>
              </a:rPr>
              <a:t>, ограничивающий реакцию </a:t>
            </a:r>
            <a:r>
              <a:rPr lang="ru-RU" sz="2000" dirty="0" err="1">
                <a:solidFill>
                  <a:srgbClr val="000000"/>
                </a:solidFill>
              </a:rPr>
              <a:t>нейросети</a:t>
            </a:r>
            <a:r>
              <a:rPr lang="ru-RU" sz="2000" dirty="0">
                <a:solidFill>
                  <a:srgbClr val="000000"/>
                </a:solidFill>
              </a:rPr>
              <a:t> на влияние шумов добавлением штрафного члена в функцию ошибки сети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solidFill>
                  <a:srgbClr val="000000"/>
                </a:solidFill>
              </a:rPr>
              <a:t>Коэфициент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  <a:sym typeface="Symbol"/>
              </a:rPr>
              <a:t> не должен быть большим и обычно =0.001.</a:t>
            </a:r>
            <a:endParaRPr lang="ru-RU" sz="2000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3220223" cy="7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18" y="843492"/>
            <a:ext cx="3675508" cy="122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50018" y="689603"/>
            <a:ext cx="3514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верное решение              </a:t>
            </a:r>
            <a:r>
              <a:rPr lang="en-US" sz="1400" b="1" dirty="0">
                <a:solidFill>
                  <a:srgbClr val="000000"/>
                </a:solidFill>
              </a:rPr>
              <a:t>overfitting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800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6424"/>
            <a:ext cx="2436461" cy="12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5E50-457F-4A3D-BE26-0C704D89BFB0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60963"/>
            <a:ext cx="3968080" cy="260512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52" y="643986"/>
            <a:ext cx="9036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Для решения этой проблемы используют уже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упоминавшийся </a:t>
            </a:r>
            <a:r>
              <a:rPr lang="ru-RU" sz="2000" b="1" dirty="0">
                <a:solidFill>
                  <a:srgbClr val="C00000"/>
                </a:solidFill>
                <a:sym typeface="Symbol"/>
              </a:rPr>
              <a:t>метод отжига</a:t>
            </a:r>
            <a:r>
              <a:rPr lang="ru-RU" sz="2000" dirty="0">
                <a:solidFill>
                  <a:srgbClr val="C00000"/>
                </a:solidFill>
                <a:sym typeface="Symbol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sym typeface="Symbol"/>
              </a:rPr>
              <a:t>Более известен </a:t>
            </a:r>
            <a:r>
              <a:rPr lang="ru-RU" sz="2000" b="1" dirty="0">
                <a:solidFill>
                  <a:srgbClr val="C00000"/>
                </a:solidFill>
              </a:rPr>
              <a:t>Стохастический градиентный спуск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C00000"/>
                </a:solidFill>
              </a:rPr>
              <a:t>(Stochastic Gradient Descent – SGD)</a:t>
            </a:r>
            <a:r>
              <a:rPr lang="ru-RU" sz="2000" b="1" dirty="0">
                <a:solidFill>
                  <a:srgbClr val="C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при котором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значение градиента аппроксимируются градиентом функции ошибки, вычисленном </a:t>
            </a:r>
            <a:r>
              <a:rPr lang="ru-RU" sz="2000" b="1" dirty="0">
                <a:solidFill>
                  <a:srgbClr val="000000"/>
                </a:solidFill>
              </a:rPr>
              <a:t>только на одном элементе обучения</a:t>
            </a:r>
            <a:r>
              <a:rPr lang="ru-RU" sz="2000" dirty="0">
                <a:solidFill>
                  <a:srgbClr val="000000"/>
                </a:solidFill>
              </a:rPr>
              <a:t>, в то время как при обычном  градиентном спуске на каждой итерации обучающая выборка просматривается целиком, и только после этого изменяется вес. Поэтому для больших массивов данных </a:t>
            </a:r>
            <a:r>
              <a:rPr lang="en-US" sz="2000" b="1" dirty="0">
                <a:solidFill>
                  <a:srgbClr val="000000"/>
                </a:solidFill>
              </a:rPr>
              <a:t>SGD </a:t>
            </a:r>
            <a:r>
              <a:rPr lang="ru-RU" sz="2000" b="1" dirty="0">
                <a:solidFill>
                  <a:srgbClr val="000000"/>
                </a:solidFill>
              </a:rPr>
              <a:t>работает много быстрее</a:t>
            </a:r>
            <a:r>
              <a:rPr lang="ru-RU" sz="2000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</a:rPr>
              <a:t>Выбор точки обучения в </a:t>
            </a:r>
            <a:r>
              <a:rPr lang="en-US" sz="2000" b="1" dirty="0">
                <a:solidFill>
                  <a:srgbClr val="C00000"/>
                </a:solidFill>
              </a:rPr>
              <a:t>SGD </a:t>
            </a:r>
            <a:r>
              <a:rPr lang="ru-RU" sz="2000" b="1" dirty="0">
                <a:solidFill>
                  <a:srgbClr val="C00000"/>
                </a:solidFill>
              </a:rPr>
              <a:t>происходит случайно</a:t>
            </a:r>
            <a:r>
              <a:rPr lang="ru-RU" sz="2000" dirty="0">
                <a:solidFill>
                  <a:srgbClr val="000000"/>
                </a:solidFill>
              </a:rPr>
              <a:t>, но попеременно из разных классов, что также повышает вероятность выхода из локального минимума.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Чтобы не «промахнуться» при таких скачках мимо искомого минимума,  в формулу обновления весов добавляют член типа «момента инерции» 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 err="1">
                <a:solidFill>
                  <a:srgbClr val="000000"/>
                </a:solidFill>
              </a:rPr>
              <a:t>w</a:t>
            </a:r>
            <a:r>
              <a:rPr lang="en-US" sz="2000" b="1" baseline="-25000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=</a:t>
            </a:r>
            <a:r>
              <a:rPr lang="ru-RU" sz="2000" b="1" dirty="0">
                <a:solidFill>
                  <a:srgbClr val="000000"/>
                </a:solidFill>
              </a:rPr>
              <a:t>η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en-US" sz="2000" b="1" dirty="0" err="1">
                <a:solidFill>
                  <a:srgbClr val="000000"/>
                </a:solidFill>
              </a:rPr>
              <a:t>Gradw</a:t>
            </a:r>
            <a:r>
              <a:rPr lang="en-US" sz="2000" b="1" dirty="0">
                <a:solidFill>
                  <a:srgbClr val="000000"/>
                </a:solidFill>
              </a:rPr>
              <a:t>+</a:t>
            </a:r>
            <a:r>
              <a:rPr lang="en-US" sz="2000" b="1" dirty="0">
                <a:solidFill>
                  <a:srgbClr val="000000"/>
                </a:solidFill>
                <a:sym typeface="Symbol"/>
              </a:rPr>
              <a:t></a:t>
            </a:r>
            <a:r>
              <a:rPr lang="en-US" sz="2000" b="1" dirty="0">
                <a:solidFill>
                  <a:srgbClr val="000000"/>
                </a:solidFill>
              </a:rPr>
              <a:t>•</a:t>
            </a:r>
            <a:r>
              <a:rPr lang="ru-RU" sz="2000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en-US" sz="2000" b="1" dirty="0">
                <a:solidFill>
                  <a:srgbClr val="000000"/>
                </a:solidFill>
              </a:rPr>
              <a:t>w</a:t>
            </a:r>
            <a:r>
              <a:rPr lang="en-US" sz="2000" b="1" baseline="-25000" dirty="0">
                <a:solidFill>
                  <a:srgbClr val="000000"/>
                </a:solidFill>
              </a:rPr>
              <a:t>i-1</a:t>
            </a:r>
            <a:r>
              <a:rPr lang="ru-RU" sz="2000" b="1" baseline="-25000" dirty="0">
                <a:solidFill>
                  <a:srgbClr val="000000"/>
                </a:solidFill>
              </a:rPr>
              <a:t>.</a:t>
            </a:r>
            <a:r>
              <a:rPr lang="ru-RU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</a:rPr>
              <a:t>Все эти возможности включает метод </a:t>
            </a:r>
            <a:r>
              <a:rPr lang="en-US" sz="2000" b="1" dirty="0">
                <a:solidFill>
                  <a:srgbClr val="C00000"/>
                </a:solidFill>
              </a:rPr>
              <a:t>ADAM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>
                <a:solidFill>
                  <a:srgbClr val="C00000"/>
                </a:solidFill>
              </a:rPr>
              <a:t>Adaptive Moment Estimation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r>
              <a:rPr lang="ru-RU" sz="2000" b="1" dirty="0">
                <a:solidFill>
                  <a:srgbClr val="000000"/>
                </a:solidFill>
              </a:rPr>
              <a:t>, </a:t>
            </a:r>
            <a:r>
              <a:rPr lang="ru-RU" sz="2000" dirty="0">
                <a:solidFill>
                  <a:srgbClr val="000000"/>
                </a:solidFill>
              </a:rPr>
              <a:t>который реализует </a:t>
            </a:r>
            <a:r>
              <a:rPr lang="en-US" sz="2000" dirty="0">
                <a:solidFill>
                  <a:srgbClr val="000000"/>
                </a:solidFill>
              </a:rPr>
              <a:t>SGD </a:t>
            </a:r>
            <a:r>
              <a:rPr lang="ru-RU" sz="2000" dirty="0">
                <a:solidFill>
                  <a:srgbClr val="000000"/>
                </a:solidFill>
              </a:rPr>
              <a:t>и, вдобавок, вычисляет адаптивную скорость обучения и оптимизирует шаг.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aseline="-25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2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sym typeface="Symbol"/>
              </a:rPr>
              <a:t>3) Ложные минимумы функции ошибки сети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4082796" y="1054204"/>
            <a:ext cx="2145388" cy="121158"/>
          </a:xfrm>
          <a:prstGeom prst="rightArrow">
            <a:avLst/>
          </a:prstGeom>
          <a:solidFill>
            <a:srgbClr val="FF66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67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7726-B187-4071-BD49-F486F26486EB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59832" y="6440322"/>
            <a:ext cx="3320008" cy="301046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4) Затухающий или взрывной градиент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9570"/>
            <a:ext cx="9144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Проблема затухающего градиента неизбежно проявляется в многослойных </a:t>
            </a:r>
            <a:r>
              <a:rPr lang="ru-RU" dirty="0" err="1">
                <a:solidFill>
                  <a:srgbClr val="000000"/>
                </a:solidFill>
              </a:rPr>
              <a:t>нейросетях</a:t>
            </a:r>
            <a:r>
              <a:rPr lang="ru-RU" dirty="0">
                <a:solidFill>
                  <a:srgbClr val="000000"/>
                </a:solidFill>
              </a:rPr>
              <a:t>, особенно в случае </a:t>
            </a:r>
            <a:r>
              <a:rPr lang="ru-RU" dirty="0" err="1">
                <a:solidFill>
                  <a:srgbClr val="000000"/>
                </a:solidFill>
              </a:rPr>
              <a:t>сигмоидной</a:t>
            </a:r>
            <a:r>
              <a:rPr lang="ru-RU" dirty="0">
                <a:solidFill>
                  <a:srgbClr val="000000"/>
                </a:solidFill>
              </a:rPr>
              <a:t> активационной функции </a:t>
            </a:r>
            <a:r>
              <a:rPr lang="ru-RU" b="1" i="1" dirty="0">
                <a:solidFill>
                  <a:srgbClr val="000000"/>
                </a:solidFill>
              </a:rPr>
              <a:t>σ(</a:t>
            </a:r>
            <a:r>
              <a:rPr lang="en-US" b="1" i="1" dirty="0">
                <a:solidFill>
                  <a:srgbClr val="000000"/>
                </a:solidFill>
              </a:rPr>
              <a:t>x</a:t>
            </a:r>
            <a:r>
              <a:rPr lang="ru-RU" b="1" i="1" dirty="0">
                <a:solidFill>
                  <a:srgbClr val="000000"/>
                </a:solidFill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(заметим: </a:t>
            </a:r>
            <a:r>
              <a:rPr lang="ru-RU" b="1" i="1" dirty="0">
                <a:solidFill>
                  <a:srgbClr val="000000"/>
                </a:solidFill>
              </a:rPr>
              <a:t>σ</a:t>
            </a:r>
            <a:r>
              <a:rPr lang="en-US" b="1" i="1" dirty="0">
                <a:solidFill>
                  <a:srgbClr val="000000"/>
                </a:solidFill>
              </a:rPr>
              <a:t>’</a:t>
            </a:r>
            <a:r>
              <a:rPr lang="ru-RU" b="1" i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x</a:t>
            </a:r>
            <a:r>
              <a:rPr lang="ru-RU" b="1" i="1" dirty="0">
                <a:solidFill>
                  <a:srgbClr val="000000"/>
                </a:solidFill>
              </a:rPr>
              <a:t>)≤¼</a:t>
            </a:r>
            <a:r>
              <a:rPr lang="en-US" b="1" i="1" dirty="0">
                <a:solidFill>
                  <a:srgbClr val="000000"/>
                </a:solidFill>
              </a:rPr>
              <a:t>; 0&lt;x&lt;1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ru-RU" dirty="0">
                <a:solidFill>
                  <a:srgbClr val="000000"/>
                </a:solidFill>
              </a:rPr>
              <a:t>. При </a:t>
            </a:r>
            <a:r>
              <a:rPr lang="en-US" dirty="0" err="1">
                <a:solidFill>
                  <a:srgbClr val="000000"/>
                </a:solidFill>
              </a:rPr>
              <a:t>BackProp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обучении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ошибка распространяется от выходов сети ко входам с многократным умножением на производную активационной функции, </a:t>
            </a:r>
            <a:r>
              <a:rPr lang="ru-RU" b="1" dirty="0">
                <a:solidFill>
                  <a:srgbClr val="000000"/>
                </a:solidFill>
              </a:rPr>
              <a:t>σ’(x). </a:t>
            </a:r>
            <a:r>
              <a:rPr lang="ru-RU" dirty="0">
                <a:solidFill>
                  <a:srgbClr val="000000"/>
                </a:solidFill>
              </a:rPr>
              <a:t>Когда в </a:t>
            </a:r>
            <a:r>
              <a:rPr lang="ru-RU" dirty="0" err="1">
                <a:solidFill>
                  <a:srgbClr val="000000"/>
                </a:solidFill>
              </a:rPr>
              <a:t>нейросети</a:t>
            </a:r>
            <a:r>
              <a:rPr lang="ru-RU" dirty="0">
                <a:solidFill>
                  <a:srgbClr val="000000"/>
                </a:solidFill>
              </a:rPr>
              <a:t> много слоев, градиент в слоях близких к входу становится исчезающе малым и </a:t>
            </a:r>
            <a:r>
              <a:rPr lang="ru-RU" b="1" dirty="0">
                <a:solidFill>
                  <a:srgbClr val="000000"/>
                </a:solidFill>
              </a:rPr>
              <a:t>веса практически перестанут изменяться.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Происходит «</a:t>
            </a:r>
            <a:r>
              <a:rPr lang="ru-RU" b="1" dirty="0">
                <a:solidFill>
                  <a:srgbClr val="000000"/>
                </a:solidFill>
              </a:rPr>
              <a:t>паралич сети</a:t>
            </a:r>
            <a:r>
              <a:rPr lang="ru-RU" dirty="0">
                <a:solidFill>
                  <a:srgbClr val="000000"/>
                </a:solidFill>
              </a:rPr>
              <a:t>» (противоположная картина называется «взрывной рост градиента», случается, если инициализировать веса большими значениями).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 Для </a:t>
            </a:r>
            <a:r>
              <a:rPr lang="ru-RU" dirty="0" err="1">
                <a:solidFill>
                  <a:srgbClr val="000000"/>
                </a:solidFill>
              </a:rPr>
              <a:t>избежания</a:t>
            </a:r>
            <a:r>
              <a:rPr lang="ru-RU" dirty="0">
                <a:solidFill>
                  <a:srgbClr val="000000"/>
                </a:solidFill>
              </a:rPr>
              <a:t> затухания градиента нужно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</a:rPr>
              <a:t>грамотно выбирать функцию активации;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</a:rPr>
              <a:t>использовать правильную инициализацию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     настраиваемых параметров </a:t>
            </a:r>
            <a:r>
              <a:rPr lang="ru-RU" sz="2000" b="1" dirty="0" err="1">
                <a:solidFill>
                  <a:srgbClr val="000000"/>
                </a:solidFill>
              </a:rPr>
              <a:t>нейросети</a:t>
            </a:r>
            <a:r>
              <a:rPr lang="ru-RU" sz="2000" b="1" dirty="0">
                <a:solidFill>
                  <a:srgbClr val="000000"/>
                </a:solidFill>
              </a:rPr>
              <a:t>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>
                <a:solidFill>
                  <a:srgbClr val="000000"/>
                </a:solidFill>
              </a:rPr>
              <a:t>выбирать подходящую функцию ошибки сети.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8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E4E74-D33B-400A-A596-74AAF5B7EC0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17.03.2021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4400128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 А.   Машинное обучение                                     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504" y="753700"/>
                <a:ext cx="5328592" cy="611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Из-за указанных недостатков 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сигмоидальной активационной функции </a:t>
                </a:r>
                <a14:m>
                  <m:oMath xmlns:m="http://schemas.openxmlformats.org/officeDocument/2006/math"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𝜎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(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𝑥</m:t>
                    </m:r>
                    <m:r>
                      <a:rPr kumimoji="0" lang="ru-R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)=</m:t>
                    </m:r>
                    <m:f>
                      <m:fPr>
                        <m:ctrlP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ru-RU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𝜇</m:t>
                            </m:r>
                            <m:r>
                              <a:rPr kumimoji="0" lang="ru-RU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𝑥</m:t>
                            </m:r>
                          </m:sup>
                        </m:sSup>
                      </m:den>
                    </m:f>
                  </m:oMath>
                </a14:m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применяют также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1. 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Гиперболический тангенс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tanh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активация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меняется в интервале от –1 до 1. Подобно </a:t>
                </a:r>
                <a:r>
                  <a:rPr kumimoji="0" lang="ru-R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сигмоиде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tanh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может насыщаться, зато его выход центрирован относительно нуля, что предпочтительней.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 Функция активации под названием 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«выпрямитель» (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Rectified Linear Unit 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–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 формулой 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 </a:t>
                </a:r>
                <a:r>
                  <a:rPr kumimoji="0" lang="ru-RU" sz="1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max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(0, x). </a:t>
                </a:r>
                <a:r>
                  <a:rPr kumimoji="0" lang="ru-R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наиболее популярен, т.к. не подвержен насыщению и быстро вычисляется, повышая скорость сходимости.  стохастического градиентного спуска в несколько раз. Однако при очень большом градиенте </a:t>
                </a:r>
                <a:r>
                  <a:rPr kumimoji="0" lang="ru-R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может так обновить вес, что нейрон никогда больше не активируется, - «умирает». Поэтому появились различные модификации </a:t>
                </a:r>
                <a:r>
                  <a:rPr kumimoji="0" lang="ru-R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3. </a:t>
                </a:r>
                <a:r>
                  <a:rPr kumimoji="0" lang="ru-RU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с «утечкой» (</a:t>
                </a:r>
                <a:r>
                  <a:rPr kumimoji="0" lang="ru-RU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leaky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ru-RU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LReLU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с формулой 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αx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при 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 &lt; 0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и 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 x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при 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 ≥ 0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где α – малая константа.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4.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Softplus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является гладкой аппроксимацией  </a:t>
                </a:r>
                <a:r>
                  <a:rPr kumimoji="0" lang="ru-R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ReLU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с формулой </a:t>
                </a:r>
                <a:r>
                  <a:rPr kumimoji="0" lang="ru-RU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f(x) =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ln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(1+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</a:t>
                </a: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 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753700"/>
                <a:ext cx="5328592" cy="6114046"/>
              </a:xfrm>
              <a:prstGeom prst="rect">
                <a:avLst/>
              </a:prstGeom>
              <a:blipFill rotWithShape="1">
                <a:blip r:embed="rId2"/>
                <a:stretch>
                  <a:fillRect l="-686" t="-299" r="-12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369115"/>
            <a:ext cx="1312138" cy="5146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960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Выбор функции активации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619900" cy="358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V="1">
            <a:off x="5884138" y="4797152"/>
            <a:ext cx="1361908" cy="14401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10"/>
          <p:cNvCxnSpPr/>
          <p:nvPr/>
        </p:nvCxnSpPr>
        <p:spPr bwMode="auto">
          <a:xfrm flipV="1">
            <a:off x="4355976" y="4941168"/>
            <a:ext cx="1528162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86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34C87-0E57-4B87-B071-93D7BC76A9B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17.03.2021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256112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 А.   Машинное обучение                                     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616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Инициализация значений весов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73586"/>
            <a:ext cx="8784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Очевидно, что начальные веса не должны быть все нулевыми или просто одинаковыми, нельзя их брать слишком большими, чтобы избежать взрывного роста градиента.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Поэтому обычно рекомендуют в качестве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начальных значений весов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брать случайные значения,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равномерно распределенные в интервале (-0.5,+0.5).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Однако есть проверенные рекомендации, значительно ускоряющие обучение при использовании активационных функций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LRelu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Так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Глорот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рекомендует вычислять начальные значения весов по формуле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где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U[-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равномерное распределение в интервале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размер предыдущего слоя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(количество столбцов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матрице весов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индекс предыдущего слоя.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другой работе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К.Хе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рекомендует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инициализировать веса слоя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величинами, нормально распределенными со средним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и дисперсией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2/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50" y="3212976"/>
            <a:ext cx="4010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28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D51A-870E-4035-8072-27E1B6D01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4" y="0"/>
            <a:ext cx="9134336" cy="59553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Функция потерь </a:t>
            </a:r>
            <a:r>
              <a:rPr lang="en-US" sz="3600" b="1" dirty="0">
                <a:solidFill>
                  <a:srgbClr val="C00000"/>
                </a:solidFill>
              </a:rPr>
              <a:t>cross-entropy loss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9CAA7-8A49-40BE-9367-77786651E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4560" y="6483563"/>
            <a:ext cx="555496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 А.   Машинное обучение                                     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B0F50-DE25-4DE0-B470-E100628E8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380312" y="6309320"/>
            <a:ext cx="1835696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FE549-AA89-4745-8A65-D3468331572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8D0899-B60E-48FE-B83D-448909EAA9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7504" y="6370662"/>
            <a:ext cx="1269504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9CDA0-610C-4612-A309-DCE0830912D9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17.03.2021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08" y="620688"/>
            <a:ext cx="892899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сих пор мы минимизировали функцию ошибки сети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function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квадратичного вида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Σ</a:t>
            </a:r>
            <a:r>
              <a:rPr kumimoji="0" lang="en-US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GB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GB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)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которая согласно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матстатистике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соответствует случаю, когда ошибки, т.е. разбросы функции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распределены по нормальному закону, что далеко не всегда верно.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задач классификации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например, характерен результат в виде вероятностей того, что предъявленный сети объект принадлежит тому или иному классу, т.е. нам надо оценить вероятность того, что </a:t>
            </a: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GB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отличен от </a:t>
            </a: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</a:t>
            </a:r>
            <a:r>
              <a:rPr kumimoji="0" lang="en-GB" sz="18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GB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. В этом случае для оценки того насколько близко прогнозируемое распределение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к истинному распределению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используют другую функцию потерь называемую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перекрестной энтропией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entropy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Эта формула обобщается и на случай нескольких классов естественным образом: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,  здесь 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число элементов в выборке,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l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– число классов,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ru-RU" sz="16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ответ (вероятность) алгоритма на 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-м объекте на вопрос принадлежности его к 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классу, 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=1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если 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-й объект принадлежит 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классу, в противном случае </a:t>
            </a:r>
            <a:r>
              <a:rPr kumimoji="0" 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ru-RU" sz="1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</a:rPr>
              <a:t>Откуда взять эти вероятности для классификации в выходном слое нейросети?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этого в задачах с несколькими классами используют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активацию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Softmax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которая выходы нейросети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,z</a:t>
            </a:r>
            <a:r>
              <a:rPr lang="en-US" sz="1800" b="1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,…,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1800" b="1" i="1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переводит в вероятности   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ru-RU" sz="1600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                  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Рисунок 13" descr="Cross entropy loss formula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3" y="3231071"/>
            <a:ext cx="316835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2299321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5CDE7E-56A3-48A5-9B5B-F21CC2046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349" y="5731279"/>
            <a:ext cx="9239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73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F615D-89F3-468B-A73A-33F624F8059D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3392016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27293" y="6525344"/>
            <a:ext cx="514400" cy="268139"/>
          </a:xfrm>
        </p:spPr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27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22304"/>
            <a:ext cx="7216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2. </a:t>
            </a:r>
            <a:r>
              <a:rPr lang="ru-RU" sz="3200" b="1" dirty="0" err="1">
                <a:solidFill>
                  <a:srgbClr val="0000FF"/>
                </a:solidFill>
              </a:rPr>
              <a:t>Автоэнкодер</a:t>
            </a:r>
            <a:r>
              <a:rPr lang="ru-RU" sz="3200" b="1" dirty="0">
                <a:solidFill>
                  <a:srgbClr val="0000FF"/>
                </a:solidFill>
              </a:rPr>
              <a:t> – сжимающая сеть</a:t>
            </a:r>
            <a:endParaRPr lang="ru-RU" sz="32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065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000000"/>
                </a:solidFill>
              </a:rPr>
              <a:t>Автоэнкодер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b="1" dirty="0" err="1">
                <a:solidFill>
                  <a:srgbClr val="000000"/>
                </a:solidFill>
              </a:rPr>
              <a:t>autoencoder</a:t>
            </a:r>
            <a:r>
              <a:rPr lang="ru-RU" b="1" dirty="0">
                <a:solidFill>
                  <a:srgbClr val="000000"/>
                </a:solidFill>
              </a:rPr>
              <a:t>- АЕ</a:t>
            </a:r>
            <a:r>
              <a:rPr lang="ru-RU" dirty="0">
                <a:solidFill>
                  <a:srgbClr val="000000"/>
                </a:solidFill>
              </a:rPr>
              <a:t>) специальная архитектура ИНС, для  обучения </a:t>
            </a:r>
            <a:r>
              <a:rPr lang="ru-RU" b="1" dirty="0">
                <a:solidFill>
                  <a:srgbClr val="000000"/>
                </a:solidFill>
              </a:rPr>
              <a:t>без учителя</a:t>
            </a:r>
            <a:r>
              <a:rPr lang="ru-RU" dirty="0">
                <a:solidFill>
                  <a:srgbClr val="000000"/>
                </a:solidFill>
              </a:rPr>
              <a:t>  методом обратного распространения ошибки. Архитектура </a:t>
            </a:r>
            <a:r>
              <a:rPr lang="ru-RU" dirty="0" err="1">
                <a:solidFill>
                  <a:srgbClr val="000000"/>
                </a:solidFill>
              </a:rPr>
              <a:t>автоэнкодера</a:t>
            </a:r>
            <a:r>
              <a:rPr lang="ru-RU" dirty="0">
                <a:solidFill>
                  <a:srgbClr val="000000"/>
                </a:solidFill>
              </a:rPr>
              <a:t> — сеть прямого распространения, где входной и выходной слои содержат одинаковое число нейронов, а средний из скрытых слоев состоит из </a:t>
            </a:r>
            <a:r>
              <a:rPr lang="ru-RU" b="1" dirty="0">
                <a:solidFill>
                  <a:srgbClr val="000000"/>
                </a:solidFill>
              </a:rPr>
              <a:t>значительно меньшего их числа, образуя </a:t>
            </a:r>
            <a:r>
              <a:rPr lang="en-US" b="1" dirty="0">
                <a:solidFill>
                  <a:srgbClr val="000000"/>
                </a:solidFill>
              </a:rPr>
              <a:t>bottle neck </a:t>
            </a:r>
            <a:r>
              <a:rPr lang="ru-RU" dirty="0">
                <a:solidFill>
                  <a:srgbClr val="000000"/>
                </a:solidFill>
              </a:rPr>
              <a:t>- « бутылочное горлышко», заставляя </a:t>
            </a:r>
            <a:r>
              <a:rPr lang="ru-RU" dirty="0" err="1">
                <a:solidFill>
                  <a:srgbClr val="000000"/>
                </a:solidFill>
              </a:rPr>
              <a:t>нейросеть</a:t>
            </a:r>
            <a:r>
              <a:rPr lang="ru-RU" dirty="0">
                <a:solidFill>
                  <a:srgbClr val="000000"/>
                </a:solidFill>
              </a:rPr>
              <a:t> искать обобщения и корреляцию в поступающих на вход данных, </a:t>
            </a:r>
            <a:r>
              <a:rPr lang="ru-RU" b="1" dirty="0">
                <a:solidFill>
                  <a:srgbClr val="000000"/>
                </a:solidFill>
              </a:rPr>
              <a:t>выполняя их сжатие</a:t>
            </a:r>
            <a:r>
              <a:rPr lang="ru-RU" dirty="0">
                <a:solidFill>
                  <a:srgbClr val="000000"/>
                </a:solidFill>
              </a:rPr>
              <a:t>.  Таким образом, </a:t>
            </a:r>
            <a:r>
              <a:rPr lang="ru-RU" dirty="0" err="1">
                <a:solidFill>
                  <a:srgbClr val="000000"/>
                </a:solidFill>
              </a:rPr>
              <a:t>автоэнкодер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самобучается</a:t>
            </a:r>
            <a:r>
              <a:rPr lang="ru-RU" dirty="0">
                <a:solidFill>
                  <a:srgbClr val="000000"/>
                </a:solidFill>
              </a:rPr>
              <a:t> сжимать входные данные к меньшему числу наиболее информативных признаков, которые кодируются при помощи весов сети.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212976"/>
            <a:ext cx="63001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Основной принцип работы и обучения сети </a:t>
            </a:r>
            <a:r>
              <a:rPr lang="ru-RU" dirty="0" err="1">
                <a:solidFill>
                  <a:srgbClr val="000000"/>
                </a:solidFill>
              </a:rPr>
              <a:t>автоэнкодера</a:t>
            </a:r>
            <a:r>
              <a:rPr lang="ru-RU" dirty="0">
                <a:solidFill>
                  <a:srgbClr val="000000"/>
                </a:solidFill>
              </a:rPr>
              <a:t> — </a:t>
            </a:r>
            <a:r>
              <a:rPr lang="ru-RU" b="1" dirty="0">
                <a:solidFill>
                  <a:srgbClr val="000000"/>
                </a:solidFill>
              </a:rPr>
              <a:t>получить на выходном слое отклик, наиболее близкий к входному.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A0AEC"/>
                </a:solidFill>
              </a:rPr>
              <a:t>Можно показать, что </a:t>
            </a:r>
            <a:r>
              <a:rPr lang="ru-RU" b="1" dirty="0" err="1">
                <a:solidFill>
                  <a:srgbClr val="1A0AEC"/>
                </a:solidFill>
              </a:rPr>
              <a:t>автоэнкодер</a:t>
            </a:r>
            <a:r>
              <a:rPr lang="ru-RU" b="1" dirty="0">
                <a:solidFill>
                  <a:srgbClr val="1A0AEC"/>
                </a:solidFill>
              </a:rPr>
              <a:t> с одним скрытым слоем позволяет осуществлять </a:t>
            </a:r>
            <a:r>
              <a:rPr lang="ru-RU" b="1" dirty="0">
                <a:solidFill>
                  <a:srgbClr val="FF0000"/>
                </a:solidFill>
              </a:rPr>
              <a:t>вычисление главных компонент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1A0AEC"/>
                </a:solidFill>
              </a:rPr>
              <a:t>входных данных</a:t>
            </a: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68961"/>
            <a:ext cx="21602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6963" y="5805264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</a:rPr>
              <a:t>3-хслойный </a:t>
            </a:r>
            <a:r>
              <a:rPr lang="ru-RU" sz="1400" b="1" dirty="0" err="1">
                <a:solidFill>
                  <a:srgbClr val="000000"/>
                </a:solidFill>
              </a:rPr>
              <a:t>автоэнкодер</a:t>
            </a:r>
            <a:r>
              <a:rPr lang="ru-RU" sz="1400" b="1" dirty="0">
                <a:solidFill>
                  <a:srgbClr val="000000"/>
                </a:solidFill>
              </a:rPr>
              <a:t>. При обучении стремятся получить выход </a:t>
            </a:r>
            <a:r>
              <a:rPr lang="ru-RU" sz="1400" b="1" i="1" dirty="0">
                <a:solidFill>
                  <a:srgbClr val="000000"/>
                </a:solidFill>
              </a:rPr>
              <a:t>x‘ </a:t>
            </a:r>
            <a:r>
              <a:rPr lang="ru-RU" sz="1400" b="1" dirty="0">
                <a:solidFill>
                  <a:srgbClr val="000000"/>
                </a:solidFill>
              </a:rPr>
              <a:t>наиболее близким к входному вектору </a:t>
            </a:r>
            <a:r>
              <a:rPr lang="ru-RU" sz="1400" b="1" i="1" dirty="0">
                <a:solidFill>
                  <a:srgbClr val="000000"/>
                </a:solidFill>
              </a:rPr>
              <a:t>x</a:t>
            </a:r>
            <a:endParaRPr lang="ru-RU" sz="1400" b="1" dirty="0">
              <a:solidFill>
                <a:srgbClr val="00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8025766" y="3205356"/>
            <a:ext cx="0" cy="215443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1A0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Выноска со стрелкой вверх 12"/>
          <p:cNvSpPr/>
          <p:nvPr/>
        </p:nvSpPr>
        <p:spPr bwMode="auto">
          <a:xfrm>
            <a:off x="6696236" y="4924826"/>
            <a:ext cx="1800200" cy="885172"/>
          </a:xfrm>
          <a:prstGeom prst="upArrowCallout">
            <a:avLst>
              <a:gd name="adj1" fmla="val 25000"/>
              <a:gd name="adj2" fmla="val 21875"/>
              <a:gd name="adj3" fmla="val 25000"/>
              <a:gd name="adj4" fmla="val 64977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После обучения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>
                <a:latin typeface="Arial" charset="0"/>
              </a:rPr>
              <a:t>в среднем слое будут сжатые данные</a:t>
            </a:r>
            <a:endParaRPr kumimoji="0" 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113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9CDB-4B70-4FA2-820C-BA2E15431D6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3824064" cy="340147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Однако больший интерес представляет </a:t>
            </a:r>
            <a:r>
              <a:rPr lang="ru-RU" b="1" dirty="0">
                <a:solidFill>
                  <a:srgbClr val="0000FF"/>
                </a:solidFill>
              </a:rPr>
              <a:t>глубокий </a:t>
            </a:r>
            <a:r>
              <a:rPr lang="ru-RU" b="1" dirty="0" err="1">
                <a:solidFill>
                  <a:srgbClr val="0000FF"/>
                </a:solidFill>
              </a:rPr>
              <a:t>автоэнкодер</a:t>
            </a:r>
            <a:r>
              <a:rPr lang="ru-RU" b="1" dirty="0">
                <a:solidFill>
                  <a:srgbClr val="000000"/>
                </a:solidFill>
              </a:rPr>
              <a:t>, выполняющий нелинейное вычисление главных компонент</a:t>
            </a:r>
            <a:r>
              <a:rPr lang="ru-RU" dirty="0">
                <a:solidFill>
                  <a:srgbClr val="000000"/>
                </a:solidFill>
              </a:rPr>
              <a:t>, как это было предложено </a:t>
            </a:r>
            <a:r>
              <a:rPr lang="ru-RU" dirty="0" err="1">
                <a:solidFill>
                  <a:srgbClr val="000000"/>
                </a:solidFill>
              </a:rPr>
              <a:t>М.Крамером</a:t>
            </a:r>
            <a:r>
              <a:rPr lang="ru-RU" dirty="0">
                <a:solidFill>
                  <a:srgbClr val="000000"/>
                </a:solidFill>
              </a:rPr>
              <a:t> еще в 1991 году.</a:t>
            </a:r>
          </a:p>
        </p:txBody>
      </p:sp>
      <p:pic>
        <p:nvPicPr>
          <p:cNvPr id="7" name="Рисунок 6" descr="C:\Users\Pc_Home\AppData\Local\Microsoft\Windows\INetCache\Content.Word\nlpca_mode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32" y="1832050"/>
            <a:ext cx="3691964" cy="31091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83568" y="814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0000FF"/>
                </a:solidFill>
              </a:rPr>
              <a:t>Глубокий </a:t>
            </a:r>
            <a:r>
              <a:rPr lang="ru-RU" sz="3600" b="1" dirty="0" err="1">
                <a:solidFill>
                  <a:srgbClr val="0000FF"/>
                </a:solidFill>
              </a:rPr>
              <a:t>автоэнкодер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955" y="1988836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Замечательный прием, облегчающий и ускоряющий обучение </a:t>
            </a:r>
            <a:r>
              <a:rPr lang="ru-RU" dirty="0" err="1">
                <a:solidFill>
                  <a:srgbClr val="000000"/>
                </a:solidFill>
              </a:rPr>
              <a:t>автоэнкодеров</a:t>
            </a:r>
            <a:r>
              <a:rPr lang="ru-RU" dirty="0">
                <a:solidFill>
                  <a:srgbClr val="000000"/>
                </a:solidFill>
              </a:rPr>
              <a:t>, основан на том, что веса слоя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ru-RU" dirty="0">
                <a:solidFill>
                  <a:srgbClr val="000000"/>
                </a:solidFill>
              </a:rPr>
              <a:t> при дешифровке сигналов после их сжатия в среднем слое можно получить </a:t>
            </a:r>
            <a:r>
              <a:rPr lang="ru-RU" b="1" dirty="0">
                <a:solidFill>
                  <a:srgbClr val="0000FF"/>
                </a:solidFill>
              </a:rPr>
              <a:t>транспонируя матрицу весов, полученную в кодирующем слое</a:t>
            </a:r>
            <a:r>
              <a:rPr lang="en-US" b="1" dirty="0">
                <a:solidFill>
                  <a:srgbClr val="0000FF"/>
                </a:solidFill>
              </a:rPr>
              <a:t> G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Этот прием, называемый </a:t>
            </a:r>
            <a:r>
              <a:rPr lang="ru-RU" b="1" dirty="0">
                <a:solidFill>
                  <a:srgbClr val="0000FF"/>
                </a:solidFill>
              </a:rPr>
              <a:t>«связанные веса» (</a:t>
            </a:r>
            <a:r>
              <a:rPr lang="en-US" b="1" dirty="0">
                <a:solidFill>
                  <a:srgbClr val="0000FF"/>
                </a:solidFill>
              </a:rPr>
              <a:t>tied weights) </a:t>
            </a:r>
            <a:r>
              <a:rPr lang="ru-RU" dirty="0">
                <a:solidFill>
                  <a:srgbClr val="000000"/>
                </a:solidFill>
              </a:rPr>
              <a:t>дает двойное сокращение общего массива весов, что экономит память и упрощает и ускоряет обучение.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4556" y="4925824"/>
            <a:ext cx="360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0000"/>
                </a:solidFill>
              </a:rPr>
              <a:t>Автоэнкодер</a:t>
            </a:r>
            <a:r>
              <a:rPr lang="ru-RU" sz="1400" b="1" dirty="0">
                <a:solidFill>
                  <a:srgbClr val="000000"/>
                </a:solidFill>
              </a:rPr>
              <a:t> для извлечения </a:t>
            </a:r>
            <a:r>
              <a:rPr lang="en-US" sz="1400" b="1" dirty="0">
                <a:solidFill>
                  <a:srgbClr val="000000"/>
                </a:solidFill>
              </a:rPr>
              <a:t>f </a:t>
            </a:r>
            <a:r>
              <a:rPr lang="ru-RU" sz="1400" b="1" dirty="0">
                <a:solidFill>
                  <a:srgbClr val="000000"/>
                </a:solidFill>
              </a:rPr>
              <a:t>нелинейных факторов, </a:t>
            </a:r>
            <a:r>
              <a:rPr lang="ru-RU" b="1" dirty="0">
                <a:solidFill>
                  <a:srgbClr val="000000"/>
                </a:solidFill>
              </a:rPr>
              <a:t>𝜎</a:t>
            </a:r>
            <a:r>
              <a:rPr lang="ru-RU" sz="1400" b="1" dirty="0">
                <a:solidFill>
                  <a:srgbClr val="000000"/>
                </a:solidFill>
              </a:rPr>
              <a:t> означает </a:t>
            </a:r>
            <a:r>
              <a:rPr lang="ru-RU" sz="1400" b="1" dirty="0" err="1">
                <a:solidFill>
                  <a:srgbClr val="000000"/>
                </a:solidFill>
              </a:rPr>
              <a:t>сигмоидную</a:t>
            </a:r>
            <a:r>
              <a:rPr lang="ru-RU" sz="1400" b="1" dirty="0">
                <a:solidFill>
                  <a:srgbClr val="000000"/>
                </a:solidFill>
              </a:rPr>
              <a:t> функцию активации </a:t>
            </a:r>
          </a:p>
        </p:txBody>
      </p:sp>
    </p:spTree>
    <p:extLst>
      <p:ext uri="{BB962C8B-B14F-4D97-AF65-F5344CB8AC3E}">
        <p14:creationId xmlns:p14="http://schemas.microsoft.com/office/powerpoint/2010/main" val="339045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298" y="5209"/>
            <a:ext cx="9126785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3. </a:t>
            </a:r>
            <a:r>
              <a:rPr lang="ru-RU" sz="3200" b="1" dirty="0" err="1">
                <a:solidFill>
                  <a:srgbClr val="0000FF"/>
                </a:solidFill>
              </a:rPr>
              <a:t>Сверточные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  <a:r>
              <a:rPr lang="ru-RU" sz="3200" b="1" dirty="0" err="1">
                <a:solidFill>
                  <a:srgbClr val="0000FF"/>
                </a:solidFill>
              </a:rPr>
              <a:t>нейросети</a:t>
            </a:r>
            <a:r>
              <a:rPr lang="ru-RU" sz="3200" b="1" dirty="0">
                <a:solidFill>
                  <a:srgbClr val="0000FF"/>
                </a:solidFill>
              </a:rPr>
              <a:t> 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для распознавания изображений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79" y="692696"/>
            <a:ext cx="9131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FF"/>
                </a:solidFill>
              </a:rPr>
              <a:t>Мотивация</a:t>
            </a:r>
            <a:r>
              <a:rPr lang="en-US" b="1" dirty="0">
                <a:solidFill>
                  <a:srgbClr val="000000"/>
                </a:solidFill>
              </a:rPr>
              <a:t>:  </a:t>
            </a:r>
            <a:r>
              <a:rPr lang="ru-RU" b="1" dirty="0">
                <a:solidFill>
                  <a:srgbClr val="000000"/>
                </a:solidFill>
              </a:rPr>
              <a:t>Прямое применение регулярных ИНС к распознаванию изображений бесполезно из-за двух основных факторов: (i) входное 2D-изображение в виде сканированного 1D-вектора означает потерю топологии пространства изображения;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(</a:t>
            </a:r>
            <a:r>
              <a:rPr lang="ru-RU" b="1" dirty="0" err="1">
                <a:solidFill>
                  <a:srgbClr val="000000"/>
                </a:solidFill>
              </a:rPr>
              <a:t>ii</a:t>
            </a:r>
            <a:r>
              <a:rPr lang="ru-RU" b="1" dirty="0">
                <a:solidFill>
                  <a:srgbClr val="000000"/>
                </a:solidFill>
              </a:rPr>
              <a:t>) </a:t>
            </a:r>
            <a:r>
              <a:rPr lang="ru-RU" b="1" dirty="0" err="1">
                <a:solidFill>
                  <a:srgbClr val="000000"/>
                </a:solidFill>
              </a:rPr>
              <a:t>полносвязность</a:t>
            </a:r>
            <a:r>
              <a:rPr lang="ru-RU" b="1" dirty="0">
                <a:solidFill>
                  <a:srgbClr val="000000"/>
                </a:solidFill>
              </a:rPr>
              <a:t> ИНС, где каждый нейрон полностью связан со всеми нейронами предыдущего слоя, слишком расточительна из-за проклятия размерности, кроме того</a:t>
            </a:r>
            <a:r>
              <a:rPr lang="en-US" b="1" dirty="0">
                <a:solidFill>
                  <a:srgbClr val="000000"/>
                </a:solidFill>
              </a:rPr>
              <a:t>,</a:t>
            </a:r>
            <a:r>
              <a:rPr lang="ru-RU" b="1" dirty="0">
                <a:solidFill>
                  <a:srgbClr val="000000"/>
                </a:solidFill>
              </a:rPr>
              <a:t> огромное количество параметров быстро приводит к переобучению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39640" y="3001020"/>
            <a:ext cx="8335763" cy="2571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4287" y="5592823"/>
            <a:ext cx="902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Вместо этого,  </a:t>
            </a:r>
            <a:r>
              <a:rPr lang="ru-RU" b="1" dirty="0" err="1">
                <a:solidFill>
                  <a:srgbClr val="000000"/>
                </a:solidFill>
              </a:rPr>
              <a:t>сверточные</a:t>
            </a:r>
            <a:r>
              <a:rPr lang="ru-RU" b="1" dirty="0">
                <a:solidFill>
                  <a:srgbClr val="000000"/>
                </a:solidFill>
              </a:rPr>
              <a:t> сети - </a:t>
            </a:r>
            <a:r>
              <a:rPr lang="en-US" b="1" dirty="0">
                <a:solidFill>
                  <a:srgbClr val="000000"/>
                </a:solidFill>
              </a:rPr>
              <a:t>Convolutional Neural Networks</a:t>
            </a:r>
            <a:r>
              <a:rPr lang="ru-RU" b="1" dirty="0">
                <a:solidFill>
                  <a:srgbClr val="000000"/>
                </a:solidFill>
              </a:rPr>
              <a:t> (</a:t>
            </a:r>
            <a:r>
              <a:rPr lang="en-US" b="1" dirty="0">
                <a:solidFill>
                  <a:srgbClr val="000000"/>
                </a:solidFill>
              </a:rPr>
              <a:t>CNN</a:t>
            </a:r>
            <a:r>
              <a:rPr lang="ru-RU" b="1" dirty="0">
                <a:solidFill>
                  <a:srgbClr val="000000"/>
                </a:solidFill>
              </a:rPr>
              <a:t>) принимают на вход двумерные цветные изображения, а нейроны в слое </a:t>
            </a:r>
            <a:r>
              <a:rPr lang="en-US" b="1" dirty="0">
                <a:solidFill>
                  <a:srgbClr val="000000"/>
                </a:solidFill>
              </a:rPr>
              <a:t>CNN </a:t>
            </a:r>
            <a:r>
              <a:rPr lang="ru-RU" b="1" dirty="0">
                <a:solidFill>
                  <a:srgbClr val="000000"/>
                </a:solidFill>
              </a:rPr>
              <a:t>связаны только с малой областью предыдущего слоя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5976" y="5095825"/>
            <a:ext cx="466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3D05029E-46F8-4E7E-82CF-D852F76D533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525343"/>
            <a:ext cx="3175992" cy="216025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5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Машинное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" y="584684"/>
            <a:ext cx="914400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1A0AEC"/>
                </a:solidFill>
              </a:rPr>
              <a:t>Машинное обучение</a:t>
            </a:r>
            <a:r>
              <a:rPr lang="en-US" sz="1600" b="1" dirty="0">
                <a:solidFill>
                  <a:srgbClr val="1A0AEC"/>
                </a:solidFill>
              </a:rPr>
              <a:t> (Machine Learning-ML)</a:t>
            </a:r>
            <a:r>
              <a:rPr lang="ru-RU" sz="1600" b="1" dirty="0">
                <a:solidFill>
                  <a:srgbClr val="1A0AEC"/>
                </a:solidFill>
              </a:rPr>
              <a:t>, это когда компьютер не просто использует заранее написанный алгоритм, а </a:t>
            </a:r>
            <a:r>
              <a:rPr lang="ru-RU" sz="1600" b="1" u="sng" dirty="0">
                <a:solidFill>
                  <a:srgbClr val="1A0AEC"/>
                </a:solidFill>
              </a:rPr>
              <a:t>сам обучается решению поставленной задачи</a:t>
            </a:r>
            <a:r>
              <a:rPr lang="ru-RU" sz="1600" b="1" dirty="0">
                <a:solidFill>
                  <a:srgbClr val="1A0AEC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/>
              <a:t>Три причины синхронного взрыва популярности </a:t>
            </a:r>
            <a:r>
              <a:rPr lang="en-US" sz="1600" dirty="0"/>
              <a:t>ML</a:t>
            </a:r>
            <a:r>
              <a:rPr lang="ru-RU" sz="1600" dirty="0"/>
              <a:t> в последние годы:  </a:t>
            </a:r>
          </a:p>
          <a:p>
            <a:pPr marL="0" indent="0">
              <a:buNone/>
            </a:pPr>
            <a:r>
              <a:rPr lang="ru-RU" sz="1600" dirty="0"/>
              <a:t>1. </a:t>
            </a:r>
            <a:r>
              <a:rPr lang="ru-RU" sz="1600" b="1" dirty="0">
                <a:solidFill>
                  <a:srgbClr val="C00000"/>
                </a:solidFill>
              </a:rPr>
              <a:t>Большие Данные</a:t>
            </a:r>
            <a:r>
              <a:rPr lang="ru-RU" sz="1600" dirty="0"/>
              <a:t>. Данных стало так много, что новые подходы были вызваны к жизни тем, что растущее разнообразие, как данных, так и возможных решений стало слишком велико для традиционных заранее запрограммированных систем. </a:t>
            </a:r>
          </a:p>
          <a:p>
            <a:pPr marL="0" indent="0">
              <a:buNone/>
            </a:pPr>
            <a:r>
              <a:rPr lang="ru-RU" sz="1600" dirty="0"/>
              <a:t>2. Снижение стоимости </a:t>
            </a:r>
            <a:r>
              <a:rPr lang="ru-RU" sz="1600" b="1" dirty="0">
                <a:solidFill>
                  <a:srgbClr val="C00000"/>
                </a:solidFill>
              </a:rPr>
              <a:t>параллельных вычислений и памяти компьютеров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r>
              <a:rPr lang="ru-RU" sz="1600" dirty="0"/>
              <a:t>3. Появление новых алгоритмов </a:t>
            </a:r>
            <a:r>
              <a:rPr lang="ru-RU" sz="1600" b="1" dirty="0">
                <a:solidFill>
                  <a:srgbClr val="C00000"/>
                </a:solidFill>
              </a:rPr>
              <a:t>глубокого машинного обучения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1A0AEC"/>
                </a:solidFill>
              </a:rPr>
              <a:t>Способы машинного обучения</a:t>
            </a:r>
            <a:r>
              <a:rPr lang="ru-RU" sz="1600" b="1" dirty="0">
                <a:solidFill>
                  <a:srgbClr val="1A0AEC"/>
                </a:solidFill>
              </a:rPr>
              <a:t>:</a:t>
            </a:r>
            <a:endParaRPr lang="ru-RU" sz="1600" dirty="0">
              <a:solidFill>
                <a:srgbClr val="1A0AEC"/>
              </a:solidFill>
            </a:endParaRPr>
          </a:p>
          <a:p>
            <a:pPr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>
                <a:solidFill>
                  <a:srgbClr val="C00000"/>
                </a:solidFill>
              </a:rPr>
              <a:t>обучение с учителем </a:t>
            </a:r>
            <a:r>
              <a:rPr lang="ru-RU" sz="1600" dirty="0">
                <a:solidFill>
                  <a:srgbClr val="1A0AEC"/>
                </a:solidFill>
              </a:rPr>
              <a:t>(</a:t>
            </a:r>
            <a:r>
              <a:rPr lang="ru-RU" sz="1600" dirty="0" err="1">
                <a:solidFill>
                  <a:srgbClr val="1A0AEC"/>
                </a:solidFill>
              </a:rPr>
              <a:t>supervised</a:t>
            </a:r>
            <a:r>
              <a:rPr lang="ru-RU" sz="1600" dirty="0">
                <a:solidFill>
                  <a:srgbClr val="1A0AEC"/>
                </a:solidFill>
              </a:rPr>
              <a:t> </a:t>
            </a:r>
            <a:r>
              <a:rPr lang="ru-RU" sz="1600" dirty="0" err="1">
                <a:solidFill>
                  <a:srgbClr val="1A0AEC"/>
                </a:solidFill>
              </a:rPr>
              <a:t>learning</a:t>
            </a:r>
            <a:r>
              <a:rPr lang="ru-RU" sz="1600" dirty="0">
                <a:solidFill>
                  <a:srgbClr val="1A0AEC"/>
                </a:solidFill>
              </a:rPr>
              <a:t>), когда у нас есть данные, на основании которых нужно что-то предсказать, конечный набор известных решений и целевая функция, определяющая качество решения. </a:t>
            </a:r>
            <a:r>
              <a:rPr lang="ru-RU" sz="1600" b="1" dirty="0">
                <a:solidFill>
                  <a:srgbClr val="1A0AEC"/>
                </a:solidFill>
              </a:rPr>
              <a:t>Примеры обучения с учителем </a:t>
            </a:r>
            <a:r>
              <a:rPr lang="ru-RU" sz="1600" dirty="0">
                <a:solidFill>
                  <a:srgbClr val="1A0AEC"/>
                </a:solidFill>
              </a:rPr>
              <a:t>–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задачи регрессии, 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классификации,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выявления аномалий,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распознавание образов. </a:t>
            </a:r>
          </a:p>
          <a:p>
            <a:pPr>
              <a:lnSpc>
                <a:spcPct val="84000"/>
              </a:lnSpc>
              <a:spcBef>
                <a:spcPts val="0"/>
              </a:spcBef>
              <a:buFontTx/>
              <a:buChar char="-"/>
            </a:pPr>
            <a:r>
              <a:rPr lang="ru-RU" sz="1600" b="1" dirty="0">
                <a:solidFill>
                  <a:srgbClr val="C00000"/>
                </a:solidFill>
              </a:rPr>
              <a:t>обучение без учителя </a:t>
            </a:r>
            <a:r>
              <a:rPr lang="ru-RU" sz="1600" dirty="0">
                <a:solidFill>
                  <a:srgbClr val="1A0AEC"/>
                </a:solidFill>
              </a:rPr>
              <a:t>(</a:t>
            </a:r>
            <a:r>
              <a:rPr lang="ru-RU" sz="1600" dirty="0" err="1">
                <a:solidFill>
                  <a:srgbClr val="1A0AEC"/>
                </a:solidFill>
              </a:rPr>
              <a:t>unsupervised</a:t>
            </a:r>
            <a:r>
              <a:rPr lang="ru-RU" sz="1600" dirty="0">
                <a:solidFill>
                  <a:srgbClr val="1A0AEC"/>
                </a:solidFill>
              </a:rPr>
              <a:t> </a:t>
            </a:r>
            <a:r>
              <a:rPr lang="ru-RU" sz="1600" dirty="0" err="1">
                <a:solidFill>
                  <a:srgbClr val="1A0AEC"/>
                </a:solidFill>
              </a:rPr>
              <a:t>learning</a:t>
            </a:r>
            <a:r>
              <a:rPr lang="ru-RU" sz="1600" dirty="0">
                <a:solidFill>
                  <a:srgbClr val="1A0AEC"/>
                </a:solidFill>
              </a:rPr>
              <a:t>), когда </a:t>
            </a: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        у нас есть только данные, свойства которых мы и </a:t>
            </a: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         хотим найти. Примеры обучения без учителя –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задачи кластеризации </a:t>
            </a:r>
          </a:p>
          <a:p>
            <a:pPr marL="806450" indent="-179388">
              <a:lnSpc>
                <a:spcPct val="84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1A0AEC"/>
                </a:solidFill>
              </a:rPr>
              <a:t>уменьшения размерности данных.</a:t>
            </a:r>
          </a:p>
          <a:p>
            <a:pPr marL="627062" indent="0">
              <a:lnSpc>
                <a:spcPct val="84000"/>
              </a:lnSpc>
              <a:spcBef>
                <a:spcPts val="0"/>
              </a:spcBef>
              <a:buNone/>
            </a:pPr>
            <a:endParaRPr lang="ru-RU" sz="800" dirty="0">
              <a:solidFill>
                <a:srgbClr val="1A0AEC"/>
              </a:solidFill>
            </a:endParaRP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Наиболее популярные </a:t>
            </a:r>
            <a:r>
              <a:rPr lang="ru-RU" sz="1600" b="1" dirty="0">
                <a:solidFill>
                  <a:srgbClr val="1A0AEC"/>
                </a:solidFill>
              </a:rPr>
              <a:t>методы решения этих задач</a:t>
            </a:r>
            <a:r>
              <a:rPr lang="ru-RU" sz="1600" dirty="0">
                <a:solidFill>
                  <a:srgbClr val="1A0AEC"/>
                </a:solidFill>
              </a:rPr>
              <a:t>: </a:t>
            </a:r>
            <a:endParaRPr lang="en-US" sz="1600" dirty="0">
              <a:solidFill>
                <a:srgbClr val="1A0AEC"/>
              </a:solidFill>
            </a:endParaRPr>
          </a:p>
          <a:p>
            <a:pPr marL="0" indent="0">
              <a:lnSpc>
                <a:spcPct val="8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rgbClr val="1A0AEC"/>
                </a:solidFill>
              </a:rPr>
              <a:t>деревья решений, метод опорных векторов, </a:t>
            </a:r>
            <a:r>
              <a:rPr lang="ru-RU" sz="2000" b="1" dirty="0">
                <a:solidFill>
                  <a:srgbClr val="C00000"/>
                </a:solidFill>
              </a:rPr>
              <a:t>нейронные сети</a:t>
            </a:r>
            <a:r>
              <a:rPr lang="ru-RU" sz="2000" dirty="0">
                <a:solidFill>
                  <a:srgbClr val="1A0AEC"/>
                </a:solidFill>
              </a:rPr>
              <a:t>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42" y="3674681"/>
            <a:ext cx="2355544" cy="177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AE4A-F6E3-4D2F-8AC3-3FE94886CE51}" type="datetime1">
              <a:rPr lang="ru-RU" smtClean="0"/>
              <a:t>17.03.2021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</a:t>
            </a:fld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987824" y="4288532"/>
            <a:ext cx="2203297" cy="53578"/>
          </a:xfrm>
          <a:prstGeom prst="rightArrow">
            <a:avLst/>
          </a:prstGeom>
          <a:solidFill>
            <a:srgbClr val="92D050">
              <a:alpha val="65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6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827" y="-36095"/>
            <a:ext cx="823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FF"/>
                </a:solidFill>
              </a:rPr>
              <a:t>Основы архитектуры </a:t>
            </a:r>
            <a:r>
              <a:rPr lang="en-US" sz="3200" b="1" dirty="0">
                <a:solidFill>
                  <a:srgbClr val="0000FF"/>
                </a:solidFill>
              </a:rPr>
              <a:t>CNN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Архитектура CNN: последовательность слоев, каждый слой преобразует один набор активаций в другой через </a:t>
            </a:r>
            <a:r>
              <a:rPr lang="ru-RU" b="1" dirty="0">
                <a:solidFill>
                  <a:srgbClr val="000000"/>
                </a:solidFill>
              </a:rPr>
              <a:t>фильтр-свертку с ядром.</a:t>
            </a:r>
            <a:endParaRPr lang="ru-RU" dirty="0">
              <a:solidFill>
                <a:srgbClr val="00000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</a:rPr>
              <a:t>Основные типы слоев для CNN: </a:t>
            </a:r>
            <a:r>
              <a:rPr lang="ru-RU" b="1" dirty="0" err="1">
                <a:solidFill>
                  <a:srgbClr val="000000"/>
                </a:solidFill>
              </a:rPr>
              <a:t>Сверточный</a:t>
            </a:r>
            <a:r>
              <a:rPr lang="ru-RU" b="1" dirty="0">
                <a:solidFill>
                  <a:srgbClr val="000000"/>
                </a:solidFill>
              </a:rPr>
              <a:t> слой, Слой объединения </a:t>
            </a:r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ru-RU" dirty="0" err="1">
                <a:solidFill>
                  <a:srgbClr val="000000"/>
                </a:solidFill>
              </a:rPr>
              <a:t>pooling</a:t>
            </a:r>
            <a:r>
              <a:rPr lang="ru-RU" dirty="0">
                <a:solidFill>
                  <a:srgbClr val="000000"/>
                </a:solidFill>
              </a:rPr>
              <a:t>) и </a:t>
            </a:r>
            <a:r>
              <a:rPr lang="ru-RU" b="1" dirty="0">
                <a:solidFill>
                  <a:srgbClr val="000000"/>
                </a:solidFill>
              </a:rPr>
              <a:t>скрытый слой персептрона с обучением </a:t>
            </a:r>
            <a:r>
              <a:rPr lang="en-US" b="1" dirty="0" err="1">
                <a:solidFill>
                  <a:srgbClr val="000000"/>
                </a:solidFill>
              </a:rPr>
              <a:t>backprop</a:t>
            </a:r>
            <a:r>
              <a:rPr lang="ru-RU" dirty="0">
                <a:solidFill>
                  <a:srgbClr val="000000"/>
                </a:solidFill>
              </a:rPr>
              <a:t>). Также существуют слои </a:t>
            </a:r>
            <a:r>
              <a:rPr lang="ru-RU" b="1" dirty="0">
                <a:solidFill>
                  <a:srgbClr val="000000"/>
                </a:solidFill>
              </a:rPr>
              <a:t>RELU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dirty="0" err="1">
                <a:solidFill>
                  <a:srgbClr val="000000"/>
                </a:solidFill>
              </a:rPr>
              <a:t>rectified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linear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unit</a:t>
            </a:r>
            <a:r>
              <a:rPr lang="ru-RU" dirty="0">
                <a:solidFill>
                  <a:srgbClr val="000000"/>
                </a:solidFill>
              </a:rPr>
              <a:t>), выполняющие операцию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max</a:t>
            </a:r>
            <a:r>
              <a:rPr lang="ru-RU" b="1" dirty="0">
                <a:solidFill>
                  <a:srgbClr val="0000FF"/>
                </a:solidFill>
              </a:rPr>
              <a:t> (0, x)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endParaRPr 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 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40940" y="2230714"/>
            <a:ext cx="4703060" cy="2459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1119" y="4981727"/>
            <a:ext cx="637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Каждый слой принимает входные 3D данные (x, y, RGB) и преобразует их в выходные 3D данные. Чтобы построить все фильтры </a:t>
            </a:r>
            <a:r>
              <a:rPr lang="ru-RU" sz="1600" b="1" dirty="0" err="1">
                <a:solidFill>
                  <a:srgbClr val="000000"/>
                </a:solidFill>
              </a:rPr>
              <a:t>сверточных</a:t>
            </a:r>
            <a:r>
              <a:rPr lang="ru-RU" sz="1600" b="1" dirty="0">
                <a:solidFill>
                  <a:srgbClr val="000000"/>
                </a:solidFill>
              </a:rPr>
              <a:t> слоев, CNN должна быть обучена на помеченных изображениях с помощью метода обратного распространения ошибки.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0745"/>
            <a:ext cx="2657843" cy="15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364" y="5997389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Max </a:t>
            </a:r>
            <a:r>
              <a:rPr lang="en-US" sz="1400" b="1" dirty="0">
                <a:solidFill>
                  <a:srgbClr val="000000"/>
                </a:solidFill>
              </a:rPr>
              <a:t>pooling</a:t>
            </a:r>
            <a:r>
              <a:rPr lang="en-US" sz="1200" b="1" dirty="0">
                <a:solidFill>
                  <a:srgbClr val="000000"/>
                </a:solidFill>
              </a:rPr>
              <a:t> with a 2x2 filter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1794" y="4684402"/>
            <a:ext cx="2735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Example of  classifying by CNN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12" name="Picture 4" descr="https://cdn-images-1.medium.com/max/1600/1*1VJDP6qDY9-ExTuQVEOlV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" y="2300770"/>
            <a:ext cx="25009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301" y="2224576"/>
            <a:ext cx="125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Convolutional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layer</a:t>
            </a:r>
            <a:endParaRPr lang="ru-RU" sz="1200" b="1" dirty="0">
              <a:solidFill>
                <a:srgbClr val="00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20" y="2026008"/>
            <a:ext cx="1337692" cy="10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95172" y="3085280"/>
            <a:ext cx="142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Activation: </a:t>
            </a:r>
            <a:r>
              <a:rPr lang="en-US" sz="1200" b="1" dirty="0" err="1">
                <a:solidFill>
                  <a:srgbClr val="000000"/>
                </a:solidFill>
              </a:rPr>
              <a:t>ReLU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6022" y="414908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Input or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feature map</a:t>
            </a:r>
            <a:endParaRPr lang="ru-RU" sz="1200" b="1" dirty="0">
              <a:solidFill>
                <a:srgbClr val="000000"/>
              </a:solidFill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87842-66D9-4276-B6DA-33CBD087404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059832" y="6381750"/>
            <a:ext cx="3536032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30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2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2" y="188640"/>
            <a:ext cx="9108504" cy="648072"/>
          </a:xfrm>
        </p:spPr>
        <p:txBody>
          <a:bodyPr/>
          <a:lstStyle/>
          <a:p>
            <a:r>
              <a:rPr lang="ru-RU" sz="2800" b="1" dirty="0">
                <a:solidFill>
                  <a:srgbClr val="0000FF"/>
                </a:solidFill>
              </a:rPr>
              <a:t>Немного философии об изменяющемся мир</a:t>
            </a:r>
            <a:r>
              <a:rPr lang="ru-RU" sz="2800" dirty="0">
                <a:solidFill>
                  <a:srgbClr val="0000FF"/>
                </a:solidFill>
              </a:rPr>
              <a:t>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01000" cy="4968552"/>
          </a:xfrm>
        </p:spPr>
        <p:txBody>
          <a:bodyPr/>
          <a:lstStyle/>
          <a:p>
            <a:pPr algn="just"/>
            <a:r>
              <a:rPr lang="ru-RU" sz="2000" dirty="0"/>
              <a:t>В жизни мы имеем дело с объектами, изменяющимися во времени, и наш мозг, работая, всегда исходит из знания того, что уже было. </a:t>
            </a:r>
          </a:p>
          <a:p>
            <a:pPr algn="just"/>
            <a:r>
              <a:rPr lang="ru-RU" sz="2000" dirty="0"/>
              <a:t>Однако обычные </a:t>
            </a:r>
            <a:r>
              <a:rPr lang="ru-RU" sz="2000" dirty="0" err="1"/>
              <a:t>нейросети</a:t>
            </a:r>
            <a:r>
              <a:rPr lang="ru-RU" sz="2000" dirty="0"/>
              <a:t> с одним скрытым слоем, глубокие сети, и даже такие продвинутые сети, как </a:t>
            </a:r>
            <a:r>
              <a:rPr lang="ru-RU" sz="2000" dirty="0" err="1"/>
              <a:t>сверточные</a:t>
            </a:r>
            <a:r>
              <a:rPr lang="ru-RU" sz="2000" dirty="0"/>
              <a:t>, предназначены для работы со статическими объектами. Никакое обучение не поможет традиционной </a:t>
            </a:r>
            <a:r>
              <a:rPr lang="ru-RU" sz="2000" dirty="0" err="1"/>
              <a:t>нейросети</a:t>
            </a:r>
            <a:r>
              <a:rPr lang="ru-RU" sz="2000" dirty="0"/>
              <a:t> смоделировать будущее состояние объекта.</a:t>
            </a:r>
          </a:p>
          <a:p>
            <a:pPr algn="just"/>
            <a:r>
              <a:rPr lang="ru-RU" sz="2000" dirty="0"/>
              <a:t>Для описания динамического объекта нейронная сеть должна обладать некоей </a:t>
            </a:r>
            <a:r>
              <a:rPr lang="ru-RU" sz="2000" b="1" dirty="0"/>
              <a:t>памятью</a:t>
            </a:r>
            <a:r>
              <a:rPr lang="ru-RU" sz="2000" dirty="0"/>
              <a:t>, чтобы исходя не только из настоящего его состояния, но и из прошлого, </a:t>
            </a:r>
            <a:r>
              <a:rPr lang="ru-RU" sz="2000" dirty="0" err="1"/>
              <a:t>нейросеть</a:t>
            </a:r>
            <a:r>
              <a:rPr lang="ru-RU" sz="2000" dirty="0"/>
              <a:t> могла бы  моделировать его последующее состояние.</a:t>
            </a:r>
          </a:p>
          <a:p>
            <a:pPr algn="just"/>
            <a:r>
              <a:rPr lang="ru-RU" sz="2000" dirty="0"/>
              <a:t>Эту проблему решает семейство новых глубоких </a:t>
            </a:r>
            <a:r>
              <a:rPr lang="ru-RU" sz="2000" dirty="0" err="1"/>
              <a:t>нейросетей</a:t>
            </a:r>
            <a:r>
              <a:rPr lang="ru-RU" sz="2000" dirty="0"/>
              <a:t>, </a:t>
            </a:r>
            <a:r>
              <a:rPr lang="ru-RU" sz="2000" dirty="0" err="1"/>
              <a:t>называмых</a:t>
            </a:r>
            <a:r>
              <a:rPr lang="ru-RU" sz="2000" dirty="0"/>
              <a:t> рекуррентными (</a:t>
            </a:r>
            <a:r>
              <a:rPr lang="ru-RU" sz="2000" dirty="0" err="1"/>
              <a:t>Recurrent</a:t>
            </a:r>
            <a:r>
              <a:rPr lang="ru-RU" sz="2000" dirty="0"/>
              <a:t> </a:t>
            </a:r>
            <a:r>
              <a:rPr lang="ru-RU" sz="2000" dirty="0" err="1"/>
              <a:t>Neural</a:t>
            </a:r>
            <a:r>
              <a:rPr lang="ru-RU" sz="2000" dirty="0"/>
              <a:t> </a:t>
            </a:r>
            <a:r>
              <a:rPr lang="ru-RU" sz="2000" dirty="0" err="1"/>
              <a:t>Networks</a:t>
            </a:r>
            <a:r>
              <a:rPr lang="ru-RU" sz="2000" dirty="0"/>
              <a:t> - RNN). Они содержат в себе </a:t>
            </a:r>
            <a:r>
              <a:rPr lang="ru-RU" sz="2000" b="1" dirty="0"/>
              <a:t>обратные связи</a:t>
            </a:r>
            <a:r>
              <a:rPr lang="ru-RU" sz="2000" dirty="0"/>
              <a:t>, позволяющие сохранять информацию.</a:t>
            </a:r>
          </a:p>
          <a:p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5B58-4770-4A1B-A0C9-73CB76A903A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4024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31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82"/>
            <a:ext cx="9144000" cy="64807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5. Сети </a:t>
            </a:r>
            <a:r>
              <a:rPr lang="ru-RU" sz="2800" b="1">
                <a:solidFill>
                  <a:srgbClr val="0000FF"/>
                </a:solidFill>
              </a:rPr>
              <a:t>из управляемых </a:t>
            </a:r>
            <a:r>
              <a:rPr lang="ru-RU" sz="2800" b="1" dirty="0">
                <a:solidFill>
                  <a:srgbClr val="0000FF"/>
                </a:solidFill>
              </a:rPr>
              <a:t>рекуррентных модулей </a:t>
            </a:r>
            <a:br>
              <a:rPr lang="ru-RU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GRU </a:t>
            </a:r>
            <a:r>
              <a:rPr lang="ru-RU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Gated Recurrent Unit</a:t>
            </a:r>
            <a:r>
              <a:rPr lang="ru-RU" sz="2800" b="1" dirty="0">
                <a:solidFill>
                  <a:srgbClr val="0000FF"/>
                </a:solidFill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735FBD1-9F71-4C23-957D-011EC6C58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91" y="1628800"/>
            <a:ext cx="5256584" cy="1656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287" y="764704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Вместо одного слоя </a:t>
            </a:r>
            <a:r>
              <a:rPr lang="en-US" dirty="0"/>
              <a:t>RNN</a:t>
            </a:r>
            <a:r>
              <a:rPr lang="ru-RU" dirty="0"/>
              <a:t> сети содержат целых несколько  взаимодействующих слоев, позволяющих менять информацию в ячейке с помощью </a:t>
            </a:r>
            <a:r>
              <a:rPr lang="ru-RU" b="1" dirty="0"/>
              <a:t>фильтров – </a:t>
            </a:r>
            <a:r>
              <a:rPr lang="ru-RU" b="1" dirty="0" err="1"/>
              <a:t>gates</a:t>
            </a:r>
            <a:r>
              <a:rPr lang="ru-RU" b="1" dirty="0"/>
              <a:t>, </a:t>
            </a:r>
            <a:r>
              <a:rPr lang="ru-RU" dirty="0"/>
              <a:t>позволяющих пропускать информацию на основании задаваемых условий.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53136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</a:rPr>
              <a:t>С помощью именно такой </a:t>
            </a:r>
            <a:r>
              <a:rPr lang="en-US" sz="2000" b="1" dirty="0">
                <a:solidFill>
                  <a:srgbClr val="000000"/>
                </a:solidFill>
              </a:rPr>
              <a:t>GRU </a:t>
            </a:r>
            <a:r>
              <a:rPr lang="ru-RU" sz="2000" b="1" dirty="0" err="1">
                <a:solidFill>
                  <a:srgbClr val="000000"/>
                </a:solidFill>
              </a:rPr>
              <a:t>нейросети</a:t>
            </a:r>
            <a:r>
              <a:rPr lang="ru-RU" sz="2000" b="1" dirty="0">
                <a:solidFill>
                  <a:srgbClr val="000000"/>
                </a:solidFill>
              </a:rPr>
              <a:t> нам удалось решить задачу восстановления траекторий элементарных частиц в детекторе </a:t>
            </a:r>
            <a:r>
              <a:rPr lang="en-US" sz="2000" b="1" dirty="0">
                <a:solidFill>
                  <a:srgbClr val="000000"/>
                </a:solidFill>
              </a:rPr>
              <a:t>GEM </a:t>
            </a:r>
            <a:r>
              <a:rPr lang="ru-RU" sz="2000" b="1" dirty="0">
                <a:solidFill>
                  <a:srgbClr val="000000"/>
                </a:solidFill>
              </a:rPr>
              <a:t>эксперимента </a:t>
            </a:r>
            <a:r>
              <a:rPr lang="en-US" sz="2000" b="1" dirty="0">
                <a:solidFill>
                  <a:srgbClr val="000000"/>
                </a:solidFill>
              </a:rPr>
              <a:t>BM@N </a:t>
            </a:r>
            <a:r>
              <a:rPr lang="ru-RU" sz="2000" b="1" dirty="0">
                <a:solidFill>
                  <a:srgbClr val="000000"/>
                </a:solidFill>
              </a:rPr>
              <a:t>в ОИЯИ. 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88C3A-4A07-4EB6-9D2E-6039FF4BE5C2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32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07" y="1844824"/>
            <a:ext cx="3250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Основной компонент </a:t>
            </a:r>
            <a:r>
              <a:rPr lang="en-US" dirty="0"/>
              <a:t>GRU</a:t>
            </a:r>
            <a:r>
              <a:rPr lang="ru-RU" dirty="0"/>
              <a:t> – это своеобразная память сети –линия, проходящая по верхней части схемы.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3284984"/>
            <a:ext cx="7524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Справа показаны формулы, задающие три фильтра, позволяющих защищать и контролировать состояние ячейки. Слой фильтра </a:t>
            </a:r>
            <a:r>
              <a:rPr lang="ru-RU" sz="1600" b="1" dirty="0"/>
              <a:t>обновления</a:t>
            </a:r>
            <a:r>
              <a:rPr lang="ru-RU" sz="1600" dirty="0"/>
              <a:t> определяет какую часть входа выбросить, следующий слой, - что </a:t>
            </a:r>
            <a:r>
              <a:rPr lang="ru-RU" sz="1600" b="1" dirty="0"/>
              <a:t>сохранить</a:t>
            </a:r>
            <a:r>
              <a:rPr lang="ru-RU" sz="1600" dirty="0"/>
              <a:t>, и последний слой, - что  </a:t>
            </a:r>
            <a:r>
              <a:rPr lang="ru-RU" sz="1600" b="1" dirty="0"/>
              <a:t>получать на выходе</a:t>
            </a:r>
          </a:p>
        </p:txBody>
      </p:sp>
    </p:spTree>
    <p:extLst>
      <p:ext uri="{BB962C8B-B14F-4D97-AF65-F5344CB8AC3E}">
        <p14:creationId xmlns:p14="http://schemas.microsoft.com/office/powerpoint/2010/main" val="1664157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1" y="0"/>
            <a:ext cx="9144000" cy="764704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3000" b="1" dirty="0">
                <a:solidFill>
                  <a:srgbClr val="0000FF"/>
                </a:solidFill>
              </a:rPr>
            </a:br>
            <a:r>
              <a:rPr lang="ru-RU" sz="30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lang="ru-RU" sz="3000" b="1" dirty="0">
              <a:solidFill>
                <a:srgbClr val="1A0AE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112568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</a:pPr>
            <a:r>
              <a:rPr lang="ru-RU" sz="1800" b="1" dirty="0"/>
              <a:t>Реконструкция событий </a:t>
            </a:r>
            <a:r>
              <a:rPr lang="ru-RU" sz="1800" dirty="0"/>
              <a:t>- одна из важнейших проблем современной физики высоких энергий и ядерной физики (HENP). Она </a:t>
            </a:r>
            <a:r>
              <a:rPr lang="ru-RU" sz="1800" b="1" dirty="0">
                <a:solidFill>
                  <a:srgbClr val="C00000"/>
                </a:solidFill>
              </a:rPr>
              <a:t>состоит в распознавании  для каждого события траекторий частиц – треков, определении их параметров и нахождении координат первичной и вторичных вершин события</a:t>
            </a:r>
            <a:r>
              <a:rPr lang="ru-RU" sz="1800" dirty="0"/>
              <a:t>. </a:t>
            </a:r>
          </a:p>
          <a:p>
            <a:pPr lvl="0">
              <a:lnSpc>
                <a:spcPct val="85000"/>
              </a:lnSpc>
            </a:pPr>
            <a:r>
              <a:rPr lang="ru-RU" sz="1800" dirty="0"/>
              <a:t>Традиционно алгоритмы прослеживания треков, основанные на </a:t>
            </a:r>
            <a:r>
              <a:rPr lang="ru-RU" sz="1800" b="1" dirty="0">
                <a:solidFill>
                  <a:srgbClr val="C00000"/>
                </a:solidFill>
              </a:rPr>
              <a:t>комбинаторном фильтре </a:t>
            </a:r>
            <a:r>
              <a:rPr lang="ru-RU" sz="1800" b="1" dirty="0" err="1">
                <a:solidFill>
                  <a:srgbClr val="C00000"/>
                </a:solidFill>
              </a:rPr>
              <a:t>Калмана</a:t>
            </a:r>
            <a:r>
              <a:rPr lang="ru-RU" sz="1800" dirty="0"/>
              <a:t>, использовались с большим успехом в экспериментах HENP в течение многих лет.</a:t>
            </a:r>
          </a:p>
          <a:p>
            <a:pPr lvl="0">
              <a:lnSpc>
                <a:spcPct val="85000"/>
              </a:lnSpc>
            </a:pPr>
            <a:r>
              <a:rPr lang="ru-RU" sz="1800" dirty="0"/>
              <a:t>Однако процедура инициализации, необходимая для начала фильтрации </a:t>
            </a:r>
            <a:r>
              <a:rPr lang="ru-RU" sz="1800" dirty="0" err="1"/>
              <a:t>Калмана</a:t>
            </a:r>
            <a:r>
              <a:rPr lang="ru-RU" sz="1800" dirty="0"/>
              <a:t>, требует </a:t>
            </a:r>
            <a:r>
              <a:rPr lang="ru-RU" sz="1800" b="1" dirty="0">
                <a:solidFill>
                  <a:srgbClr val="C00000"/>
                </a:solidFill>
              </a:rPr>
              <a:t>больших компьютерных затрат </a:t>
            </a:r>
            <a:r>
              <a:rPr lang="ru-RU" sz="1800" dirty="0"/>
              <a:t>на сортировку всех измеренных данных события для получение так называемых «</a:t>
            </a:r>
            <a:r>
              <a:rPr lang="en-US" sz="1800" dirty="0"/>
              <a:t>seeds</a:t>
            </a:r>
            <a:r>
              <a:rPr lang="ru-RU" sz="1800" dirty="0"/>
              <a:t>», то есть начальных приближений параметров треков.</a:t>
            </a:r>
          </a:p>
          <a:p>
            <a:pPr>
              <a:lnSpc>
                <a:spcPct val="85000"/>
              </a:lnSpc>
            </a:pPr>
            <a:r>
              <a:rPr lang="ru-RU" sz="1800" dirty="0"/>
              <a:t>Кроме того, технология </a:t>
            </a:r>
            <a:r>
              <a:rPr lang="ru-RU" sz="1800" b="1" dirty="0">
                <a:solidFill>
                  <a:srgbClr val="C00000"/>
                </a:solidFill>
              </a:rPr>
              <a:t>фильтрация </a:t>
            </a:r>
            <a:r>
              <a:rPr lang="ru-RU" sz="1800" b="1" dirty="0" err="1">
                <a:solidFill>
                  <a:srgbClr val="C00000"/>
                </a:solidFill>
              </a:rPr>
              <a:t>Калмана</a:t>
            </a:r>
            <a:r>
              <a:rPr lang="ru-RU" sz="1800" b="1" dirty="0">
                <a:solidFill>
                  <a:srgbClr val="C00000"/>
                </a:solidFill>
              </a:rPr>
              <a:t> последовательна </a:t>
            </a:r>
            <a:r>
              <a:rPr lang="ru-RU" sz="1800" dirty="0"/>
              <a:t>по своей сути и, вдобавок, </a:t>
            </a:r>
            <a:r>
              <a:rPr lang="ru-RU" sz="1800" b="1" dirty="0">
                <a:solidFill>
                  <a:srgbClr val="C00000"/>
                </a:solidFill>
              </a:rPr>
              <a:t>плохо масштабируется </a:t>
            </a:r>
            <a:r>
              <a:rPr lang="ru-RU" sz="1800" dirty="0"/>
              <a:t>с ожидаемым значительным увеличением интенсивности загрузки детекторов таких, которые  планируются в экспериментах проекта NICA.</a:t>
            </a:r>
          </a:p>
          <a:p>
            <a:pPr>
              <a:lnSpc>
                <a:spcPct val="85000"/>
              </a:lnSpc>
            </a:pPr>
            <a:r>
              <a:rPr lang="ru-RU" sz="1800" dirty="0"/>
              <a:t>Следует ожидать, что </a:t>
            </a:r>
            <a:r>
              <a:rPr lang="ru-RU" sz="1800" b="1" dirty="0">
                <a:solidFill>
                  <a:srgbClr val="C00000"/>
                </a:solidFill>
              </a:rPr>
              <a:t>алгоритмы машинного обучения</a:t>
            </a:r>
            <a:r>
              <a:rPr lang="ru-RU" sz="1800" dirty="0"/>
              <a:t>, благодаря их способности эффективно моделировать сложные нелинейные зависимости многомерных данных и допускающие распараллеливание на высокопроизводительных архитектурах, таких как графические процессоры </a:t>
            </a:r>
            <a:r>
              <a:rPr lang="en-US" sz="1800" dirty="0"/>
              <a:t>GPU</a:t>
            </a:r>
            <a:r>
              <a:rPr lang="ru-RU" sz="1800" dirty="0"/>
              <a:t>, </a:t>
            </a:r>
            <a:r>
              <a:rPr lang="ru-RU" sz="1800" b="1" dirty="0">
                <a:solidFill>
                  <a:srgbClr val="C00000"/>
                </a:solidFill>
              </a:rPr>
              <a:t>должны обеспечить результативное решение </a:t>
            </a:r>
            <a:r>
              <a:rPr lang="ru-RU" sz="1800" dirty="0"/>
              <a:t>вышеуказанных проблем реконструкции событий.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A902-E7BC-4B16-822A-450260E34876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42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024" y="0"/>
            <a:ext cx="5939184" cy="76470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A0AEC"/>
                </a:solidFill>
              </a:rPr>
              <a:t>Что такое трекинг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21" y="620688"/>
            <a:ext cx="6501163" cy="2880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Трекинг или распознавание треков </a:t>
            </a:r>
            <a:r>
              <a:rPr lang="ru-RU" sz="1600" dirty="0"/>
              <a:t>- это процесс </a:t>
            </a:r>
            <a:r>
              <a:rPr lang="ru-RU" sz="1600" b="1" dirty="0"/>
              <a:t>восстановления траекторий частиц в детекторе </a:t>
            </a:r>
            <a:r>
              <a:rPr lang="ru-RU" sz="1600" dirty="0"/>
              <a:t>ФВЭ путем прослеживания и соединения точек- хитов</a:t>
            </a:r>
            <a:r>
              <a:rPr lang="en-US" sz="1600" dirty="0"/>
              <a:t> </a:t>
            </a:r>
            <a:r>
              <a:rPr lang="ru-RU" sz="1600" dirty="0"/>
              <a:t>(</a:t>
            </a:r>
            <a:r>
              <a:rPr lang="ru-RU" sz="1600" i="1" dirty="0"/>
              <a:t>хит</a:t>
            </a:r>
            <a:r>
              <a:rPr lang="ru-RU" sz="1600" dirty="0"/>
              <a:t> – это реконструированный отклик детектора), которые каждая частица оставляет, проходя через плоскости детектора.</a:t>
            </a:r>
            <a:br>
              <a:rPr lang="ru-RU" sz="1600" dirty="0"/>
            </a:br>
            <a:r>
              <a:rPr lang="ru-RU" sz="1600" b="1" dirty="0"/>
              <a:t>Процедура трекинга включает в себя фазы:  (1) </a:t>
            </a:r>
            <a:r>
              <a:rPr lang="ru-RU" sz="1600" dirty="0"/>
              <a:t>получения хитов (</a:t>
            </a:r>
            <a:r>
              <a:rPr lang="en-US" sz="1600" dirty="0"/>
              <a:t>hit clustering)</a:t>
            </a:r>
            <a:r>
              <a:rPr lang="ru-RU" sz="1600" dirty="0"/>
              <a:t>,  </a:t>
            </a:r>
            <a:r>
              <a:rPr lang="ru-RU" sz="1600" b="1" dirty="0"/>
              <a:t>(2)</a:t>
            </a:r>
            <a:r>
              <a:rPr lang="ru-RU" sz="1600" dirty="0"/>
              <a:t> построения треков-кандидатов - наборов хитов с вычисленными параметрами (</a:t>
            </a:r>
            <a:r>
              <a:rPr lang="ru-RU" sz="1600" i="1" dirty="0"/>
              <a:t>англ. </a:t>
            </a:r>
            <a:r>
              <a:rPr lang="ru-RU" sz="1600" i="1" dirty="0" err="1"/>
              <a:t>seeds</a:t>
            </a:r>
            <a:r>
              <a:rPr lang="ru-RU" sz="1600" dirty="0"/>
              <a:t>), </a:t>
            </a:r>
            <a:r>
              <a:rPr lang="ru-RU" sz="1600" b="1" dirty="0"/>
              <a:t>(3)</a:t>
            </a:r>
            <a:r>
              <a:rPr lang="ru-RU" sz="1600" dirty="0"/>
              <a:t> прослеживания треков и </a:t>
            </a:r>
            <a:r>
              <a:rPr lang="ru-RU" sz="1600" b="1" dirty="0"/>
              <a:t>(4) </a:t>
            </a:r>
            <a:r>
              <a:rPr lang="ru-RU" sz="1600" dirty="0"/>
              <a:t>их подгонки уравнением движения частицы в магнитном поле. Подгонка нужна  для определения импульса, заряда и пространственных углов вылета частицы из точки взаимодействия  необходимых для идентификации частицы, породившей данный трек 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3645024"/>
            <a:ext cx="2425697" cy="23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645024"/>
            <a:ext cx="41682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0394-A07E-4E8F-9ED0-B707CBEF4A8E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34</a:t>
            </a:fld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6155"/>
            <a:ext cx="2228850" cy="24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224" y="2663335"/>
            <a:ext cx="2555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Задача соединения точек в рисунок – крайне сложна алгоритмически, однако  задача трекинга – много сложнее, т.к. </a:t>
            </a:r>
            <a:r>
              <a:rPr lang="ru-RU" sz="1400" b="1" u="sng" dirty="0">
                <a:solidFill>
                  <a:srgbClr val="C00000"/>
                </a:solidFill>
              </a:rPr>
              <a:t>должна выполняться в пространстве </a:t>
            </a:r>
            <a:r>
              <a:rPr lang="ru-RU" sz="1400" b="1" dirty="0">
                <a:solidFill>
                  <a:srgbClr val="C00000"/>
                </a:solidFill>
              </a:rPr>
              <a:t>и при наличии множества шумовых точек</a:t>
            </a:r>
          </a:p>
        </p:txBody>
      </p:sp>
    </p:spTree>
    <p:extLst>
      <p:ext uri="{BB962C8B-B14F-4D97-AF65-F5344CB8AC3E}">
        <p14:creationId xmlns:p14="http://schemas.microsoft.com/office/powerpoint/2010/main" val="3456365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56" y="0"/>
            <a:ext cx="9107944" cy="548680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1A0AEC"/>
                </a:solidFill>
              </a:rPr>
              <a:t>Проблемы трекинга для </a:t>
            </a:r>
            <a:r>
              <a:rPr lang="en-US" sz="3000" b="1" dirty="0">
                <a:solidFill>
                  <a:srgbClr val="1A0AEC"/>
                </a:solidFill>
              </a:rPr>
              <a:t>GEM </a:t>
            </a:r>
            <a:r>
              <a:rPr lang="ru-RU" sz="3000" b="1" dirty="0">
                <a:solidFill>
                  <a:srgbClr val="1A0AEC"/>
                </a:solidFill>
              </a:rPr>
              <a:t>детектора </a:t>
            </a:r>
            <a:r>
              <a:rPr lang="en-US" sz="3000" b="1" dirty="0">
                <a:solidFill>
                  <a:srgbClr val="1A0AEC"/>
                </a:solidFill>
              </a:rPr>
              <a:t>BM@N</a:t>
            </a:r>
            <a:endParaRPr lang="ru-RU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374624" y="6453336"/>
            <a:ext cx="1663824" cy="365125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3638" y="3006527"/>
            <a:ext cx="35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лавины электронов и </a:t>
            </a:r>
            <a:r>
              <a:rPr lang="ru-RU" sz="1200" b="1" dirty="0" err="1">
                <a:solidFill>
                  <a:prstClr val="black"/>
                </a:solidFill>
                <a:latin typeface="Arial" charset="0"/>
              </a:rPr>
              <a:t>стриповые</a:t>
            </a:r>
            <a:r>
              <a:rPr lang="ru-RU" sz="1200" b="1" dirty="0">
                <a:solidFill>
                  <a:prstClr val="black"/>
                </a:solidFill>
                <a:latin typeface="Arial" charset="0"/>
              </a:rPr>
              <a:t> кластеры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8370" y="615838"/>
            <a:ext cx="5752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Известный недостаток </a:t>
            </a:r>
            <a:r>
              <a:rPr lang="ru-RU" b="1" dirty="0" err="1"/>
              <a:t>стриповых</a:t>
            </a:r>
            <a:r>
              <a:rPr lang="ru-RU" b="1" dirty="0"/>
              <a:t> детекторов</a:t>
            </a:r>
            <a:r>
              <a:rPr lang="en-US" b="1" dirty="0"/>
              <a:t> -</a:t>
            </a:r>
            <a:r>
              <a:rPr lang="ru-RU" b="1" dirty="0"/>
              <a:t> появление ложных хитов, -  </a:t>
            </a:r>
            <a:r>
              <a:rPr lang="ru-RU" b="1" dirty="0" err="1"/>
              <a:t>фейков</a:t>
            </a:r>
            <a:r>
              <a:rPr lang="ru-RU" b="1" dirty="0"/>
              <a:t> (</a:t>
            </a:r>
            <a:r>
              <a:rPr lang="en-US" b="1" dirty="0"/>
              <a:t>fakes)</a:t>
            </a:r>
            <a:r>
              <a:rPr lang="ru-RU" b="1" dirty="0"/>
              <a:t>, вызванных дополнительными ложными пересечениями </a:t>
            </a:r>
            <a:r>
              <a:rPr lang="ru-RU" b="1" dirty="0" err="1"/>
              <a:t>стрипов</a:t>
            </a:r>
            <a:r>
              <a:rPr lang="ru-RU" b="1" dirty="0"/>
              <a:t>. Для n реальных хитов получается n</a:t>
            </a:r>
            <a:r>
              <a:rPr lang="ru-RU" b="1" baseline="30000" dirty="0"/>
              <a:t>𝟐</a:t>
            </a:r>
            <a:r>
              <a:rPr lang="ru-RU" b="1" dirty="0"/>
              <a:t>-n </a:t>
            </a:r>
            <a:r>
              <a:rPr lang="ru-RU" b="1" dirty="0" err="1"/>
              <a:t>фейков</a:t>
            </a:r>
            <a:r>
              <a:rPr lang="ru-RU" b="1" dirty="0"/>
              <a:t>.</a:t>
            </a:r>
          </a:p>
        </p:txBody>
      </p:sp>
      <p:pic>
        <p:nvPicPr>
          <p:cNvPr id="18" name="Picture 2" descr="E:\Reports\pics\pics_w\strip_angle_moving\cut\s_90.png"/>
          <p:cNvPicPr>
            <a:picLocks noChangeAspect="1" noChangeArrowheads="1"/>
          </p:cNvPicPr>
          <p:nvPr/>
        </p:nvPicPr>
        <p:blipFill>
          <a:blip r:embed="rId2"/>
          <a:srcRect l="23267" t="28196" r="24726" b="29511"/>
          <a:stretch>
            <a:fillRect/>
          </a:stretch>
        </p:blipFill>
        <p:spPr bwMode="auto">
          <a:xfrm>
            <a:off x="2541" y="1878467"/>
            <a:ext cx="2261778" cy="178561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567664" y="2138372"/>
            <a:ext cx="233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</a:rPr>
              <a:t>Реальный хит </a:t>
            </a:r>
            <a:r>
              <a:rPr lang="en-US" sz="1200" b="1" dirty="0">
                <a:solidFill>
                  <a:prstClr val="black"/>
                </a:solidFill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центр лавины</a:t>
            </a:r>
            <a:r>
              <a:rPr lang="en-US" sz="1200" b="1" dirty="0">
                <a:solidFill>
                  <a:prstClr val="black"/>
                </a:solidFill>
              </a:rPr>
              <a:t>)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24788" y="2178308"/>
            <a:ext cx="142876" cy="1428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03529" y="2497842"/>
            <a:ext cx="1694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- Ложное пересечение</a:t>
            </a:r>
          </a:p>
        </p:txBody>
      </p:sp>
      <p:sp>
        <p:nvSpPr>
          <p:cNvPr id="22" name="Овал 21"/>
          <p:cNvSpPr/>
          <p:nvPr/>
        </p:nvSpPr>
        <p:spPr>
          <a:xfrm>
            <a:off x="2444946" y="2564904"/>
            <a:ext cx="142876" cy="1428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Picture 3" descr="E:\Reports\pics\pics_w\strip_angle_moving\cut\s_15.png"/>
          <p:cNvPicPr>
            <a:picLocks noChangeAspect="1" noChangeArrowheads="1"/>
          </p:cNvPicPr>
          <p:nvPr/>
        </p:nvPicPr>
        <p:blipFill>
          <a:blip r:embed="rId3"/>
          <a:srcRect l="24635" t="26692" r="24726" b="14098"/>
          <a:stretch>
            <a:fillRect/>
          </a:stretch>
        </p:blipFill>
        <p:spPr bwMode="auto">
          <a:xfrm>
            <a:off x="3131839" y="2886657"/>
            <a:ext cx="2304257" cy="215917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71500" y="3652453"/>
            <a:ext cx="28470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/>
              <a:t>Можно значительно уменьшить число </a:t>
            </a:r>
            <a:r>
              <a:rPr lang="ru-RU" sz="1400" b="1" dirty="0" err="1"/>
              <a:t>фейков</a:t>
            </a:r>
            <a:r>
              <a:rPr lang="ru-RU" sz="1400" b="1" dirty="0"/>
              <a:t>, повернув </a:t>
            </a:r>
            <a:r>
              <a:rPr lang="ru-RU" sz="1400" b="1" dirty="0" err="1"/>
              <a:t>стрипы</a:t>
            </a:r>
            <a:r>
              <a:rPr lang="ru-RU" sz="1400" b="1" dirty="0"/>
              <a:t> одного слоя на небольшой угол (5-15 градусов) по отношению к другому слою</a:t>
            </a:r>
            <a:endParaRPr 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1514030" y="4560441"/>
            <a:ext cx="1500578" cy="214314"/>
          </a:xfrm>
          <a:prstGeom prst="rightArrow">
            <a:avLst/>
          </a:prstGeom>
          <a:solidFill>
            <a:srgbClr val="92D050">
              <a:alpha val="65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1549" y="5107798"/>
            <a:ext cx="5120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Хотя поворот </a:t>
            </a:r>
            <a:r>
              <a:rPr lang="ru-RU" dirty="0" err="1"/>
              <a:t>стрипов</a:t>
            </a:r>
            <a:r>
              <a:rPr lang="ru-RU" dirty="0"/>
              <a:t> на небольшой угол между слоями удаляет много </a:t>
            </a:r>
            <a:r>
              <a:rPr lang="ru-RU" dirty="0" err="1"/>
              <a:t>фейков</a:t>
            </a:r>
            <a:r>
              <a:rPr lang="ru-RU" dirty="0"/>
              <a:t>, многие из них все еще остаются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101B7-C8F4-41A6-B7D1-53C188DB405A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17.03.2021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5837"/>
            <a:ext cx="3455499" cy="23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283526"/>
            <a:ext cx="3599951" cy="29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37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3" y="469933"/>
            <a:ext cx="1259632" cy="14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A0AEC"/>
                </a:solidFill>
              </a:rPr>
              <a:t>     Двухэтапный трекинг для </a:t>
            </a:r>
            <a:r>
              <a:rPr lang="en-US" sz="3200" b="1" dirty="0">
                <a:solidFill>
                  <a:srgbClr val="1A0AEC"/>
                </a:solidFill>
              </a:rPr>
              <a:t>GEM </a:t>
            </a:r>
            <a:r>
              <a:rPr lang="ru-RU" sz="3200" b="1" dirty="0">
                <a:solidFill>
                  <a:srgbClr val="1A0AEC"/>
                </a:solidFill>
              </a:rPr>
              <a:t>детектора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776" y="692696"/>
            <a:ext cx="7509520" cy="1296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Разработана процедура </a:t>
            </a:r>
            <a:r>
              <a:rPr lang="ru-RU" sz="2000" b="1" dirty="0"/>
              <a:t>двухэтапного трекинга</a:t>
            </a:r>
            <a:r>
              <a:rPr lang="ru-RU" sz="2000" dirty="0"/>
              <a:t>, начинающаяся </a:t>
            </a:r>
            <a:r>
              <a:rPr lang="ru-RU" sz="2000" b="1" dirty="0"/>
              <a:t>с предобработки для поиска всех возможных трек-кандидатов </a:t>
            </a:r>
            <a:r>
              <a:rPr lang="ru-RU" sz="2000" dirty="0"/>
              <a:t>путем направленного поиска на первом этапе, а затем </a:t>
            </a:r>
            <a:r>
              <a:rPr lang="ru-RU" sz="2000" b="1" dirty="0"/>
              <a:t>окончательного отбора треков путем применения глубокой рекуррентной нейронной сети</a:t>
            </a:r>
            <a:r>
              <a:rPr lang="ru-RU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60" y="1893135"/>
            <a:ext cx="6129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Требовалось выполнить комбинаторный поиск по многим хитам и тысячам </a:t>
            </a:r>
            <a:r>
              <a:rPr lang="ru-RU" dirty="0" err="1"/>
              <a:t>фейков</a:t>
            </a:r>
            <a:r>
              <a:rPr lang="ru-RU" dirty="0"/>
              <a:t>, расположенных на последовательных станциях детектора, чтобы отобрать те, что принадлежат некоторым трекам, т. е. </a:t>
            </a:r>
            <a:r>
              <a:rPr lang="ru-RU" b="1" dirty="0"/>
              <a:t>лежат на гладкой кривой.</a:t>
            </a:r>
            <a:r>
              <a:rPr lang="ru-RU" dirty="0"/>
              <a:t>  Для хита из какой-либо станции искался соответствующий хит на следующей. Уменьшение огромной комбинаторики выполнялось за счет использование </a:t>
            </a:r>
            <a:r>
              <a:rPr lang="ru-RU" b="1" dirty="0"/>
              <a:t>плавности кривой </a:t>
            </a:r>
            <a:r>
              <a:rPr lang="ru-RU" dirty="0"/>
              <a:t>для прогнозирования меньшей площади для поиска на следующей станции.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985" y="880026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Magnetic field</a:t>
            </a:r>
          </a:p>
          <a:p>
            <a:r>
              <a:rPr lang="en-US" sz="1200" dirty="0"/>
              <a:t>direction</a:t>
            </a:r>
            <a:endParaRPr lang="ru-RU" sz="1200" dirty="0"/>
          </a:p>
        </p:txBody>
      </p:sp>
      <p:sp>
        <p:nvSpPr>
          <p:cNvPr id="7" name="Стрелка вверх 6"/>
          <p:cNvSpPr/>
          <p:nvPr/>
        </p:nvSpPr>
        <p:spPr bwMode="auto">
          <a:xfrm>
            <a:off x="940459" y="836712"/>
            <a:ext cx="196600" cy="689645"/>
          </a:xfrm>
          <a:prstGeom prst="upArrow">
            <a:avLst/>
          </a:prstGeom>
          <a:solidFill>
            <a:schemeClr val="accent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56175" y="1700808"/>
            <a:ext cx="2971420" cy="2417610"/>
          </a:xfrm>
          <a:prstGeom prst="rect">
            <a:avLst/>
          </a:prstGeom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8CF7-3B68-4204-B152-7D2637D24805}" type="datetime1">
              <a:rPr lang="ru-RU" smtClean="0"/>
              <a:t>17.03.2021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36</a:t>
            </a:fld>
            <a:endParaRPr lang="ru-RU"/>
          </a:p>
        </p:txBody>
      </p:sp>
      <p:pic>
        <p:nvPicPr>
          <p:cNvPr id="12" name="Picture 4" descr="SEG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740" y="3362345"/>
            <a:ext cx="1202827" cy="9135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260" y="4365104"/>
            <a:ext cx="9101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Была смоделирована выборка из почти 800 тысяч С-С взаимодействий с полным учетом параметров реального  </a:t>
            </a:r>
            <a:r>
              <a:rPr lang="en-US" dirty="0"/>
              <a:t>GEM</a:t>
            </a:r>
            <a:r>
              <a:rPr lang="ru-RU" dirty="0"/>
              <a:t> детектора.  Выполнение последовательного пространственного поиска треков-кандидатов на первом этапе было </a:t>
            </a:r>
            <a:r>
              <a:rPr lang="ru-RU" b="1" dirty="0"/>
              <a:t>ускорено за счет применения  техники  </a:t>
            </a:r>
            <a:r>
              <a:rPr lang="en-US" b="1" dirty="0"/>
              <a:t>KD- </a:t>
            </a:r>
            <a:r>
              <a:rPr lang="ru-RU" b="1" dirty="0"/>
              <a:t>деревьев</a:t>
            </a:r>
            <a:r>
              <a:rPr lang="ru-RU" dirty="0"/>
              <a:t>. В результате была получена размеченная выборка из </a:t>
            </a:r>
            <a:r>
              <a:rPr lang="en-US" b="1" dirty="0"/>
              <a:t>82 677 </a:t>
            </a:r>
            <a:r>
              <a:rPr lang="ru-RU" dirty="0"/>
              <a:t>треков, отмеченных, как </a:t>
            </a:r>
            <a:r>
              <a:rPr lang="ru-RU" b="1" dirty="0"/>
              <a:t>подлинные</a:t>
            </a:r>
            <a:r>
              <a:rPr lang="ru-RU" dirty="0"/>
              <a:t>, и</a:t>
            </a:r>
            <a:r>
              <a:rPr lang="en-US" dirty="0"/>
              <a:t> </a:t>
            </a:r>
            <a:r>
              <a:rPr lang="en-US" b="1" dirty="0"/>
              <a:t>695 887</a:t>
            </a:r>
            <a:r>
              <a:rPr lang="ru-RU" b="1" dirty="0"/>
              <a:t> отнесенных к ложным</a:t>
            </a:r>
            <a:r>
              <a:rPr lang="ru-RU" dirty="0"/>
              <a:t>. Выборка получилась несбалансированной из-за слишком либерального критерия отбора трек-кандидатов, ориентированного на то, чтобы не потерять реальные треки.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35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150"/>
            <a:ext cx="8686800" cy="4555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1A0AEC"/>
                </a:solidFill>
              </a:rPr>
              <a:t>Пример результатов поиска треков-кандидатов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12E0F-1111-4711-9CAF-705E738A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0" y="452441"/>
            <a:ext cx="7067128" cy="2902065"/>
          </a:xfrm>
          <a:prstGeom prst="rect">
            <a:avLst/>
          </a:prstGeom>
        </p:spPr>
      </p:pic>
      <p:sp>
        <p:nvSpPr>
          <p:cNvPr id="21" name="Дата 2">
            <a:extLst>
              <a:ext uri="{FF2B5EF4-FFF2-40B4-BE49-F238E27FC236}">
                <a16:creationId xmlns:a16="http://schemas.microsoft.com/office/drawing/2014/main" id="{4C90B440-5F37-4768-9637-6A21043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944" y="6497167"/>
            <a:ext cx="2133600" cy="365125"/>
          </a:xfrm>
        </p:spPr>
        <p:txBody>
          <a:bodyPr/>
          <a:lstStyle/>
          <a:p>
            <a:fld id="{ABCAA340-CB9C-4BE0-92CB-F68887FC8207}" type="datetime1">
              <a:rPr lang="ru-RU" smtClean="0"/>
              <a:t>17.03.2021</a:t>
            </a:fld>
            <a:endParaRPr lang="ru-RU" dirty="0"/>
          </a:p>
        </p:txBody>
      </p: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471DB51E-4A84-4742-996D-4FE5543B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647" y="6471725"/>
            <a:ext cx="434078" cy="365125"/>
          </a:xfrm>
        </p:spPr>
        <p:txBody>
          <a:bodyPr/>
          <a:lstStyle/>
          <a:p>
            <a:fld id="{3A3F53D8-0467-4BC7-83BB-6F68418DED5E}" type="slidenum">
              <a:rPr lang="ru-RU" smtClean="0"/>
              <a:t>37</a:t>
            </a:fld>
            <a:endParaRPr lang="ru-RU" dirty="0"/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EFC231FA-D6F2-4F7A-A636-F275AB95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9832" y="6511442"/>
            <a:ext cx="2895600" cy="365125"/>
          </a:xfrm>
        </p:spPr>
        <p:txBody>
          <a:bodyPr/>
          <a:lstStyle/>
          <a:p>
            <a:r>
              <a:rPr lang="ru-RU" dirty="0" err="1"/>
              <a:t>Ососков</a:t>
            </a:r>
            <a:r>
              <a:rPr lang="ru-RU" dirty="0"/>
              <a:t> Г. А.   Машинное обучение                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8592" y="4293096"/>
            <a:ext cx="3590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белые точки – зарегистрированные хиты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1043608" y="980728"/>
            <a:ext cx="115212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525963" y="811451"/>
            <a:ext cx="1619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99FF99"/>
                </a:solidFill>
              </a:rPr>
              <a:t>реальные треки</a:t>
            </a: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1043608" y="1290246"/>
            <a:ext cx="115212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2591332" y="1120969"/>
            <a:ext cx="1488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6"/>
                </a:solidFill>
              </a:rPr>
              <a:t>ложные треки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827" y="2985174"/>
            <a:ext cx="41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белые точки –зарегистрированные хиты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0428" y="3258398"/>
            <a:ext cx="742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AEC"/>
                </a:solidFill>
              </a:rPr>
              <a:t>2-й этап - классификация треков-кандидатов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543641"/>
            <a:ext cx="91254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sz="1600" b="1" dirty="0"/>
              <a:t>Глубокая рекуррентная сеть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prstClr val="black"/>
                </a:solidFill>
              </a:rPr>
              <a:t>TrackNETv1</a:t>
            </a:r>
            <a:r>
              <a:rPr lang="ru-RU" sz="1600" b="1" dirty="0"/>
              <a:t> с тремя скрытыми  </a:t>
            </a:r>
            <a:r>
              <a:rPr lang="en-US" sz="1600" b="1" dirty="0"/>
              <a:t>GRU </a:t>
            </a:r>
            <a:r>
              <a:rPr lang="ru-RU" sz="1600" b="1" dirty="0"/>
              <a:t>слоями и специальной целевой функцией, учитывающей несбалансированность выборки, после обучения при тестовой проверке правильно классифицировала треки-кандидаты  на реальные треки и ложные (</a:t>
            </a:r>
            <a:r>
              <a:rPr lang="en-US" sz="1600" b="1" dirty="0"/>
              <a:t>ghosts</a:t>
            </a:r>
            <a:r>
              <a:rPr lang="ru-RU" sz="1600" b="1" dirty="0"/>
              <a:t>) с эффективностью 97%.</a:t>
            </a:r>
            <a:r>
              <a:rPr lang="en-US" sz="1600" b="1" dirty="0"/>
              <a:t> </a:t>
            </a:r>
            <a:r>
              <a:rPr lang="ru-RU" sz="1600" b="1" dirty="0"/>
              <a:t>Однако ее алгоритмический потенциал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позволил развить её так, чтобы преодолеть трудности 1-го этапа, путем </a:t>
            </a:r>
            <a:r>
              <a:rPr lang="ru-RU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объединения двух этапов в одном - сквозном 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 регрессионной частью из четырех нейронов, два из которых предсказывают точку центра эллипса на следующей координатной плоскости, в которой нужно искать продолжение трека-кандидата, и еще две - определяют размеры полуосей этого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эллипса.</a:t>
            </a:r>
            <a:r>
              <a:rPr lang="ru-RU" sz="1600" b="1" dirty="0"/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полученной нейросети </a:t>
            </a:r>
            <a:r>
              <a:rPr lang="ru-RU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TrackNETv2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предсказание эллипса уже включает критерий гладкости трека, поэтому уже не нужна классификационная часть и для обучения ей требуются размеченная выборка только из подлинных треков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b="1" dirty="0"/>
          </a:p>
          <a:p>
            <a:r>
              <a:rPr lang="ru-RU" sz="1600" b="1" dirty="0"/>
              <a:t>Обученная RNN может в настоящее время обрабатывать на суперкомпьютере GOVORUN</a:t>
            </a:r>
            <a:endParaRPr lang="en-US" sz="1600" b="1" dirty="0"/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~2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,5 млн. трек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кандидатов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79476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3285" y="5620767"/>
            <a:ext cx="8665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0000FF"/>
                </a:solidFill>
                <a:latin typeface="Arial"/>
              </a:rPr>
              <a:t>Реконструкция треков частиц в плотных средах, таких как детекторы Большого адронного коллайдера высокой яркости (HL-LHC) и NICA, представляет собой сложную проблему распознавания образов для решения которой необходимо развитие новых алгоритмов глубокого трекинга и их распараллеливание на суперкомпьютерах.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414" y="5382375"/>
            <a:ext cx="5402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050" b="1" dirty="0">
                <a:solidFill>
                  <a:srgbClr val="000000"/>
                </a:solidFill>
                <a:latin typeface="Arial"/>
              </a:rPr>
              <a:t>Пример смоделированного события одного из детекторов HL-LHC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78" y="592004"/>
            <a:ext cx="6416234" cy="48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CE760-E740-4264-8F1A-16836E7D4732}"/>
              </a:ext>
            </a:extLst>
          </p:cNvPr>
          <p:cNvSpPr txBox="1"/>
          <p:nvPr/>
        </p:nvSpPr>
        <p:spPr>
          <a:xfrm>
            <a:off x="320673" y="38005"/>
            <a:ext cx="8357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3000" b="1" dirty="0">
                <a:solidFill>
                  <a:srgbClr val="0000FF"/>
                </a:solidFill>
                <a:latin typeface="Arial"/>
              </a:rPr>
              <a:t>Кризис трекинга. Что дальше</a:t>
            </a:r>
          </a:p>
        </p:txBody>
      </p:sp>
    </p:spTree>
    <p:extLst>
      <p:ext uri="{BB962C8B-B14F-4D97-AF65-F5344CB8AC3E}">
        <p14:creationId xmlns:p14="http://schemas.microsoft.com/office/powerpoint/2010/main" val="4128602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413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1A0AEC"/>
                </a:solidFill>
              </a:rPr>
              <a:t>Текущие </a:t>
            </a:r>
            <a:r>
              <a:rPr lang="ru-RU" b="1">
                <a:solidFill>
                  <a:srgbClr val="1A0AEC"/>
                </a:solidFill>
              </a:rPr>
              <a:t>проекты ЛИТ ОИЯИ,</a:t>
            </a:r>
            <a:br>
              <a:rPr lang="ru-RU" b="1" dirty="0">
                <a:solidFill>
                  <a:srgbClr val="1A0AEC"/>
                </a:solidFill>
              </a:rPr>
            </a:br>
            <a:r>
              <a:rPr lang="ru-RU" b="1" dirty="0">
                <a:solidFill>
                  <a:srgbClr val="1A0AEC"/>
                </a:solidFill>
              </a:rPr>
              <a:t> использующие глубокое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928992" cy="45259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/>
              <a:t>Глубокий трекинг, - разработка глубокой </a:t>
            </a:r>
            <a:r>
              <a:rPr lang="ru-RU" sz="2800" b="1" dirty="0" err="1"/>
              <a:t>нейросети</a:t>
            </a:r>
            <a:r>
              <a:rPr lang="ru-RU" sz="2800" b="1" dirty="0"/>
              <a:t>, объединяющей два этапа трекинга в один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/>
              <a:t>Машинное обучение для прогнозирования загрязнения атмосферы тяжелыми металлами с использованием космических снимков </a:t>
            </a:r>
          </a:p>
          <a:p>
            <a:pPr marL="0" indent="0">
              <a:buNone/>
            </a:pPr>
            <a:r>
              <a:rPr lang="ru-RU" sz="2800" b="1" dirty="0"/>
              <a:t>      (совместно с ЛНФ)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/>
              <a:t>Разработка облачной платформы для выявления и профилактики заболеваний сельскохозяйственных растений с использованием методов глубокого обучения (грант РФФИ)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4C00-CAA4-4BE1-A984-AC8DA341EA96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8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23" y="118212"/>
            <a:ext cx="3423095" cy="790508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A0AEC"/>
                </a:solidFill>
              </a:rPr>
              <a:t>Виды машинного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ru-RU" sz="3600" b="1" dirty="0">
                <a:solidFill>
                  <a:srgbClr val="1A0AEC"/>
                </a:solidFill>
              </a:rPr>
              <a:t> обучения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3F42-414C-477B-9FE8-13D283FBE900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4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94" y="116632"/>
            <a:ext cx="580528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AD836-D4EA-4E30-9881-B4A88AD06AC6}"/>
              </a:ext>
            </a:extLst>
          </p:cNvPr>
          <p:cNvSpPr txBox="1"/>
          <p:nvPr/>
        </p:nvSpPr>
        <p:spPr>
          <a:xfrm>
            <a:off x="109903" y="1052736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 20 веке для анализа экспериментальных данных применялись методы математической </a:t>
            </a:r>
            <a:r>
              <a:rPr lang="ru-RU"/>
              <a:t>статистики,</a:t>
            </a:r>
          </a:p>
          <a:p>
            <a:r>
              <a:rPr lang="ru-RU"/>
              <a:t> </a:t>
            </a:r>
            <a:r>
              <a:rPr lang="ru-RU" dirty="0"/>
              <a:t>Классическое Обучение и нейросети типа персептронов, сетей </a:t>
            </a:r>
            <a:r>
              <a:rPr lang="ru-RU" dirty="0" err="1"/>
              <a:t>Хопфилда</a:t>
            </a:r>
            <a:r>
              <a:rPr lang="ru-RU" dirty="0"/>
              <a:t> и Кохонена.</a:t>
            </a:r>
          </a:p>
          <a:p>
            <a:endParaRPr lang="ru-RU" dirty="0"/>
          </a:p>
          <a:p>
            <a:r>
              <a:rPr lang="ru-RU" dirty="0"/>
              <a:t>Глубокое обучение начало активно применяться после 2006 года и теперь захватывает лидирующие позиции в обработке экспериментальных данных во всех научных сферах</a:t>
            </a:r>
          </a:p>
        </p:txBody>
      </p:sp>
    </p:spTree>
    <p:extLst>
      <p:ext uri="{BB962C8B-B14F-4D97-AF65-F5344CB8AC3E}">
        <p14:creationId xmlns:p14="http://schemas.microsoft.com/office/powerpoint/2010/main" val="264931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708920"/>
            <a:ext cx="8229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dirty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pic>
        <p:nvPicPr>
          <p:cNvPr id="4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142109" cy="41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5943-FFB8-437E-887B-9F2880853E93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36032" cy="47625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40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7.51445E-7 L -0.00399 -0.0596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3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altLang="ru-RU" sz="2800" b="1">
                <a:solidFill>
                  <a:srgbClr val="0000FF"/>
                </a:solidFill>
              </a:rPr>
              <a:t>Нейронная сеть Хопфилда (ХНС)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765175"/>
            <a:ext cx="6840538" cy="19446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800" dirty="0"/>
              <a:t>    </a:t>
            </a:r>
            <a:r>
              <a:rPr lang="ru-RU" altLang="ru-RU" sz="1800" b="1" dirty="0"/>
              <a:t>Это </a:t>
            </a:r>
            <a:r>
              <a:rPr lang="ru-RU" altLang="ru-RU" sz="1800" b="1" dirty="0" err="1">
                <a:solidFill>
                  <a:srgbClr val="0000FF"/>
                </a:solidFill>
              </a:rPr>
              <a:t>полносвязная</a:t>
            </a:r>
            <a:r>
              <a:rPr lang="ru-RU" altLang="ru-RU" sz="1800" b="1" dirty="0"/>
              <a:t> сеть из </a:t>
            </a:r>
            <a:r>
              <a:rPr lang="ru-RU" altLang="ru-RU" sz="1800" b="1" dirty="0">
                <a:solidFill>
                  <a:srgbClr val="0000FF"/>
                </a:solidFill>
              </a:rPr>
              <a:t>бинарных</a:t>
            </a:r>
            <a:r>
              <a:rPr lang="ru-RU" altLang="ru-RU" sz="1800" b="1" dirty="0"/>
              <a:t> нейронов </a:t>
            </a:r>
            <a:r>
              <a:rPr lang="ru-RU" altLang="ru-RU" sz="1800" b="1" i="1" dirty="0"/>
              <a:t>s</a:t>
            </a:r>
            <a:r>
              <a:rPr lang="en-US" altLang="ru-RU" sz="1800" b="1" i="1" baseline="-25000" dirty="0" err="1"/>
              <a:t>i</a:t>
            </a:r>
            <a:r>
              <a:rPr lang="en-US" altLang="ru-RU" sz="1800" b="1" dirty="0"/>
              <a:t> c </a:t>
            </a:r>
            <a:r>
              <a:rPr lang="ru-RU" altLang="ru-RU" sz="1800" b="1" dirty="0">
                <a:solidFill>
                  <a:srgbClr val="0000FF"/>
                </a:solidFill>
              </a:rPr>
              <a:t>симметричной весовой матрицей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ij</a:t>
            </a:r>
            <a:r>
              <a:rPr lang="ru-RU" altLang="ru-RU" sz="1800" b="1" i="1" baseline="-25000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=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ji</a:t>
            </a:r>
            <a:r>
              <a:rPr lang="ru-RU" altLang="ru-RU" sz="1800" b="1" i="1" baseline="-25000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, </a:t>
            </a:r>
            <a:r>
              <a:rPr lang="ru-RU" altLang="ru-RU" sz="1800" b="1" i="1" dirty="0" err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 dirty="0" err="1">
                <a:solidFill>
                  <a:srgbClr val="0000FF"/>
                </a:solidFill>
              </a:rPr>
              <a:t>i</a:t>
            </a:r>
            <a:r>
              <a:rPr lang="en-US" altLang="ru-RU" sz="1800" b="1" i="1" baseline="-25000" dirty="0" err="1">
                <a:solidFill>
                  <a:srgbClr val="0000FF"/>
                </a:solidFill>
              </a:rPr>
              <a:t>i</a:t>
            </a:r>
            <a:r>
              <a:rPr lang="en-US" altLang="ru-RU" sz="1800" b="1" i="1" dirty="0">
                <a:solidFill>
                  <a:srgbClr val="0000FF"/>
                </a:solidFill>
              </a:rPr>
              <a:t> </a:t>
            </a:r>
            <a:r>
              <a:rPr lang="ru-RU" altLang="ru-RU" sz="1800" b="1" i="1" dirty="0">
                <a:solidFill>
                  <a:srgbClr val="0000FF"/>
                </a:solidFill>
              </a:rPr>
              <a:t>= 0</a:t>
            </a:r>
            <a:r>
              <a:rPr lang="ru-RU" altLang="ru-RU" sz="1800" b="1" dirty="0"/>
              <a:t>. Эволюция ХНС приводит ее в некоторое состояние устойчивого равновесия.  Функционал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800" b="1" dirty="0"/>
              <a:t>     энергии сети – это билинейная функция Ляпунова</a:t>
            </a:r>
            <a:endParaRPr lang="en-US" altLang="ru-RU" sz="1800" b="1" i="1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ru-RU" sz="1800" b="1" i="1" dirty="0"/>
              <a:t>E(s) = - ½ </a:t>
            </a:r>
            <a:r>
              <a:rPr lang="en-US" altLang="ru-RU" sz="1800" b="1" i="1" dirty="0" err="1"/>
              <a:t>Σ</a:t>
            </a:r>
            <a:r>
              <a:rPr lang="en-US" altLang="ru-RU" sz="1800" b="1" i="1" baseline="-25000" dirty="0" err="1"/>
              <a:t>ij</a:t>
            </a:r>
            <a:r>
              <a:rPr lang="en-US" altLang="ru-RU" sz="1800" b="1" i="1" baseline="-25000" dirty="0"/>
              <a:t> </a:t>
            </a:r>
            <a:r>
              <a:rPr lang="en-US" altLang="ru-RU" sz="1800" b="1" i="1" dirty="0" err="1"/>
              <a:t>s</a:t>
            </a:r>
            <a:r>
              <a:rPr lang="en-US" altLang="ru-RU" sz="1800" b="1" i="1" baseline="-25000" dirty="0" err="1"/>
              <a:t>i</a:t>
            </a:r>
            <a:r>
              <a:rPr lang="en-US" altLang="ru-RU" sz="1800" b="1" i="1" dirty="0"/>
              <a:t> </a:t>
            </a:r>
            <a:r>
              <a:rPr lang="en-US" altLang="ru-RU" sz="1800" b="1" i="1" dirty="0" err="1"/>
              <a:t>w</a:t>
            </a:r>
            <a:r>
              <a:rPr lang="en-US" altLang="ru-RU" sz="1800" b="1" i="1" baseline="-25000" dirty="0" err="1"/>
              <a:t>ij</a:t>
            </a:r>
            <a:r>
              <a:rPr lang="en-US" altLang="ru-RU" sz="1800" b="1" i="1" dirty="0"/>
              <a:t> </a:t>
            </a:r>
            <a:r>
              <a:rPr lang="en-US" altLang="ru-RU" sz="1800" b="1" i="1" dirty="0" err="1"/>
              <a:t>s</a:t>
            </a:r>
            <a:r>
              <a:rPr lang="en-US" altLang="ru-RU" sz="1800" b="1" i="1" baseline="-25000" dirty="0" err="1"/>
              <a:t>j</a:t>
            </a:r>
            <a:r>
              <a:rPr lang="en-US" altLang="ru-RU" sz="1800" b="1" i="1" dirty="0"/>
              <a:t>.</a:t>
            </a:r>
            <a:r>
              <a:rPr lang="ru-RU" altLang="ru-RU" b="1" dirty="0">
                <a:solidFill>
                  <a:srgbClr val="D53807"/>
                </a:solidFill>
              </a:rPr>
              <a:t>    </a:t>
            </a:r>
            <a:endParaRPr lang="ru-RU" altLang="ru-RU" sz="2400" b="1" dirty="0">
              <a:solidFill>
                <a:srgbClr val="0000FF"/>
              </a:solidFill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79388" y="2708275"/>
            <a:ext cx="88201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D53807"/>
                </a:solidFill>
              </a:rPr>
              <a:t>Теорема </a:t>
            </a:r>
            <a:r>
              <a:rPr lang="ru-RU" altLang="ru-RU" b="1" dirty="0" err="1">
                <a:solidFill>
                  <a:srgbClr val="D53807"/>
                </a:solidFill>
              </a:rPr>
              <a:t>Хопфилда</a:t>
            </a:r>
            <a:r>
              <a:rPr lang="ru-RU" altLang="ru-RU" b="1" dirty="0">
                <a:solidFill>
                  <a:srgbClr val="000000"/>
                </a:solidFill>
              </a:rPr>
              <a:t>: в результате эволюции 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ru-RU" altLang="ru-RU" b="1" i="1" dirty="0">
                <a:solidFill>
                  <a:srgbClr val="000000"/>
                </a:solidFill>
              </a:rPr>
              <a:t>(</a:t>
            </a:r>
            <a:r>
              <a:rPr lang="en-US" altLang="ru-RU" b="1" i="1" dirty="0">
                <a:solidFill>
                  <a:srgbClr val="000000"/>
                </a:solidFill>
              </a:rPr>
              <a:t>s</a:t>
            </a:r>
            <a:r>
              <a:rPr lang="ru-RU" altLang="ru-RU" b="1" i="1" dirty="0">
                <a:solidFill>
                  <a:srgbClr val="000000"/>
                </a:solidFill>
              </a:rPr>
              <a:t>) </a:t>
            </a:r>
            <a:r>
              <a:rPr lang="ru-RU" altLang="ru-RU" b="1" dirty="0">
                <a:solidFill>
                  <a:srgbClr val="000000"/>
                </a:solidFill>
              </a:rPr>
              <a:t>убывает в локальные минимумы, соответствующие точкам стабильности сети.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 Для нахождения глобального минимума 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сеть </a:t>
            </a:r>
            <a:r>
              <a:rPr lang="ru-RU" altLang="ru-RU" b="1" dirty="0" err="1">
                <a:solidFill>
                  <a:srgbClr val="000000"/>
                </a:solidFill>
              </a:rPr>
              <a:t>термализуется</a:t>
            </a:r>
            <a:r>
              <a:rPr lang="ru-RU" altLang="ru-RU" b="1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В соответствии с теорией среднего поля состояния нейронов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0000"/>
                </a:solidFill>
              </a:rPr>
              <a:t>    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= &lt; </a:t>
            </a:r>
            <a:r>
              <a:rPr lang="en-US" altLang="ru-RU" b="1" i="1" dirty="0">
                <a:solidFill>
                  <a:srgbClr val="000000"/>
                </a:solidFill>
              </a:rPr>
              <a:t>s</a:t>
            </a:r>
            <a:r>
              <a:rPr lang="ru-RU" altLang="ru-RU" b="1" i="1" baseline="-25000" dirty="0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&gt;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усредняются по температуре </a:t>
            </a:r>
            <a:r>
              <a:rPr lang="ru-RU" altLang="ru-RU" b="1" i="1" dirty="0">
                <a:solidFill>
                  <a:srgbClr val="000000"/>
                </a:solidFill>
              </a:rPr>
              <a:t>Т</a:t>
            </a:r>
            <a:r>
              <a:rPr lang="ru-RU" altLang="ru-RU" b="1" dirty="0">
                <a:solidFill>
                  <a:srgbClr val="000000"/>
                </a:solidFill>
              </a:rPr>
              <a:t>. Эволюция сети определяется уравнением динамики среднего поля:</a:t>
            </a:r>
            <a:endParaRPr lang="en-US" alt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000000"/>
                </a:solidFill>
              </a:rPr>
              <a:t>                   </a:t>
            </a:r>
            <a:r>
              <a:rPr lang="en-US" altLang="ru-RU" b="1" i="1" dirty="0">
                <a:solidFill>
                  <a:srgbClr val="000000"/>
                </a:solidFill>
              </a:rPr>
              <a:t>v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=1/2(1+</a:t>
            </a:r>
            <a:r>
              <a:rPr lang="en-US" altLang="ru-RU" b="1" i="1" dirty="0" err="1">
                <a:solidFill>
                  <a:srgbClr val="000000"/>
                </a:solidFill>
              </a:rPr>
              <a:t>tanh</a:t>
            </a:r>
            <a:r>
              <a:rPr lang="ru-RU" altLang="ru-RU" b="1" i="1" dirty="0">
                <a:solidFill>
                  <a:srgbClr val="000000"/>
                </a:solidFill>
              </a:rPr>
              <a:t>(-∂</a:t>
            </a:r>
            <a:r>
              <a:rPr lang="en-US" altLang="ru-RU" b="1" i="1" dirty="0">
                <a:solidFill>
                  <a:srgbClr val="000000"/>
                </a:solidFill>
              </a:rPr>
              <a:t>E</a:t>
            </a:r>
            <a:r>
              <a:rPr lang="ru-RU" altLang="ru-RU" b="1" i="1" dirty="0">
                <a:solidFill>
                  <a:srgbClr val="000000"/>
                </a:solidFill>
              </a:rPr>
              <a:t>/∂</a:t>
            </a:r>
            <a:r>
              <a:rPr lang="en-US" altLang="ru-RU" b="1" i="1" dirty="0">
                <a:solidFill>
                  <a:srgbClr val="000000"/>
                </a:solidFill>
              </a:rPr>
              <a:t>v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1/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ru-RU" altLang="ru-RU" b="1" i="1" dirty="0">
                <a:solidFill>
                  <a:srgbClr val="000000"/>
                </a:solidFill>
              </a:rPr>
              <a:t>) =1/2(1+</a:t>
            </a:r>
            <a:r>
              <a:rPr lang="en-US" altLang="ru-RU" b="1" i="1" dirty="0" err="1">
                <a:solidFill>
                  <a:srgbClr val="000000"/>
                </a:solidFill>
              </a:rPr>
              <a:t>tanh</a:t>
            </a:r>
            <a:r>
              <a:rPr lang="ru-RU" altLang="ru-RU" b="1" i="1" dirty="0">
                <a:solidFill>
                  <a:srgbClr val="000000"/>
                </a:solidFill>
              </a:rPr>
              <a:t>(</a:t>
            </a:r>
            <a:r>
              <a:rPr lang="en-US" altLang="ru-RU" b="1" i="1" dirty="0">
                <a:solidFill>
                  <a:srgbClr val="000000"/>
                </a:solidFill>
              </a:rPr>
              <a:t>H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/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ru-RU" altLang="ru-RU" b="1" i="1" dirty="0">
                <a:solidFill>
                  <a:srgbClr val="000000"/>
                </a:solidFill>
              </a:rPr>
              <a:t>)), </a:t>
            </a:r>
            <a:endParaRPr lang="ru-RU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где</a:t>
            </a:r>
            <a:r>
              <a:rPr lang="ru-RU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>
                <a:solidFill>
                  <a:srgbClr val="000000"/>
                </a:solidFill>
              </a:rPr>
              <a:t>H</a:t>
            </a:r>
            <a:r>
              <a:rPr lang="en-US" altLang="ru-RU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= &lt;</a:t>
            </a:r>
            <a:r>
              <a:rPr lang="en-US" altLang="ru-RU" b="1" i="1" dirty="0" err="1">
                <a:solidFill>
                  <a:srgbClr val="000000"/>
                </a:solidFill>
              </a:rPr>
              <a:t>Σ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 err="1">
                <a:solidFill>
                  <a:srgbClr val="000000"/>
                </a:solidFill>
              </a:rPr>
              <a:t>w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 err="1">
                <a:solidFill>
                  <a:srgbClr val="000000"/>
                </a:solidFill>
              </a:rPr>
              <a:t>s</a:t>
            </a:r>
            <a:r>
              <a:rPr lang="en-US" altLang="ru-RU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i="1" dirty="0">
                <a:solidFill>
                  <a:srgbClr val="000000"/>
                </a:solidFill>
              </a:rPr>
              <a:t>&gt;</a:t>
            </a:r>
            <a:r>
              <a:rPr lang="en-US" altLang="ru-RU" b="1" i="1" dirty="0">
                <a:solidFill>
                  <a:srgbClr val="000000"/>
                </a:solidFill>
              </a:rPr>
              <a:t>T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– локальное среднее поле нейрона.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Значения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dirty="0">
                <a:solidFill>
                  <a:srgbClr val="000000"/>
                </a:solidFill>
              </a:rPr>
              <a:t> , переставшие быть целочисленными, определяют уровень активности нейрона</a:t>
            </a:r>
            <a:r>
              <a:rPr lang="en-US" altLang="ru-RU" b="1" dirty="0">
                <a:solidFill>
                  <a:srgbClr val="000000"/>
                </a:solidFill>
              </a:rPr>
              <a:t>,</a:t>
            </a:r>
            <a:r>
              <a:rPr lang="ru-RU" altLang="ru-RU" b="1" dirty="0">
                <a:solidFill>
                  <a:srgbClr val="000000"/>
                </a:solidFill>
              </a:rPr>
              <a:t> т.е. в случае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i</a:t>
            </a:r>
            <a:r>
              <a:rPr lang="ru-RU" altLang="ru-RU" b="1" i="1" dirty="0">
                <a:solidFill>
                  <a:srgbClr val="000000"/>
                </a:solidFill>
              </a:rPr>
              <a:t> &gt; </a:t>
            </a:r>
            <a:r>
              <a:rPr lang="ru-RU" altLang="ru-RU" b="1" i="1" dirty="0" err="1">
                <a:solidFill>
                  <a:srgbClr val="000000"/>
                </a:solidFill>
              </a:rPr>
              <a:t>v</a:t>
            </a:r>
            <a:r>
              <a:rPr lang="ru-RU" altLang="ru-RU" b="1" i="1" baseline="-25000" dirty="0" err="1">
                <a:solidFill>
                  <a:srgbClr val="000000"/>
                </a:solidFill>
              </a:rPr>
              <a:t>min</a:t>
            </a:r>
            <a:r>
              <a:rPr lang="ru-RU" altLang="ru-RU" b="1" dirty="0">
                <a:solidFill>
                  <a:srgbClr val="000000"/>
                </a:solidFill>
              </a:rPr>
              <a:t> нейрон считается активным.  Температура убывает по схеме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</a:rPr>
              <a:t>     </a:t>
            </a:r>
            <a:r>
              <a:rPr lang="ru-RU" altLang="ru-RU" b="1" dirty="0">
                <a:solidFill>
                  <a:srgbClr val="0000FF"/>
                </a:solidFill>
              </a:rPr>
              <a:t>«имитационного закаливания» (</a:t>
            </a:r>
            <a:r>
              <a:rPr lang="en-US" altLang="ru-RU" b="1" dirty="0">
                <a:solidFill>
                  <a:srgbClr val="0000FF"/>
                </a:solidFill>
              </a:rPr>
              <a:t>simulated annealing).</a:t>
            </a:r>
            <a:endParaRPr lang="ru-RU" altLang="ru-RU" b="1" dirty="0">
              <a:solidFill>
                <a:srgbClr val="0000FF"/>
              </a:solidFill>
            </a:endParaRPr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graphicFrame>
        <p:nvGraphicFramePr>
          <p:cNvPr id="124939" name="Object 11"/>
          <p:cNvGraphicFramePr>
            <a:graphicFrameLocks noChangeAspect="1"/>
          </p:cNvGraphicFramePr>
          <p:nvPr/>
        </p:nvGraphicFramePr>
        <p:xfrm>
          <a:off x="179388" y="692150"/>
          <a:ext cx="2160587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467319" imgH="2371429" progId="Unknown">
                  <p:embed/>
                </p:oleObj>
              </mc:Choice>
              <mc:Fallback>
                <p:oleObj r:id="rId2" imgW="2467319" imgH="2371429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0"/>
                        <a:ext cx="2160587" cy="207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DEE9-EF59-4052-9F96-28C552379AA6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525343"/>
            <a:ext cx="3752056" cy="196131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41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0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346075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Распознавание треков. Метод сегментов.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5580112" cy="602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ru-RU" sz="1400" b="1" dirty="0"/>
              <a:t>      </a:t>
            </a:r>
            <a:r>
              <a:rPr lang="ru-RU" altLang="ru-RU" sz="1800" b="1" dirty="0"/>
              <a:t>Имеется множество N экспериментальных точек на плоскости.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Требуется выбрать (распознать) среди них те, по которым проходит некоторое число непрерывных гладких кривых (треков).</a:t>
            </a: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Энергетический функционал  (Денби и </a:t>
            </a:r>
            <a:r>
              <a:rPr lang="ru-RU" altLang="ru-RU" sz="2000" b="1" dirty="0" err="1"/>
              <a:t>Петерсон</a:t>
            </a:r>
            <a:r>
              <a:rPr lang="ru-RU" altLang="ru-RU" sz="2000" b="1" dirty="0"/>
              <a:t>, 1988) состоит из двух частей:</a:t>
            </a:r>
            <a:endParaRPr lang="en-US" altLang="ru-RU" sz="2000" b="1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i="1" dirty="0"/>
              <a:t>               </a:t>
            </a:r>
            <a:r>
              <a:rPr lang="en-US" altLang="ru-RU" sz="2000" b="1" i="1" dirty="0"/>
              <a:t>E =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cost</a:t>
            </a:r>
            <a:r>
              <a:rPr lang="en-US" altLang="ru-RU" sz="2000" b="1" i="1" dirty="0"/>
              <a:t> +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constraint</a:t>
            </a:r>
            <a:r>
              <a:rPr lang="en-US" altLang="ru-RU" sz="2000" b="1" i="1" dirty="0"/>
              <a:t> ,</a:t>
            </a: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где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поощряет связи нейронов принадлежащих одному и тому же треку, т.е. короткие смежные сегменты с малым углом между ними.</a:t>
            </a:r>
            <a:r>
              <a:rPr lang="ru-RU" altLang="ru-RU" sz="2000" dirty="0"/>
              <a:t> </a:t>
            </a:r>
          </a:p>
        </p:txBody>
      </p:sp>
      <p:pic>
        <p:nvPicPr>
          <p:cNvPr id="135172" name="Picture 4" descr="SEGME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5863" y="620713"/>
            <a:ext cx="2878137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5076825" y="2636838"/>
            <a:ext cx="4067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Вводится нейрон </a:t>
            </a:r>
            <a:r>
              <a:rPr lang="en-US" altLang="ru-RU" b="1" dirty="0">
                <a:solidFill>
                  <a:srgbClr val="0000FF"/>
                </a:solidFill>
              </a:rPr>
              <a:t>s</a:t>
            </a:r>
            <a:r>
              <a:rPr lang="ru-RU" altLang="ru-RU" b="1" baseline="-25000" dirty="0">
                <a:solidFill>
                  <a:srgbClr val="0000FF"/>
                </a:solidFill>
              </a:rPr>
              <a:t>i j</a:t>
            </a:r>
            <a:r>
              <a:rPr lang="ru-RU" altLang="ru-RU" b="1" dirty="0">
                <a:solidFill>
                  <a:srgbClr val="0000FF"/>
                </a:solidFill>
              </a:rPr>
              <a:t>  как  </a:t>
            </a:r>
            <a:endParaRPr lang="en-US" altLang="ru-RU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направленный сегмент, </a:t>
            </a:r>
            <a:endParaRPr lang="en-US" altLang="ru-RU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соединяющий точки  </a:t>
            </a:r>
            <a:r>
              <a:rPr lang="en-US" altLang="ru-RU" b="1" dirty="0" err="1">
                <a:solidFill>
                  <a:srgbClr val="0000FF"/>
                </a:solidFill>
              </a:rPr>
              <a:t>i</a:t>
            </a:r>
            <a:r>
              <a:rPr lang="ru-RU" altLang="ru-RU" b="1" dirty="0">
                <a:solidFill>
                  <a:srgbClr val="0000FF"/>
                </a:solidFill>
              </a:rPr>
              <a:t>, </a:t>
            </a:r>
            <a:r>
              <a:rPr lang="en-US" altLang="ru-RU" b="1" dirty="0">
                <a:solidFill>
                  <a:srgbClr val="0000FF"/>
                </a:solidFill>
              </a:rPr>
              <a:t>j </a:t>
            </a:r>
            <a:r>
              <a:rPr lang="ru-RU" altLang="ru-RU" b="1" dirty="0">
                <a:solidFill>
                  <a:srgbClr val="0000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8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99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35175" name="Picture 7" descr="for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005263"/>
            <a:ext cx="3671888" cy="776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5364088" y="3703237"/>
            <a:ext cx="37075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i="1" dirty="0" err="1">
                <a:solidFill>
                  <a:srgbClr val="000000"/>
                </a:solidFill>
              </a:rPr>
              <a:t>E</a:t>
            </a:r>
            <a:r>
              <a:rPr lang="en-US" altLang="ru-RU" sz="1600" b="1" i="1" baseline="-25000" dirty="0" err="1">
                <a:solidFill>
                  <a:srgbClr val="000000"/>
                </a:solidFill>
              </a:rPr>
              <a:t>constraint</a:t>
            </a:r>
            <a:r>
              <a:rPr lang="en-US" altLang="ru-RU" sz="1600" b="1" i="1" baseline="-25000" dirty="0">
                <a:solidFill>
                  <a:srgbClr val="000000"/>
                </a:solidFill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</a:rPr>
              <a:t>  запрещает как межтрековые связи (бифуркации), так и чрезмерный рост числа самих треков.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843808" y="3933056"/>
            <a:ext cx="1257796" cy="840557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 flipH="1">
            <a:off x="3856576" y="4005064"/>
            <a:ext cx="49005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856576" y="368890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i="1" dirty="0" err="1">
                <a:solidFill>
                  <a:srgbClr val="0000FF"/>
                </a:solidFill>
              </a:rPr>
              <a:t>w</a:t>
            </a:r>
            <a:r>
              <a:rPr lang="en-US" altLang="ru-RU" sz="1400" b="1" i="1" baseline="-25000" dirty="0" err="1">
                <a:solidFill>
                  <a:srgbClr val="0000FF"/>
                </a:solidFill>
              </a:rPr>
              <a:t>ijkl</a:t>
            </a:r>
            <a:endParaRPr lang="ru-RU" sz="1400" b="1" dirty="0">
              <a:solidFill>
                <a:srgbClr val="0000FF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15A5ABE-653E-4CA9-9000-94A179FC91E8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525343"/>
            <a:ext cx="3536032" cy="196131"/>
          </a:xfrm>
        </p:spPr>
        <p:txBody>
          <a:bodyPr/>
          <a:lstStyle/>
          <a:p>
            <a:r>
              <a:rPr lang="ru-RU" dirty="0" err="1">
                <a:solidFill>
                  <a:srgbClr val="000000"/>
                </a:solidFill>
              </a:rPr>
              <a:t>Ососков</a:t>
            </a:r>
            <a:r>
              <a:rPr 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42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13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Пример применения для распознавания событий с короткоживущими частицами</a:t>
            </a:r>
          </a:p>
        </p:txBody>
      </p:sp>
      <p:pic>
        <p:nvPicPr>
          <p:cNvPr id="132100" name="Picture 4" descr="startn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80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2" name="Picture 6" descr="fi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44675"/>
            <a:ext cx="3251200" cy="284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1258888" y="1125538"/>
            <a:ext cx="770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00FF"/>
                </a:solidFill>
              </a:rPr>
              <a:t>EXCHARM - </a:t>
            </a:r>
            <a:r>
              <a:rPr lang="ru-RU" altLang="ru-RU" sz="2000" b="1" dirty="0">
                <a:solidFill>
                  <a:srgbClr val="0000FF"/>
                </a:solidFill>
              </a:rPr>
              <a:t>проблема: разрешить бифуркации,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00FF"/>
                </a:solidFill>
              </a:rPr>
              <a:t>но не допустить массовых ветвлений треков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07504" y="4814575"/>
            <a:ext cx="860444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Однако чрезмерная чувствительность к шумам и такие недостатки </a:t>
            </a:r>
          </a:p>
          <a:p>
            <a:r>
              <a:rPr lang="ru-RU" b="1" dirty="0">
                <a:solidFill>
                  <a:srgbClr val="1A0AEC"/>
                </a:solidFill>
              </a:rPr>
              <a:t>применения </a:t>
            </a:r>
            <a:r>
              <a:rPr lang="ru-RU" b="1" dirty="0" err="1">
                <a:solidFill>
                  <a:srgbClr val="1A0AEC"/>
                </a:solidFill>
              </a:rPr>
              <a:t>полносвязных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нейросетей</a:t>
            </a:r>
            <a:r>
              <a:rPr lang="ru-RU" b="1" dirty="0">
                <a:solidFill>
                  <a:srgbClr val="1A0AEC"/>
                </a:solidFill>
              </a:rPr>
              <a:t>, как слишком медленная </a:t>
            </a:r>
          </a:p>
          <a:p>
            <a:r>
              <a:rPr lang="ru-RU" b="1" dirty="0">
                <a:solidFill>
                  <a:srgbClr val="1A0AEC"/>
                </a:solidFill>
              </a:rPr>
              <a:t>сходимость и то, что не учитывается известное уравнение движения </a:t>
            </a:r>
          </a:p>
          <a:p>
            <a:r>
              <a:rPr lang="ru-RU" b="1" dirty="0">
                <a:solidFill>
                  <a:srgbClr val="1A0AEC"/>
                </a:solidFill>
              </a:rPr>
              <a:t>частицы в магнитном поле, потребовало поиска новых подходов к </a:t>
            </a:r>
          </a:p>
          <a:p>
            <a:r>
              <a:rPr lang="ru-RU" b="1" dirty="0">
                <a:solidFill>
                  <a:srgbClr val="1A0AEC"/>
                </a:solidFill>
              </a:rPr>
              <a:t>проблеме трекинга с </a:t>
            </a:r>
            <a:r>
              <a:rPr lang="ru-RU" b="1" dirty="0">
                <a:solidFill>
                  <a:srgbClr val="C00000"/>
                </a:solidFill>
              </a:rPr>
              <a:t>применением глубоких </a:t>
            </a:r>
            <a:r>
              <a:rPr lang="ru-RU" b="1" dirty="0" err="1">
                <a:solidFill>
                  <a:srgbClr val="C00000"/>
                </a:solidFill>
              </a:rPr>
              <a:t>нейросетей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3645024"/>
            <a:ext cx="2952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D53807"/>
                </a:solidFill>
              </a:rPr>
              <a:t>Заметим</a:t>
            </a:r>
            <a:r>
              <a:rPr lang="fr-FR" altLang="ru-RU" sz="1400" b="1" dirty="0">
                <a:solidFill>
                  <a:srgbClr val="D53807"/>
                </a:solidFill>
              </a:rPr>
              <a:t>: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появление даже </a:t>
            </a:r>
            <a:r>
              <a:rPr lang="ru-RU" altLang="ru-RU" sz="1400" b="1" dirty="0">
                <a:solidFill>
                  <a:srgbClr val="C00000"/>
                </a:solidFill>
              </a:rPr>
              <a:t>единственной</a:t>
            </a: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D53807"/>
                </a:solidFill>
              </a:rPr>
              <a:t>шумовой</a:t>
            </a:r>
            <a:r>
              <a:rPr lang="en-US" altLang="ru-RU" sz="1400" b="1" dirty="0">
                <a:solidFill>
                  <a:srgbClr val="D53807"/>
                </a:solidFill>
              </a:rPr>
              <a:t> </a:t>
            </a:r>
            <a:r>
              <a:rPr lang="ru-RU" altLang="ru-RU" sz="1400" b="1" dirty="0">
                <a:solidFill>
                  <a:srgbClr val="D53807"/>
                </a:solidFill>
              </a:rPr>
              <a:t>точки</a:t>
            </a:r>
            <a:r>
              <a:rPr lang="fr-FR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привело бы к появлению </a:t>
            </a:r>
            <a:r>
              <a:rPr lang="fr-FR" altLang="ru-RU" sz="1400" b="1" dirty="0">
                <a:solidFill>
                  <a:srgbClr val="000000"/>
                </a:solidFill>
              </a:rPr>
              <a:t>~80 </a:t>
            </a:r>
            <a:r>
              <a:rPr lang="ru-RU" altLang="ru-RU" sz="1400" b="1" dirty="0">
                <a:solidFill>
                  <a:srgbClr val="000000"/>
                </a:solidFill>
              </a:rPr>
              <a:t>дополнительных мешающих нейронов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AF21-1D9F-4864-B8FE-FD0C2D54E234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1840" y="6525344"/>
            <a:ext cx="3680048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BABC-D026-4351-9880-753067DD057D}" type="slidenum">
              <a:rPr lang="ru-RU" altLang="ru-RU" smtClean="0">
                <a:solidFill>
                  <a:srgbClr val="000000"/>
                </a:solidFill>
              </a:rPr>
              <a:pPr/>
              <a:t>43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8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4CD6C-6601-4B26-8166-2AF3F0FC4518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Ососков Г. А.   Машинное обучение                                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44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AEC"/>
                </a:solidFill>
              </a:rPr>
              <a:t>Пример применения: </a:t>
            </a:r>
            <a:r>
              <a:rPr lang="ru-RU" sz="2400" b="1" dirty="0">
                <a:ln>
                  <a:solidFill>
                    <a:srgbClr val="003882"/>
                  </a:solidFill>
                </a:ln>
                <a:solidFill>
                  <a:srgbClr val="01A3D4"/>
                </a:solidFill>
                <a:latin typeface="Arial" pitchFamily="34" charset="0"/>
                <a:cs typeface="Arial" pitchFamily="34" charset="0"/>
              </a:rPr>
              <a:t>Моделирование тонких структур в распределениях продуктов ядерных реакций</a:t>
            </a:r>
            <a:r>
              <a:rPr lang="ru-RU" sz="2400" dirty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30" y="901134"/>
            <a:ext cx="4464496" cy="43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MOR\Desktop\Аннотация 2019-10-15 1009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1937" y="1347739"/>
            <a:ext cx="4248743" cy="30963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06224" y="947629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A0AEC"/>
                </a:solidFill>
              </a:rPr>
              <a:t>Калифорний и «ядерная роза»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08003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Задача: доказать, что «роза» это не случайное множество точек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1" y="5212766"/>
            <a:ext cx="904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Решение: разработать числовую модель «розы», </a:t>
            </a:r>
            <a:r>
              <a:rPr lang="ru-RU" b="1" dirty="0" err="1">
                <a:solidFill>
                  <a:srgbClr val="1A0AEC"/>
                </a:solidFill>
              </a:rPr>
              <a:t>нагенерить</a:t>
            </a:r>
            <a:r>
              <a:rPr lang="ru-RU" b="1" dirty="0">
                <a:solidFill>
                  <a:srgbClr val="1A0AEC"/>
                </a:solidFill>
              </a:rPr>
              <a:t> 10 тыс. изображений «розы» и 10 тыс. изображений случайного множество точек, обучить </a:t>
            </a:r>
            <a:r>
              <a:rPr lang="ru-RU" b="1" dirty="0" err="1">
                <a:solidFill>
                  <a:srgbClr val="1A0AEC"/>
                </a:solidFill>
              </a:rPr>
              <a:t>сверточную</a:t>
            </a:r>
            <a:r>
              <a:rPr lang="ru-RU" b="1" dirty="0">
                <a:solidFill>
                  <a:srgbClr val="1A0AEC"/>
                </a:solidFill>
              </a:rPr>
              <a:t> сеть  их различать и убедиться, что вероятность ошибки на уровне процента</a:t>
            </a:r>
          </a:p>
        </p:txBody>
      </p:sp>
    </p:spTree>
    <p:extLst>
      <p:ext uri="{BB962C8B-B14F-4D97-AF65-F5344CB8AC3E}">
        <p14:creationId xmlns:p14="http://schemas.microsoft.com/office/powerpoint/2010/main" val="2474762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56" y="-22944"/>
            <a:ext cx="7238652" cy="1143000"/>
          </a:xfrm>
        </p:spPr>
        <p:txBody>
          <a:bodyPr>
            <a:normAutofit fontScale="90000"/>
          </a:bodyPr>
          <a:lstStyle/>
          <a:p>
            <a:r>
              <a:rPr lang="ru-RU" sz="4200" b="1" dirty="0">
                <a:solidFill>
                  <a:srgbClr val="003882"/>
                </a:solidFill>
              </a:rPr>
              <a:t>Разработка модели «розы»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14543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2000" b="1" dirty="0"/>
              <a:t>1. Статистическая обработка </a:t>
            </a:r>
            <a:endParaRPr lang="ru-RU" sz="2000" dirty="0"/>
          </a:p>
          <a:p>
            <a:pPr marL="723900" lvl="0" indent="-279400"/>
            <a:r>
              <a:rPr lang="ru-RU" sz="2000" dirty="0"/>
              <a:t>С помощью преобразования </a:t>
            </a:r>
            <a:r>
              <a:rPr lang="ru-RU" sz="2000" dirty="0" err="1"/>
              <a:t>Хафа</a:t>
            </a:r>
            <a:r>
              <a:rPr lang="ru-RU" sz="2000" dirty="0"/>
              <a:t> найти 10 прямых линий</a:t>
            </a:r>
          </a:p>
          <a:p>
            <a:pPr marL="723900" lvl="0" indent="-279400"/>
            <a:r>
              <a:rPr lang="ru-RU" sz="2000" dirty="0"/>
              <a:t>Выполнить МНК подгонку для определения параметров прямых и разброса точек вокруг них</a:t>
            </a:r>
          </a:p>
          <a:p>
            <a:pPr marL="723900" lvl="0" indent="-279400"/>
            <a:r>
              <a:rPr lang="ru-RU" sz="2000" dirty="0"/>
              <a:t>Найти координаты 10 точек пересечения прямых для определения длин 10 отрезков, образующих «розу» и её «стебель»</a:t>
            </a:r>
          </a:p>
          <a:p>
            <a:pPr marL="723900" lvl="0" indent="-279400"/>
            <a:r>
              <a:rPr lang="ru-RU" sz="2000" dirty="0"/>
              <a:t>Подсчитать число точек </a:t>
            </a:r>
            <a:r>
              <a:rPr lang="en-US" sz="2000" b="1" i="1" dirty="0" err="1"/>
              <a:t>n</a:t>
            </a:r>
            <a:r>
              <a:rPr lang="en-US" sz="2000" b="1" i="1" baseline="-25000" dirty="0" err="1"/>
              <a:t>i</a:t>
            </a:r>
            <a:r>
              <a:rPr lang="en-US" sz="2000" dirty="0"/>
              <a:t>  </a:t>
            </a:r>
            <a:r>
              <a:rPr lang="ru-RU" sz="2000" dirty="0"/>
              <a:t>вокруг каждого из этих отрезков и определить их среднее число </a:t>
            </a:r>
            <a:r>
              <a:rPr lang="ru-RU" sz="2000" b="1" i="1" dirty="0">
                <a:sym typeface="Symbol"/>
              </a:rPr>
              <a:t></a:t>
            </a:r>
            <a:r>
              <a:rPr lang="ru-RU" sz="2000" b="1" i="1" dirty="0"/>
              <a:t>  </a:t>
            </a:r>
            <a:r>
              <a:rPr lang="ru-RU" sz="2000" dirty="0"/>
              <a:t>и среднеквадратичный разброс </a:t>
            </a:r>
            <a:r>
              <a:rPr lang="ru-RU" sz="2000" b="1" i="1" dirty="0"/>
              <a:t>σ</a:t>
            </a:r>
            <a:endParaRPr lang="ru-RU" sz="2000" dirty="0"/>
          </a:p>
          <a:p>
            <a:pPr marL="723900" lvl="0" indent="-279400"/>
            <a:r>
              <a:rPr lang="ru-RU" sz="2000" dirty="0"/>
              <a:t>С помощью Критерия Колмогорова проверить гипотезу о </a:t>
            </a:r>
            <a:r>
              <a:rPr lang="ru-RU" sz="2000" dirty="0" err="1"/>
              <a:t>Пуассоновом</a:t>
            </a:r>
            <a:r>
              <a:rPr lang="ru-RU" sz="2000" dirty="0"/>
              <a:t> законе распределения чисел </a:t>
            </a:r>
            <a:r>
              <a:rPr lang="en-US" sz="2000" b="1" i="1" dirty="0" err="1"/>
              <a:t>n</a:t>
            </a:r>
            <a:r>
              <a:rPr lang="en-US" sz="2000" b="1" i="1" baseline="-25000" dirty="0" err="1"/>
              <a:t>i</a:t>
            </a:r>
            <a:endParaRPr lang="ru-RU" sz="2000" dirty="0"/>
          </a:p>
          <a:p>
            <a:pPr marL="0" lvl="0" indent="0">
              <a:buNone/>
            </a:pPr>
            <a:r>
              <a:rPr lang="ru-RU" sz="2000" b="1" dirty="0"/>
              <a:t>2. Создание числовой модели</a:t>
            </a:r>
            <a:endParaRPr lang="ru-RU" sz="2000" dirty="0"/>
          </a:p>
          <a:p>
            <a:pPr marL="723900" lvl="0"/>
            <a:r>
              <a:rPr lang="ru-RU" sz="2000" dirty="0"/>
              <a:t>Для каждого из отрезков </a:t>
            </a:r>
            <a:r>
              <a:rPr lang="en-US" sz="2000" b="1" i="1" dirty="0" err="1"/>
              <a:t>i</a:t>
            </a:r>
            <a:r>
              <a:rPr lang="ru-RU" sz="2000" dirty="0"/>
              <a:t>, образующих «розу» и её «стебель», разыграть по закону Пуассона с параметром </a:t>
            </a:r>
            <a:r>
              <a:rPr lang="ru-RU" sz="2000" b="1" i="1" dirty="0">
                <a:sym typeface="Symbol"/>
              </a:rPr>
              <a:t></a:t>
            </a:r>
            <a:r>
              <a:rPr lang="ru-RU" sz="2000" dirty="0"/>
              <a:t> число </a:t>
            </a:r>
            <a:r>
              <a:rPr lang="en-US" sz="2000" b="1" i="1" dirty="0"/>
              <a:t>m</a:t>
            </a:r>
            <a:r>
              <a:rPr lang="en-US" sz="2000" b="1" i="1" baseline="-25000" dirty="0"/>
              <a:t>i</a:t>
            </a:r>
            <a:r>
              <a:rPr lang="en-US" sz="2000" b="1" i="1" dirty="0"/>
              <a:t> </a:t>
            </a:r>
            <a:r>
              <a:rPr lang="en-US" sz="2000" dirty="0"/>
              <a:t> </a:t>
            </a:r>
            <a:r>
              <a:rPr lang="ru-RU" sz="2000" dirty="0"/>
              <a:t>точек, относящихся к этому отрезку</a:t>
            </a:r>
          </a:p>
          <a:p>
            <a:pPr marL="723900" lvl="0"/>
            <a:r>
              <a:rPr lang="ru-RU" sz="2000" dirty="0"/>
              <a:t>Разбросать вокруг </a:t>
            </a:r>
            <a:r>
              <a:rPr lang="en-US" sz="2000" b="1" i="1" dirty="0" err="1"/>
              <a:t>i</a:t>
            </a:r>
            <a:r>
              <a:rPr lang="ru-RU" sz="2000" dirty="0"/>
              <a:t>-го отрезка </a:t>
            </a:r>
            <a:r>
              <a:rPr lang="en-US" sz="2000" b="1" i="1" dirty="0"/>
              <a:t>m</a:t>
            </a:r>
            <a:r>
              <a:rPr lang="en-US" sz="2000" b="1" i="1" baseline="-25000" dirty="0"/>
              <a:t>i</a:t>
            </a:r>
            <a:r>
              <a:rPr lang="en-US" sz="2000" b="1" i="1" dirty="0"/>
              <a:t> </a:t>
            </a:r>
            <a:r>
              <a:rPr lang="ru-RU" sz="2000" dirty="0"/>
              <a:t>точек равномерно по его длине</a:t>
            </a:r>
          </a:p>
          <a:p>
            <a:pPr marL="723900" lvl="0"/>
            <a:r>
              <a:rPr lang="ru-RU" sz="2000" dirty="0"/>
              <a:t>Рассеять точки вокруг </a:t>
            </a:r>
            <a:r>
              <a:rPr lang="en-US" sz="2000" b="1" i="1" dirty="0" err="1"/>
              <a:t>i</a:t>
            </a:r>
            <a:r>
              <a:rPr lang="ru-RU" sz="2000" dirty="0"/>
              <a:t>-го отрезка по нормальному закону с параметрами </a:t>
            </a:r>
            <a:r>
              <a:rPr lang="ru-RU" sz="2000" b="1" i="1" dirty="0"/>
              <a:t>(0, σ)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D02D-DFB0-4BF6-8F2C-48F4EA2E383A}" type="datetime1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81327"/>
            <a:ext cx="4400128" cy="340147"/>
          </a:xfrm>
        </p:spPr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7" name="Picture 3" descr="C:\Users\MOR\Desktop\Аннотация 2019-10-15 10090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2384" y="0"/>
            <a:ext cx="2226176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202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3882"/>
                </a:solidFill>
                <a:latin typeface="Arial" pitchFamily="34" charset="0"/>
                <a:ea typeface="+mj-ea"/>
                <a:cs typeface="Arial" pitchFamily="34" charset="0"/>
              </a:rPr>
              <a:t>Задача классификации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388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MOR\Desktop\DQmeYjc6fNsSgVtafQTnd9ucRAPmsT4c97VahzaSj56pH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9377"/>
            <a:ext cx="9144000" cy="22086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774094" y="1276325"/>
            <a:ext cx="17281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Группа 1</a:t>
            </a:r>
            <a:endParaRPr lang="en-US" sz="2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05952" y="1297613"/>
            <a:ext cx="20304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rgbClr val="003882"/>
                </a:solidFill>
                <a:latin typeface="Arial" pitchFamily="34" charset="0"/>
                <a:cs typeface="Arial" pitchFamily="34" charset="0"/>
              </a:rPr>
              <a:t>Группа 0</a:t>
            </a:r>
            <a:endParaRPr lang="en-US" sz="2700" dirty="0">
              <a:solidFill>
                <a:srgbClr val="00388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581525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Для обучения и тестирования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нейроклассификатора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была создана выборка из 10</a:t>
            </a:r>
            <a:r>
              <a:rPr lang="ru-RU" sz="1600" baseline="30000" dirty="0">
                <a:latin typeface="Arial" pitchFamily="34" charset="0"/>
                <a:cs typeface="Arial" pitchFamily="34" charset="0"/>
              </a:rPr>
              <a:t>4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модельных изображений (70% для обучения и 30% для тестирования)</a:t>
            </a:r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8D961F2-7E45-4620-BCDB-AE2EFBC938CD}" type="datetime1">
              <a:rPr lang="ru-RU" smtClean="0"/>
              <a:t>17.03.2021</a:t>
            </a:fld>
            <a:endParaRPr lang="ru-RU" dirty="0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95972" y="6356350"/>
            <a:ext cx="3752056" cy="362239"/>
          </a:xfrm>
        </p:spPr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254" y="1916832"/>
            <a:ext cx="2856984" cy="1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61048"/>
            <a:ext cx="2808312" cy="189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844824"/>
            <a:ext cx="2838672" cy="187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3789040"/>
            <a:ext cx="3024336" cy="196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4317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53339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err="1">
                <a:solidFill>
                  <a:srgbClr val="003882"/>
                </a:solidFill>
                <a:latin typeface="Arial" pitchFamily="34" charset="0"/>
                <a:ea typeface="+mj-ea"/>
                <a:cs typeface="Arial" pitchFamily="34" charset="0"/>
              </a:rPr>
              <a:t>Нейросетевой</a:t>
            </a:r>
            <a:r>
              <a:rPr lang="ru-RU" sz="3600" b="1" dirty="0">
                <a:solidFill>
                  <a:srgbClr val="003882"/>
                </a:solidFill>
                <a:latin typeface="Arial" pitchFamily="34" charset="0"/>
                <a:ea typeface="+mj-ea"/>
                <a:cs typeface="Arial" pitchFamily="34" charset="0"/>
              </a:rPr>
              <a:t> классификатор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388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MOR\Desktop\DQmeYjc6fNsSgVtafQTnd9ucRAPmsT4c97VahzaSj56pH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9144000" cy="140001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99307" y="6417438"/>
            <a:ext cx="2133600" cy="47625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233774" y="6492875"/>
            <a:ext cx="2133600" cy="365125"/>
          </a:xfrm>
        </p:spPr>
        <p:txBody>
          <a:bodyPr/>
          <a:lstStyle/>
          <a:p>
            <a:fld id="{8077B576-DF63-434E-9F59-89FE3D72A4EE}" type="datetime1">
              <a:rPr lang="ru-RU" smtClean="0"/>
              <a:t>17.03.2021</a:t>
            </a:fld>
            <a:endParaRPr lang="ru-RU" dirty="0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44183" y="6494816"/>
            <a:ext cx="3752056" cy="362239"/>
          </a:xfrm>
        </p:spPr>
        <p:txBody>
          <a:bodyPr/>
          <a:lstStyle/>
          <a:p>
            <a:r>
              <a:rPr lang="ru-RU"/>
              <a:t>Ососков Г. А.   Машинное обучение                                      </a:t>
            </a:r>
            <a:endParaRPr lang="ru-RU" dirty="0"/>
          </a:p>
        </p:txBody>
      </p:sp>
      <p:pic>
        <p:nvPicPr>
          <p:cNvPr id="1026" name="Picture 2" descr="C:\Users\MOR\Desktop\Диаграмма без назва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287" y="888649"/>
            <a:ext cx="8452182" cy="12961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9570" y="2605722"/>
            <a:ext cx="6719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80х80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17742" y="2654762"/>
            <a:ext cx="9605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80х80х40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08103" y="2394254"/>
            <a:ext cx="9605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40х40х80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89118" y="2472571"/>
            <a:ext cx="9605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40х40х40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48077" y="2271549"/>
            <a:ext cx="96051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20х20х80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76456" y="3573016"/>
            <a:ext cx="28405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0097" y="2230170"/>
            <a:ext cx="131439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Изображение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11760" y="2280156"/>
            <a:ext cx="86716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Свертка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80468" y="2054343"/>
            <a:ext cx="77059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Пулинг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4783" y="2042394"/>
            <a:ext cx="86716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Свертка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48077" y="1809241"/>
            <a:ext cx="770596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Пулинг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09047" y="2141637"/>
            <a:ext cx="1456296" cy="806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err="1">
                <a:latin typeface="Arial" pitchFamily="34" charset="0"/>
                <a:cs typeface="Arial" pitchFamily="34" charset="0"/>
              </a:rPr>
              <a:t>Полносвязный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слой 120</a:t>
            </a:r>
          </a:p>
          <a:p>
            <a:pPr algn="ctr">
              <a:lnSpc>
                <a:spcPct val="150000"/>
              </a:lnSpc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09669" y="1139263"/>
            <a:ext cx="97160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Выход 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8775" y="2966385"/>
            <a:ext cx="903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Оптимизатор –</a:t>
            </a:r>
            <a:r>
              <a:rPr lang="en-US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ADAM</a:t>
            </a:r>
          </a:p>
          <a:p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Размер </a:t>
            </a:r>
            <a:r>
              <a:rPr lang="ru-RU" b="1" dirty="0" err="1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батча</a:t>
            </a:r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– 256 изображений</a:t>
            </a:r>
          </a:p>
          <a:p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Количество эпох – </a:t>
            </a:r>
            <a:r>
              <a:rPr lang="en-US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ru-RU" b="1" dirty="0">
              <a:solidFill>
                <a:srgbClr val="1A0AE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Время на обучение:</a:t>
            </a:r>
            <a:r>
              <a:rPr lang="en-US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ноутбук – 6 час. </a:t>
            </a:r>
            <a:r>
              <a:rPr lang="en-US" b="1" dirty="0" err="1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HybriLIT</a:t>
            </a:r>
            <a:r>
              <a:rPr lang="en-US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10 мин</a:t>
            </a:r>
            <a:endParaRPr lang="en-US" b="1" dirty="0">
              <a:solidFill>
                <a:srgbClr val="1A0AE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1A0AEC"/>
                </a:solidFill>
                <a:latin typeface="Arial" pitchFamily="34" charset="0"/>
                <a:cs typeface="Arial" pitchFamily="34" charset="0"/>
              </a:rPr>
              <a:t>Точность распознавания «розы» на тренировочной выборке – 100%, на тестовой – 98%.</a:t>
            </a:r>
            <a:endParaRPr lang="ru-RU" dirty="0">
              <a:solidFill>
                <a:srgbClr val="1A0AEC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0" y="4797152"/>
            <a:ext cx="8328440" cy="128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200" y="6082860"/>
            <a:ext cx="891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Нераспознанные изображения вызваны ошибками генератора модели</a:t>
            </a:r>
            <a:endParaRPr lang="en-US" dirty="0">
              <a:solidFill>
                <a:srgbClr val="00388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91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20" y="1774617"/>
            <a:ext cx="4392488" cy="104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784976" cy="14700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371CDA"/>
                </a:solidFill>
              </a:rPr>
              <a:t>Роль МО для обработки данных с детекторов экспериментальной физики больших энергий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32" y="4509120"/>
            <a:ext cx="9144000" cy="2016224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FF0000"/>
                </a:solidFill>
              </a:rPr>
              <a:t>Система интеллектуальных триггеров и фильтров </a:t>
            </a:r>
            <a:r>
              <a:rPr lang="ru-RU" sz="1600" b="1" dirty="0">
                <a:solidFill>
                  <a:srgbClr val="1A0AEC"/>
                </a:solidFill>
              </a:rPr>
              <a:t>сжимает эти данные в миллионы раз, оставляя на долгое хранение  лишь полезную информацию, в итоге БАК выдает для хранения </a:t>
            </a:r>
            <a:r>
              <a:rPr lang="ru-RU" sz="1600" b="1" dirty="0">
                <a:solidFill>
                  <a:srgbClr val="C00000"/>
                </a:solidFill>
              </a:rPr>
              <a:t>50 терабайт в секунду</a:t>
            </a:r>
            <a:r>
              <a:rPr lang="ru-RU" sz="1600" b="1" dirty="0">
                <a:solidFill>
                  <a:srgbClr val="1A0AEC"/>
                </a:solidFill>
              </a:rPr>
              <a:t>, -  столько данных за </a:t>
            </a:r>
            <a:r>
              <a:rPr lang="en-US" sz="1600" b="1" dirty="0">
                <a:solidFill>
                  <a:srgbClr val="1A0AEC"/>
                </a:solidFill>
              </a:rPr>
              <a:t>4</a:t>
            </a:r>
            <a:r>
              <a:rPr lang="ru-RU" sz="1600" b="1" dirty="0">
                <a:solidFill>
                  <a:srgbClr val="1A0AEC"/>
                </a:solidFill>
              </a:rPr>
              <a:t> часа, сколько вся сеть </a:t>
            </a:r>
            <a:r>
              <a:rPr lang="ru-RU" sz="1600" b="1" dirty="0" err="1">
                <a:solidFill>
                  <a:srgbClr val="1A0AEC"/>
                </a:solidFill>
              </a:rPr>
              <a:t>Facebook</a:t>
            </a:r>
            <a:r>
              <a:rPr lang="ru-RU" sz="1600" b="1" dirty="0">
                <a:solidFill>
                  <a:srgbClr val="1A0AEC"/>
                </a:solidFill>
              </a:rPr>
              <a:t> собирает за сутки.</a:t>
            </a: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Обработать такой объём данных в </a:t>
            </a:r>
            <a:r>
              <a:rPr lang="ru-RU" sz="1600" b="1" dirty="0" err="1">
                <a:solidFill>
                  <a:schemeClr val="tx1"/>
                </a:solidFill>
              </a:rPr>
              <a:t>ЦЕРНе</a:t>
            </a:r>
            <a:r>
              <a:rPr lang="ru-RU" sz="1600" b="1" dirty="0">
                <a:solidFill>
                  <a:schemeClr val="tx1"/>
                </a:solidFill>
              </a:rPr>
              <a:t> невозможно, поэтому</a:t>
            </a: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 1. </a:t>
            </a:r>
            <a:r>
              <a:rPr lang="ru-RU" sz="1600" b="1" u="sng" dirty="0">
                <a:solidFill>
                  <a:srgbClr val="1A0AEC"/>
                </a:solidFill>
              </a:rPr>
              <a:t>Создана всемирная интернет-сеть распределенных вычислений </a:t>
            </a:r>
            <a:r>
              <a:rPr lang="ru-RU" sz="1600" b="1" dirty="0">
                <a:solidFill>
                  <a:schemeClr val="tx1"/>
                </a:solidFill>
              </a:rPr>
              <a:t>(</a:t>
            </a:r>
            <a:r>
              <a:rPr lang="ru-RU" sz="1200" b="1" dirty="0" err="1">
                <a:solidFill>
                  <a:srgbClr val="FF0000"/>
                </a:solidFill>
              </a:rPr>
              <a:t>Worldwide</a:t>
            </a:r>
            <a:r>
              <a:rPr lang="ru-RU" sz="1200" b="1" dirty="0">
                <a:solidFill>
                  <a:srgbClr val="FF0000"/>
                </a:solidFill>
              </a:rPr>
              <a:t> LHC </a:t>
            </a:r>
            <a:r>
              <a:rPr lang="ru-RU" sz="1200" b="1" dirty="0" err="1">
                <a:solidFill>
                  <a:srgbClr val="FF0000"/>
                </a:solidFill>
              </a:rPr>
              <a:t>Computing</a:t>
            </a:r>
            <a:r>
              <a:rPr lang="ru-RU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 err="1">
                <a:solidFill>
                  <a:srgbClr val="FF0000"/>
                </a:solidFill>
              </a:rPr>
              <a:t>Grid</a:t>
            </a:r>
            <a:r>
              <a:rPr lang="ru-RU" sz="1200" b="1" dirty="0">
                <a:solidFill>
                  <a:srgbClr val="FF0000"/>
                </a:solidFill>
              </a:rPr>
              <a:t> -WLCG</a:t>
            </a:r>
            <a:r>
              <a:rPr lang="ru-RU" sz="1600" b="1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ru-RU" sz="1600" b="1" dirty="0">
                <a:solidFill>
                  <a:schemeClr val="tx1"/>
                </a:solidFill>
              </a:rPr>
              <a:t>2.  Для моделирования и анализа данных разработаны многочисленные  пакеты программ, использующих </a:t>
            </a:r>
            <a:r>
              <a:rPr lang="ru-RU" sz="2000" b="1" dirty="0">
                <a:solidFill>
                  <a:srgbClr val="FF0000"/>
                </a:solidFill>
              </a:rPr>
              <a:t>методы машинного обучения</a:t>
            </a:r>
          </a:p>
        </p:txBody>
      </p:sp>
      <p:pic>
        <p:nvPicPr>
          <p:cNvPr id="4" name="Picture 9" descr="F:\Work\Conferences\2014\MPAMPCS'2014\1011255_01-A4-at-144-dpi_ATLAS_LHC_FirstCollisionsHeavyIonsStableBeamsNov8_ATLAS-ExperimentCERN2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2" y="1691168"/>
            <a:ext cx="391953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7126853" y="3107228"/>
            <a:ext cx="1641661" cy="472219"/>
          </a:xfrm>
          <a:prstGeom prst="roundRect">
            <a:avLst/>
          </a:prstGeom>
          <a:solidFill>
            <a:srgbClr val="FFC000">
              <a:alpha val="44000"/>
            </a:srgb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b="1" dirty="0">
                <a:effectLst/>
              </a:rPr>
              <a:t>1 петабайт=10</a:t>
            </a:r>
            <a:r>
              <a:rPr lang="ru-RU" sz="1200" b="1" baseline="30000" dirty="0">
                <a:effectLst/>
              </a:rPr>
              <a:t>15 </a:t>
            </a:r>
            <a:r>
              <a:rPr lang="ru-RU" sz="1200" b="1" dirty="0">
                <a:effectLst/>
              </a:rPr>
              <a:t>байт</a:t>
            </a:r>
          </a:p>
          <a:p>
            <a:r>
              <a:rPr lang="ru-RU" sz="1200" b="1" dirty="0">
                <a:effectLst/>
              </a:rPr>
              <a:t>1 экзабайт=10</a:t>
            </a:r>
            <a:r>
              <a:rPr lang="ru-RU" sz="1200" b="1" baseline="30000" dirty="0">
                <a:effectLst/>
              </a:rPr>
              <a:t>18 </a:t>
            </a:r>
            <a:r>
              <a:rPr lang="ru-RU" sz="1200" b="1" dirty="0">
                <a:effectLst/>
              </a:rPr>
              <a:t>байт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9039" y="2552479"/>
            <a:ext cx="8640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1</a:t>
            </a: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400" b="1" dirty="0">
                <a:solidFill>
                  <a:srgbClr val="0000FF"/>
                </a:solidFill>
              </a:rPr>
              <a:t>2012 </a:t>
            </a:r>
          </a:p>
          <a:p>
            <a:pPr>
              <a:defRPr/>
            </a:pPr>
            <a:r>
              <a:rPr lang="ru-RU" sz="1400" b="1" dirty="0">
                <a:solidFill>
                  <a:srgbClr val="0000FF"/>
                </a:solidFill>
              </a:rPr>
              <a:t>Получен</a:t>
            </a:r>
          </a:p>
          <a:p>
            <a:pPr>
              <a:defRPr/>
            </a:pPr>
            <a:r>
              <a:rPr lang="ru-RU" sz="1400" b="1" dirty="0">
                <a:solidFill>
                  <a:srgbClr val="0000FF"/>
                </a:solidFill>
              </a:rPr>
              <a:t>бозон </a:t>
            </a:r>
          </a:p>
          <a:p>
            <a:pPr>
              <a:defRPr/>
            </a:pPr>
            <a:r>
              <a:rPr lang="ru-RU" sz="1400" b="1" dirty="0" err="1">
                <a:solidFill>
                  <a:srgbClr val="0000FF"/>
                </a:solidFill>
              </a:rPr>
              <a:t>Хиггса</a:t>
            </a:r>
            <a:r>
              <a:rPr lang="ru-RU" sz="1400" b="1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0" y="1395299"/>
            <a:ext cx="704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1A0AEC"/>
                </a:solidFill>
              </a:rPr>
              <a:t>Большой </a:t>
            </a:r>
            <a:r>
              <a:rPr lang="ru-RU" b="1" dirty="0" err="1">
                <a:solidFill>
                  <a:srgbClr val="1A0AEC"/>
                </a:solidFill>
              </a:rPr>
              <a:t>Адронный</a:t>
            </a:r>
            <a:r>
              <a:rPr lang="ru-RU" b="1" dirty="0">
                <a:solidFill>
                  <a:srgbClr val="1A0AEC"/>
                </a:solidFill>
              </a:rPr>
              <a:t> </a:t>
            </a:r>
            <a:r>
              <a:rPr lang="ru-RU" b="1" dirty="0" err="1">
                <a:solidFill>
                  <a:srgbClr val="1A0AEC"/>
                </a:solidFill>
              </a:rPr>
              <a:t>Коллайдер</a:t>
            </a:r>
            <a:r>
              <a:rPr lang="ru-RU" b="1" dirty="0">
                <a:solidFill>
                  <a:srgbClr val="1A0AEC"/>
                </a:solidFill>
              </a:rPr>
              <a:t> (</a:t>
            </a:r>
            <a:r>
              <a:rPr lang="en-US" b="1" dirty="0">
                <a:solidFill>
                  <a:srgbClr val="1A0AEC"/>
                </a:solidFill>
              </a:rPr>
              <a:t>Large Hadron Collider - LHC) </a:t>
            </a:r>
            <a:r>
              <a:rPr lang="ru-RU" b="1" dirty="0">
                <a:solidFill>
                  <a:srgbClr val="1A0AEC"/>
                </a:solidFill>
              </a:rPr>
              <a:t>в </a:t>
            </a:r>
            <a:r>
              <a:rPr lang="ru-RU" b="1" dirty="0" err="1">
                <a:solidFill>
                  <a:srgbClr val="1A0AEC"/>
                </a:solidFill>
              </a:rPr>
              <a:t>ЦЕРНе</a:t>
            </a:r>
            <a:endParaRPr lang="ru-RU" b="1" dirty="0">
              <a:solidFill>
                <a:srgbClr val="1A0AE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6720" y="3463556"/>
            <a:ext cx="50380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RUN 2</a:t>
            </a:r>
            <a:r>
              <a:rPr lang="en-US" dirty="0"/>
              <a:t> </a:t>
            </a:r>
            <a:r>
              <a:rPr lang="en-US" b="1" dirty="0">
                <a:solidFill>
                  <a:srgbClr val="1A0AEC"/>
                </a:solidFill>
              </a:rPr>
              <a:t>2015-2017 </a:t>
            </a:r>
            <a:r>
              <a:rPr lang="ru-RU" b="1" dirty="0" err="1">
                <a:solidFill>
                  <a:srgbClr val="1A0AEC"/>
                </a:solidFill>
              </a:rPr>
              <a:t>гг</a:t>
            </a:r>
            <a:r>
              <a:rPr lang="ru-RU" b="1" dirty="0">
                <a:solidFill>
                  <a:srgbClr val="1A0AEC"/>
                </a:solidFill>
              </a:rPr>
              <a:t> – уже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экзабайты данных в год</a:t>
            </a:r>
            <a:r>
              <a:rPr lang="ru-RU" b="1" dirty="0">
                <a:solidFill>
                  <a:srgbClr val="1A0AEC"/>
                </a:solidFill>
              </a:rPr>
              <a:t>!</a:t>
            </a:r>
          </a:p>
          <a:p>
            <a:pPr algn="ctr"/>
            <a:r>
              <a:rPr lang="ru-RU" sz="1600" b="1" dirty="0">
                <a:solidFill>
                  <a:srgbClr val="1A0AEC"/>
                </a:solidFill>
              </a:rPr>
              <a:t>Детекторы LHC-экспериментов выдают данные со скоростью около одного петабайта в секунду.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4119847"/>
            <a:ext cx="322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Один из 4-х </a:t>
            </a:r>
            <a:r>
              <a:rPr lang="en-US" sz="1400" b="1" dirty="0"/>
              <a:t>LHC </a:t>
            </a:r>
            <a:r>
              <a:rPr lang="ru-RU" sz="1400" b="1" dirty="0"/>
              <a:t>экспериментов</a:t>
            </a:r>
            <a:r>
              <a:rPr lang="en-US" sz="1400" b="1" dirty="0"/>
              <a:t> -</a:t>
            </a:r>
            <a:r>
              <a:rPr lang="ru-RU" sz="1400" b="1" dirty="0"/>
              <a:t> </a:t>
            </a:r>
            <a:r>
              <a:rPr lang="en-US" sz="1400" b="1" dirty="0"/>
              <a:t>ATLAS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09959" y="2770683"/>
            <a:ext cx="4244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Схема процесса обработки данных эксперимента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7166" y="2464069"/>
            <a:ext cx="13161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петабайты за год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46295" y="1752297"/>
            <a:ext cx="1928311" cy="1018386"/>
          </a:xfrm>
          <a:prstGeom prst="roundRect">
            <a:avLst/>
          </a:prstGeom>
          <a:noFill/>
          <a:ln>
            <a:solidFill>
              <a:srgbClr val="FF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3635896" y="2741070"/>
            <a:ext cx="1955615" cy="186125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9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" y="3581398"/>
            <a:ext cx="4876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56" y="2440321"/>
            <a:ext cx="1945578" cy="12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1A0AEC"/>
                </a:solidFill>
              </a:rPr>
              <a:t>Проблема хранения и обработки данных является ключевой и для других физических центров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76" y="1028038"/>
            <a:ext cx="4355976" cy="1296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SKA- Square Kilometer Array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- Квадратный километр, занятый</a:t>
            </a:r>
            <a:r>
              <a:rPr lang="en-US" sz="2000" b="1" dirty="0"/>
              <a:t> </a:t>
            </a:r>
            <a:r>
              <a:rPr lang="ru-RU" sz="2000" b="1" dirty="0"/>
              <a:t>радиотелескопами в Южной Африке, будет выдавать </a:t>
            </a:r>
            <a:r>
              <a:rPr lang="en-US" sz="2000" b="1" dirty="0"/>
              <a:t> ~ </a:t>
            </a:r>
            <a:r>
              <a:rPr lang="en-US" sz="2000" b="1" dirty="0">
                <a:solidFill>
                  <a:srgbClr val="FF0000"/>
                </a:solidFill>
              </a:rPr>
              <a:t>20 </a:t>
            </a:r>
            <a:r>
              <a:rPr lang="ru-RU" sz="2000" b="1" dirty="0">
                <a:solidFill>
                  <a:srgbClr val="FF0000"/>
                </a:solidFill>
              </a:rPr>
              <a:t>экзабайт в год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28" y="1052736"/>
            <a:ext cx="4667363" cy="20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24" y="2370451"/>
            <a:ext cx="29517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1A0AEC"/>
                </a:solidFill>
              </a:rPr>
              <a:t> </a:t>
            </a:r>
            <a:r>
              <a:rPr lang="ru-RU" sz="2600" b="1" dirty="0" err="1">
                <a:solidFill>
                  <a:srgbClr val="1A0AEC"/>
                </a:solidFill>
              </a:rPr>
              <a:t>Мегапроект</a:t>
            </a:r>
            <a:r>
              <a:rPr lang="ru-RU" sz="2600" b="1" dirty="0">
                <a:solidFill>
                  <a:srgbClr val="1A0AEC"/>
                </a:solidFill>
              </a:rPr>
              <a:t> </a:t>
            </a:r>
            <a:r>
              <a:rPr lang="en-US" sz="2600" b="1" dirty="0">
                <a:solidFill>
                  <a:srgbClr val="1A0AEC"/>
                </a:solidFill>
              </a:rPr>
              <a:t>NICA</a:t>
            </a:r>
            <a:endParaRPr lang="ru-RU" sz="2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4027" y="6131387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Схема комплекса  </a:t>
            </a:r>
            <a:r>
              <a:rPr lang="en-US" sz="1400" b="1" dirty="0"/>
              <a:t>NICA  </a:t>
            </a:r>
            <a:r>
              <a:rPr lang="ru-RU" sz="1400" b="1" dirty="0"/>
              <a:t>с экспериментами </a:t>
            </a:r>
            <a:r>
              <a:rPr lang="en-US" sz="1400" b="1" dirty="0"/>
              <a:t>MPD, SPD, BM@N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4027" y="2834793"/>
            <a:ext cx="22079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Эксперимент </a:t>
            </a:r>
            <a:r>
              <a:rPr lang="en-US" sz="1400" b="1" dirty="0">
                <a:solidFill>
                  <a:srgbClr val="C00000"/>
                </a:solidFill>
              </a:rPr>
              <a:t>BM@N</a:t>
            </a:r>
          </a:p>
          <a:p>
            <a:pPr algn="ctr"/>
            <a:r>
              <a:rPr lang="ru-RU" sz="1400" b="1" dirty="0" err="1">
                <a:solidFill>
                  <a:srgbClr val="C00000"/>
                </a:solidFill>
              </a:rPr>
              <a:t>Стриповый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C00000"/>
                </a:solidFill>
              </a:rPr>
              <a:t>GEM</a:t>
            </a:r>
            <a:r>
              <a:rPr lang="ru-RU" sz="1400" b="1" dirty="0">
                <a:solidFill>
                  <a:srgbClr val="C00000"/>
                </a:solidFill>
              </a:rPr>
              <a:t>-детектор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внутри магнита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835497" y="3167493"/>
            <a:ext cx="4210127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 производительности NICA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Скорость передачи данных 4,7 ГБ / сек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 миллиардов событий в год, что после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обработки и анализа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даёт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хранения - </a:t>
            </a:r>
            <a:r>
              <a:rPr lang="ru-RU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8.4  PB в год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95137" y="3673582"/>
            <a:ext cx="1491236" cy="1279466"/>
          </a:xfrm>
          <a:prstGeom prst="flowChartInputOutp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F:\Work\Conferences\2015\MMCP-2015\доклад с Мерцем\MPD general view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40" y="5013176"/>
            <a:ext cx="1208457" cy="1163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3510171" y="4988023"/>
            <a:ext cx="1325326" cy="1188367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Flowchart: Data 12">
            <a:extLst>
              <a:ext uri="{FF2B5EF4-FFF2-40B4-BE49-F238E27FC236}">
                <a16:creationId xmlns:a16="http://schemas.microsoft.com/office/drawing/2014/main" id="{8D8E34A4-8163-4150-AD62-35BBF27C2DD0}"/>
              </a:ext>
            </a:extLst>
          </p:cNvPr>
          <p:cNvSpPr/>
          <p:nvPr/>
        </p:nvSpPr>
        <p:spPr>
          <a:xfrm rot="4511855">
            <a:off x="3548784" y="4334880"/>
            <a:ext cx="729513" cy="641653"/>
          </a:xfrm>
          <a:prstGeom prst="flowChartInputOutpu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71" y="4398599"/>
            <a:ext cx="2649594" cy="189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4525" y="4508628"/>
            <a:ext cx="1640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Трековый детектор  </a:t>
            </a:r>
            <a:r>
              <a:rPr lang="en-US" sz="1200" b="1" dirty="0">
                <a:solidFill>
                  <a:srgbClr val="C00000"/>
                </a:solidFill>
              </a:rPr>
              <a:t>TPC </a:t>
            </a:r>
            <a:r>
              <a:rPr lang="ru-RU" sz="1200" b="1" dirty="0">
                <a:solidFill>
                  <a:srgbClr val="C00000"/>
                </a:solidFill>
              </a:rPr>
              <a:t>внутри магнита </a:t>
            </a:r>
            <a:r>
              <a:rPr lang="en-US" sz="1200" b="1" dirty="0">
                <a:solidFill>
                  <a:srgbClr val="C00000"/>
                </a:solidFill>
              </a:rPr>
              <a:t>MPD</a:t>
            </a:r>
            <a:r>
              <a:rPr lang="ru-RU" sz="1200" b="1" dirty="0">
                <a:solidFill>
                  <a:srgbClr val="C00000"/>
                </a:solidFill>
              </a:rPr>
              <a:t>. </a:t>
            </a:r>
          </a:p>
          <a:p>
            <a:r>
              <a:rPr lang="ru-RU" sz="1200" b="1" dirty="0">
                <a:solidFill>
                  <a:srgbClr val="C00000"/>
                </a:solidFill>
              </a:rPr>
              <a:t>Показано смоделированное событие от взаимодействия ионов золота, порождающее тысячи треков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497563" y="4961432"/>
            <a:ext cx="978408" cy="15389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16E2-B6F6-4279-A1A6-37776F5B8FE0}" type="datetime1">
              <a:rPr lang="ru-RU" smtClean="0"/>
              <a:t>17.03.2021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/>
              <a:t>Ососков</a:t>
            </a:r>
            <a:r>
              <a:rPr lang="ru-RU" dirty="0"/>
              <a:t> Г. А.   Машинное обучение                                      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9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           Искусственные нейронные сети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C00000"/>
                </a:solidFill>
              </a:rPr>
              <a:t>Математическая модель биологического нейрона </a:t>
            </a:r>
            <a:r>
              <a:rPr lang="ru-RU" sz="1400" i="1" dirty="0">
                <a:solidFill>
                  <a:srgbClr val="C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MacKallok</a:t>
            </a:r>
            <a:r>
              <a:rPr lang="en-US" sz="1400" i="1" dirty="0">
                <a:solidFill>
                  <a:srgbClr val="000000"/>
                </a:solidFill>
              </a:rPr>
              <a:t>-Pitts</a:t>
            </a:r>
            <a:r>
              <a:rPr lang="ru-RU" sz="1400" i="1" dirty="0">
                <a:solidFill>
                  <a:srgbClr val="000000"/>
                </a:solidFill>
              </a:rPr>
              <a:t>, 1943 )</a:t>
            </a:r>
            <a:endParaRPr lang="ru-RU" sz="1400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C00000"/>
                </a:solidFill>
              </a:rPr>
              <a:t>Правило обучения нейронов </a:t>
            </a:r>
            <a:r>
              <a:rPr lang="ru-RU" sz="1400" i="1" dirty="0">
                <a:solidFill>
                  <a:srgbClr val="C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D.Hebb</a:t>
            </a:r>
            <a:r>
              <a:rPr lang="ru-RU" sz="1400" i="1" dirty="0">
                <a:solidFill>
                  <a:srgbClr val="000000"/>
                </a:solidFill>
              </a:rPr>
              <a:t>, 1949)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ru-RU" b="1" i="1" dirty="0">
                <a:solidFill>
                  <a:srgbClr val="C00000"/>
                </a:solidFill>
              </a:rPr>
              <a:t>- </a:t>
            </a:r>
            <a:r>
              <a:rPr lang="ru-RU" altLang="ru-RU" b="1" dirty="0">
                <a:solidFill>
                  <a:srgbClr val="000000"/>
                </a:solidFill>
              </a:rPr>
              <a:t>при повторном или настойчивом возбуждении одним нейроном  другого их </a:t>
            </a:r>
            <a:r>
              <a:rPr lang="ru-RU" altLang="ru-RU" b="1" dirty="0" err="1">
                <a:solidFill>
                  <a:srgbClr val="000000"/>
                </a:solidFill>
              </a:rPr>
              <a:t>синаптическая</a:t>
            </a:r>
            <a:r>
              <a:rPr lang="ru-RU" altLang="ru-RU" b="1" dirty="0">
                <a:solidFill>
                  <a:srgbClr val="000000"/>
                </a:solidFill>
              </a:rPr>
              <a:t> связь усиливается.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</a:rPr>
              <a:t> </a:t>
            </a:r>
            <a:r>
              <a:rPr lang="en-US" altLang="ru-RU" b="1" i="1" dirty="0">
                <a:solidFill>
                  <a:srgbClr val="000000"/>
                </a:solidFill>
              </a:rPr>
              <a:t>R. Sutton</a:t>
            </a:r>
            <a:r>
              <a:rPr lang="ru-RU" altLang="ru-RU" b="1" i="1" dirty="0">
                <a:solidFill>
                  <a:srgbClr val="000000"/>
                </a:solidFill>
              </a:rPr>
              <a:t>:</a:t>
            </a:r>
            <a:r>
              <a:rPr lang="en-US" altLang="ru-RU" b="1" i="1" dirty="0">
                <a:solidFill>
                  <a:srgbClr val="000000"/>
                </a:solidFill>
              </a:rPr>
              <a:t>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dirty="0">
                <a:solidFill>
                  <a:srgbClr val="000000"/>
                </a:solidFill>
              </a:rPr>
              <a:t>(</a:t>
            </a:r>
            <a:r>
              <a:rPr lang="de-DE" b="1" i="1" dirty="0">
                <a:solidFill>
                  <a:srgbClr val="000000"/>
                </a:solidFill>
              </a:rPr>
              <a:t>t</a:t>
            </a:r>
            <a:r>
              <a:rPr lang="de-DE" b="1" dirty="0">
                <a:solidFill>
                  <a:srgbClr val="000000"/>
                </a:solidFill>
              </a:rPr>
              <a:t>+1) -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dirty="0">
                <a:solidFill>
                  <a:srgbClr val="000000"/>
                </a:solidFill>
              </a:rPr>
              <a:t>(</a:t>
            </a:r>
            <a:r>
              <a:rPr lang="de-DE" b="1" i="1" dirty="0">
                <a:solidFill>
                  <a:srgbClr val="000000"/>
                </a:solidFill>
              </a:rPr>
              <a:t>t</a:t>
            </a:r>
            <a:r>
              <a:rPr lang="de-DE" b="1" dirty="0">
                <a:solidFill>
                  <a:srgbClr val="000000"/>
                </a:solidFill>
              </a:rPr>
              <a:t>) = </a:t>
            </a:r>
            <a:r>
              <a:rPr lang="de-DE" b="1" dirty="0">
                <a:solidFill>
                  <a:srgbClr val="000000"/>
                </a:solidFill>
                <a:sym typeface="Symbol"/>
              </a:rPr>
              <a:t></a:t>
            </a:r>
            <a:r>
              <a:rPr lang="de-DE" b="1" i="1" dirty="0">
                <a:solidFill>
                  <a:srgbClr val="000000"/>
                </a:solidFill>
              </a:rPr>
              <a:t> </a:t>
            </a:r>
            <a:r>
              <a:rPr lang="de-DE" b="1" i="1" dirty="0" err="1">
                <a:solidFill>
                  <a:srgbClr val="000000"/>
                </a:solidFill>
              </a:rPr>
              <a:t>w</a:t>
            </a:r>
            <a:r>
              <a:rPr lang="de-DE" b="1" baseline="-25000" dirty="0" err="1">
                <a:solidFill>
                  <a:srgbClr val="000000"/>
                </a:solidFill>
              </a:rPr>
              <a:t>ij</a:t>
            </a:r>
            <a:r>
              <a:rPr lang="de-DE" b="1" baseline="-25000" dirty="0">
                <a:solidFill>
                  <a:srgbClr val="000000"/>
                </a:solidFill>
              </a:rPr>
              <a:t> </a:t>
            </a:r>
            <a:r>
              <a:rPr lang="de-DE" b="1" dirty="0">
                <a:solidFill>
                  <a:srgbClr val="000000"/>
                </a:solidFill>
              </a:rPr>
              <a:t>= </a:t>
            </a:r>
            <a:r>
              <a:rPr lang="de-DE" b="1" i="1" dirty="0" err="1">
                <a:solidFill>
                  <a:srgbClr val="000000"/>
                </a:solidFill>
              </a:rPr>
              <a:t>ηs</a:t>
            </a:r>
            <a:r>
              <a:rPr lang="de-DE" b="1" i="1" baseline="-25000" dirty="0" err="1">
                <a:solidFill>
                  <a:srgbClr val="000000"/>
                </a:solidFill>
              </a:rPr>
              <a:t>i</a:t>
            </a:r>
            <a:r>
              <a:rPr lang="de-DE" b="1" i="1" dirty="0">
                <a:solidFill>
                  <a:srgbClr val="000000"/>
                </a:solidFill>
              </a:rPr>
              <a:t>(t)</a:t>
            </a:r>
            <a:r>
              <a:rPr lang="de-DE" b="1" i="1" dirty="0" err="1">
                <a:solidFill>
                  <a:srgbClr val="000000"/>
                </a:solidFill>
              </a:rPr>
              <a:t>s</a:t>
            </a:r>
            <a:r>
              <a:rPr lang="de-DE" b="1" i="1" baseline="-25000" dirty="0" err="1">
                <a:solidFill>
                  <a:srgbClr val="000000"/>
                </a:solidFill>
              </a:rPr>
              <a:t>j</a:t>
            </a:r>
            <a:r>
              <a:rPr lang="de-DE" b="1" i="1" dirty="0">
                <a:solidFill>
                  <a:srgbClr val="000000"/>
                </a:solidFill>
              </a:rPr>
              <a:t>(t)</a:t>
            </a:r>
            <a:r>
              <a:rPr lang="ru-RU" b="1" i="1" dirty="0">
                <a:solidFill>
                  <a:srgbClr val="000000"/>
                </a:solidFill>
              </a:rPr>
              <a:t> – правило подстройки весов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</a:rPr>
              <a:t>Что получилось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Архитектура искусственных нейронных сетей (ИНС). </a:t>
            </a:r>
            <a:r>
              <a:rPr lang="ru-RU" b="1" dirty="0">
                <a:solidFill>
                  <a:srgbClr val="000000"/>
                </a:solidFill>
              </a:rPr>
              <a:t>ИНС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</a:rPr>
              <a:t>состоит из </a:t>
            </a:r>
            <a:r>
              <a:rPr lang="ru-RU" b="1" i="1" dirty="0">
                <a:solidFill>
                  <a:srgbClr val="C00000"/>
                </a:solidFill>
              </a:rPr>
              <a:t>нейронов</a:t>
            </a:r>
            <a:r>
              <a:rPr lang="ru-RU" b="1" i="1" dirty="0">
                <a:solidFill>
                  <a:srgbClr val="000000"/>
                </a:solidFill>
              </a:rPr>
              <a:t>, </a:t>
            </a:r>
            <a:r>
              <a:rPr lang="ru-RU" b="1" dirty="0">
                <a:solidFill>
                  <a:srgbClr val="000000"/>
                </a:solidFill>
              </a:rPr>
              <a:t> –простых логических устройств, характеризуемых: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уровнем активации;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 топологией связи друг с другом;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</a:rPr>
              <a:t> мерой взаимодействия с другими нейронами</a:t>
            </a:r>
            <a:r>
              <a:rPr lang="ru-RU" b="1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</a:rPr>
              <a:t>     называемой </a:t>
            </a:r>
            <a:r>
              <a:rPr lang="ru-RU" b="1" dirty="0" err="1">
                <a:solidFill>
                  <a:srgbClr val="000000"/>
                </a:solidFill>
              </a:rPr>
              <a:t>синаптической</a:t>
            </a:r>
            <a:r>
              <a:rPr lang="ru-RU" b="1" dirty="0">
                <a:solidFill>
                  <a:srgbClr val="000000"/>
                </a:solidFill>
              </a:rPr>
              <a:t> силой связи или </a:t>
            </a:r>
            <a:r>
              <a:rPr lang="ru-RU" b="1" i="1" dirty="0">
                <a:solidFill>
                  <a:srgbClr val="000000"/>
                </a:solidFill>
              </a:rPr>
              <a:t>весом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</a:rPr>
              <a:t>Веса этих связей различны и должны определяться в зависимости от решаемой задачи.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00" b="1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000000"/>
                </a:solidFill>
              </a:rPr>
              <a:t>Вся система состоит из большого числа нейронов. Результат работы ИНС малочувствителен к характеристикам конкретного нейрона. 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pic>
        <p:nvPicPr>
          <p:cNvPr id="6" name="Picture 3" descr="neuron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1782879" cy="101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0612" y="881153"/>
            <a:ext cx="5688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общий входной сигнал, поступающий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на </a:t>
            </a:r>
            <a:r>
              <a:rPr lang="en-US" altLang="ru-RU" sz="1600" b="1" dirty="0" err="1">
                <a:solidFill>
                  <a:srgbClr val="000000"/>
                </a:solidFill>
              </a:rPr>
              <a:t>i</a:t>
            </a:r>
            <a:r>
              <a:rPr lang="ru-RU" altLang="ru-RU" sz="1600" b="1" dirty="0">
                <a:solidFill>
                  <a:srgbClr val="000000"/>
                </a:solidFill>
              </a:rPr>
              <a:t>-й нейрон от всех остальных нейронов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</a:rPr>
              <a:t>                          </a:t>
            </a:r>
            <a:r>
              <a:rPr lang="en-US" altLang="ru-RU" sz="2000" b="1" i="1" dirty="0">
                <a:solidFill>
                  <a:srgbClr val="000000"/>
                </a:solidFill>
              </a:rPr>
              <a:t>h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i</a:t>
            </a:r>
            <a:r>
              <a:rPr lang="en-US" altLang="ru-RU" sz="2000" b="1" i="1" dirty="0">
                <a:solidFill>
                  <a:srgbClr val="000000"/>
                </a:solidFill>
              </a:rPr>
              <a:t> =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Σ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2000" b="1" i="1" baseline="-25000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w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2000" b="1" i="1" dirty="0">
                <a:solidFill>
                  <a:srgbClr val="000000"/>
                </a:solidFill>
              </a:rPr>
              <a:t> </a:t>
            </a:r>
            <a:r>
              <a:rPr lang="en-US" altLang="ru-RU" sz="2000" b="1" i="1" dirty="0" err="1">
                <a:solidFill>
                  <a:srgbClr val="000000"/>
                </a:solidFill>
              </a:rPr>
              <a:t>s</a:t>
            </a:r>
            <a:r>
              <a:rPr lang="en-US" altLang="ru-RU" sz="2000" b="1" i="1" baseline="-25000" dirty="0" err="1">
                <a:solidFill>
                  <a:srgbClr val="000000"/>
                </a:solidFill>
              </a:rPr>
              <a:t>j</a:t>
            </a:r>
            <a:endParaRPr lang="ru-RU" altLang="ru-RU" sz="2000" b="1" i="1" dirty="0">
              <a:solidFill>
                <a:srgbClr val="000000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4785963" y="1412776"/>
            <a:ext cx="360040" cy="40296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1613" y="146037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C00000"/>
                </a:solidFill>
              </a:rPr>
              <a:t>Синаптический</a:t>
            </a:r>
            <a:r>
              <a:rPr lang="ru-RU" sz="1400" b="1" dirty="0">
                <a:solidFill>
                  <a:srgbClr val="C00000"/>
                </a:solidFill>
              </a:rPr>
              <a:t> вес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5124626" y="1773705"/>
            <a:ext cx="2408288" cy="155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 descr="SIG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0944" y="3266432"/>
            <a:ext cx="1057095" cy="11779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452319" y="4431985"/>
            <a:ext cx="1763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</a:rPr>
              <a:t>Функция активации</a:t>
            </a:r>
            <a:endParaRPr lang="en-US" altLang="ru-RU" sz="1200" b="1" dirty="0">
              <a:solidFill>
                <a:srgbClr val="C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pic>
        <p:nvPicPr>
          <p:cNvPr id="4956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92" y="3984629"/>
            <a:ext cx="1043830" cy="4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6770DB55-952C-4F13-8D1A-F4CF28A0A3FF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3124199" y="6381328"/>
            <a:ext cx="3601549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>
                <a:solidFill>
                  <a:srgbClr val="000000"/>
                </a:solidFill>
              </a:rPr>
              <a:pPr/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0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31" y="17457"/>
            <a:ext cx="9081232" cy="595313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  <a:latin typeface="+mn-lt"/>
              </a:rPr>
              <a:t>ИНС, применяемые в экспериментальной физике</a:t>
            </a:r>
            <a:endParaRPr lang="en-US" altLang="ru-RU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0964" name="Picture 4" descr="ML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" y="836325"/>
            <a:ext cx="35639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037091" y="564069"/>
            <a:ext cx="713697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b="1" dirty="0">
                <a:solidFill>
                  <a:srgbClr val="0000FF"/>
                </a:solidFill>
              </a:rPr>
              <a:t>Прямоточная ИНС  или многослойный персептрон (МСП) (МСП,</a:t>
            </a:r>
            <a:r>
              <a:rPr lang="en-US" altLang="ru-RU" b="1" dirty="0">
                <a:solidFill>
                  <a:srgbClr val="0000FF"/>
                </a:solidFill>
              </a:rPr>
              <a:t>RBF-</a:t>
            </a:r>
            <a:r>
              <a:rPr lang="ru-RU" altLang="ru-RU" b="1" dirty="0">
                <a:solidFill>
                  <a:srgbClr val="0000FF"/>
                </a:solidFill>
              </a:rPr>
              <a:t>сети).   </a:t>
            </a:r>
            <a:endParaRPr lang="en-US" altLang="ru-RU" sz="2000" b="1" dirty="0">
              <a:solidFill>
                <a:srgbClr val="C00000"/>
              </a:solidFill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-3644900" y="1968500"/>
            <a:ext cx="1965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276600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b="1">
              <a:solidFill>
                <a:srgbClr val="0000FF"/>
              </a:solidFill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591455" y="2063953"/>
            <a:ext cx="5552901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rgbClr val="0000FF"/>
                </a:solidFill>
              </a:rPr>
              <a:t>             </a:t>
            </a:r>
            <a:r>
              <a:rPr lang="ru-RU" altLang="ru-RU" sz="2000" b="1" dirty="0">
                <a:solidFill>
                  <a:srgbClr val="0000FF"/>
                </a:solidFill>
              </a:rPr>
              <a:t>Этапы применения МСП</a:t>
            </a:r>
            <a:r>
              <a:rPr lang="en-US" altLang="ru-RU" sz="2000" b="1" dirty="0">
                <a:solidFill>
                  <a:srgbClr val="0000FF"/>
                </a:solidFill>
              </a:rPr>
              <a:t>:</a:t>
            </a:r>
            <a:endParaRPr lang="fr-FR" altLang="ru-RU" sz="2000" b="1" dirty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ru-RU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b="1" dirty="0">
                <a:solidFill>
                  <a:srgbClr val="000000"/>
                </a:solidFill>
              </a:rPr>
              <a:t>Создать обучающую выборку как набор пар</a:t>
            </a:r>
            <a:r>
              <a:rPr lang="en-US" altLang="ru-RU" b="1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dirty="0" err="1">
                <a:solidFill>
                  <a:srgbClr val="000000"/>
                </a:solidFill>
              </a:rPr>
              <a:t>X</a:t>
            </a:r>
            <a:r>
              <a:rPr lang="en-US" b="1" baseline="-25000" dirty="0" err="1">
                <a:solidFill>
                  <a:srgbClr val="000000"/>
                </a:solidFill>
              </a:rPr>
              <a:t>i</a:t>
            </a:r>
            <a:r>
              <a:rPr lang="en-US" b="1" dirty="0" err="1">
                <a:solidFill>
                  <a:srgbClr val="000000"/>
                </a:solidFill>
              </a:rPr>
              <a:t>,Z</a:t>
            </a:r>
            <a:r>
              <a:rPr lang="en-US" b="1" baseline="-25000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r>
              <a:rPr lang="ru-RU" b="1" dirty="0">
                <a:solidFill>
                  <a:srgbClr val="000000"/>
                </a:solidFill>
              </a:rPr>
              <a:t>, где</a:t>
            </a:r>
            <a:r>
              <a:rPr lang="en-US" b="1" dirty="0">
                <a:solidFill>
                  <a:srgbClr val="000000"/>
                </a:solidFill>
              </a:rPr>
              <a:t> X</a:t>
            </a:r>
            <a:r>
              <a:rPr lang="en-US" b="1" baseline="-25000" dirty="0">
                <a:solidFill>
                  <a:srgbClr val="000000"/>
                </a:solidFill>
              </a:rPr>
              <a:t>i </a:t>
            </a:r>
            <a:r>
              <a:rPr lang="en-US" altLang="ru-RU" b="1" dirty="0">
                <a:solidFill>
                  <a:srgbClr val="000000"/>
                </a:solidFill>
              </a:rPr>
              <a:t>– </a:t>
            </a:r>
            <a:r>
              <a:rPr lang="ru-RU" altLang="ru-RU" b="1" dirty="0">
                <a:solidFill>
                  <a:srgbClr val="000000"/>
                </a:solidFill>
              </a:rPr>
              <a:t>входное значение</a:t>
            </a:r>
            <a:r>
              <a:rPr lang="en-US" altLang="ru-RU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Z</a:t>
            </a:r>
            <a:r>
              <a:rPr lang="en-US" b="1" baseline="-25000" dirty="0" err="1">
                <a:solidFill>
                  <a:srgbClr val="000000"/>
                </a:solidFill>
              </a:rPr>
              <a:t>i</a:t>
            </a:r>
            <a:r>
              <a:rPr lang="en-US" altLang="ru-RU" b="1" dirty="0">
                <a:solidFill>
                  <a:srgbClr val="000000"/>
                </a:solidFill>
              </a:rPr>
              <a:t> – </a:t>
            </a:r>
            <a:r>
              <a:rPr lang="ru-RU" altLang="ru-RU" b="1" dirty="0">
                <a:solidFill>
                  <a:srgbClr val="000000"/>
                </a:solidFill>
              </a:rPr>
              <a:t>его целевое значение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endParaRPr lang="en-US" b="1" baseline="-25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8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lang="ru-RU" altLang="ru-RU" b="1" dirty="0">
                <a:solidFill>
                  <a:srgbClr val="000000"/>
                </a:solidFill>
              </a:rPr>
              <a:t>Обучить МСП, т.е. так подстроить веса </a:t>
            </a:r>
            <a:r>
              <a:rPr lang="en-US" altLang="ru-RU" i="1" dirty="0" err="1">
                <a:solidFill>
                  <a:srgbClr val="000000"/>
                </a:solidFill>
              </a:rPr>
              <a:t>w</a:t>
            </a:r>
            <a:r>
              <a:rPr lang="en-US" altLang="ru-RU" i="1" baseline="-25000" dirty="0" err="1">
                <a:solidFill>
                  <a:srgbClr val="000000"/>
                </a:solidFill>
              </a:rPr>
              <a:t>ij</a:t>
            </a:r>
            <a:r>
              <a:rPr lang="ru-RU" altLang="ru-RU" b="1" dirty="0">
                <a:solidFill>
                  <a:srgbClr val="000000"/>
                </a:solidFill>
              </a:rPr>
              <a:t>, чтобы сеть определяла правильный выход для входов, не использованных при обучении</a:t>
            </a:r>
            <a:endParaRPr lang="en-GB" altLang="ru-RU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</a:rPr>
              <a:t>3. </a:t>
            </a:r>
            <a:r>
              <a:rPr lang="ru-RU" altLang="ru-RU" b="1" dirty="0">
                <a:solidFill>
                  <a:srgbClr val="000000"/>
                </a:solidFill>
              </a:rPr>
              <a:t>Протестировать МСП на тестовой выборке</a:t>
            </a:r>
            <a:endParaRPr lang="en-US" altLang="ru-RU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800" b="1" dirty="0">
              <a:solidFill>
                <a:srgbClr val="000000"/>
              </a:solidFill>
            </a:endParaRPr>
          </a:p>
          <a:p>
            <a:pPr marL="265113" indent="-265113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</a:rPr>
              <a:t>4. </a:t>
            </a:r>
            <a:r>
              <a:rPr lang="ru-RU" altLang="ru-RU" b="1" dirty="0">
                <a:solidFill>
                  <a:srgbClr val="000000"/>
                </a:solidFill>
              </a:rPr>
              <a:t>Обученная сеть реализуется как программа или </a:t>
            </a:r>
            <a:r>
              <a:rPr lang="ru-RU" altLang="ru-RU" b="1" dirty="0" err="1">
                <a:solidFill>
                  <a:srgbClr val="D53807"/>
                </a:solidFill>
              </a:rPr>
              <a:t>нейрочип</a:t>
            </a:r>
            <a:r>
              <a:rPr lang="ru-RU" altLang="ru-RU" b="1" dirty="0">
                <a:solidFill>
                  <a:srgbClr val="D53807"/>
                </a:solidFill>
              </a:rPr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для очень быстрого применения</a:t>
            </a:r>
            <a:endParaRPr lang="en-US" altLang="ru-RU" b="1" dirty="0">
              <a:solidFill>
                <a:srgbClr val="000000"/>
              </a:solidFill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361890" y="2684046"/>
            <a:ext cx="16221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i="1" dirty="0">
                <a:solidFill>
                  <a:srgbClr val="000000"/>
                </a:solidFill>
              </a:rPr>
              <a:t>h</a:t>
            </a:r>
            <a:r>
              <a:rPr lang="en-US" altLang="ru-RU" sz="1600" i="1" baseline="-25000" dirty="0">
                <a:solidFill>
                  <a:srgbClr val="000000"/>
                </a:solidFill>
              </a:rPr>
              <a:t>i</a:t>
            </a:r>
            <a:r>
              <a:rPr lang="en-US" altLang="ru-RU" sz="1600" i="1" dirty="0">
                <a:solidFill>
                  <a:srgbClr val="000000"/>
                </a:solidFill>
              </a:rPr>
              <a:t>=g(</a:t>
            </a:r>
            <a:r>
              <a:rPr lang="el-GR" altLang="ru-RU" sz="1600" dirty="0">
                <a:solidFill>
                  <a:srgbClr val="000000"/>
                </a:solidFill>
              </a:rPr>
              <a:t>Σ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1600" i="1" dirty="0" err="1">
                <a:solidFill>
                  <a:srgbClr val="000000"/>
                </a:solidFill>
              </a:rPr>
              <a:t>w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ij</a:t>
            </a:r>
            <a:r>
              <a:rPr lang="en-US" altLang="ru-RU" sz="1600" i="1" dirty="0">
                <a:solidFill>
                  <a:srgbClr val="000000"/>
                </a:solidFill>
              </a:rPr>
              <a:t> </a:t>
            </a:r>
            <a:r>
              <a:rPr lang="en-US" altLang="ru-RU" sz="1600" i="1" dirty="0" err="1">
                <a:solidFill>
                  <a:srgbClr val="000000"/>
                </a:solidFill>
              </a:rPr>
              <a:t>s</a:t>
            </a:r>
            <a:r>
              <a:rPr lang="en-US" altLang="ru-RU" sz="1600" i="1" baseline="-25000" dirty="0" err="1">
                <a:solidFill>
                  <a:srgbClr val="000000"/>
                </a:solidFill>
              </a:rPr>
              <a:t>j</a:t>
            </a:r>
            <a:r>
              <a:rPr lang="en-US" altLang="ru-RU" sz="1600" i="1" dirty="0">
                <a:solidFill>
                  <a:srgbClr val="000000"/>
                </a:solidFill>
              </a:rPr>
              <a:t>)</a:t>
            </a:r>
            <a:endParaRPr lang="en-US" altLang="ru-RU" sz="1600" dirty="0">
              <a:solidFill>
                <a:srgbClr val="0000FF"/>
              </a:solidFill>
            </a:endParaRPr>
          </a:p>
        </p:txBody>
      </p:sp>
      <p:graphicFrame>
        <p:nvGraphicFramePr>
          <p:cNvPr id="40976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060993999"/>
              </p:ext>
            </p:extLst>
          </p:nvPr>
        </p:nvGraphicFramePr>
        <p:xfrm>
          <a:off x="25226" y="3935035"/>
          <a:ext cx="2283173" cy="219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67319" imgH="2371429" progId="Unknown">
                  <p:embed/>
                </p:oleObj>
              </mc:Choice>
              <mc:Fallback>
                <p:oleObj r:id="rId4" imgW="2467319" imgH="2371429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6" y="3935035"/>
                        <a:ext cx="2283173" cy="2194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166813" y="265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62769" y="3356992"/>
            <a:ext cx="3069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FF"/>
                </a:solidFill>
              </a:rPr>
              <a:t>2. </a:t>
            </a:r>
            <a:r>
              <a:rPr lang="ru-RU" altLang="ru-RU" b="1" dirty="0" err="1">
                <a:solidFill>
                  <a:srgbClr val="0000FF"/>
                </a:solidFill>
              </a:rPr>
              <a:t>Полносвязная</a:t>
            </a:r>
            <a:r>
              <a:rPr lang="ru-RU" altLang="ru-RU" b="1" dirty="0">
                <a:solidFill>
                  <a:srgbClr val="0000FF"/>
                </a:solidFill>
              </a:rPr>
              <a:t> ИНС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FF"/>
                </a:solidFill>
              </a:rPr>
              <a:t>(сеть </a:t>
            </a:r>
            <a:r>
              <a:rPr lang="ru-RU" altLang="ru-RU" b="1" dirty="0" err="1">
                <a:solidFill>
                  <a:srgbClr val="0000FF"/>
                </a:solidFill>
              </a:rPr>
              <a:t>Хопфилда</a:t>
            </a:r>
            <a:r>
              <a:rPr lang="ru-RU" altLang="ru-RU" b="1" dirty="0">
                <a:solidFill>
                  <a:srgbClr val="0000FF"/>
                </a:solidFill>
              </a:rPr>
              <a:t>)</a:t>
            </a:r>
            <a:endParaRPr lang="en-US" altLang="ru-RU" b="1" dirty="0">
              <a:solidFill>
                <a:srgbClr val="0000FF"/>
              </a:solidFill>
            </a:endParaRPr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1341" y="5897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</a:rPr>
              <a:t>Самообучение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642039"/>
              </p:ext>
            </p:extLst>
          </p:nvPr>
        </p:nvGraphicFramePr>
        <p:xfrm>
          <a:off x="3460750" y="1871146"/>
          <a:ext cx="1269018" cy="38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1257300" imgH="381000" progId="Equation.3">
                  <p:embed/>
                </p:oleObj>
              </mc:Choice>
              <mc:Fallback>
                <p:oleObj name="Формула" r:id="rId6" imgW="12573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1871146"/>
                        <a:ext cx="1269018" cy="385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99992" y="902623"/>
            <a:ext cx="464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</a:rPr>
              <a:t>Обучение с учителем.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rgbClr val="C00000"/>
                </a:solidFill>
              </a:rPr>
              <a:t>Цель обучения – определить веса так, чтобы обученная сеть решала задачу распознавания или классификации. </a:t>
            </a:r>
            <a:endParaRPr lang="ru-RU" sz="1400" b="1" dirty="0">
              <a:solidFill>
                <a:srgbClr val="00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62769" y="3212976"/>
            <a:ext cx="315278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H="1" flipV="1">
            <a:off x="3215557" y="3212977"/>
            <a:ext cx="718" cy="32403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260DEF3-DE3D-474B-B92A-506196460A6F}" type="datetime1">
              <a:rPr lang="ru-RU" smtClean="0">
                <a:solidFill>
                  <a:srgbClr val="000000"/>
                </a:solidFill>
              </a:rPr>
              <a:t>17.03.2021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3124200" y="6453335"/>
            <a:ext cx="3697796" cy="268139"/>
          </a:xfrm>
        </p:spPr>
        <p:txBody>
          <a:bodyPr/>
          <a:lstStyle/>
          <a:p>
            <a:r>
              <a:rPr lang="ru-RU" dirty="0" err="1">
                <a:solidFill>
                  <a:srgbClr val="000000"/>
                </a:solidFill>
              </a:rPr>
              <a:t>Ососков</a:t>
            </a:r>
            <a:r>
              <a:rPr 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9008999" cy="620713"/>
          </a:xfrm>
        </p:spPr>
        <p:txBody>
          <a:bodyPr/>
          <a:lstStyle/>
          <a:p>
            <a:pPr algn="l" eaLnBrk="1" hangingPunct="1"/>
            <a:r>
              <a:rPr lang="ru-RU" altLang="ru-RU" sz="3200" b="1" dirty="0">
                <a:solidFill>
                  <a:srgbClr val="0000FF"/>
                </a:solidFill>
              </a:rPr>
              <a:t>Почему ИНС так востребованы в физике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/>
              <a:t>Нейросети</a:t>
            </a:r>
            <a:r>
              <a:rPr lang="ru-RU" sz="1800" dirty="0"/>
              <a:t> с их способностью к обучению и самообучению явились весьма эффективным средством решения многих экспериментальных задач, так что </a:t>
            </a:r>
            <a:r>
              <a:rPr lang="ru-RU" sz="1800" b="1" dirty="0"/>
              <a:t>физики накопили большой опыт в применении ИНС </a:t>
            </a:r>
            <a:r>
              <a:rPr lang="ru-RU" sz="1800" dirty="0"/>
              <a:t>во многих экспериментах для распознавания изображений, траекторий элементарных частиц и проверки физических гипотез.</a:t>
            </a:r>
          </a:p>
          <a:p>
            <a:pPr marL="0" indent="0">
              <a:buNone/>
            </a:pPr>
            <a:r>
              <a:rPr lang="ru-RU" sz="1800" dirty="0"/>
              <a:t>В физике были  особенно популярны, в частности, МСП. Именно физики написали в 80-х программный </a:t>
            </a:r>
            <a:r>
              <a:rPr lang="ru-RU" sz="1800" b="1" dirty="0" err="1"/>
              <a:t>нейропакет</a:t>
            </a:r>
            <a:r>
              <a:rPr lang="ru-RU" sz="1800" b="1" dirty="0"/>
              <a:t> </a:t>
            </a:r>
            <a:r>
              <a:rPr lang="en-US" sz="1800" b="1" dirty="0" err="1"/>
              <a:t>JetNet</a:t>
            </a:r>
            <a:r>
              <a:rPr lang="en-US" sz="1800" b="1" dirty="0"/>
              <a:t> </a:t>
            </a:r>
            <a:r>
              <a:rPr lang="ru-RU" sz="1800" dirty="0"/>
              <a:t>и были одними из первых пользователей </a:t>
            </a:r>
            <a:r>
              <a:rPr lang="ru-RU" sz="1800" b="1" dirty="0" err="1"/>
              <a:t>нейрочипов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r>
              <a:rPr lang="ru-RU" sz="1800" dirty="0"/>
              <a:t>Причины:</a:t>
            </a:r>
          </a:p>
          <a:p>
            <a:pPr lvl="0"/>
            <a:r>
              <a:rPr lang="ru-RU" sz="1800" b="1" dirty="0">
                <a:solidFill>
                  <a:srgbClr val="C00000"/>
                </a:solidFill>
              </a:rPr>
              <a:t>возможность  </a:t>
            </a:r>
            <a:r>
              <a:rPr lang="ru-RU" sz="1800" b="1" dirty="0" err="1">
                <a:solidFill>
                  <a:srgbClr val="C00000"/>
                </a:solidFill>
              </a:rPr>
              <a:t>монте-карловской</a:t>
            </a:r>
            <a:r>
              <a:rPr lang="ru-RU" sz="1800" b="1" dirty="0">
                <a:solidFill>
                  <a:srgbClr val="C00000"/>
                </a:solidFill>
              </a:rPr>
              <a:t> генерации обучающей выборки любой требуемой длины на основе современной физической теории </a:t>
            </a:r>
            <a:r>
              <a:rPr lang="ru-RU" sz="1800" dirty="0"/>
              <a:t>;</a:t>
            </a:r>
          </a:p>
          <a:p>
            <a:pPr lvl="0"/>
            <a:r>
              <a:rPr lang="ru-RU" sz="1800" dirty="0"/>
              <a:t>появление в то время на рынке </a:t>
            </a:r>
            <a:r>
              <a:rPr lang="ru-RU" sz="1800" dirty="0" err="1"/>
              <a:t>нейрочипов</a:t>
            </a:r>
            <a:r>
              <a:rPr lang="en-US" sz="1800" dirty="0"/>
              <a:t>, </a:t>
            </a:r>
            <a:r>
              <a:rPr lang="ru-RU" sz="1800" dirty="0"/>
              <a:t>реализующих обученную </a:t>
            </a:r>
            <a:r>
              <a:rPr lang="ru-RU" sz="1800" dirty="0" err="1"/>
              <a:t>нейросеть</a:t>
            </a:r>
            <a:r>
              <a:rPr lang="ru-RU" sz="1800" dirty="0"/>
              <a:t> для ее применения</a:t>
            </a:r>
            <a:r>
              <a:rPr lang="en-US" sz="1800" dirty="0"/>
              <a:t>, </a:t>
            </a:r>
            <a:r>
              <a:rPr lang="ru-RU" sz="1800" dirty="0"/>
              <a:t>как сверхбыстрого триггера;</a:t>
            </a:r>
          </a:p>
          <a:p>
            <a:pPr lvl="0"/>
            <a:r>
              <a:rPr lang="ru-RU" sz="1800" dirty="0"/>
              <a:t>появление удобных в использовании программ для конструирования МСП и реализации их обучения типа </a:t>
            </a:r>
            <a:r>
              <a:rPr lang="ru-RU" sz="1800" dirty="0" err="1"/>
              <a:t>церновской</a:t>
            </a:r>
            <a:r>
              <a:rPr lang="ru-RU" sz="1800" dirty="0"/>
              <a:t> программы </a:t>
            </a:r>
            <a:r>
              <a:rPr lang="en-US" sz="1800" dirty="0"/>
              <a:t>TMVA</a:t>
            </a:r>
            <a:r>
              <a:rPr lang="ru-RU" sz="1800" dirty="0"/>
              <a:t> – </a:t>
            </a:r>
            <a:r>
              <a:rPr lang="en-US" sz="1800" dirty="0"/>
              <a:t>the Toolkit for Multivariate Data Analysis with ROOT</a:t>
            </a:r>
            <a:r>
              <a:rPr lang="ru-RU" sz="1800" dirty="0"/>
              <a:t>.</a:t>
            </a:r>
            <a:r>
              <a:rPr lang="en-US" sz="1800" dirty="0"/>
              <a:t> </a:t>
            </a:r>
            <a:endParaRPr lang="ru-RU" sz="1800" dirty="0"/>
          </a:p>
          <a:p>
            <a:pPr marL="0" indent="0">
              <a:lnSpc>
                <a:spcPct val="110000"/>
              </a:lnSpc>
              <a:buNone/>
            </a:pPr>
            <a:endParaRPr lang="en-US" alt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FF69-46DA-41E1-BD03-1FB4B5795877}" type="datetime1">
              <a:rPr lang="ru-RU" altLang="ru-RU" smtClean="0">
                <a:solidFill>
                  <a:srgbClr val="000000"/>
                </a:solidFill>
              </a:rPr>
              <a:t>17.03.2021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1840" y="6525344"/>
            <a:ext cx="3680048" cy="268139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Ососков</a:t>
            </a:r>
            <a:r>
              <a:rPr lang="ru-RU" altLang="ru-RU" dirty="0">
                <a:solidFill>
                  <a:srgbClr val="000000"/>
                </a:solidFill>
              </a:rPr>
              <a:t> Г. А.   Машинное обучение                        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196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6581</TotalTime>
  <Words>6014</Words>
  <Application>Microsoft Office PowerPoint</Application>
  <PresentationFormat>Экран (4:3)</PresentationFormat>
  <Paragraphs>625</Paragraphs>
  <Slides>47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72" baseType="lpstr">
      <vt:lpstr>Arial</vt:lpstr>
      <vt:lpstr>Calibri</vt:lpstr>
      <vt:lpstr>Cambria</vt:lpstr>
      <vt:lpstr>Cambria Math</vt:lpstr>
      <vt:lpstr>Comic Sans MS</vt:lpstr>
      <vt:lpstr>Google Sans</vt:lpstr>
      <vt:lpstr>Wingdings</vt:lpstr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1_Тема Office</vt:lpstr>
      <vt:lpstr>5_Оформление по умолчанию</vt:lpstr>
      <vt:lpstr>6_Оформление по умолчанию</vt:lpstr>
      <vt:lpstr>Unknown</vt:lpstr>
      <vt:lpstr>Формула</vt:lpstr>
      <vt:lpstr>Equation</vt:lpstr>
      <vt:lpstr>Graph</vt:lpstr>
      <vt:lpstr>Презентация PowerPoint</vt:lpstr>
      <vt:lpstr>Презентация PowerPoint</vt:lpstr>
      <vt:lpstr>Машинное обучение</vt:lpstr>
      <vt:lpstr>Виды машинного  обучения</vt:lpstr>
      <vt:lpstr>Роль МО для обработки данных с детекторов экспериментальной физики больших энергий</vt:lpstr>
      <vt:lpstr>Проблема хранения и обработки данных является ключевой и для других физических центров</vt:lpstr>
      <vt:lpstr>Презентация PowerPoint</vt:lpstr>
      <vt:lpstr>ИНС, применяемые в экспериментальной физике</vt:lpstr>
      <vt:lpstr>Почему ИНС так востребованы в физике </vt:lpstr>
      <vt:lpstr>Тайны обучения.  Что внутри черного ящика ИНС?</vt:lpstr>
      <vt:lpstr>Проблемы минимизации функции ошибки сети</vt:lpstr>
      <vt:lpstr>Минимизация – вычислительные приемы</vt:lpstr>
      <vt:lpstr>Презентация PowerPoint</vt:lpstr>
      <vt:lpstr>Идентификация частиц по данным детектора RICH - это задача выбора между двумя гипотезами </vt:lpstr>
      <vt:lpstr>Прогнозирование временных рядов</vt:lpstr>
      <vt:lpstr>Авторегрессионная нейросеть 1 этап обучение </vt:lpstr>
      <vt:lpstr>2 этап Предсказание</vt:lpstr>
      <vt:lpstr>Результаты предсказания и их верификация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Функция потерь cross-entropy loss 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философии об изменяющемся мире</vt:lpstr>
      <vt:lpstr>5. Сети из управляемых рекуррентных модулей  GRU (Gated Recurrent Unit) </vt:lpstr>
      <vt:lpstr>Восстановление треков  – ключевая проблема реконструкции событий ФВЭ</vt:lpstr>
      <vt:lpstr>Что такое трекинг</vt:lpstr>
      <vt:lpstr>Проблемы трекинга для GEM детектора BM@N</vt:lpstr>
      <vt:lpstr>     Двухэтапный трекинг для GEM детектора</vt:lpstr>
      <vt:lpstr>Пример результатов поиска треков-кандидатов</vt:lpstr>
      <vt:lpstr>Презентация PowerPoint</vt:lpstr>
      <vt:lpstr>Текущие проекты ЛИТ ОИЯИ,  использующие глубокое обучение</vt:lpstr>
      <vt:lpstr>Презентация PowerPoint</vt:lpstr>
      <vt:lpstr>Нейронная сеть Хопфилда (ХНС)</vt:lpstr>
      <vt:lpstr>Распознавание треков. Метод сегментов.</vt:lpstr>
      <vt:lpstr>Пример применения для распознавания событий с короткоживущими частицами</vt:lpstr>
      <vt:lpstr>Презентация PowerPoint</vt:lpstr>
      <vt:lpstr>Разработка модели «розы»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</dc:creator>
  <cp:lastModifiedBy>Gennady Ososkov</cp:lastModifiedBy>
  <cp:revision>171</cp:revision>
  <dcterms:created xsi:type="dcterms:W3CDTF">2018-11-09T10:35:32Z</dcterms:created>
  <dcterms:modified xsi:type="dcterms:W3CDTF">2021-03-17T11:54:07Z</dcterms:modified>
</cp:coreProperties>
</file>