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 id="2147483930" r:id="rId2"/>
    <p:sldMasterId id="2147483946" r:id="rId3"/>
    <p:sldMasterId id="2147483962" r:id="rId4"/>
  </p:sldMasterIdLst>
  <p:notesMasterIdLst>
    <p:notesMasterId r:id="rId38"/>
  </p:notesMasterIdLst>
  <p:handoutMasterIdLst>
    <p:handoutMasterId r:id="rId39"/>
  </p:handoutMasterIdLst>
  <p:sldIdLst>
    <p:sldId id="256" r:id="rId5"/>
    <p:sldId id="543" r:id="rId6"/>
    <p:sldId id="544" r:id="rId7"/>
    <p:sldId id="545" r:id="rId8"/>
    <p:sldId id="546" r:id="rId9"/>
    <p:sldId id="478" r:id="rId10"/>
    <p:sldId id="460" r:id="rId11"/>
    <p:sldId id="503" r:id="rId12"/>
    <p:sldId id="521" r:id="rId13"/>
    <p:sldId id="522" r:id="rId14"/>
    <p:sldId id="523" r:id="rId15"/>
    <p:sldId id="524" r:id="rId16"/>
    <p:sldId id="526" r:id="rId17"/>
    <p:sldId id="527" r:id="rId18"/>
    <p:sldId id="528" r:id="rId19"/>
    <p:sldId id="529" r:id="rId20"/>
    <p:sldId id="530" r:id="rId21"/>
    <p:sldId id="531" r:id="rId22"/>
    <p:sldId id="532" r:id="rId23"/>
    <p:sldId id="533" r:id="rId24"/>
    <p:sldId id="534" r:id="rId25"/>
    <p:sldId id="535" r:id="rId26"/>
    <p:sldId id="536" r:id="rId27"/>
    <p:sldId id="537" r:id="rId28"/>
    <p:sldId id="538" r:id="rId29"/>
    <p:sldId id="539" r:id="rId30"/>
    <p:sldId id="507" r:id="rId31"/>
    <p:sldId id="547" r:id="rId32"/>
    <p:sldId id="540" r:id="rId33"/>
    <p:sldId id="541" r:id="rId34"/>
    <p:sldId id="542" r:id="rId35"/>
    <p:sldId id="548" r:id="rId36"/>
    <p:sldId id="452" r:id="rId3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FFB3B3"/>
    <a:srgbClr val="FF66FF"/>
    <a:srgbClr val="990033"/>
    <a:srgbClr val="007E39"/>
    <a:srgbClr val="FF3300"/>
    <a:srgbClr val="3399FF"/>
    <a:srgbClr val="FF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46" autoAdjust="0"/>
    <p:restoredTop sz="94660"/>
  </p:normalViewPr>
  <p:slideViewPr>
    <p:cSldViewPr>
      <p:cViewPr>
        <p:scale>
          <a:sx n="70" d="100"/>
          <a:sy n="70" d="100"/>
        </p:scale>
        <p:origin x="-1278" y="-9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ru-RU" altLang="ru-RU"/>
          </a:p>
        </p:txBody>
      </p:sp>
      <p:sp>
        <p:nvSpPr>
          <p:cNvPr id="358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fld id="{86949383-5AA2-485C-AD35-060881FCE7FB}" type="datetime1">
              <a:rPr lang="en-US" altLang="ru-RU"/>
              <a:pPr>
                <a:defRPr/>
              </a:pPr>
              <a:t>11/25/2017</a:t>
            </a:fld>
            <a:endParaRPr lang="ru-RU" altLang="ru-RU"/>
          </a:p>
        </p:txBody>
      </p:sp>
      <p:sp>
        <p:nvSpPr>
          <p:cNvPr id="358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ru-RU" altLang="ru-RU"/>
          </a:p>
        </p:txBody>
      </p:sp>
      <p:sp>
        <p:nvSpPr>
          <p:cNvPr id="358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E805603D-D67F-459F-9781-6662A881F885}" type="slidenum">
              <a:rPr lang="ru-RU" altLang="ru-RU"/>
              <a:pPr>
                <a:defRPr/>
              </a:pPr>
              <a:t>‹#›</a:t>
            </a:fld>
            <a:endParaRPr lang="ru-RU" altLang="ru-RU"/>
          </a:p>
        </p:txBody>
      </p:sp>
    </p:spTree>
    <p:extLst>
      <p:ext uri="{BB962C8B-B14F-4D97-AF65-F5344CB8AC3E}">
        <p14:creationId xmlns:p14="http://schemas.microsoft.com/office/powerpoint/2010/main" val="980820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ru-RU" altLang="ru-RU"/>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fld id="{DA1A4753-9B60-4384-A4F7-AC38EE1F6A64}" type="datetime1">
              <a:rPr lang="en-US" altLang="ru-RU"/>
              <a:pPr>
                <a:defRPr/>
              </a:pPr>
              <a:t>11/25/2017</a:t>
            </a:fld>
            <a:endParaRPr lang="ru-RU" altLang="ru-RU"/>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noProof="0"/>
              <a:t>Образец текста</a:t>
            </a:r>
          </a:p>
          <a:p>
            <a:pPr lvl="1"/>
            <a:r>
              <a:rPr lang="ru-RU" altLang="ru-RU" noProof="0"/>
              <a:t>Второй уровень</a:t>
            </a:r>
          </a:p>
          <a:p>
            <a:pPr lvl="2"/>
            <a:r>
              <a:rPr lang="ru-RU" altLang="ru-RU" noProof="0"/>
              <a:t>Третий уровень</a:t>
            </a:r>
          </a:p>
          <a:p>
            <a:pPr lvl="3"/>
            <a:r>
              <a:rPr lang="ru-RU" altLang="ru-RU" noProof="0"/>
              <a:t>Четвертый уровень</a:t>
            </a:r>
          </a:p>
          <a:p>
            <a:pPr lvl="4"/>
            <a:r>
              <a:rPr lang="ru-RU" altLang="ru-RU" noProof="0"/>
              <a:t>Пятый уровень</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ru-RU" altLang="ru-RU"/>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526AD060-C0EF-4F7A-AC57-1E7850A48692}" type="slidenum">
              <a:rPr lang="ru-RU" altLang="ru-RU"/>
              <a:pPr>
                <a:defRPr/>
              </a:pPr>
              <a:t>‹#›</a:t>
            </a:fld>
            <a:endParaRPr lang="ru-RU" altLang="ru-RU"/>
          </a:p>
        </p:txBody>
      </p:sp>
    </p:spTree>
    <p:extLst>
      <p:ext uri="{BB962C8B-B14F-4D97-AF65-F5344CB8AC3E}">
        <p14:creationId xmlns:p14="http://schemas.microsoft.com/office/powerpoint/2010/main" val="27312691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xfrm>
            <a:off x="3884613" y="0"/>
            <a:ext cx="2971800" cy="457200"/>
          </a:xfrm>
          <a:prstGeom prst="rect">
            <a:avLst/>
          </a:prstGeom>
          <a:ln/>
        </p:spPr>
        <p:txBody>
          <a:bodyPr/>
          <a:lstStyle/>
          <a:p>
            <a:fld id="{836D6FEC-DD91-4D8D-9D38-5947CED18D49}" type="datetime1">
              <a:rPr lang="en-US" altLang="ru-RU"/>
              <a:pPr/>
              <a:t>11/25/2017</a:t>
            </a:fld>
            <a:endParaRPr lang="ru-RU" altLang="ru-RU"/>
          </a:p>
        </p:txBody>
      </p:sp>
      <p:sp>
        <p:nvSpPr>
          <p:cNvPr id="6" name="Rectangle 7"/>
          <p:cNvSpPr>
            <a:spLocks noGrp="1" noChangeArrowheads="1"/>
          </p:cNvSpPr>
          <p:nvPr>
            <p:ph type="sldNum" sz="quarter" idx="5"/>
          </p:nvPr>
        </p:nvSpPr>
        <p:spPr>
          <a:xfrm>
            <a:off x="3884613" y="8685213"/>
            <a:ext cx="2971800" cy="457200"/>
          </a:xfrm>
          <a:prstGeom prst="rect">
            <a:avLst/>
          </a:prstGeom>
          <a:ln/>
        </p:spPr>
        <p:txBody>
          <a:bodyPr/>
          <a:lstStyle/>
          <a:p>
            <a:fld id="{88095A65-5FDF-4F46-98E8-E2DD7C0F6B09}" type="slidenum">
              <a:rPr lang="ru-RU" altLang="ru-RU"/>
              <a:pPr/>
              <a:t>3</a:t>
            </a:fld>
            <a:endParaRPr lang="ru-RU" altLang="ru-RU"/>
          </a:p>
        </p:txBody>
      </p:sp>
      <p:sp>
        <p:nvSpPr>
          <p:cNvPr id="41986" name="Rectangle 2"/>
          <p:cNvSpPr>
            <a:spLocks noGrp="1" noRot="1" noChangeAspect="1" noChangeArrowheads="1" noTextEdit="1"/>
          </p:cNvSpPr>
          <p:nvPr>
            <p:ph type="sldImg"/>
          </p:nvPr>
        </p:nvSpPr>
        <p:spPr>
          <a:xfrm>
            <a:off x="1154113" y="682625"/>
            <a:ext cx="4546600" cy="3409950"/>
          </a:xfrm>
          <a:ln/>
        </p:spPr>
      </p:sp>
      <p:sp>
        <p:nvSpPr>
          <p:cNvPr id="41987" name="Rectangle 3"/>
          <p:cNvSpPr>
            <a:spLocks noGrp="1" noChangeArrowheads="1"/>
          </p:cNvSpPr>
          <p:nvPr>
            <p:ph type="body" idx="1"/>
          </p:nvPr>
        </p:nvSpPr>
        <p:spPr>
          <a:xfrm>
            <a:off x="914402" y="4321176"/>
            <a:ext cx="4310063" cy="4170363"/>
          </a:xfrm>
        </p:spPr>
        <p:txBody>
          <a:bodyP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54113" y="682625"/>
            <a:ext cx="4548187" cy="3409950"/>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54113" y="682625"/>
            <a:ext cx="4548187" cy="3409950"/>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a:xfrm>
            <a:off x="1143000" y="685800"/>
            <a:ext cx="4573588" cy="3429000"/>
          </a:xfrm>
          <a:ln/>
        </p:spPr>
      </p:sp>
      <p:sp>
        <p:nvSpPr>
          <p:cNvPr id="529411" name="Notes Placeholder 2"/>
          <p:cNvSpPr txBox="1">
            <a:spLocks noGrp="1"/>
          </p:cNvSpPr>
          <p:nvPr>
            <p:ph type="body" idx="1"/>
          </p:nvPr>
        </p:nvSpPr>
        <p:spPr>
          <a:xfrm>
            <a:off x="685800" y="4343755"/>
            <a:ext cx="5486400" cy="4114721"/>
          </a:xfrm>
          <a:noFill/>
        </p:spPr>
        <p:txBody>
          <a:bodyPr wrap="square" lIns="91440" tIns="45720" rIns="91440" bIns="45720" anchor="t"/>
          <a:lstStyle/>
          <a:p>
            <a:pPr defTabSz="914400"/>
            <a:endParaRPr lang="ru-RU" altLang="ru-RU"/>
          </a:p>
        </p:txBody>
      </p:sp>
      <p:sp>
        <p:nvSpPr>
          <p:cNvPr id="529412" name="Slide Number Placeholder 3"/>
          <p:cNvSpPr txBox="1">
            <a:spLocks noGrp="1"/>
          </p:cNvSpPr>
          <p:nvPr/>
        </p:nvSpPr>
        <p:spPr bwMode="auto">
          <a:xfrm>
            <a:off x="3884613" y="8685932"/>
            <a:ext cx="2971800" cy="4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fontAlgn="auto" hangingPunct="1">
              <a:spcBef>
                <a:spcPts val="0"/>
              </a:spcBef>
              <a:spcAft>
                <a:spcPts val="0"/>
              </a:spcAft>
            </a:pPr>
            <a:fld id="{3DF7122E-0D06-439A-8140-9573AFA34D60}" type="slidenum">
              <a:rPr lang="en-US" altLang="ru-RU" sz="1200">
                <a:solidFill>
                  <a:prstClr val="black"/>
                </a:solidFill>
                <a:effectLst/>
                <a:latin typeface="Arial" pitchFamily="34" charset="0"/>
              </a:rPr>
              <a:pPr algn="r" eaLnBrk="1" fontAlgn="auto" hangingPunct="1">
                <a:spcBef>
                  <a:spcPts val="0"/>
                </a:spcBef>
                <a:spcAft>
                  <a:spcPts val="0"/>
                </a:spcAft>
              </a:pPr>
              <a:t>33</a:t>
            </a:fld>
            <a:endParaRPr lang="en-US" altLang="ru-RU" sz="1200">
              <a:solidFill>
                <a:prstClr val="black"/>
              </a:solidFill>
              <a:effectLst/>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pPr>
              <a:defRPr/>
            </a:pPr>
            <a:fld id="{031ECBA3-75D0-4396-AD2A-ABB7BBCFF9DA}" type="datetime1">
              <a:rPr lang="ru-RU" altLang="ru-RU" smtClean="0"/>
              <a:t>25.11.2017</a:t>
            </a:fld>
            <a:endParaRPr lang="ru-RU" altLang="ru-RU"/>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pPr>
              <a:defRPr/>
            </a:pPr>
            <a:r>
              <a:rPr lang="ru-RU" altLang="ru-RU" smtClean="0"/>
              <a:t>Ососков-Гончаров_Глубокие нейросети_</a:t>
            </a:r>
            <a:r>
              <a:rPr lang="en-US" altLang="ru-RU" smtClean="0"/>
              <a:t>NEC-2017</a:t>
            </a:r>
            <a:endParaRPr lang="ru-RU" altLang="ru-RU"/>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pPr>
              <a:defRPr/>
            </a:pPr>
            <a:fld id="{01C29B1C-D90D-43D7-9292-76C80258834C}" type="slidenum">
              <a:rPr lang="ru-RU" altLang="ru-RU"/>
              <a:pPr>
                <a:defRPr/>
              </a:pPr>
              <a:t>‹#›</a:t>
            </a:fld>
            <a:endParaRPr lang="ru-RU" altLang="ru-RU"/>
          </a:p>
        </p:txBody>
      </p:sp>
    </p:spTree>
    <p:extLst>
      <p:ext uri="{BB962C8B-B14F-4D97-AF65-F5344CB8AC3E}">
        <p14:creationId xmlns:p14="http://schemas.microsoft.com/office/powerpoint/2010/main" val="82033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F0EEC754-9C32-4EB1-BD6D-32A57BE8E195}"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8049DD18-65F8-4ADB-9440-07B139F0C2F6}" type="datetime1">
              <a:rPr lang="ru-RU" altLang="ru-RU" smtClean="0"/>
              <a:t>25.11.2017</a:t>
            </a:fld>
            <a:endParaRPr lang="ru-RU" altLang="ru-RU"/>
          </a:p>
        </p:txBody>
      </p:sp>
    </p:spTree>
    <p:extLst>
      <p:ext uri="{BB962C8B-B14F-4D97-AF65-F5344CB8AC3E}">
        <p14:creationId xmlns:p14="http://schemas.microsoft.com/office/powerpoint/2010/main" val="185657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A0AC117A-F17A-4697-9EE5-CE1C5D65D344}"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4398F761-D0F5-43AF-84CC-9E3858636FA2}" type="datetime1">
              <a:rPr lang="ru-RU" altLang="ru-RU" smtClean="0"/>
              <a:t>25.11.2017</a:t>
            </a:fld>
            <a:endParaRPr lang="ru-RU" altLang="ru-RU"/>
          </a:p>
        </p:txBody>
      </p:sp>
    </p:spTree>
    <p:extLst>
      <p:ext uri="{BB962C8B-B14F-4D97-AF65-F5344CB8AC3E}">
        <p14:creationId xmlns:p14="http://schemas.microsoft.com/office/powerpoint/2010/main" val="203276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7" name="Rectangle 3"/>
          <p:cNvSpPr>
            <a:spLocks noGrp="1" noChangeArrowheads="1"/>
          </p:cNvSpPr>
          <p:nvPr>
            <p:ph type="sldNum" sz="quarter" idx="11"/>
          </p:nvPr>
        </p:nvSpPr>
        <p:spPr>
          <a:ln/>
        </p:spPr>
        <p:txBody>
          <a:bodyPr/>
          <a:lstStyle>
            <a:lvl1pPr>
              <a:defRPr/>
            </a:lvl1pPr>
          </a:lstStyle>
          <a:p>
            <a:pPr>
              <a:defRPr/>
            </a:pPr>
            <a:fld id="{AA926C93-7621-4E1B-875C-8F6805BD5190}" type="slidenum">
              <a:rPr lang="ru-RU" altLang="ru-RU"/>
              <a:pPr>
                <a:defRPr/>
              </a:pPr>
              <a:t>‹#›</a:t>
            </a:fld>
            <a:endParaRPr lang="ru-RU" altLang="ru-RU"/>
          </a:p>
        </p:txBody>
      </p:sp>
      <p:sp>
        <p:nvSpPr>
          <p:cNvPr id="8" name="Rectangle 16"/>
          <p:cNvSpPr>
            <a:spLocks noGrp="1" noChangeArrowheads="1"/>
          </p:cNvSpPr>
          <p:nvPr>
            <p:ph type="dt" sz="half" idx="12"/>
          </p:nvPr>
        </p:nvSpPr>
        <p:spPr>
          <a:ln/>
        </p:spPr>
        <p:txBody>
          <a:bodyPr/>
          <a:lstStyle>
            <a:lvl1pPr>
              <a:defRPr/>
            </a:lvl1pPr>
          </a:lstStyle>
          <a:p>
            <a:pPr>
              <a:defRPr/>
            </a:pPr>
            <a:fld id="{F499F6C6-2834-4AE7-93BE-DDADCEFA7294}" type="datetime1">
              <a:rPr lang="ru-RU" altLang="ru-RU" smtClean="0"/>
              <a:t>25.11.2017</a:t>
            </a:fld>
            <a:endParaRPr lang="ru-RU" altLang="ru-RU"/>
          </a:p>
        </p:txBody>
      </p:sp>
    </p:spTree>
    <p:extLst>
      <p:ext uri="{BB962C8B-B14F-4D97-AF65-F5344CB8AC3E}">
        <p14:creationId xmlns:p14="http://schemas.microsoft.com/office/powerpoint/2010/main" val="210029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226A87F2-A07B-479E-8F37-44E94AE53381}"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EC448D0B-9DCD-4229-A451-05699057C8B1}" type="datetime1">
              <a:rPr lang="ru-RU" altLang="ru-RU" smtClean="0"/>
              <a:t>25.11.2017</a:t>
            </a:fld>
            <a:endParaRPr lang="ru-RU" altLang="ru-RU"/>
          </a:p>
        </p:txBody>
      </p:sp>
    </p:spTree>
    <p:extLst>
      <p:ext uri="{BB962C8B-B14F-4D97-AF65-F5344CB8AC3E}">
        <p14:creationId xmlns:p14="http://schemas.microsoft.com/office/powerpoint/2010/main" val="104264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7" name="Rectangle 3"/>
          <p:cNvSpPr>
            <a:spLocks noGrp="1" noChangeArrowheads="1"/>
          </p:cNvSpPr>
          <p:nvPr>
            <p:ph type="sldNum" sz="quarter" idx="11"/>
          </p:nvPr>
        </p:nvSpPr>
        <p:spPr>
          <a:ln/>
        </p:spPr>
        <p:txBody>
          <a:bodyPr/>
          <a:lstStyle>
            <a:lvl1pPr>
              <a:defRPr/>
            </a:lvl1pPr>
          </a:lstStyle>
          <a:p>
            <a:pPr>
              <a:defRPr/>
            </a:pPr>
            <a:fld id="{0C05FA56-1CE9-4165-B6EE-036A11F47D3B}" type="slidenum">
              <a:rPr lang="ru-RU" altLang="ru-RU"/>
              <a:pPr>
                <a:defRPr/>
              </a:pPr>
              <a:t>‹#›</a:t>
            </a:fld>
            <a:endParaRPr lang="ru-RU" altLang="ru-RU"/>
          </a:p>
        </p:txBody>
      </p:sp>
      <p:sp>
        <p:nvSpPr>
          <p:cNvPr id="8" name="Rectangle 16"/>
          <p:cNvSpPr>
            <a:spLocks noGrp="1" noChangeArrowheads="1"/>
          </p:cNvSpPr>
          <p:nvPr>
            <p:ph type="dt" sz="half" idx="12"/>
          </p:nvPr>
        </p:nvSpPr>
        <p:spPr>
          <a:ln/>
        </p:spPr>
        <p:txBody>
          <a:bodyPr/>
          <a:lstStyle>
            <a:lvl1pPr>
              <a:defRPr/>
            </a:lvl1pPr>
          </a:lstStyle>
          <a:p>
            <a:pPr>
              <a:defRPr/>
            </a:pPr>
            <a:fld id="{B46AF4E1-E39C-4F86-ADDB-D91DB49C52F4}" type="datetime1">
              <a:rPr lang="ru-RU" altLang="ru-RU" smtClean="0"/>
              <a:t>25.11.2017</a:t>
            </a:fld>
            <a:endParaRPr lang="ru-RU" altLang="ru-RU"/>
          </a:p>
        </p:txBody>
      </p:sp>
    </p:spTree>
    <p:extLst>
      <p:ext uri="{BB962C8B-B14F-4D97-AF65-F5344CB8AC3E}">
        <p14:creationId xmlns:p14="http://schemas.microsoft.com/office/powerpoint/2010/main" val="851147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8" name="Rectangle 3"/>
          <p:cNvSpPr>
            <a:spLocks noGrp="1" noChangeArrowheads="1"/>
          </p:cNvSpPr>
          <p:nvPr>
            <p:ph type="sldNum" sz="quarter" idx="11"/>
          </p:nvPr>
        </p:nvSpPr>
        <p:spPr>
          <a:ln/>
        </p:spPr>
        <p:txBody>
          <a:bodyPr/>
          <a:lstStyle>
            <a:lvl1pPr>
              <a:defRPr/>
            </a:lvl1pPr>
          </a:lstStyle>
          <a:p>
            <a:pPr>
              <a:defRPr/>
            </a:pPr>
            <a:fld id="{5E495AF7-E06D-45BD-94E5-3F4196875A95}" type="slidenum">
              <a:rPr lang="ru-RU" altLang="ru-RU"/>
              <a:pPr>
                <a:defRPr/>
              </a:pPr>
              <a:t>‹#›</a:t>
            </a:fld>
            <a:endParaRPr lang="ru-RU" altLang="ru-RU"/>
          </a:p>
        </p:txBody>
      </p:sp>
      <p:sp>
        <p:nvSpPr>
          <p:cNvPr id="9" name="Rectangle 16"/>
          <p:cNvSpPr>
            <a:spLocks noGrp="1" noChangeArrowheads="1"/>
          </p:cNvSpPr>
          <p:nvPr>
            <p:ph type="dt" sz="half" idx="12"/>
          </p:nvPr>
        </p:nvSpPr>
        <p:spPr>
          <a:ln/>
        </p:spPr>
        <p:txBody>
          <a:bodyPr/>
          <a:lstStyle>
            <a:lvl1pPr>
              <a:defRPr/>
            </a:lvl1pPr>
          </a:lstStyle>
          <a:p>
            <a:pPr>
              <a:defRPr/>
            </a:pPr>
            <a:fld id="{8A0FDC07-8284-45BB-AD3B-D79AB220D26B}" type="datetime1">
              <a:rPr lang="ru-RU" altLang="ru-RU" smtClean="0"/>
              <a:t>25.11.2017</a:t>
            </a:fld>
            <a:endParaRPr lang="ru-RU" altLang="ru-RU"/>
          </a:p>
        </p:txBody>
      </p:sp>
    </p:spTree>
    <p:extLst>
      <p:ext uri="{BB962C8B-B14F-4D97-AF65-F5344CB8AC3E}">
        <p14:creationId xmlns:p14="http://schemas.microsoft.com/office/powerpoint/2010/main" val="876776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0EF86961-6523-441E-9E08-3BD928C6BC1C}" type="datetime1">
              <a:rPr lang="ru-RU" smtClean="0">
                <a:solidFill>
                  <a:srgbClr val="000000"/>
                </a:solidFill>
              </a:rPr>
              <a:t>25.11.2017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172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4FD910CB-EC28-4E98-B431-96DF8B16A798}"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897831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287469E4-5493-4347-9AFD-03647BFF3338}"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815852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8ECB6EAF-554B-42BB-9F44-778D55D9BFE0}"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19160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669FE549-AA89-4745-8A65-D3468331572A}"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AC4938F6-0C53-4936-BD64-E9BF023615CC}" type="datetime1">
              <a:rPr lang="ru-RU" altLang="ru-RU" smtClean="0"/>
              <a:t>25.11.2017</a:t>
            </a:fld>
            <a:endParaRPr lang="ru-RU" altLang="ru-RU"/>
          </a:p>
        </p:txBody>
      </p:sp>
    </p:spTree>
    <p:extLst>
      <p:ext uri="{BB962C8B-B14F-4D97-AF65-F5344CB8AC3E}">
        <p14:creationId xmlns:p14="http://schemas.microsoft.com/office/powerpoint/2010/main" val="3905509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99DB28E2-3E42-43D4-999B-DC97EACC75AE}"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03604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BD4D6C4A-721D-4BF0-AEEA-E961A348F76D}"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674370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909441D8-41B9-4D1F-BE88-110C9C961906}"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62906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F71BCBD9-3265-4884-ACB1-39404DC81D56}"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01237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9A9547EB-7CEA-48C0-8D28-90F1C55E418C}"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412305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EB444230-4F44-4BB7-86D8-C1AB860E3386}"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21126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3F6786CD-3875-459E-B4F1-B3EDCF017EA0}"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687788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C74D98B7-AC81-4835-B14C-6DEE5A6CAC58}"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47112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0BBD95F2-7A36-41B8-803B-3600819EAFF7}"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206613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FCC6F9E7-7423-4D95-B612-E759916D013D}"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83744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6ACD27C5-6CB6-4F82-B5FF-9CE20F95021B}"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02DF9164-189F-47CE-8F9F-B3E2472BF322}" type="datetime1">
              <a:rPr lang="ru-RU" altLang="ru-RU" smtClean="0"/>
              <a:t>25.11.2017</a:t>
            </a:fld>
            <a:endParaRPr lang="ru-RU" altLang="ru-RU"/>
          </a:p>
        </p:txBody>
      </p:sp>
    </p:spTree>
    <p:extLst>
      <p:ext uri="{BB962C8B-B14F-4D97-AF65-F5344CB8AC3E}">
        <p14:creationId xmlns:p14="http://schemas.microsoft.com/office/powerpoint/2010/main" val="727111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010A5308-7955-4072-968E-6CF5C7449BCA}"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438961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D2442223-94B2-4B49-9B2C-554D0C585B5C}" type="datetime1">
              <a:rPr lang="ru-RU" smtClean="0">
                <a:solidFill>
                  <a:srgbClr val="000000"/>
                </a:solidFill>
              </a:rPr>
              <a:t>25.11.2017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06751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17201CDA-95E9-4C1D-A1D2-599CA9C0AB2E}"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386491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63AB618B-E1BF-4D96-A0F6-B3DD6A43C235}"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628656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AE645CBF-E13E-4728-8699-B34A353ABB83}"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005515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22C06937-D937-4609-AB3F-229DDE0C6858}"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44352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F2D7B3DD-1EA9-48F9-AD93-4935B61D3244}"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703067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5882AA6C-06D8-4069-9505-691D5F448F07}"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604578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450C9572-5FC0-49A1-8D75-0F33555BBF3F}"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974213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A23E92F9-3A8D-4F62-B5A0-4B3DEE8CDB14}"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48956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1F420633-21A8-4C70-8210-17F563EC445E}"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82CDCF57-0000-43D1-8B31-0BAFDFDCA79D}" type="datetime1">
              <a:rPr lang="ru-RU" altLang="ru-RU" smtClean="0"/>
              <a:t>25.11.2017</a:t>
            </a:fld>
            <a:endParaRPr lang="ru-RU" altLang="ru-RU"/>
          </a:p>
        </p:txBody>
      </p:sp>
    </p:spTree>
    <p:extLst>
      <p:ext uri="{BB962C8B-B14F-4D97-AF65-F5344CB8AC3E}">
        <p14:creationId xmlns:p14="http://schemas.microsoft.com/office/powerpoint/2010/main" val="2758646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6DFA93AF-4FB2-4246-A09E-6BA317B9FE0E}"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837765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93E36E27-E2DD-4C9D-A75E-38AD36F9E1A1}"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059599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180D2F46-7128-4EC1-BEA8-CF94EE9229AC}"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4193700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A9960055-067D-41D1-B271-2EEE368C41AC}"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473387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8EC2B621-E9BB-4F7A-A1E5-3095E460D0F9}"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812492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5D5B8F2D-5AA4-4D82-B05F-6EF93A12CA46}"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950199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044F7980-7BAC-41DF-B882-B469A4F6FDA8}" type="datetime1">
              <a:rPr lang="ru-RU" smtClean="0">
                <a:solidFill>
                  <a:srgbClr val="000000"/>
                </a:solidFill>
              </a:rPr>
              <a:t>25.11.2017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02177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635311FC-428F-4A5B-AE32-F84CEF09C23C}"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25892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B1383B8C-CE5C-4B85-9075-8151541D84C6}"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080487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BCB6629C-CFBB-4056-B845-CD6A9B9BAF75}"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93814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8" name="Rectangle 3"/>
          <p:cNvSpPr>
            <a:spLocks noGrp="1" noChangeArrowheads="1"/>
          </p:cNvSpPr>
          <p:nvPr>
            <p:ph type="sldNum" sz="quarter" idx="11"/>
          </p:nvPr>
        </p:nvSpPr>
        <p:spPr>
          <a:ln/>
        </p:spPr>
        <p:txBody>
          <a:bodyPr/>
          <a:lstStyle>
            <a:lvl1pPr>
              <a:defRPr/>
            </a:lvl1pPr>
          </a:lstStyle>
          <a:p>
            <a:pPr>
              <a:defRPr/>
            </a:pPr>
            <a:fld id="{8774D378-9FF3-44F7-8BD6-99390543492F}" type="slidenum">
              <a:rPr lang="ru-RU" altLang="ru-RU"/>
              <a:pPr>
                <a:defRPr/>
              </a:pPr>
              <a:t>‹#›</a:t>
            </a:fld>
            <a:endParaRPr lang="ru-RU" altLang="ru-RU"/>
          </a:p>
        </p:txBody>
      </p:sp>
      <p:sp>
        <p:nvSpPr>
          <p:cNvPr id="9" name="Rectangle 16"/>
          <p:cNvSpPr>
            <a:spLocks noGrp="1" noChangeArrowheads="1"/>
          </p:cNvSpPr>
          <p:nvPr>
            <p:ph type="dt" sz="half" idx="12"/>
          </p:nvPr>
        </p:nvSpPr>
        <p:spPr>
          <a:ln/>
        </p:spPr>
        <p:txBody>
          <a:bodyPr/>
          <a:lstStyle>
            <a:lvl1pPr>
              <a:defRPr/>
            </a:lvl1pPr>
          </a:lstStyle>
          <a:p>
            <a:pPr>
              <a:defRPr/>
            </a:pPr>
            <a:fld id="{184641FB-2C55-418C-BA7C-C2A6DF92D283}" type="datetime1">
              <a:rPr lang="ru-RU" altLang="ru-RU" smtClean="0"/>
              <a:t>25.11.2017</a:t>
            </a:fld>
            <a:endParaRPr lang="ru-RU" altLang="ru-RU"/>
          </a:p>
        </p:txBody>
      </p:sp>
    </p:spTree>
    <p:extLst>
      <p:ext uri="{BB962C8B-B14F-4D97-AF65-F5344CB8AC3E}">
        <p14:creationId xmlns:p14="http://schemas.microsoft.com/office/powerpoint/2010/main" val="1397004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3465C93D-6A87-4722-A4AB-2C068D045D43}"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947005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7D19A3D7-3F9C-4B61-9E6C-7E00961D999F}"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648765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38F8D582-1342-4F99-9F52-F46D35837EDD}"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4109156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8B0FA65C-7B0B-4E8C-A295-62156DE7A4A8}"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261640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D5171DBE-EDF6-4851-879B-C7E461CD18C9}"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770412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FB7F08B0-7D45-4F3F-B447-34E8B55BA404}"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400432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D35CE5A6-2BD2-40FD-A093-0D3E1F5ED354}"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838827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8D050C09-3060-4373-B522-1F6403091194}"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14790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3221EF30-6B33-4755-BFFF-7072D5D26350}"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685473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5424B909-BBF0-45DD-BA99-B97C09F20089}"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74131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4" name="Rectangle 3"/>
          <p:cNvSpPr>
            <a:spLocks noGrp="1" noChangeArrowheads="1"/>
          </p:cNvSpPr>
          <p:nvPr>
            <p:ph type="sldNum" sz="quarter" idx="11"/>
          </p:nvPr>
        </p:nvSpPr>
        <p:spPr>
          <a:ln/>
        </p:spPr>
        <p:txBody>
          <a:bodyPr/>
          <a:lstStyle>
            <a:lvl1pPr>
              <a:defRPr/>
            </a:lvl1pPr>
          </a:lstStyle>
          <a:p>
            <a:pPr>
              <a:defRPr/>
            </a:pPr>
            <a:fld id="{134CB538-5C74-4960-BC85-F4879AEF49D4}" type="slidenum">
              <a:rPr lang="ru-RU" altLang="ru-RU"/>
              <a:pPr>
                <a:defRPr/>
              </a:pPr>
              <a:t>‹#›</a:t>
            </a:fld>
            <a:endParaRPr lang="ru-RU" altLang="ru-RU"/>
          </a:p>
        </p:txBody>
      </p:sp>
      <p:sp>
        <p:nvSpPr>
          <p:cNvPr id="5" name="Rectangle 16"/>
          <p:cNvSpPr>
            <a:spLocks noGrp="1" noChangeArrowheads="1"/>
          </p:cNvSpPr>
          <p:nvPr>
            <p:ph type="dt" sz="half" idx="12"/>
          </p:nvPr>
        </p:nvSpPr>
        <p:spPr>
          <a:ln/>
        </p:spPr>
        <p:txBody>
          <a:bodyPr/>
          <a:lstStyle>
            <a:lvl1pPr>
              <a:defRPr/>
            </a:lvl1pPr>
          </a:lstStyle>
          <a:p>
            <a:pPr>
              <a:defRPr/>
            </a:pPr>
            <a:fld id="{51BF7F9E-B082-48D1-8573-FC80AF535757}" type="datetime1">
              <a:rPr lang="ru-RU" altLang="ru-RU" smtClean="0"/>
              <a:t>25.11.2017</a:t>
            </a:fld>
            <a:endParaRPr lang="ru-RU" altLang="ru-RU"/>
          </a:p>
        </p:txBody>
      </p:sp>
    </p:spTree>
    <p:extLst>
      <p:ext uri="{BB962C8B-B14F-4D97-AF65-F5344CB8AC3E}">
        <p14:creationId xmlns:p14="http://schemas.microsoft.com/office/powerpoint/2010/main" val="2902427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F409B25E-4D05-4654-9975-EABBF7B7AD0C}"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50513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3" name="Rectangle 3"/>
          <p:cNvSpPr>
            <a:spLocks noGrp="1" noChangeArrowheads="1"/>
          </p:cNvSpPr>
          <p:nvPr>
            <p:ph type="sldNum" sz="quarter" idx="11"/>
          </p:nvPr>
        </p:nvSpPr>
        <p:spPr>
          <a:ln/>
        </p:spPr>
        <p:txBody>
          <a:bodyPr/>
          <a:lstStyle>
            <a:lvl1pPr>
              <a:defRPr/>
            </a:lvl1pPr>
          </a:lstStyle>
          <a:p>
            <a:pPr>
              <a:defRPr/>
            </a:pPr>
            <a:fld id="{ECF08016-004C-48A7-971A-6F9E96B6A3B9}" type="slidenum">
              <a:rPr lang="ru-RU" altLang="ru-RU"/>
              <a:pPr>
                <a:defRPr/>
              </a:pPr>
              <a:t>‹#›</a:t>
            </a:fld>
            <a:endParaRPr lang="ru-RU" altLang="ru-RU"/>
          </a:p>
        </p:txBody>
      </p:sp>
      <p:sp>
        <p:nvSpPr>
          <p:cNvPr id="4" name="Rectangle 16"/>
          <p:cNvSpPr>
            <a:spLocks noGrp="1" noChangeArrowheads="1"/>
          </p:cNvSpPr>
          <p:nvPr>
            <p:ph type="dt" sz="half" idx="12"/>
          </p:nvPr>
        </p:nvSpPr>
        <p:spPr>
          <a:ln/>
        </p:spPr>
        <p:txBody>
          <a:bodyPr/>
          <a:lstStyle>
            <a:lvl1pPr>
              <a:defRPr/>
            </a:lvl1pPr>
          </a:lstStyle>
          <a:p>
            <a:pPr>
              <a:defRPr/>
            </a:pPr>
            <a:fld id="{F3D83505-A9A7-4C2D-960E-81159D267CF9}" type="datetime1">
              <a:rPr lang="ru-RU" altLang="ru-RU" smtClean="0"/>
              <a:t>25.11.2017</a:t>
            </a:fld>
            <a:endParaRPr lang="ru-RU" altLang="ru-RU"/>
          </a:p>
        </p:txBody>
      </p:sp>
    </p:spTree>
    <p:extLst>
      <p:ext uri="{BB962C8B-B14F-4D97-AF65-F5344CB8AC3E}">
        <p14:creationId xmlns:p14="http://schemas.microsoft.com/office/powerpoint/2010/main" val="401233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EAB6A65B-BC21-45F8-919F-59E2E181FA70}"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4D4F6288-28EC-40FC-927E-B9FFDE2F75C4}" type="datetime1">
              <a:rPr lang="ru-RU" altLang="ru-RU" smtClean="0"/>
              <a:t>25.11.2017</a:t>
            </a:fld>
            <a:endParaRPr lang="ru-RU" altLang="ru-RU"/>
          </a:p>
        </p:txBody>
      </p:sp>
    </p:spTree>
    <p:extLst>
      <p:ext uri="{BB962C8B-B14F-4D97-AF65-F5344CB8AC3E}">
        <p14:creationId xmlns:p14="http://schemas.microsoft.com/office/powerpoint/2010/main" val="170603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33A7A3BB-4E2F-4250-9306-03100489C71E}"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D21CF9D2-D31A-4649-AC6A-2F93136F8B15}" type="datetime1">
              <a:rPr lang="ru-RU" altLang="ru-RU" smtClean="0"/>
              <a:t>25.11.2017</a:t>
            </a:fld>
            <a:endParaRPr lang="ru-RU" altLang="ru-RU"/>
          </a:p>
        </p:txBody>
      </p:sp>
    </p:spTree>
    <p:extLst>
      <p:ext uri="{BB962C8B-B14F-4D97-AF65-F5344CB8AC3E}">
        <p14:creationId xmlns:p14="http://schemas.microsoft.com/office/powerpoint/2010/main" val="56548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a:defRPr/>
            </a:pPr>
            <a:fld id="{00E24415-4C2D-436A-B274-3C9BFD56740E}" type="slidenum">
              <a:rPr lang="ru-RU" altLang="ru-RU"/>
              <a:pPr>
                <a:defRPr/>
              </a:pPr>
              <a:t>‹#›</a:t>
            </a:fld>
            <a:endParaRPr lang="ru-RU" altLang="ru-RU"/>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fld id="{6591FB73-BDC3-471D-ABD8-CACA6D2C2A09}" type="datetime1">
              <a:rPr lang="ru-RU" altLang="ru-RU" smtClean="0"/>
              <a:t>25.11.2017</a:t>
            </a:fld>
            <a:endParaRPr lang="ru-RU" altLang="ru-RU"/>
          </a:p>
        </p:txBody>
      </p:sp>
    </p:spTree>
  </p:cSld>
  <p:clrMap bg1="lt1" tx1="dk1" bg2="lt2" tx2="dk2" accent1="accent1" accent2="accent2" accent3="accent3" accent4="accent4" accent5="accent5" accent6="accent6" hlink="hlink" folHlink="folHlink"/>
  <p:sldLayoutIdLst>
    <p:sldLayoutId id="2147483929"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hf hdr="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ru-RU" smtClean="0">
                <a:solidFill>
                  <a:srgbClr val="000000"/>
                </a:solidFill>
                <a:latin typeface="Arial"/>
              </a:rPr>
              <a:t>Ососков-Гончаров_Глубокие нейросети_</a:t>
            </a:r>
            <a:r>
              <a:rPr lang="en-US" smtClean="0">
                <a:solidFill>
                  <a:srgbClr val="000000"/>
                </a:solidFill>
                <a:latin typeface="Arial"/>
              </a:rPr>
              <a:t>NEC-2017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4C53AC58-07F7-4CF4-9FF8-09D254F911C6}" type="datetime1">
              <a:rPr lang="ru-RU" smtClean="0">
                <a:solidFill>
                  <a:srgbClr val="000000"/>
                </a:solidFill>
                <a:latin typeface="Arial"/>
              </a:rPr>
              <a:t>25.11.2017</a:t>
            </a:fld>
            <a:endParaRPr lang="ru-RU">
              <a:solidFill>
                <a:srgbClr val="000000"/>
              </a:solidFill>
              <a:latin typeface="Arial"/>
            </a:endParaRPr>
          </a:p>
        </p:txBody>
      </p:sp>
    </p:spTree>
    <p:extLst>
      <p:ext uri="{BB962C8B-B14F-4D97-AF65-F5344CB8AC3E}">
        <p14:creationId xmlns:p14="http://schemas.microsoft.com/office/powerpoint/2010/main" val="23481974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ru-RU" smtClean="0">
                <a:solidFill>
                  <a:srgbClr val="000000"/>
                </a:solidFill>
                <a:latin typeface="Arial"/>
              </a:rPr>
              <a:t>Ососков-Гончаров_Глубокие нейросети_</a:t>
            </a:r>
            <a:r>
              <a:rPr lang="en-US" smtClean="0">
                <a:solidFill>
                  <a:srgbClr val="000000"/>
                </a:solidFill>
                <a:latin typeface="Arial"/>
              </a:rPr>
              <a:t>NEC-2017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E913FE93-BEEC-4558-98D6-384E78CF0DFC}" type="datetime1">
              <a:rPr lang="ru-RU" smtClean="0">
                <a:solidFill>
                  <a:srgbClr val="000000"/>
                </a:solidFill>
                <a:latin typeface="Arial"/>
              </a:rPr>
              <a:t>25.11.2017</a:t>
            </a:fld>
            <a:endParaRPr lang="ru-RU">
              <a:solidFill>
                <a:srgbClr val="000000"/>
              </a:solidFill>
              <a:latin typeface="Arial"/>
            </a:endParaRPr>
          </a:p>
        </p:txBody>
      </p:sp>
    </p:spTree>
    <p:extLst>
      <p:ext uri="{BB962C8B-B14F-4D97-AF65-F5344CB8AC3E}">
        <p14:creationId xmlns:p14="http://schemas.microsoft.com/office/powerpoint/2010/main" val="216345884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ru-RU" smtClean="0">
                <a:solidFill>
                  <a:srgbClr val="000000"/>
                </a:solidFill>
                <a:latin typeface="Arial"/>
              </a:rPr>
              <a:t>Ососков-Гончаров_Глубокие нейросети_</a:t>
            </a:r>
            <a:r>
              <a:rPr lang="en-US" smtClean="0">
                <a:solidFill>
                  <a:srgbClr val="000000"/>
                </a:solidFill>
                <a:latin typeface="Arial"/>
              </a:rPr>
              <a:t>NEC-2017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A3456CB9-C22A-4F55-AE01-D85252C44878}" type="datetime1">
              <a:rPr lang="ru-RU" smtClean="0">
                <a:solidFill>
                  <a:srgbClr val="000000"/>
                </a:solidFill>
                <a:latin typeface="Arial"/>
              </a:rPr>
              <a:t>25.11.2017</a:t>
            </a:fld>
            <a:endParaRPr lang="ru-RU">
              <a:solidFill>
                <a:srgbClr val="000000"/>
              </a:solidFill>
              <a:latin typeface="Arial"/>
            </a:endParaRPr>
          </a:p>
        </p:txBody>
      </p:sp>
    </p:spTree>
    <p:extLst>
      <p:ext uri="{BB962C8B-B14F-4D97-AF65-F5344CB8AC3E}">
        <p14:creationId xmlns:p14="http://schemas.microsoft.com/office/powerpoint/2010/main" val="175012988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mailto:ososkov@jinr.ru"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slideLayout" Target="../slideLayouts/slideLayout22.xml"/><Relationship Id="rId1" Type="http://schemas.openxmlformats.org/officeDocument/2006/relationships/vmlDrawing" Target="../drawings/vmlDrawing5.v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notesSlide" Target="../notesSlides/notesSlide2.xml"/><Relationship Id="rId7" Type="http://schemas.microsoft.com/office/2007/relationships/hdphoto" Target="../media/hdphoto3.wdp"/><Relationship Id="rId2" Type="http://schemas.openxmlformats.org/officeDocument/2006/relationships/slideLayout" Target="../slideLayouts/slideLayout22.xml"/><Relationship Id="rId1" Type="http://schemas.openxmlformats.org/officeDocument/2006/relationships/vmlDrawing" Target="../drawings/vmlDrawing6.v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3.xml"/><Relationship Id="rId7" Type="http://schemas.openxmlformats.org/officeDocument/2006/relationships/image" Target="../media/image32.png"/><Relationship Id="rId2" Type="http://schemas.openxmlformats.org/officeDocument/2006/relationships/slideLayout" Target="../slideLayouts/slideLayout2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hyperlink" Target="https://en.wikipedia.org/wiki/Deep_learn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s.wikipedia.org/wiki/Camillo_Golgi" TargetMode="Externa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2.xml"/><Relationship Id="rId4" Type="http://schemas.openxmlformats.org/officeDocument/2006/relationships/image" Target="../media/image440.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geektimes.ru/post/74326/" TargetMode="External"/><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2.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hyperlink" Target="https://en.wikipedia.org/wiki/Convolutional_neural_networ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hyperlink" Target="https://github.com/Kaliostrogoblin/NEC2017-neural-networks-workshop" TargetMode="Externa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9.w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4.bin"/><Relationship Id="rId7" Type="http://schemas.openxmlformats.org/officeDocument/2006/relationships/image" Target="../media/image18.png"/><Relationship Id="rId2" Type="http://schemas.openxmlformats.org/officeDocument/2006/relationships/slideLayout" Target="../slideLayouts/slideLayout2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9.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1" y="1828800"/>
            <a:ext cx="8991600" cy="2209800"/>
          </a:xfrm>
        </p:spPr>
        <p:txBody>
          <a:bodyPr/>
          <a:lstStyle/>
          <a:p>
            <a:pPr algn="ctr"/>
            <a:r>
              <a:rPr lang="ru-RU" altLang="ru-RU" sz="4400" b="1" dirty="0" smtClean="0"/>
              <a:t>Введение в глубокие </a:t>
            </a:r>
            <a:br>
              <a:rPr lang="ru-RU" altLang="ru-RU" sz="4400" b="1" dirty="0" smtClean="0"/>
            </a:br>
            <a:r>
              <a:rPr lang="ru-RU" altLang="ru-RU" sz="4400" b="1" dirty="0" smtClean="0"/>
              <a:t>нейронные сети</a:t>
            </a:r>
            <a:endParaRPr lang="ru-RU" sz="4400" dirty="0"/>
          </a:p>
        </p:txBody>
      </p:sp>
      <p:sp>
        <p:nvSpPr>
          <p:cNvPr id="3077" name="Rectangle 3"/>
          <p:cNvSpPr>
            <a:spLocks noGrp="1" noChangeArrowheads="1"/>
          </p:cNvSpPr>
          <p:nvPr>
            <p:ph type="subTitle" idx="1"/>
          </p:nvPr>
        </p:nvSpPr>
        <p:spPr>
          <a:xfrm>
            <a:off x="0" y="4267200"/>
            <a:ext cx="9252520" cy="2402160"/>
          </a:xfrm>
        </p:spPr>
        <p:txBody>
          <a:bodyPr/>
          <a:lstStyle/>
          <a:p>
            <a:pPr algn="ctr" eaLnBrk="1" hangingPunct="1">
              <a:lnSpc>
                <a:spcPct val="80000"/>
              </a:lnSpc>
            </a:pPr>
            <a:r>
              <a:rPr lang="ru-RU" sz="2800" b="1" dirty="0" err="1">
                <a:solidFill>
                  <a:schemeClr val="bg2">
                    <a:lumMod val="60000"/>
                    <a:lumOff val="40000"/>
                  </a:schemeClr>
                </a:solidFill>
              </a:rPr>
              <a:t>Ососков</a:t>
            </a:r>
            <a:r>
              <a:rPr lang="ru-RU" sz="2800" b="1" dirty="0">
                <a:solidFill>
                  <a:schemeClr val="bg2">
                    <a:lumMod val="60000"/>
                    <a:lumOff val="40000"/>
                  </a:schemeClr>
                </a:solidFill>
              </a:rPr>
              <a:t> Г. А.</a:t>
            </a:r>
            <a:r>
              <a:rPr lang="en-US" altLang="ru-RU" sz="2800" b="1" dirty="0" smtClean="0"/>
              <a:t>,</a:t>
            </a:r>
            <a:r>
              <a:rPr lang="en-GB" sz="2800" b="1" dirty="0">
                <a:solidFill>
                  <a:schemeClr val="accent5">
                    <a:lumMod val="50000"/>
                  </a:schemeClr>
                </a:solidFill>
              </a:rPr>
              <a:t> </a:t>
            </a:r>
            <a:r>
              <a:rPr lang="ru-RU" altLang="ru-RU" sz="2800" b="1" dirty="0">
                <a:solidFill>
                  <a:srgbClr val="0000FF"/>
                </a:solidFill>
              </a:rPr>
              <a:t>Гончаров П.В., </a:t>
            </a:r>
            <a:endParaRPr lang="en-GB" sz="2800" b="1" dirty="0">
              <a:solidFill>
                <a:schemeClr val="accent5">
                  <a:lumMod val="50000"/>
                </a:schemeClr>
              </a:solidFill>
            </a:endParaRPr>
          </a:p>
          <a:p>
            <a:pPr algn="ctr" eaLnBrk="1" hangingPunct="1">
              <a:lnSpc>
                <a:spcPct val="80000"/>
              </a:lnSpc>
            </a:pPr>
            <a:r>
              <a:rPr lang="ru-RU" altLang="ru-RU" sz="2000" b="1" dirty="0" smtClean="0">
                <a:solidFill>
                  <a:srgbClr val="0033CC"/>
                </a:solidFill>
              </a:rPr>
              <a:t>Лаборатория </a:t>
            </a:r>
            <a:r>
              <a:rPr lang="ru-RU" altLang="ru-RU" sz="2000" b="1" dirty="0">
                <a:solidFill>
                  <a:srgbClr val="0033CC"/>
                </a:solidFill>
              </a:rPr>
              <a:t>Информационных Технологий, </a:t>
            </a:r>
          </a:p>
          <a:p>
            <a:pPr algn="ctr" eaLnBrk="1" hangingPunct="1">
              <a:lnSpc>
                <a:spcPct val="80000"/>
              </a:lnSpc>
            </a:pPr>
            <a:r>
              <a:rPr lang="ru-RU" altLang="ru-RU" sz="2000" b="1" dirty="0">
                <a:solidFill>
                  <a:srgbClr val="0033CC"/>
                </a:solidFill>
              </a:rPr>
              <a:t>Объединенного института ядерных исследований </a:t>
            </a:r>
            <a:endParaRPr lang="ru-RU" altLang="ru-RU" sz="2000" b="1" dirty="0" smtClean="0">
              <a:solidFill>
                <a:srgbClr val="0033CC"/>
              </a:solidFill>
            </a:endParaRPr>
          </a:p>
          <a:p>
            <a:pPr algn="ctr" eaLnBrk="1" hangingPunct="1">
              <a:lnSpc>
                <a:spcPct val="80000"/>
              </a:lnSpc>
            </a:pPr>
            <a:r>
              <a:rPr lang="en-US" altLang="ru-RU" sz="1200" dirty="0" smtClean="0">
                <a:solidFill>
                  <a:schemeClr val="accent5">
                    <a:lumMod val="50000"/>
                  </a:schemeClr>
                </a:solidFill>
              </a:rPr>
              <a:t>email</a:t>
            </a:r>
            <a:r>
              <a:rPr lang="en-US" altLang="ru-RU" sz="1200" dirty="0">
                <a:solidFill>
                  <a:schemeClr val="accent5">
                    <a:lumMod val="50000"/>
                  </a:schemeClr>
                </a:solidFill>
              </a:rPr>
              <a:t>: </a:t>
            </a:r>
            <a:r>
              <a:rPr lang="en-GB" altLang="ru-RU" sz="1200" dirty="0" smtClean="0">
                <a:solidFill>
                  <a:schemeClr val="accent5">
                    <a:lumMod val="50000"/>
                  </a:schemeClr>
                </a:solidFill>
                <a:hlinkClick r:id="rId2"/>
              </a:rPr>
              <a:t>ososkov@jinr.ru</a:t>
            </a:r>
            <a:endParaRPr lang="en-GB" altLang="ru-RU" sz="1200" dirty="0">
              <a:solidFill>
                <a:schemeClr val="accent5">
                  <a:lumMod val="50000"/>
                </a:schemeClr>
              </a:solidFill>
            </a:endParaRPr>
          </a:p>
        </p:txBody>
      </p:sp>
      <p:pic>
        <p:nvPicPr>
          <p:cNvPr id="7" name="Рисунок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15" y="18519"/>
            <a:ext cx="1151409" cy="1034217"/>
          </a:xfrm>
          <a:prstGeom prst="rect">
            <a:avLst/>
          </a:prstGeom>
          <a:noFill/>
          <a:ln>
            <a:noFill/>
          </a:ln>
        </p:spPr>
      </p:pic>
      <p:sp>
        <p:nvSpPr>
          <p:cNvPr id="2" name="AutoShape 2" descr="http://sfy-conf.ru/assets/img/logo-conf.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Прямоугольник 2"/>
          <p:cNvSpPr/>
          <p:nvPr/>
        </p:nvSpPr>
        <p:spPr>
          <a:xfrm>
            <a:off x="1403648" y="6702"/>
            <a:ext cx="6408712" cy="769441"/>
          </a:xfrm>
          <a:prstGeom prst="rect">
            <a:avLst/>
          </a:prstGeom>
        </p:spPr>
        <p:txBody>
          <a:bodyPr wrap="square">
            <a:spAutoFit/>
          </a:bodyPr>
          <a:lstStyle/>
          <a:p>
            <a:pPr algn="ctr" defTabSz="914400" eaLnBrk="1" hangingPunct="1"/>
            <a:r>
              <a:rPr lang="en-US" sz="1600" dirty="0">
                <a:solidFill>
                  <a:srgbClr val="0033CC"/>
                </a:solidFill>
                <a:effectLst/>
              </a:rPr>
              <a:t>2nd International School on </a:t>
            </a:r>
            <a:endParaRPr lang="ru-RU" sz="1600" dirty="0">
              <a:solidFill>
                <a:srgbClr val="0033CC"/>
              </a:solidFill>
              <a:effectLst/>
            </a:endParaRPr>
          </a:p>
          <a:p>
            <a:pPr algn="ctr" defTabSz="914400" eaLnBrk="1" hangingPunct="1"/>
            <a:r>
              <a:rPr lang="en-US" sz="1600" dirty="0">
                <a:solidFill>
                  <a:srgbClr val="0033CC"/>
                </a:solidFill>
                <a:effectLst/>
              </a:rPr>
              <a:t>Heterogeneous Computing Infrastructure-</a:t>
            </a:r>
            <a:r>
              <a:rPr lang="ru-RU" sz="1600" dirty="0">
                <a:solidFill>
                  <a:srgbClr val="0033CC"/>
                </a:solidFill>
                <a:effectLst/>
              </a:rPr>
              <a:t> </a:t>
            </a:r>
            <a:r>
              <a:rPr lang="en-US" sz="1600" dirty="0">
                <a:solidFill>
                  <a:schemeClr val="accent5">
                    <a:lumMod val="50000"/>
                  </a:schemeClr>
                </a:solidFill>
                <a:effectLst/>
              </a:rPr>
              <a:t>NEC'201</a:t>
            </a:r>
            <a:r>
              <a:rPr lang="ru-RU" sz="1600" dirty="0">
                <a:solidFill>
                  <a:schemeClr val="accent5">
                    <a:lumMod val="50000"/>
                  </a:schemeClr>
                </a:solidFill>
                <a:effectLst/>
              </a:rPr>
              <a:t>7</a:t>
            </a:r>
          </a:p>
          <a:p>
            <a:pPr algn="ctr" defTabSz="914400" eaLnBrk="1" hangingPunct="1"/>
            <a:r>
              <a:rPr lang="en-US" sz="1200" dirty="0" smtClean="0">
                <a:solidFill>
                  <a:schemeClr val="accent5">
                    <a:lumMod val="50000"/>
                  </a:schemeClr>
                </a:solidFill>
                <a:effectLst/>
              </a:rPr>
              <a:t>Montenegro</a:t>
            </a:r>
            <a:r>
              <a:rPr lang="en-US" sz="1200" dirty="0">
                <a:solidFill>
                  <a:schemeClr val="accent5">
                    <a:lumMod val="50000"/>
                  </a:schemeClr>
                </a:solidFill>
                <a:effectLst/>
              </a:rPr>
              <a:t>, </a:t>
            </a:r>
            <a:r>
              <a:rPr lang="en-US" sz="1200" dirty="0" err="1">
                <a:solidFill>
                  <a:schemeClr val="accent5">
                    <a:lumMod val="50000"/>
                  </a:schemeClr>
                </a:solidFill>
                <a:effectLst/>
              </a:rPr>
              <a:t>Budva</a:t>
            </a:r>
            <a:r>
              <a:rPr lang="en-US" sz="1200" dirty="0">
                <a:solidFill>
                  <a:schemeClr val="accent5">
                    <a:lumMod val="50000"/>
                  </a:schemeClr>
                </a:solidFill>
                <a:effectLst/>
              </a:rPr>
              <a:t>, </a:t>
            </a:r>
            <a:r>
              <a:rPr lang="en-US" sz="1200" dirty="0" err="1">
                <a:solidFill>
                  <a:schemeClr val="accent5">
                    <a:lumMod val="50000"/>
                  </a:schemeClr>
                </a:solidFill>
                <a:effectLst/>
              </a:rPr>
              <a:t>Becici</a:t>
            </a:r>
            <a:r>
              <a:rPr lang="en-US" sz="1200" dirty="0">
                <a:solidFill>
                  <a:schemeClr val="accent5">
                    <a:lumMod val="50000"/>
                  </a:schemeClr>
                </a:solidFill>
                <a:effectLst/>
              </a:rPr>
              <a:t>, 25-29 September, 2017</a:t>
            </a:r>
            <a:endParaRPr lang="ru-RU" sz="1200" dirty="0">
              <a:solidFill>
                <a:schemeClr val="accent5">
                  <a:lumMod val="50000"/>
                </a:schemeClr>
              </a:solidFill>
              <a:effectLst/>
            </a:endParaRP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6543" y="11827"/>
            <a:ext cx="1086224" cy="1084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577850" y="125413"/>
            <a:ext cx="85661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1"/>
                </a:solidFill>
                <a:latin typeface="Calibri" pitchFamily="34" charset="0"/>
              </a:defRPr>
            </a:lvl1pPr>
            <a:lvl2pPr algn="ctr">
              <a:defRPr sz="4400">
                <a:solidFill>
                  <a:schemeClr val="tx1"/>
                </a:solidFill>
                <a:latin typeface="Calibri" pitchFamily="34" charset="0"/>
              </a:defRPr>
            </a:lvl2pPr>
            <a:lvl3pPr algn="ctr">
              <a:defRPr sz="4400">
                <a:solidFill>
                  <a:schemeClr val="tx1"/>
                </a:solidFill>
                <a:latin typeface="Calibri" pitchFamily="34" charset="0"/>
              </a:defRPr>
            </a:lvl3pPr>
            <a:lvl4pPr algn="ctr">
              <a:defRPr sz="4400">
                <a:solidFill>
                  <a:schemeClr val="tx1"/>
                </a:solidFill>
                <a:latin typeface="Calibri" pitchFamily="34" charset="0"/>
              </a:defRPr>
            </a:lvl4pPr>
            <a:lvl5pPr algn="ctr">
              <a:defRPr sz="4400">
                <a:solidFill>
                  <a:schemeClr val="tx1"/>
                </a:solidFill>
                <a:latin typeface="Calibri" pitchFamily="34" charset="0"/>
              </a:defRPr>
            </a:lvl5pPr>
            <a:lvl6pPr marL="457200" algn="ctr" fontAlgn="base">
              <a:spcBef>
                <a:spcPct val="0"/>
              </a:spcBef>
              <a:spcAft>
                <a:spcPct val="0"/>
              </a:spcAft>
              <a:defRPr sz="4400">
                <a:solidFill>
                  <a:schemeClr val="tx1"/>
                </a:solidFill>
                <a:latin typeface="Calibri" pitchFamily="34" charset="0"/>
              </a:defRPr>
            </a:lvl6pPr>
            <a:lvl7pPr marL="914400" algn="ctr" fontAlgn="base">
              <a:spcBef>
                <a:spcPct val="0"/>
              </a:spcBef>
              <a:spcAft>
                <a:spcPct val="0"/>
              </a:spcAft>
              <a:defRPr sz="4400">
                <a:solidFill>
                  <a:schemeClr val="tx1"/>
                </a:solidFill>
                <a:latin typeface="Calibri" pitchFamily="34" charset="0"/>
              </a:defRPr>
            </a:lvl7pPr>
            <a:lvl8pPr marL="1371600" algn="ctr" fontAlgn="base">
              <a:spcBef>
                <a:spcPct val="0"/>
              </a:spcBef>
              <a:spcAft>
                <a:spcPct val="0"/>
              </a:spcAft>
              <a:defRPr sz="4400">
                <a:solidFill>
                  <a:schemeClr val="tx1"/>
                </a:solidFill>
                <a:latin typeface="Calibri" pitchFamily="34" charset="0"/>
              </a:defRPr>
            </a:lvl8pPr>
            <a:lvl9pPr marL="1828800" algn="ctr" fontAlgn="base">
              <a:spcBef>
                <a:spcPct val="0"/>
              </a:spcBef>
              <a:spcAft>
                <a:spcPct val="0"/>
              </a:spcAft>
              <a:defRPr sz="4400">
                <a:solidFill>
                  <a:schemeClr val="tx1"/>
                </a:solidFill>
                <a:latin typeface="Calibri" pitchFamily="34" charset="0"/>
              </a:defRPr>
            </a:lvl9pPr>
          </a:lstStyle>
          <a:p>
            <a:pPr algn="r" eaLnBrk="1" hangingPunct="1"/>
            <a:r>
              <a:rPr lang="ru-RU" altLang="ru-RU" sz="3600" b="1" dirty="0">
                <a:solidFill>
                  <a:srgbClr val="0000FF"/>
                </a:solidFill>
                <a:effectLst/>
              </a:rPr>
              <a:t>Применения МСП. </a:t>
            </a:r>
          </a:p>
        </p:txBody>
      </p:sp>
      <p:sp>
        <p:nvSpPr>
          <p:cNvPr id="30725" name="Text Box 5"/>
          <p:cNvSpPr txBox="1">
            <a:spLocks noChangeArrowheads="1"/>
          </p:cNvSpPr>
          <p:nvPr/>
        </p:nvSpPr>
        <p:spPr bwMode="auto">
          <a:xfrm>
            <a:off x="0" y="620688"/>
            <a:ext cx="853244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800100" indent="-342900">
              <a:defRPr>
                <a:solidFill>
                  <a:schemeClr val="tx1"/>
                </a:solidFill>
                <a:latin typeface="Calibri" pitchFamily="34" charset="0"/>
              </a:defRPr>
            </a:lvl2pPr>
            <a:lvl3pPr marL="1308100" indent="-342900">
              <a:defRPr>
                <a:solidFill>
                  <a:schemeClr val="tx1"/>
                </a:solidFill>
                <a:latin typeface="Calibri" pitchFamily="34" charset="0"/>
              </a:defRPr>
            </a:lvl3pPr>
            <a:lvl4pPr marL="1830388" indent="-342900">
              <a:defRPr>
                <a:solidFill>
                  <a:schemeClr val="tx1"/>
                </a:solidFill>
                <a:latin typeface="Calibri" pitchFamily="34" charset="0"/>
              </a:defRPr>
            </a:lvl4pPr>
            <a:lvl5pPr marL="2352675" indent="-342900">
              <a:defRPr>
                <a:solidFill>
                  <a:schemeClr val="tx1"/>
                </a:solidFill>
                <a:latin typeface="Calibri" pitchFamily="34" charset="0"/>
              </a:defRPr>
            </a:lvl5pPr>
            <a:lvl6pPr marL="2809875" indent="-342900" fontAlgn="base">
              <a:spcBef>
                <a:spcPct val="0"/>
              </a:spcBef>
              <a:spcAft>
                <a:spcPct val="0"/>
              </a:spcAft>
              <a:defRPr>
                <a:solidFill>
                  <a:schemeClr val="tx1"/>
                </a:solidFill>
                <a:latin typeface="Calibri" pitchFamily="34" charset="0"/>
              </a:defRPr>
            </a:lvl6pPr>
            <a:lvl7pPr marL="3267075" indent="-342900" fontAlgn="base">
              <a:spcBef>
                <a:spcPct val="0"/>
              </a:spcBef>
              <a:spcAft>
                <a:spcPct val="0"/>
              </a:spcAft>
              <a:defRPr>
                <a:solidFill>
                  <a:schemeClr val="tx1"/>
                </a:solidFill>
                <a:latin typeface="Calibri" pitchFamily="34" charset="0"/>
              </a:defRPr>
            </a:lvl7pPr>
            <a:lvl8pPr marL="3724275" indent="-342900" fontAlgn="base">
              <a:spcBef>
                <a:spcPct val="0"/>
              </a:spcBef>
              <a:spcAft>
                <a:spcPct val="0"/>
              </a:spcAft>
              <a:defRPr>
                <a:solidFill>
                  <a:schemeClr val="tx1"/>
                </a:solidFill>
                <a:latin typeface="Calibri" pitchFamily="34" charset="0"/>
              </a:defRPr>
            </a:lvl8pPr>
            <a:lvl9pPr marL="4181475" indent="-342900" fontAlgn="base">
              <a:spcBef>
                <a:spcPct val="0"/>
              </a:spcBef>
              <a:spcAft>
                <a:spcPct val="0"/>
              </a:spcAft>
              <a:defRPr>
                <a:solidFill>
                  <a:schemeClr val="tx1"/>
                </a:solidFill>
                <a:latin typeface="Calibri" pitchFamily="34" charset="0"/>
              </a:defRPr>
            </a:lvl9pPr>
          </a:lstStyle>
          <a:p>
            <a:r>
              <a:rPr lang="ru-RU" altLang="ru-RU" b="1" dirty="0">
                <a:solidFill>
                  <a:srgbClr val="0000FF"/>
                </a:solidFill>
                <a:latin typeface="Arial" charset="0"/>
              </a:rPr>
              <a:t>2</a:t>
            </a:r>
            <a:r>
              <a:rPr lang="en-US" altLang="ru-RU" sz="2400" b="1" dirty="0">
                <a:solidFill>
                  <a:srgbClr val="0000FF"/>
                </a:solidFill>
                <a:effectLst/>
                <a:latin typeface="Arial" charset="0"/>
              </a:rPr>
              <a:t>. </a:t>
            </a:r>
            <a:r>
              <a:rPr lang="en-US" altLang="ru-RU" sz="2400" b="1" dirty="0">
                <a:solidFill>
                  <a:srgbClr val="0000FF"/>
                </a:solidFill>
                <a:effectLst/>
                <a:latin typeface="Arial Rounded MT Bold" panose="020F0704030504030204" pitchFamily="34" charset="0"/>
              </a:rPr>
              <a:t>Genetics of proteins</a:t>
            </a:r>
            <a:r>
              <a:rPr lang="en-US" altLang="ru-RU" sz="2400" b="1" dirty="0">
                <a:solidFill>
                  <a:srgbClr val="0000FF"/>
                </a:solidFill>
                <a:effectLst/>
              </a:rPr>
              <a:t>. EF-</a:t>
            </a:r>
            <a:r>
              <a:rPr lang="en-US" altLang="ru-RU" sz="2400" b="1" dirty="0" err="1">
                <a:solidFill>
                  <a:srgbClr val="0000FF"/>
                </a:solidFill>
                <a:effectLst/>
              </a:rPr>
              <a:t>densitogram</a:t>
            </a:r>
            <a:r>
              <a:rPr lang="en-US" altLang="ru-RU" sz="2400" dirty="0">
                <a:solidFill>
                  <a:srgbClr val="0000FF"/>
                </a:solidFill>
                <a:effectLst/>
              </a:rPr>
              <a:t> </a:t>
            </a:r>
            <a:r>
              <a:rPr lang="en-US" altLang="ru-RU" sz="2400" b="1" dirty="0">
                <a:solidFill>
                  <a:srgbClr val="0000FF"/>
                </a:solidFill>
                <a:effectLst/>
              </a:rPr>
              <a:t>classifying by  MLP</a:t>
            </a:r>
            <a:endParaRPr lang="ru-RU" altLang="ru-RU" sz="2400" b="1" dirty="0">
              <a:solidFill>
                <a:srgbClr val="0000FF"/>
              </a:solidFill>
              <a:effectLst/>
              <a:latin typeface="Arial" charset="0"/>
            </a:endParaRPr>
          </a:p>
          <a:p>
            <a:endParaRPr lang="en-US" altLang="ru-RU" sz="800" b="1" u="sng" dirty="0">
              <a:solidFill>
                <a:srgbClr val="D53807"/>
              </a:solidFill>
              <a:latin typeface="Arial" charset="0"/>
            </a:endParaRPr>
          </a:p>
          <a:p>
            <a:r>
              <a:rPr lang="en-US" altLang="ru-RU" sz="2400" b="1" dirty="0">
                <a:solidFill>
                  <a:srgbClr val="0000FF"/>
                </a:solidFill>
                <a:effectLst/>
                <a:latin typeface="Arial" charset="0"/>
              </a:rPr>
              <a:t>Important real case, - </a:t>
            </a:r>
            <a:r>
              <a:rPr lang="en-GB" sz="2400" b="1" dirty="0">
                <a:solidFill>
                  <a:srgbClr val="0000FF"/>
                </a:solidFill>
                <a:effectLst/>
              </a:rPr>
              <a:t>durum wheat classification</a:t>
            </a:r>
            <a:endParaRPr lang="en-US" altLang="ru-RU" b="1" dirty="0">
              <a:effectLst/>
              <a:latin typeface="Arial" charset="0"/>
            </a:endParaRPr>
          </a:p>
          <a:p>
            <a:r>
              <a:rPr lang="en-US" altLang="ru-RU" b="1" dirty="0">
                <a:effectLst/>
                <a:latin typeface="Arial" charset="0"/>
              </a:rPr>
              <a:t>The real size of the training sample</a:t>
            </a:r>
            <a:r>
              <a:rPr lang="en-US" altLang="ru-RU" dirty="0">
                <a:effectLst/>
                <a:latin typeface="Arial" charset="0"/>
              </a:rPr>
              <a:t> is </a:t>
            </a:r>
            <a:r>
              <a:rPr lang="ru-RU" dirty="0">
                <a:effectLst/>
              </a:rPr>
              <a:t>3225</a:t>
            </a:r>
            <a:r>
              <a:rPr lang="en-US" altLang="ru-RU" dirty="0" smtClean="0">
                <a:effectLst/>
                <a:latin typeface="Arial" charset="0"/>
              </a:rPr>
              <a:t> </a:t>
            </a:r>
            <a:r>
              <a:rPr lang="en-US" altLang="ru-RU" dirty="0">
                <a:effectLst/>
                <a:latin typeface="Arial" charset="0"/>
              </a:rPr>
              <a:t>EF-</a:t>
            </a:r>
            <a:r>
              <a:rPr lang="en-US" altLang="ru-RU" dirty="0" err="1">
                <a:effectLst/>
                <a:latin typeface="Arial" charset="0"/>
              </a:rPr>
              <a:t>densitogramms</a:t>
            </a:r>
            <a:r>
              <a:rPr lang="en-US" altLang="ru-RU" dirty="0">
                <a:effectLst/>
                <a:latin typeface="Arial" charset="0"/>
              </a:rPr>
              <a:t> for </a:t>
            </a:r>
          </a:p>
          <a:p>
            <a:r>
              <a:rPr lang="en-US" altLang="ru-RU" dirty="0">
                <a:effectLst/>
                <a:latin typeface="Arial" charset="0"/>
              </a:rPr>
              <a:t>50 sorts preliminarily classified by experts for each of wheat sorts</a:t>
            </a:r>
            <a:endParaRPr lang="en-US" altLang="ru-RU" sz="700" dirty="0">
              <a:effectLst/>
              <a:latin typeface="Arial" charset="0"/>
            </a:endParaRPr>
          </a:p>
          <a:p>
            <a:endParaRPr lang="en-US" altLang="ru-RU" sz="800" b="1" dirty="0">
              <a:solidFill>
                <a:srgbClr val="0000FF"/>
              </a:solidFill>
              <a:effectLst/>
              <a:latin typeface="Arial" charset="0"/>
            </a:endParaRPr>
          </a:p>
          <a:p>
            <a:r>
              <a:rPr lang="en-US" altLang="ru-RU" sz="2200" b="1" u="sng" dirty="0">
                <a:solidFill>
                  <a:srgbClr val="0000FF"/>
                </a:solidFill>
                <a:effectLst/>
                <a:latin typeface="Arial" charset="0"/>
              </a:rPr>
              <a:t>Curse of dimensionality </a:t>
            </a:r>
            <a:r>
              <a:rPr lang="en-US" altLang="ru-RU" sz="2200" b="1" dirty="0">
                <a:solidFill>
                  <a:srgbClr val="0000FF"/>
                </a:solidFill>
                <a:effectLst/>
                <a:latin typeface="Arial" charset="0"/>
              </a:rPr>
              <a:t>problem</a:t>
            </a:r>
          </a:p>
          <a:p>
            <a:r>
              <a:rPr lang="en-US" altLang="ru-RU" b="1" dirty="0">
                <a:solidFill>
                  <a:srgbClr val="0000FF"/>
                </a:solidFill>
                <a:effectLst/>
                <a:latin typeface="Arial" charset="0"/>
              </a:rPr>
              <a:t>Input</a:t>
            </a:r>
            <a:r>
              <a:rPr lang="en-US" altLang="ru-RU" dirty="0">
                <a:effectLst/>
                <a:latin typeface="Arial" charset="0"/>
              </a:rPr>
              <a:t>: 4000 pixels</a:t>
            </a:r>
          </a:p>
          <a:p>
            <a:r>
              <a:rPr lang="en-US" altLang="ru-RU" b="1" dirty="0">
                <a:solidFill>
                  <a:srgbClr val="0000FF"/>
                </a:solidFill>
                <a:effectLst/>
                <a:latin typeface="Arial" charset="0"/>
              </a:rPr>
              <a:t>Output</a:t>
            </a:r>
            <a:r>
              <a:rPr lang="en-US" altLang="ru-RU" dirty="0">
                <a:effectLst/>
                <a:latin typeface="Arial" charset="0"/>
              </a:rPr>
              <a:t>: </a:t>
            </a:r>
            <a:r>
              <a:rPr lang="en-US" altLang="ru-RU" dirty="0" smtClean="0">
                <a:effectLst/>
                <a:latin typeface="Arial" charset="0"/>
              </a:rPr>
              <a:t>50 </a:t>
            </a:r>
            <a:r>
              <a:rPr lang="en-US" altLang="ru-RU" dirty="0">
                <a:effectLst/>
                <a:latin typeface="Arial" charset="0"/>
              </a:rPr>
              <a:t>sorts to be classified</a:t>
            </a:r>
          </a:p>
          <a:p>
            <a:r>
              <a:rPr lang="en-US" altLang="ru-RU" b="1" dirty="0">
                <a:solidFill>
                  <a:srgbClr val="0000FF"/>
                </a:solidFill>
                <a:effectLst/>
                <a:latin typeface="Arial" charset="0"/>
              </a:rPr>
              <a:t>ANN dimension</a:t>
            </a:r>
            <a:r>
              <a:rPr lang="en-US" altLang="ru-RU" dirty="0">
                <a:effectLst/>
                <a:latin typeface="Arial" charset="0"/>
              </a:rPr>
              <a:t> </a:t>
            </a:r>
            <a:r>
              <a:rPr lang="en-US" altLang="ru-RU" b="1" dirty="0" smtClean="0">
                <a:solidFill>
                  <a:srgbClr val="0000FF"/>
                </a:solidFill>
                <a:effectLst/>
                <a:latin typeface="Arial" charset="0"/>
              </a:rPr>
              <a:t>D</a:t>
            </a:r>
            <a:r>
              <a:rPr lang="en-US" altLang="ru-RU" dirty="0" smtClean="0">
                <a:effectLst/>
                <a:latin typeface="Arial" charset="0"/>
              </a:rPr>
              <a:t>=4000*256+256*50&gt;</a:t>
            </a:r>
            <a:r>
              <a:rPr lang="en-US" altLang="ru-RU" b="1" dirty="0" smtClean="0">
                <a:solidFill>
                  <a:srgbClr val="FF0000"/>
                </a:solidFill>
                <a:effectLst/>
                <a:latin typeface="Arial" charset="0"/>
              </a:rPr>
              <a:t>10</a:t>
            </a:r>
            <a:r>
              <a:rPr lang="en-US" altLang="ru-RU" b="1" baseline="30000" dirty="0" smtClean="0">
                <a:solidFill>
                  <a:srgbClr val="FF0000"/>
                </a:solidFill>
                <a:effectLst/>
                <a:latin typeface="Arial" charset="0"/>
              </a:rPr>
              <a:t>6</a:t>
            </a:r>
            <a:r>
              <a:rPr lang="en-US" altLang="ru-RU" b="1" baseline="30000" dirty="0">
                <a:solidFill>
                  <a:srgbClr val="FF0000"/>
                </a:solidFill>
                <a:effectLst/>
                <a:latin typeface="Arial" charset="0"/>
              </a:rPr>
              <a:t>, </a:t>
            </a:r>
          </a:p>
          <a:p>
            <a:r>
              <a:rPr lang="en-US" altLang="ru-RU" b="1" dirty="0" err="1">
                <a:effectLst/>
                <a:latin typeface="Arial" charset="0"/>
              </a:rPr>
              <a:t>i.e</a:t>
            </a:r>
            <a:r>
              <a:rPr lang="en-US" altLang="ru-RU" b="1" baseline="30000" dirty="0">
                <a:solidFill>
                  <a:srgbClr val="FF0000"/>
                </a:solidFill>
                <a:effectLst/>
                <a:latin typeface="Arial" charset="0"/>
              </a:rPr>
              <a:t> </a:t>
            </a:r>
            <a:r>
              <a:rPr lang="en-US" altLang="ru-RU" b="1" dirty="0">
                <a:solidFill>
                  <a:srgbClr val="FF0000"/>
                </a:solidFill>
                <a:effectLst/>
                <a:latin typeface="Arial" charset="0"/>
              </a:rPr>
              <a:t>millions  of weights</a:t>
            </a:r>
            <a:r>
              <a:rPr lang="en-US" altLang="ru-RU" b="1" dirty="0">
                <a:effectLst/>
                <a:latin typeface="Arial" charset="0"/>
              </a:rPr>
              <a:t> or equations to solve </a:t>
            </a:r>
          </a:p>
          <a:p>
            <a:r>
              <a:rPr lang="en-US" altLang="ru-RU" b="1" dirty="0">
                <a:effectLst/>
                <a:latin typeface="Arial" charset="0"/>
              </a:rPr>
              <a:t>by the error back propagation method!</a:t>
            </a:r>
          </a:p>
          <a:p>
            <a:r>
              <a:rPr lang="en-US" altLang="ru-RU" sz="2000" b="1" dirty="0">
                <a:solidFill>
                  <a:srgbClr val="FF3300"/>
                </a:solidFill>
                <a:effectLst/>
                <a:latin typeface="Arial" charset="0"/>
              </a:rPr>
              <a:t>A cardinal reduction of input data preserving essential information is needed</a:t>
            </a:r>
          </a:p>
          <a:p>
            <a:r>
              <a:rPr lang="en-US" altLang="ru-RU" sz="2400" b="1" dirty="0">
                <a:solidFill>
                  <a:srgbClr val="0000FF"/>
                </a:solidFill>
                <a:effectLst/>
                <a:latin typeface="Arial" charset="0"/>
              </a:rPr>
              <a:t> </a:t>
            </a:r>
            <a:r>
              <a:rPr lang="en-US" altLang="ru-RU" b="1" dirty="0">
                <a:solidFill>
                  <a:srgbClr val="0000FF"/>
                </a:solidFill>
                <a:effectLst/>
                <a:latin typeface="Arial" charset="0"/>
              </a:rPr>
              <a:t>Feature extraction approaches already </a:t>
            </a:r>
            <a:r>
              <a:rPr lang="en-US" altLang="ru-RU" b="1" dirty="0" smtClean="0">
                <a:solidFill>
                  <a:srgbClr val="0000FF"/>
                </a:solidFill>
                <a:effectLst/>
                <a:latin typeface="Arial" charset="0"/>
              </a:rPr>
              <a:t>used</a:t>
            </a:r>
          </a:p>
          <a:p>
            <a:endParaRPr lang="en-US" altLang="ru-RU" sz="600" b="1" dirty="0">
              <a:solidFill>
                <a:srgbClr val="0000FF"/>
              </a:solidFill>
              <a:effectLst/>
              <a:latin typeface="Arial" charset="0"/>
            </a:endParaRPr>
          </a:p>
          <a:p>
            <a:pPr>
              <a:buFontTx/>
              <a:buAutoNum type="arabicPeriod"/>
            </a:pPr>
            <a:r>
              <a:rPr lang="en-US" altLang="ru-RU" sz="1400" b="1" dirty="0">
                <a:effectLst/>
                <a:latin typeface="Arial" charset="0"/>
              </a:rPr>
              <a:t>Spectrum coarsening </a:t>
            </a:r>
            <a:r>
              <a:rPr lang="en-US" altLang="ru-RU" sz="1400" dirty="0">
                <a:effectLst/>
                <a:latin typeface="Arial" charset="0"/>
              </a:rPr>
              <a:t>from 4000 points into 200 zones </a:t>
            </a:r>
          </a:p>
          <a:p>
            <a:r>
              <a:rPr lang="en-US" altLang="ru-RU" sz="1400" b="1" dirty="0">
                <a:effectLst/>
                <a:latin typeface="Arial" charset="0"/>
              </a:rPr>
              <a:t>2. Fourier and wavelet analysis</a:t>
            </a:r>
          </a:p>
          <a:p>
            <a:r>
              <a:rPr lang="en-US" altLang="ru-RU" sz="1400" b="1" dirty="0">
                <a:effectLst/>
                <a:latin typeface="Arial" charset="0"/>
              </a:rPr>
              <a:t>3. Principal component analysis</a:t>
            </a:r>
          </a:p>
          <a:p>
            <a:r>
              <a:rPr lang="en-US" altLang="ru-RU" sz="1400" b="1" dirty="0">
                <a:effectLst/>
                <a:latin typeface="Arial" charset="0"/>
              </a:rPr>
              <a:t>4.  Peak ranking</a:t>
            </a:r>
            <a:r>
              <a:rPr lang="en-US" altLang="ru-RU" sz="1400" dirty="0">
                <a:effectLst/>
                <a:latin typeface="Arial" charset="0"/>
              </a:rPr>
              <a:t> </a:t>
            </a:r>
            <a:r>
              <a:rPr lang="en-US" altLang="ru-RU" sz="1400" b="1" dirty="0">
                <a:effectLst/>
                <a:latin typeface="Arial" charset="0"/>
              </a:rPr>
              <a:t>by amplitudes</a:t>
            </a:r>
            <a:endParaRPr lang="ru-RU" altLang="ru-RU" sz="1400" b="1" dirty="0">
              <a:effectLst/>
              <a:latin typeface="Arial" charset="0"/>
            </a:endParaRPr>
          </a:p>
        </p:txBody>
      </p:sp>
      <p:pic>
        <p:nvPicPr>
          <p:cNvPr id="30726" name="Picture 6"/>
          <p:cNvPicPr>
            <a:picLocks noChangeAspect="1" noChangeArrowheads="1"/>
          </p:cNvPicPr>
          <p:nvPr/>
        </p:nvPicPr>
        <p:blipFill>
          <a:blip r:embed="rId3">
            <a:lum bright="2000" contrast="38000"/>
            <a:extLst>
              <a:ext uri="{28A0092B-C50C-407E-A947-70E740481C1C}">
                <a14:useLocalDpi xmlns:a14="http://schemas.microsoft.com/office/drawing/2010/main" val="0"/>
              </a:ext>
            </a:extLst>
          </a:blip>
          <a:srcRect/>
          <a:stretch>
            <a:fillRect/>
          </a:stretch>
        </p:blipFill>
        <p:spPr bwMode="auto">
          <a:xfrm>
            <a:off x="5076552" y="2243369"/>
            <a:ext cx="3527896" cy="163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AutoShape 7"/>
          <p:cNvSpPr>
            <a:spLocks noChangeArrowheads="1"/>
          </p:cNvSpPr>
          <p:nvPr/>
        </p:nvSpPr>
        <p:spPr bwMode="auto">
          <a:xfrm>
            <a:off x="2484165" y="2545693"/>
            <a:ext cx="2592387" cy="215900"/>
          </a:xfrm>
          <a:prstGeom prst="rightArrow">
            <a:avLst>
              <a:gd name="adj1" fmla="val 50000"/>
              <a:gd name="adj2" fmla="val 300184"/>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aphicFrame>
        <p:nvGraphicFramePr>
          <p:cNvPr id="30733" name="Object 13"/>
          <p:cNvGraphicFramePr>
            <a:graphicFrameLocks noChangeAspect="1"/>
          </p:cNvGraphicFramePr>
          <p:nvPr>
            <p:extLst>
              <p:ext uri="{D42A27DB-BD31-4B8C-83A1-F6EECF244321}">
                <p14:modId xmlns:p14="http://schemas.microsoft.com/office/powerpoint/2010/main" val="3483325412"/>
              </p:ext>
            </p:extLst>
          </p:nvPr>
        </p:nvGraphicFramePr>
        <p:xfrm>
          <a:off x="4763939" y="4867702"/>
          <a:ext cx="144462" cy="1081578"/>
        </p:xfrm>
        <a:graphic>
          <a:graphicData uri="http://schemas.openxmlformats.org/presentationml/2006/ole">
            <mc:AlternateContent xmlns:mc="http://schemas.openxmlformats.org/markup-compatibility/2006">
              <mc:Choice xmlns:v="urn:schemas-microsoft-com:vml" Requires="v">
                <p:oleObj spid="_x0000_s40979" r:id="rId4" imgW="1112381" imgH="3543607" progId="">
                  <p:embed/>
                </p:oleObj>
              </mc:Choice>
              <mc:Fallback>
                <p:oleObj r:id="rId4" imgW="1112381" imgH="354360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939" y="4867702"/>
                        <a:ext cx="144462" cy="1081578"/>
                      </a:xfrm>
                      <a:prstGeom prst="rect">
                        <a:avLst/>
                      </a:prstGeom>
                      <a:noFill/>
                      <a:ln>
                        <a:noFill/>
                      </a:ln>
                      <a:effectLst/>
                      <a:extLst/>
                    </p:spPr>
                  </p:pic>
                </p:oleObj>
              </mc:Fallback>
            </mc:AlternateContent>
          </a:graphicData>
        </a:graphic>
      </p:graphicFrame>
      <p:sp>
        <p:nvSpPr>
          <p:cNvPr id="30734" name="Text Box 14"/>
          <p:cNvSpPr txBox="1">
            <a:spLocks noChangeArrowheads="1"/>
          </p:cNvSpPr>
          <p:nvPr/>
        </p:nvSpPr>
        <p:spPr bwMode="auto">
          <a:xfrm>
            <a:off x="4824276" y="4829891"/>
            <a:ext cx="201622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dirty="0">
                <a:solidFill>
                  <a:srgbClr val="FF0000"/>
                </a:solidFill>
                <a:effectLst/>
              </a:rPr>
              <a:t>Input reduction in </a:t>
            </a:r>
          </a:p>
          <a:p>
            <a:r>
              <a:rPr lang="en-US" altLang="ru-RU" sz="1400" dirty="0">
                <a:solidFill>
                  <a:srgbClr val="FF0000"/>
                </a:solidFill>
                <a:effectLst/>
              </a:rPr>
              <a:t>more  than the order</a:t>
            </a:r>
          </a:p>
          <a:p>
            <a:r>
              <a:rPr lang="en-US" altLang="ru-RU" sz="1400" dirty="0">
                <a:solidFill>
                  <a:srgbClr val="FF0000"/>
                </a:solidFill>
                <a:effectLst/>
              </a:rPr>
              <a:t>of magnitude, but </a:t>
            </a:r>
            <a:r>
              <a:rPr lang="en-US" altLang="ru-RU" sz="1400" b="1" u="sng" dirty="0">
                <a:solidFill>
                  <a:srgbClr val="FF0000"/>
                </a:solidFill>
                <a:effectLst/>
              </a:rPr>
              <a:t>too</a:t>
            </a:r>
            <a:endParaRPr lang="en-US" altLang="ru-RU" sz="1400" dirty="0">
              <a:solidFill>
                <a:srgbClr val="FF0000"/>
              </a:solidFill>
              <a:effectLst/>
            </a:endParaRPr>
          </a:p>
          <a:p>
            <a:r>
              <a:rPr lang="en-US" altLang="ru-RU" sz="1400" b="1" u="sng" dirty="0">
                <a:solidFill>
                  <a:srgbClr val="FF0000"/>
                </a:solidFill>
                <a:effectLst/>
              </a:rPr>
              <a:t>low classification efficiency</a:t>
            </a:r>
            <a:endParaRPr lang="ru-RU" altLang="ru-RU" sz="1400" b="1" u="sng" dirty="0">
              <a:solidFill>
                <a:srgbClr val="FF0000"/>
              </a:solidFill>
              <a:effectLst/>
            </a:endParaRPr>
          </a:p>
        </p:txBody>
      </p:sp>
      <p:sp>
        <p:nvSpPr>
          <p:cNvPr id="3" name="Нижний колонтитул 2"/>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pic>
        <p:nvPicPr>
          <p:cNvPr id="399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650" y="980728"/>
            <a:ext cx="2130350" cy="135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3359" y="4462226"/>
            <a:ext cx="2292901" cy="156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Дата 3"/>
          <p:cNvSpPr>
            <a:spLocks noGrp="1"/>
          </p:cNvSpPr>
          <p:nvPr>
            <p:ph type="dt" sz="half" idx="12"/>
          </p:nvPr>
        </p:nvSpPr>
        <p:spPr/>
        <p:txBody>
          <a:bodyPr/>
          <a:lstStyle/>
          <a:p>
            <a:fld id="{FB0E85C1-14E1-4E22-A245-E7F56D0A8B10}" type="datetime1">
              <a:rPr lang="ru-RU" smtClean="0">
                <a:solidFill>
                  <a:srgbClr val="000000"/>
                </a:solidFill>
              </a:rPr>
              <a:t>25.11.2017</a:t>
            </a:fld>
            <a:endParaRPr lang="ru-RU">
              <a:solidFill>
                <a:srgbClr val="000000"/>
              </a:solidFill>
            </a:endParaRPr>
          </a:p>
        </p:txBody>
      </p:sp>
      <p:sp>
        <p:nvSpPr>
          <p:cNvPr id="13" name="Номер слайда 6">
            <a:extLst>
              <a:ext uri="{FF2B5EF4-FFF2-40B4-BE49-F238E27FC236}">
                <a16:creationId xmlns="" xmlns:a16="http://schemas.microsoft.com/office/drawing/2014/main" id="{44DEFEFD-F8D3-43B8-B1A5-DF92929520A0}"/>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10</a:t>
            </a:fld>
            <a:endParaRPr lang="ru-RU" altLang="ru-RU"/>
          </a:p>
        </p:txBody>
      </p:sp>
      <p:sp>
        <p:nvSpPr>
          <p:cNvPr id="2" name="Прямоугольник 1"/>
          <p:cNvSpPr/>
          <p:nvPr/>
        </p:nvSpPr>
        <p:spPr>
          <a:xfrm>
            <a:off x="5384562" y="3244334"/>
            <a:ext cx="312906" cy="369332"/>
          </a:xfrm>
          <a:prstGeom prst="rect">
            <a:avLst/>
          </a:prstGeom>
        </p:spPr>
        <p:txBody>
          <a:bodyPr wrap="none">
            <a:spAutoFit/>
          </a:bodyPr>
          <a:lstStyle/>
          <a:p>
            <a:pPr algn="r" eaLnBrk="1" hangingPunct="1"/>
            <a:r>
              <a:rPr lang="ru-RU" altLang="ru-RU" dirty="0" smtClean="0">
                <a:solidFill>
                  <a:srgbClr val="0000FF"/>
                </a:solidFill>
                <a:effectLst/>
              </a:rPr>
              <a:t>. </a:t>
            </a:r>
            <a:endParaRPr lang="ru-RU" altLang="ru-RU" dirty="0">
              <a:solidFill>
                <a:srgbClr val="0000FF"/>
              </a:solidFill>
              <a:effectLst/>
            </a:endParaRPr>
          </a:p>
        </p:txBody>
      </p:sp>
    </p:spTree>
    <p:extLst>
      <p:ext uri="{BB962C8B-B14F-4D97-AF65-F5344CB8AC3E}">
        <p14:creationId xmlns:p14="http://schemas.microsoft.com/office/powerpoint/2010/main" val="4137593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11</a:t>
            </a:fld>
            <a:endParaRPr lang="ru-RU">
              <a:solidFill>
                <a:srgbClr val="000000"/>
              </a:solidFill>
            </a:endParaRPr>
          </a:p>
        </p:txBody>
      </p:sp>
      <p:sp>
        <p:nvSpPr>
          <p:cNvPr id="5" name="Прямоугольник 4"/>
          <p:cNvSpPr/>
          <p:nvPr/>
        </p:nvSpPr>
        <p:spPr>
          <a:xfrm>
            <a:off x="-58908" y="1142747"/>
            <a:ext cx="9144000" cy="5416868"/>
          </a:xfrm>
          <a:prstGeom prst="rect">
            <a:avLst/>
          </a:prstGeom>
        </p:spPr>
        <p:txBody>
          <a:bodyPr wrap="square">
            <a:spAutoFit/>
          </a:bodyPr>
          <a:lstStyle/>
          <a:p>
            <a:pPr marL="285750" indent="-285750">
              <a:buFont typeface="Arial" panose="020B0604020202020204" pitchFamily="34" charset="0"/>
              <a:buChar char="•"/>
            </a:pPr>
            <a:r>
              <a:rPr lang="en-US" sz="2400" b="1" dirty="0">
                <a:solidFill>
                  <a:srgbClr val="0000FF"/>
                </a:solidFill>
                <a:effectLst/>
              </a:rPr>
              <a:t>The learning time does not scale well</a:t>
            </a:r>
          </a:p>
          <a:p>
            <a:r>
              <a:rPr lang="en-US" sz="2400" b="1" dirty="0">
                <a:solidFill>
                  <a:srgbClr val="00B050"/>
                </a:solidFill>
                <a:effectLst/>
              </a:rPr>
              <a:t>–   It is very slow in networks with multiple hidden layers.</a:t>
            </a:r>
          </a:p>
          <a:p>
            <a:pPr marL="285750" indent="-285750">
              <a:buFont typeface="Arial" panose="020B0604020202020204" pitchFamily="34" charset="0"/>
              <a:buChar char="•"/>
            </a:pPr>
            <a:r>
              <a:rPr lang="en-US" sz="2400" b="1" dirty="0">
                <a:solidFill>
                  <a:srgbClr val="0000FF"/>
                </a:solidFill>
                <a:effectLst/>
              </a:rPr>
              <a:t>It can get stuck in poor local optima</a:t>
            </a:r>
            <a:r>
              <a:rPr lang="en-US" sz="2400" b="1" dirty="0">
                <a:solidFill>
                  <a:srgbClr val="000000"/>
                </a:solidFill>
                <a:effectLst/>
              </a:rPr>
              <a:t>.</a:t>
            </a:r>
          </a:p>
          <a:p>
            <a:pPr marL="285750" indent="-285750">
              <a:buFont typeface="Arial" panose="020B0604020202020204" pitchFamily="34" charset="0"/>
              <a:buChar char="•"/>
            </a:pPr>
            <a:r>
              <a:rPr lang="en-US" sz="2400" b="1" dirty="0">
                <a:solidFill>
                  <a:srgbClr val="00007D">
                    <a:lumMod val="60000"/>
                    <a:lumOff val="40000"/>
                  </a:srgbClr>
                </a:solidFill>
                <a:effectLst/>
              </a:rPr>
              <a:t>It tends to overfitting</a:t>
            </a:r>
          </a:p>
          <a:p>
            <a:pPr marL="285750" indent="-285750">
              <a:buFont typeface="Arial" panose="020B0604020202020204" pitchFamily="34" charset="0"/>
              <a:buChar char="•"/>
            </a:pPr>
            <a:r>
              <a:rPr lang="en-US" sz="2400" b="1" dirty="0">
                <a:solidFill>
                  <a:srgbClr val="0000FF"/>
                </a:solidFill>
                <a:effectLst/>
              </a:rPr>
              <a:t>The problem known as the “</a:t>
            </a:r>
            <a:r>
              <a:rPr lang="en-US" sz="2400" b="1" u="sng" dirty="0">
                <a:solidFill>
                  <a:srgbClr val="0000FF"/>
                </a:solidFill>
              </a:rPr>
              <a:t>Curse of dimensionality</a:t>
            </a:r>
            <a:r>
              <a:rPr lang="en-US" sz="2400" b="1" dirty="0">
                <a:solidFill>
                  <a:srgbClr val="0000FF"/>
                </a:solidFill>
                <a:effectLst/>
              </a:rPr>
              <a:t>” hampering MLP applications for image recognition despite of any attempts to reduce </a:t>
            </a:r>
            <a:r>
              <a:rPr lang="en-US" altLang="ru-RU" sz="2400" b="1" dirty="0">
                <a:solidFill>
                  <a:srgbClr val="0000FF"/>
                </a:solidFill>
                <a:effectLst/>
                <a:latin typeface="Arial" pitchFamily="34" charset="0"/>
              </a:rPr>
              <a:t>input data preserving essential information.</a:t>
            </a:r>
            <a:endParaRPr lang="en-US" sz="2400" b="1" dirty="0">
              <a:solidFill>
                <a:srgbClr val="00007D">
                  <a:lumMod val="60000"/>
                  <a:lumOff val="40000"/>
                </a:srgbClr>
              </a:solidFill>
              <a:effectLst/>
            </a:endParaRPr>
          </a:p>
          <a:p>
            <a:pPr marL="285750" indent="-285750">
              <a:buFont typeface="Arial" panose="020B0604020202020204" pitchFamily="34" charset="0"/>
              <a:buChar char="•"/>
            </a:pPr>
            <a:r>
              <a:rPr lang="en-US" sz="2400" b="1" dirty="0">
                <a:solidFill>
                  <a:srgbClr val="0000FF"/>
                </a:solidFill>
                <a:effectLst/>
              </a:rPr>
              <a:t>It requires labeled training data (what is the privilege of HENP).</a:t>
            </a:r>
          </a:p>
          <a:p>
            <a:r>
              <a:rPr lang="en-US" sz="2400" b="1" dirty="0">
                <a:solidFill>
                  <a:srgbClr val="00B050"/>
                </a:solidFill>
                <a:effectLst/>
              </a:rPr>
              <a:t>–   Almost all data is unlabeled.</a:t>
            </a:r>
          </a:p>
          <a:p>
            <a:pPr marL="285750" indent="-285750">
              <a:buFont typeface="Arial" panose="020B0604020202020204" pitchFamily="34" charset="0"/>
              <a:buChar char="•"/>
            </a:pPr>
            <a:endParaRPr lang="en-US" sz="800" b="1" dirty="0">
              <a:solidFill>
                <a:srgbClr val="000000"/>
              </a:solidFill>
              <a:effectLst/>
            </a:endParaRPr>
          </a:p>
          <a:p>
            <a:r>
              <a:rPr lang="en-US" altLang="ru-RU" sz="2400" b="1" dirty="0">
                <a:solidFill>
                  <a:srgbClr val="FF0000"/>
                </a:solidFill>
                <a:effectLst/>
                <a:latin typeface="Arial" pitchFamily="34" charset="0"/>
              </a:rPr>
              <a:t>So let us see on different type of NN – </a:t>
            </a:r>
            <a:r>
              <a:rPr lang="en-US" altLang="ru-RU" sz="2800" b="1" dirty="0" err="1">
                <a:solidFill>
                  <a:srgbClr val="0000FF"/>
                </a:solidFill>
                <a:effectLst/>
                <a:latin typeface="Arial" pitchFamily="34" charset="0"/>
              </a:rPr>
              <a:t>reccurrent</a:t>
            </a:r>
            <a:r>
              <a:rPr lang="en-US" altLang="ru-RU" sz="2800" b="1" dirty="0">
                <a:solidFill>
                  <a:srgbClr val="0000FF"/>
                </a:solidFill>
                <a:effectLst/>
                <a:latin typeface="Arial" pitchFamily="34" charset="0"/>
              </a:rPr>
              <a:t> NN</a:t>
            </a:r>
          </a:p>
          <a:p>
            <a:endParaRPr lang="en-US" sz="1400" b="1" dirty="0">
              <a:solidFill>
                <a:srgbClr val="0000FF"/>
              </a:solidFill>
              <a:effectLst/>
              <a:latin typeface="Arial" pitchFamily="34" charset="0"/>
            </a:endParaRPr>
          </a:p>
          <a:p>
            <a:r>
              <a:rPr lang="en-US" sz="1600" dirty="0">
                <a:solidFill>
                  <a:srgbClr val="C00000"/>
                </a:solidFill>
                <a:effectLst/>
                <a:latin typeface="Arial" pitchFamily="34" charset="0"/>
              </a:rPr>
              <a:t>The exhausted analysis of BP shortcomings and effective ways to overcome them one can find in Yann </a:t>
            </a:r>
            <a:r>
              <a:rPr lang="en-US" sz="1600" dirty="0" err="1">
                <a:solidFill>
                  <a:srgbClr val="C00000"/>
                </a:solidFill>
                <a:effectLst/>
                <a:latin typeface="Arial" pitchFamily="34" charset="0"/>
              </a:rPr>
              <a:t>LeCun’s</a:t>
            </a:r>
            <a:r>
              <a:rPr lang="en-US" sz="1600" dirty="0">
                <a:solidFill>
                  <a:srgbClr val="C00000"/>
                </a:solidFill>
                <a:effectLst/>
                <a:latin typeface="Arial" pitchFamily="34" charset="0"/>
              </a:rPr>
              <a:t> paper  “Efficient </a:t>
            </a:r>
            <a:r>
              <a:rPr lang="en-US" sz="1600" dirty="0" err="1">
                <a:solidFill>
                  <a:srgbClr val="C00000"/>
                </a:solidFill>
                <a:effectLst/>
                <a:latin typeface="Arial" pitchFamily="34" charset="0"/>
              </a:rPr>
              <a:t>BackProp</a:t>
            </a:r>
            <a:r>
              <a:rPr lang="en-US" sz="1600" dirty="0">
                <a:solidFill>
                  <a:srgbClr val="C00000"/>
                </a:solidFill>
                <a:effectLst/>
                <a:latin typeface="Arial" pitchFamily="34" charset="0"/>
              </a:rPr>
              <a:t>” : </a:t>
            </a:r>
            <a:r>
              <a:rPr lang="en-US" sz="1600" dirty="0">
                <a:solidFill>
                  <a:srgbClr val="0000FF"/>
                </a:solidFill>
                <a:effectLst/>
                <a:latin typeface="Arial" pitchFamily="34" charset="0"/>
              </a:rPr>
              <a:t>http://yann.lecun.com/exdb/publis/pdf/lecun-98b.pdf</a:t>
            </a:r>
            <a:endParaRPr lang="ru-RU" sz="1600" dirty="0">
              <a:solidFill>
                <a:srgbClr val="000000"/>
              </a:solidFill>
              <a:effectLst/>
            </a:endParaRPr>
          </a:p>
        </p:txBody>
      </p:sp>
      <p:sp>
        <p:nvSpPr>
          <p:cNvPr id="7" name="Прямоугольник 6"/>
          <p:cNvSpPr/>
          <p:nvPr/>
        </p:nvSpPr>
        <p:spPr>
          <a:xfrm>
            <a:off x="210318" y="188640"/>
            <a:ext cx="8933682" cy="954107"/>
          </a:xfrm>
          <a:prstGeom prst="rect">
            <a:avLst/>
          </a:prstGeom>
        </p:spPr>
        <p:txBody>
          <a:bodyPr wrap="square">
            <a:spAutoFit/>
          </a:bodyPr>
          <a:lstStyle/>
          <a:p>
            <a:pPr algn="r"/>
            <a:r>
              <a:rPr lang="ru-RU" sz="2800" b="1" dirty="0" smtClean="0">
                <a:solidFill>
                  <a:srgbClr val="0000FF"/>
                </a:solidFill>
                <a:effectLst/>
              </a:rPr>
              <a:t>Недостатки метода </a:t>
            </a:r>
          </a:p>
          <a:p>
            <a:pPr algn="r"/>
            <a:r>
              <a:rPr lang="ru-RU" sz="2800" b="1" dirty="0" smtClean="0">
                <a:solidFill>
                  <a:srgbClr val="0000FF"/>
                </a:solidFill>
                <a:effectLst/>
              </a:rPr>
              <a:t>обратного распространения ошибок</a:t>
            </a:r>
            <a:endParaRPr lang="en-US" sz="2800" b="1" dirty="0">
              <a:solidFill>
                <a:srgbClr val="0000FF"/>
              </a:solidFill>
              <a:effectLst/>
            </a:endParaRPr>
          </a:p>
        </p:txBody>
      </p:sp>
      <p:cxnSp>
        <p:nvCxnSpPr>
          <p:cNvPr id="8" name="Прямая соединительная линия 7"/>
          <p:cNvCxnSpPr/>
          <p:nvPr/>
        </p:nvCxnSpPr>
        <p:spPr bwMode="auto">
          <a:xfrm>
            <a:off x="0" y="5877272"/>
            <a:ext cx="8280920"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Рисунок 8"/>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958765"/>
            <a:ext cx="2465070" cy="680085"/>
          </a:xfrm>
          <a:prstGeom prst="rect">
            <a:avLst/>
          </a:prstGeom>
          <a:noFill/>
          <a:ln>
            <a:noFill/>
          </a:ln>
        </p:spPr>
      </p:pic>
      <p:sp>
        <p:nvSpPr>
          <p:cNvPr id="10" name="Стрелка вправо 9"/>
          <p:cNvSpPr/>
          <p:nvPr/>
        </p:nvSpPr>
        <p:spPr bwMode="auto">
          <a:xfrm>
            <a:off x="3610522" y="2359213"/>
            <a:ext cx="2304256" cy="176029"/>
          </a:xfrm>
          <a:prstGeom prst="rightArrow">
            <a:avLst/>
          </a:prstGeom>
          <a:solidFill>
            <a:schemeClr val="accent1">
              <a:alpha val="18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ru-RU">
              <a:solidFill>
                <a:srgbClr val="000000"/>
              </a:solidFill>
            </a:endParaRPr>
          </a:p>
        </p:txBody>
      </p:sp>
      <p:sp>
        <p:nvSpPr>
          <p:cNvPr id="11" name="TextBox 10"/>
          <p:cNvSpPr txBox="1"/>
          <p:nvPr/>
        </p:nvSpPr>
        <p:spPr>
          <a:xfrm>
            <a:off x="7092280" y="2396743"/>
            <a:ext cx="2051720" cy="276999"/>
          </a:xfrm>
          <a:prstGeom prst="rect">
            <a:avLst/>
          </a:prstGeom>
          <a:noFill/>
        </p:spPr>
        <p:txBody>
          <a:bodyPr wrap="square" rtlCol="0">
            <a:spAutoFit/>
          </a:bodyPr>
          <a:lstStyle/>
          <a:p>
            <a:r>
              <a:rPr lang="en-US" sz="1200" dirty="0">
                <a:solidFill>
                  <a:srgbClr val="000000"/>
                </a:solidFill>
                <a:effectLst/>
              </a:rPr>
              <a:t>10 parameters instead of 2</a:t>
            </a:r>
            <a:endParaRPr lang="ru-RU" sz="1200" dirty="0">
              <a:solidFill>
                <a:srgbClr val="000000"/>
              </a:solidFill>
              <a:effectLst/>
            </a:endParaRPr>
          </a:p>
        </p:txBody>
      </p:sp>
      <p:sp>
        <p:nvSpPr>
          <p:cNvPr id="6" name="Дата 5"/>
          <p:cNvSpPr>
            <a:spLocks noGrp="1"/>
          </p:cNvSpPr>
          <p:nvPr>
            <p:ph type="dt" sz="half" idx="12"/>
          </p:nvPr>
        </p:nvSpPr>
        <p:spPr/>
        <p:txBody>
          <a:bodyPr/>
          <a:lstStyle/>
          <a:p>
            <a:fld id="{649518B0-51B5-4FCD-A9C3-CF0D7C131F3E}"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735851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1028"/>
          <p:cNvSpPr>
            <a:spLocks noChangeArrowheads="1"/>
          </p:cNvSpPr>
          <p:nvPr/>
        </p:nvSpPr>
        <p:spPr bwMode="auto">
          <a:xfrm>
            <a:off x="-10346" y="805762"/>
            <a:ext cx="6444208" cy="223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dirty="0">
                <a:solidFill>
                  <a:srgbClr val="000000"/>
                </a:solidFill>
                <a:effectLst/>
              </a:rPr>
              <a:t>The recurrent NN considered as a dynamic system of binary neurons. All them are connected together with weights </a:t>
            </a:r>
            <a:r>
              <a:rPr lang="en-US" altLang="ru-RU" i="1" dirty="0" err="1">
                <a:solidFill>
                  <a:srgbClr val="000000"/>
                </a:solidFill>
              </a:rPr>
              <a:t>w</a:t>
            </a:r>
            <a:r>
              <a:rPr lang="en-US" altLang="ru-RU" i="1" baseline="-25000" dirty="0" err="1">
                <a:solidFill>
                  <a:srgbClr val="000000"/>
                </a:solidFill>
              </a:rPr>
              <a:t>ij</a:t>
            </a:r>
            <a:r>
              <a:rPr lang="en-US" altLang="ru-RU" i="1" baseline="-25000" dirty="0">
                <a:solidFill>
                  <a:srgbClr val="000000"/>
                </a:solidFill>
              </a:rPr>
              <a:t>.</a:t>
            </a:r>
          </a:p>
          <a:p>
            <a:endParaRPr lang="en-US" altLang="ru-RU" sz="800" b="1" i="1" u="sng" baseline="-25000" dirty="0">
              <a:solidFill>
                <a:srgbClr val="D53807"/>
              </a:solidFill>
            </a:endParaRPr>
          </a:p>
          <a:p>
            <a:r>
              <a:rPr lang="en-US" altLang="ru-RU" b="1" u="sng" dirty="0">
                <a:solidFill>
                  <a:srgbClr val="D53807"/>
                </a:solidFill>
              </a:rPr>
              <a:t>Hopfield’s</a:t>
            </a:r>
            <a:r>
              <a:rPr lang="en-US" altLang="ru-RU" b="1" u="sng" dirty="0">
                <a:solidFill>
                  <a:srgbClr val="0000FF"/>
                </a:solidFill>
              </a:rPr>
              <a:t> </a:t>
            </a:r>
            <a:r>
              <a:rPr lang="en-US" altLang="ru-RU" b="1" u="sng" dirty="0">
                <a:solidFill>
                  <a:srgbClr val="000000"/>
                </a:solidFill>
              </a:rPr>
              <a:t>theorem</a:t>
            </a:r>
            <a:r>
              <a:rPr lang="en-US" altLang="ru-RU" dirty="0">
                <a:solidFill>
                  <a:srgbClr val="000000"/>
                </a:solidFill>
              </a:rPr>
              <a:t>: the energy function </a:t>
            </a:r>
          </a:p>
          <a:p>
            <a:r>
              <a:rPr lang="en-US" altLang="ru-RU" sz="2400" b="1" i="1" dirty="0">
                <a:solidFill>
                  <a:srgbClr val="000000"/>
                </a:solidFill>
              </a:rPr>
              <a:t>                  E(s) = - ½ </a:t>
            </a:r>
            <a:r>
              <a:rPr lang="en-US" altLang="ru-RU" sz="2400" b="1" i="1" dirty="0" err="1">
                <a:solidFill>
                  <a:srgbClr val="0000FF"/>
                </a:solidFill>
              </a:rPr>
              <a:t>Σ</a:t>
            </a:r>
            <a:r>
              <a:rPr lang="en-US" altLang="ru-RU" sz="2400" b="1" i="1" baseline="-25000" dirty="0" err="1">
                <a:solidFill>
                  <a:srgbClr val="0000FF"/>
                </a:solidFill>
              </a:rPr>
              <a:t>ij</a:t>
            </a:r>
            <a:r>
              <a:rPr lang="en-US" altLang="ru-RU" sz="2400" b="1" i="1" dirty="0">
                <a:solidFill>
                  <a:srgbClr val="0000FF"/>
                </a:solidFill>
              </a:rPr>
              <a:t> </a:t>
            </a:r>
            <a:r>
              <a:rPr lang="en-US" altLang="ru-RU" sz="2400" b="1" i="1" dirty="0" err="1">
                <a:solidFill>
                  <a:srgbClr val="0000FF"/>
                </a:solidFill>
              </a:rPr>
              <a:t>w</a:t>
            </a:r>
            <a:r>
              <a:rPr lang="en-US" altLang="ru-RU" sz="2400" b="1" i="1" baseline="-25000" dirty="0" err="1">
                <a:solidFill>
                  <a:srgbClr val="0000FF"/>
                </a:solidFill>
              </a:rPr>
              <a:t>ij</a:t>
            </a:r>
            <a:r>
              <a:rPr lang="en-US" altLang="ru-RU" sz="2400" b="1" i="1" dirty="0">
                <a:solidFill>
                  <a:srgbClr val="0000FF"/>
                </a:solidFill>
              </a:rPr>
              <a:t> </a:t>
            </a:r>
            <a:r>
              <a:rPr lang="en-US" altLang="ru-RU" sz="2400" b="1" i="1" dirty="0" err="1">
                <a:solidFill>
                  <a:srgbClr val="0000FF"/>
                </a:solidFill>
              </a:rPr>
              <a:t>s</a:t>
            </a:r>
            <a:r>
              <a:rPr lang="en-US" altLang="ru-RU" sz="2400" b="1" i="1" baseline="-25000" dirty="0" err="1">
                <a:solidFill>
                  <a:srgbClr val="0000FF"/>
                </a:solidFill>
              </a:rPr>
              <a:t>i</a:t>
            </a:r>
            <a:r>
              <a:rPr lang="en-US" altLang="ru-RU" sz="2400" b="1" i="1" baseline="-25000" dirty="0">
                <a:solidFill>
                  <a:srgbClr val="0000FF"/>
                </a:solidFill>
              </a:rPr>
              <a:t> </a:t>
            </a:r>
            <a:r>
              <a:rPr lang="en-US" altLang="ru-RU" sz="2400" b="1" i="1" dirty="0" err="1">
                <a:solidFill>
                  <a:srgbClr val="000000"/>
                </a:solidFill>
              </a:rPr>
              <a:t>s</a:t>
            </a:r>
            <a:r>
              <a:rPr lang="en-US" altLang="ru-RU" sz="2400" b="1" i="1" baseline="-25000" dirty="0" err="1">
                <a:solidFill>
                  <a:srgbClr val="000000"/>
                </a:solidFill>
              </a:rPr>
              <a:t>j</a:t>
            </a:r>
            <a:endParaRPr lang="en-US" altLang="ru-RU" sz="2400" b="1" i="1" baseline="-25000" dirty="0">
              <a:solidFill>
                <a:srgbClr val="000000"/>
              </a:solidFill>
            </a:endParaRPr>
          </a:p>
          <a:p>
            <a:r>
              <a:rPr lang="en-US" altLang="ru-RU" dirty="0">
                <a:solidFill>
                  <a:srgbClr val="000000"/>
                </a:solidFill>
              </a:rPr>
              <a:t>of a recurrent NN with the symmetrical weight matrix </a:t>
            </a:r>
            <a:endParaRPr lang="ru-RU" altLang="ru-RU" dirty="0">
              <a:solidFill>
                <a:srgbClr val="000000"/>
              </a:solidFill>
            </a:endParaRPr>
          </a:p>
          <a:p>
            <a:r>
              <a:rPr lang="ru-RU" altLang="ru-RU" sz="2000" i="1" dirty="0" err="1">
                <a:solidFill>
                  <a:srgbClr val="000000"/>
                </a:solidFill>
              </a:rPr>
              <a:t>w</a:t>
            </a:r>
            <a:r>
              <a:rPr lang="ru-RU" altLang="ru-RU" sz="2000" i="1" baseline="-25000" dirty="0" err="1">
                <a:solidFill>
                  <a:srgbClr val="000000"/>
                </a:solidFill>
              </a:rPr>
              <a:t>ij</a:t>
            </a:r>
            <a:r>
              <a:rPr lang="ru-RU" altLang="ru-RU" sz="2000" i="1" dirty="0">
                <a:solidFill>
                  <a:srgbClr val="000000"/>
                </a:solidFill>
              </a:rPr>
              <a:t> = </a:t>
            </a:r>
            <a:r>
              <a:rPr lang="ru-RU" altLang="ru-RU" sz="2000" i="1" dirty="0" err="1">
                <a:solidFill>
                  <a:srgbClr val="000000"/>
                </a:solidFill>
              </a:rPr>
              <a:t>w</a:t>
            </a:r>
            <a:r>
              <a:rPr lang="ru-RU" altLang="ru-RU" sz="2000" i="1" baseline="-25000" dirty="0" err="1">
                <a:solidFill>
                  <a:srgbClr val="000000"/>
                </a:solidFill>
              </a:rPr>
              <a:t>ji</a:t>
            </a:r>
            <a:r>
              <a:rPr lang="ru-RU" altLang="ru-RU" sz="2000" i="1" dirty="0">
                <a:solidFill>
                  <a:srgbClr val="000000"/>
                </a:solidFill>
              </a:rPr>
              <a:t> , w</a:t>
            </a:r>
            <a:r>
              <a:rPr lang="en-US" altLang="ru-RU" sz="2000" i="1" baseline="-25000" dirty="0" err="1">
                <a:solidFill>
                  <a:srgbClr val="000000"/>
                </a:solidFill>
              </a:rPr>
              <a:t>i</a:t>
            </a:r>
            <a:r>
              <a:rPr lang="ru-RU" altLang="ru-RU" sz="2000" i="1" baseline="-25000" dirty="0">
                <a:solidFill>
                  <a:srgbClr val="000000"/>
                </a:solidFill>
              </a:rPr>
              <a:t>i</a:t>
            </a:r>
            <a:r>
              <a:rPr lang="en-US" altLang="ru-RU" sz="2000" i="1" dirty="0">
                <a:solidFill>
                  <a:srgbClr val="000000"/>
                </a:solidFill>
              </a:rPr>
              <a:t> </a:t>
            </a:r>
            <a:r>
              <a:rPr lang="ru-RU" altLang="ru-RU" sz="2000" i="1" dirty="0">
                <a:solidFill>
                  <a:srgbClr val="000000"/>
                </a:solidFill>
              </a:rPr>
              <a:t>= 0</a:t>
            </a:r>
            <a:r>
              <a:rPr lang="en-US" altLang="ru-RU" i="1" dirty="0">
                <a:solidFill>
                  <a:srgbClr val="000000"/>
                </a:solidFill>
              </a:rPr>
              <a:t> </a:t>
            </a:r>
            <a:r>
              <a:rPr lang="en-US" altLang="ru-RU" dirty="0">
                <a:solidFill>
                  <a:srgbClr val="000000"/>
                </a:solidFill>
              </a:rPr>
              <a:t>has local minima corresponding to NN stability points.</a:t>
            </a:r>
            <a:endParaRPr lang="ru-RU" altLang="ru-RU" sz="800" u="sng" dirty="0">
              <a:solidFill>
                <a:srgbClr val="0000FF"/>
              </a:solidFill>
            </a:endParaRPr>
          </a:p>
        </p:txBody>
      </p:sp>
      <p:sp>
        <p:nvSpPr>
          <p:cNvPr id="274437" name="Text Box 1029"/>
          <p:cNvSpPr txBox="1">
            <a:spLocks noChangeArrowheads="1"/>
          </p:cNvSpPr>
          <p:nvPr/>
        </p:nvSpPr>
        <p:spPr bwMode="auto">
          <a:xfrm>
            <a:off x="0" y="157176"/>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ru-RU" sz="3600" b="1" dirty="0" err="1" smtClean="0">
                <a:solidFill>
                  <a:srgbClr val="0000FF"/>
                </a:solidFill>
                <a:effectLst/>
              </a:rPr>
              <a:t>Полносвязные</a:t>
            </a:r>
            <a:r>
              <a:rPr lang="ru-RU" altLang="ru-RU" sz="3600" b="1" dirty="0" smtClean="0">
                <a:solidFill>
                  <a:srgbClr val="0000FF"/>
                </a:solidFill>
                <a:effectLst/>
              </a:rPr>
              <a:t> сети </a:t>
            </a:r>
            <a:r>
              <a:rPr lang="ru-RU" altLang="ru-RU" sz="3600" b="1" dirty="0" err="1" smtClean="0">
                <a:solidFill>
                  <a:srgbClr val="0000FF"/>
                </a:solidFill>
                <a:effectLst/>
              </a:rPr>
              <a:t>Хопфилда</a:t>
            </a:r>
            <a:endParaRPr lang="fr-FR" altLang="ru-RU" sz="3600" b="1" dirty="0">
              <a:solidFill>
                <a:srgbClr val="0000FF"/>
              </a:solidFill>
              <a:effectLst/>
            </a:endParaRPr>
          </a:p>
        </p:txBody>
      </p:sp>
      <p:graphicFrame>
        <p:nvGraphicFramePr>
          <p:cNvPr id="2" name="Объект 1"/>
          <p:cNvGraphicFramePr>
            <a:graphicFrameLocks noGrp="1" noChangeAspect="1"/>
          </p:cNvGraphicFramePr>
          <p:nvPr>
            <p:extLst>
              <p:ext uri="{D42A27DB-BD31-4B8C-83A1-F6EECF244321}">
                <p14:modId xmlns:p14="http://schemas.microsoft.com/office/powerpoint/2010/main" val="2093265934"/>
              </p:ext>
            </p:extLst>
          </p:nvPr>
        </p:nvGraphicFramePr>
        <p:xfrm>
          <a:off x="6739454" y="1074883"/>
          <a:ext cx="2303044" cy="2213356"/>
        </p:xfrm>
        <a:graphic>
          <a:graphicData uri="http://schemas.openxmlformats.org/presentationml/2006/ole">
            <mc:AlternateContent xmlns:mc="http://schemas.openxmlformats.org/markup-compatibility/2006">
              <mc:Choice xmlns:v="urn:schemas-microsoft-com:vml" Requires="v">
                <p:oleObj spid="_x0000_s42003" r:id="rId4" imgW="2467319" imgH="2371429" progId="Unknown">
                  <p:embed/>
                </p:oleObj>
              </mc:Choice>
              <mc:Fallback>
                <p:oleObj r:id="rId4" imgW="2467319" imgH="2371429" progId="Unknown">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9454" y="1074883"/>
                        <a:ext cx="2303044" cy="2213356"/>
                      </a:xfrm>
                      <a:prstGeom prst="rect">
                        <a:avLst/>
                      </a:prstGeom>
                      <a:noFill/>
                      <a:ln>
                        <a:noFill/>
                      </a:ln>
                    </p:spPr>
                  </p:pic>
                </p:oleObj>
              </mc:Fallback>
            </mc:AlternateContent>
          </a:graphicData>
        </a:graphic>
      </p:graphicFrame>
      <p:sp>
        <p:nvSpPr>
          <p:cNvPr id="3" name="TextBox 2"/>
          <p:cNvSpPr txBox="1"/>
          <p:nvPr/>
        </p:nvSpPr>
        <p:spPr>
          <a:xfrm>
            <a:off x="6522888" y="1772816"/>
            <a:ext cx="397866" cy="369332"/>
          </a:xfrm>
          <a:prstGeom prst="rect">
            <a:avLst/>
          </a:prstGeom>
          <a:noFill/>
        </p:spPr>
        <p:txBody>
          <a:bodyPr wrap="none" rtlCol="0">
            <a:spAutoFit/>
          </a:bodyPr>
          <a:lstStyle/>
          <a:p>
            <a:r>
              <a:rPr lang="en-US" i="1" dirty="0">
                <a:solidFill>
                  <a:srgbClr val="000000"/>
                </a:solidFill>
                <a:effectLst/>
              </a:rPr>
              <a:t>s</a:t>
            </a:r>
            <a:r>
              <a:rPr lang="ru-RU" i="1" baseline="-25000" dirty="0">
                <a:solidFill>
                  <a:srgbClr val="000000"/>
                </a:solidFill>
                <a:effectLst/>
              </a:rPr>
              <a:t>i</a:t>
            </a:r>
            <a:r>
              <a:rPr lang="ru-RU" i="1" dirty="0">
                <a:solidFill>
                  <a:srgbClr val="000000"/>
                </a:solidFill>
                <a:effectLst/>
              </a:rPr>
              <a:t> </a:t>
            </a:r>
            <a:endParaRPr lang="ru-RU" dirty="0">
              <a:solidFill>
                <a:srgbClr val="000000"/>
              </a:solidFill>
            </a:endParaRPr>
          </a:p>
        </p:txBody>
      </p:sp>
      <p:sp>
        <p:nvSpPr>
          <p:cNvPr id="4" name="Прямоугольник 3"/>
          <p:cNvSpPr/>
          <p:nvPr/>
        </p:nvSpPr>
        <p:spPr>
          <a:xfrm>
            <a:off x="6884089" y="1052736"/>
            <a:ext cx="397866" cy="369332"/>
          </a:xfrm>
          <a:prstGeom prst="rect">
            <a:avLst/>
          </a:prstGeom>
        </p:spPr>
        <p:txBody>
          <a:bodyPr wrap="none">
            <a:spAutoFit/>
          </a:bodyPr>
          <a:lstStyle/>
          <a:p>
            <a:r>
              <a:rPr lang="en-US" i="1" dirty="0" err="1">
                <a:solidFill>
                  <a:srgbClr val="000000"/>
                </a:solidFill>
                <a:effectLst/>
              </a:rPr>
              <a:t>s</a:t>
            </a:r>
            <a:r>
              <a:rPr lang="en-US" i="1" baseline="-25000" dirty="0" err="1">
                <a:solidFill>
                  <a:srgbClr val="000000"/>
                </a:solidFill>
                <a:effectLst/>
              </a:rPr>
              <a:t>i</a:t>
            </a:r>
            <a:r>
              <a:rPr lang="ru-RU" i="1" dirty="0">
                <a:solidFill>
                  <a:srgbClr val="000000"/>
                </a:solidFill>
                <a:effectLst/>
              </a:rPr>
              <a:t> </a:t>
            </a:r>
            <a:endParaRPr lang="ru-RU" dirty="0">
              <a:solidFill>
                <a:srgbClr val="000000"/>
              </a:solidFill>
            </a:endParaRPr>
          </a:p>
        </p:txBody>
      </p:sp>
      <p:sp>
        <p:nvSpPr>
          <p:cNvPr id="5" name="Прямоугольник 4"/>
          <p:cNvSpPr/>
          <p:nvPr/>
        </p:nvSpPr>
        <p:spPr>
          <a:xfrm>
            <a:off x="6739454" y="1590349"/>
            <a:ext cx="362600" cy="276999"/>
          </a:xfrm>
          <a:prstGeom prst="rect">
            <a:avLst/>
          </a:prstGeom>
        </p:spPr>
        <p:txBody>
          <a:bodyPr wrap="none">
            <a:spAutoFit/>
          </a:bodyPr>
          <a:lstStyle/>
          <a:p>
            <a:r>
              <a:rPr lang="ru-RU" altLang="ru-RU" sz="1200" b="1" i="1" dirty="0" err="1">
                <a:solidFill>
                  <a:srgbClr val="000000"/>
                </a:solidFill>
                <a:effectLst/>
              </a:rPr>
              <a:t>w</a:t>
            </a:r>
            <a:r>
              <a:rPr lang="ru-RU" altLang="ru-RU" sz="1200" b="1" i="1" baseline="-25000" dirty="0" err="1">
                <a:solidFill>
                  <a:srgbClr val="000000"/>
                </a:solidFill>
                <a:effectLst/>
              </a:rPr>
              <a:t>ij</a:t>
            </a:r>
            <a:endParaRPr lang="ru-RU" sz="1200" b="1" dirty="0">
              <a:solidFill>
                <a:srgbClr val="000000"/>
              </a:solidFill>
              <a:effectLst/>
            </a:endParaRPr>
          </a:p>
        </p:txBody>
      </p:sp>
      <p:sp>
        <p:nvSpPr>
          <p:cNvPr id="8" name="Прямоугольник 7"/>
          <p:cNvSpPr/>
          <p:nvPr/>
        </p:nvSpPr>
        <p:spPr>
          <a:xfrm>
            <a:off x="-33153" y="3184447"/>
            <a:ext cx="9144000" cy="3416320"/>
          </a:xfrm>
          <a:prstGeom prst="rect">
            <a:avLst/>
          </a:prstGeom>
        </p:spPr>
        <p:txBody>
          <a:bodyPr wrap="square">
            <a:spAutoFit/>
          </a:bodyPr>
          <a:lstStyle/>
          <a:p>
            <a:r>
              <a:rPr lang="en-US" dirty="0">
                <a:solidFill>
                  <a:srgbClr val="000000"/>
                </a:solidFill>
                <a:effectLst/>
              </a:rPr>
              <a:t>However the usual way of </a:t>
            </a:r>
            <a:r>
              <a:rPr lang="en-US" i="1" dirty="0">
                <a:solidFill>
                  <a:srgbClr val="000000"/>
                </a:solidFill>
                <a:effectLst/>
              </a:rPr>
              <a:t>E(s)</a:t>
            </a:r>
            <a:r>
              <a:rPr lang="en-US" dirty="0">
                <a:solidFill>
                  <a:srgbClr val="000000"/>
                </a:solidFill>
                <a:effectLst/>
              </a:rPr>
              <a:t> minimizing by updating the equation system, which defines the ANN dynamics:</a:t>
            </a:r>
            <a:r>
              <a:rPr lang="ru-RU" dirty="0">
                <a:solidFill>
                  <a:srgbClr val="000000"/>
                </a:solidFill>
                <a:effectLst/>
              </a:rPr>
              <a:t>                                     </a:t>
            </a:r>
            <a:r>
              <a:rPr lang="en-US" dirty="0">
                <a:solidFill>
                  <a:srgbClr val="000000"/>
                </a:solidFill>
                <a:effectLst/>
              </a:rPr>
              <a:t>would bring us to one of many local minima. </a:t>
            </a:r>
            <a:endParaRPr lang="ru-RU" dirty="0">
              <a:solidFill>
                <a:srgbClr val="000000"/>
              </a:solidFill>
              <a:effectLst/>
            </a:endParaRPr>
          </a:p>
          <a:p>
            <a:r>
              <a:rPr lang="en-US" dirty="0">
                <a:solidFill>
                  <a:srgbClr val="000000"/>
                </a:solidFill>
                <a:effectLst/>
              </a:rPr>
              <a:t>Since our goal is to find the global minimum of </a:t>
            </a:r>
            <a:r>
              <a:rPr lang="en-US" b="1" i="1" dirty="0">
                <a:solidFill>
                  <a:srgbClr val="000000"/>
                </a:solidFill>
                <a:effectLst/>
              </a:rPr>
              <a:t>E</a:t>
            </a:r>
            <a:r>
              <a:rPr lang="en-US" dirty="0">
                <a:solidFill>
                  <a:srgbClr val="000000"/>
                </a:solidFill>
                <a:effectLst/>
              </a:rPr>
              <a:t> we have to </a:t>
            </a:r>
            <a:r>
              <a:rPr lang="en-US" b="1" dirty="0">
                <a:solidFill>
                  <a:srgbClr val="0000FF"/>
                </a:solidFill>
                <a:effectLst/>
              </a:rPr>
              <a:t>apply the mean-field-theory </a:t>
            </a:r>
            <a:r>
              <a:rPr lang="en-US" dirty="0">
                <a:solidFill>
                  <a:srgbClr val="000000"/>
                </a:solidFill>
                <a:effectLst/>
              </a:rPr>
              <a:t>(MFT).  According to it, all neurons are thermalized by inventing temperature T, as </a:t>
            </a:r>
            <a:r>
              <a:rPr lang="en-US" altLang="ru-RU" dirty="0">
                <a:solidFill>
                  <a:srgbClr val="000000"/>
                </a:solidFill>
                <a:effectLst/>
                <a:sym typeface="Symbol"/>
              </a:rPr>
              <a:t>=1/T </a:t>
            </a:r>
            <a:r>
              <a:rPr lang="en-US" dirty="0">
                <a:solidFill>
                  <a:srgbClr val="000000"/>
                </a:solidFill>
                <a:effectLst/>
              </a:rPr>
              <a:t>and </a:t>
            </a:r>
            <a:r>
              <a:rPr lang="en-US" altLang="ru-RU" b="1" i="1" dirty="0" err="1">
                <a:solidFill>
                  <a:srgbClr val="000000"/>
                </a:solidFill>
                <a:effectLst/>
              </a:rPr>
              <a:t>s</a:t>
            </a:r>
            <a:r>
              <a:rPr lang="en-US" altLang="ru-RU" b="1" i="1" baseline="-25000" dirty="0" err="1">
                <a:solidFill>
                  <a:srgbClr val="000000"/>
                </a:solidFill>
                <a:effectLst/>
              </a:rPr>
              <a:t>i</a:t>
            </a:r>
            <a:r>
              <a:rPr lang="en-US" dirty="0">
                <a:solidFill>
                  <a:srgbClr val="000000"/>
                </a:solidFill>
                <a:effectLst/>
              </a:rPr>
              <a:t> are substituted by their thermal averages </a:t>
            </a:r>
            <a:r>
              <a:rPr lang="ru-RU" b="1" i="1" dirty="0" err="1">
                <a:solidFill>
                  <a:srgbClr val="000000"/>
                </a:solidFill>
                <a:effectLst/>
              </a:rPr>
              <a:t>v</a:t>
            </a:r>
            <a:r>
              <a:rPr lang="ru-RU" b="1" i="1" baseline="-25000" dirty="0" err="1">
                <a:solidFill>
                  <a:srgbClr val="000000"/>
                </a:solidFill>
                <a:effectLst/>
              </a:rPr>
              <a:t>i</a:t>
            </a:r>
            <a:r>
              <a:rPr lang="ru-RU" b="1" i="1" dirty="0">
                <a:solidFill>
                  <a:srgbClr val="000000"/>
                </a:solidFill>
                <a:effectLst/>
              </a:rPr>
              <a:t> = &lt; </a:t>
            </a:r>
            <a:r>
              <a:rPr lang="en-US" b="1" i="1" dirty="0">
                <a:solidFill>
                  <a:srgbClr val="000000"/>
                </a:solidFill>
                <a:effectLst/>
              </a:rPr>
              <a:t>s</a:t>
            </a:r>
            <a:r>
              <a:rPr lang="ru-RU" b="1" i="1" baseline="-25000" dirty="0">
                <a:solidFill>
                  <a:srgbClr val="000000"/>
                </a:solidFill>
                <a:effectLst/>
              </a:rPr>
              <a:t>i</a:t>
            </a:r>
            <a:r>
              <a:rPr lang="ru-RU" b="1" i="1" dirty="0">
                <a:solidFill>
                  <a:srgbClr val="000000"/>
                </a:solidFill>
                <a:effectLst/>
              </a:rPr>
              <a:t> &gt;</a:t>
            </a:r>
            <a:r>
              <a:rPr lang="en-US" b="1" i="1" baseline="-25000" dirty="0">
                <a:solidFill>
                  <a:srgbClr val="000000"/>
                </a:solidFill>
                <a:effectLst/>
              </a:rPr>
              <a:t>T</a:t>
            </a:r>
            <a:r>
              <a:rPr lang="en-US" b="1" baseline="-25000" dirty="0">
                <a:solidFill>
                  <a:srgbClr val="000000"/>
                </a:solidFill>
                <a:effectLst/>
              </a:rPr>
              <a:t> </a:t>
            </a:r>
            <a:r>
              <a:rPr lang="en-US" dirty="0">
                <a:solidFill>
                  <a:srgbClr val="000000"/>
                </a:solidFill>
                <a:effectLst/>
              </a:rPr>
              <a:t>, which are now continuous in the interval [0,1].</a:t>
            </a:r>
            <a:r>
              <a:rPr lang="en-US" altLang="ru-RU" dirty="0">
                <a:solidFill>
                  <a:srgbClr val="000000"/>
                </a:solidFill>
                <a:effectLst/>
                <a:sym typeface="Symbol"/>
              </a:rPr>
              <a:t> </a:t>
            </a:r>
            <a:r>
              <a:rPr lang="en-US" dirty="0">
                <a:solidFill>
                  <a:srgbClr val="000000"/>
                </a:solidFill>
                <a:effectLst/>
              </a:rPr>
              <a:t>Then ANN MFT dynamics is determined by the updating equation </a:t>
            </a:r>
          </a:p>
          <a:p>
            <a:r>
              <a:rPr lang="en-US" b="1" i="1" dirty="0">
                <a:solidFill>
                  <a:srgbClr val="000000"/>
                </a:solidFill>
                <a:effectLst/>
              </a:rPr>
              <a:t>v</a:t>
            </a:r>
            <a:r>
              <a:rPr lang="en-US" b="1" i="1" baseline="-25000" dirty="0">
                <a:solidFill>
                  <a:srgbClr val="000000"/>
                </a:solidFill>
                <a:effectLst/>
              </a:rPr>
              <a:t>i</a:t>
            </a:r>
            <a:r>
              <a:rPr lang="en-US" b="1" i="1" dirty="0">
                <a:solidFill>
                  <a:srgbClr val="000000"/>
                </a:solidFill>
                <a:effectLst/>
              </a:rPr>
              <a:t> =1/2(1+tanh(-∂E/∂v</a:t>
            </a:r>
            <a:r>
              <a:rPr lang="en-US" b="1" i="1" baseline="-25000" dirty="0">
                <a:solidFill>
                  <a:srgbClr val="000000"/>
                </a:solidFill>
                <a:effectLst/>
              </a:rPr>
              <a:t>i</a:t>
            </a:r>
            <a:r>
              <a:rPr lang="en-US" b="1" i="1" dirty="0">
                <a:solidFill>
                  <a:srgbClr val="000000"/>
                </a:solidFill>
                <a:effectLst/>
              </a:rPr>
              <a:t> 1/T) =1/2(1+tanh(H</a:t>
            </a:r>
            <a:r>
              <a:rPr lang="en-US" b="1" i="1" baseline="-25000" dirty="0">
                <a:solidFill>
                  <a:srgbClr val="000000"/>
                </a:solidFill>
                <a:effectLst/>
              </a:rPr>
              <a:t>i</a:t>
            </a:r>
            <a:r>
              <a:rPr lang="en-US" b="1" i="1" dirty="0">
                <a:solidFill>
                  <a:srgbClr val="000000"/>
                </a:solidFill>
                <a:effectLst/>
              </a:rPr>
              <a:t> /T), </a:t>
            </a:r>
            <a:endParaRPr lang="ru-RU" b="1" dirty="0">
              <a:solidFill>
                <a:srgbClr val="000000"/>
              </a:solidFill>
              <a:effectLst/>
            </a:endParaRPr>
          </a:p>
          <a:p>
            <a:r>
              <a:rPr lang="en-US" dirty="0">
                <a:solidFill>
                  <a:srgbClr val="000000"/>
                </a:solidFill>
                <a:effectLst/>
              </a:rPr>
              <a:t> where</a:t>
            </a:r>
            <a:r>
              <a:rPr lang="ru-RU" i="1" dirty="0">
                <a:solidFill>
                  <a:srgbClr val="000000"/>
                </a:solidFill>
                <a:effectLst/>
              </a:rPr>
              <a:t> </a:t>
            </a:r>
            <a:r>
              <a:rPr lang="en-US" b="1" i="1" dirty="0">
                <a:solidFill>
                  <a:srgbClr val="000000"/>
                </a:solidFill>
                <a:effectLst/>
              </a:rPr>
              <a:t>H</a:t>
            </a:r>
            <a:r>
              <a:rPr lang="en-US" b="1" i="1" baseline="-25000" dirty="0">
                <a:solidFill>
                  <a:srgbClr val="000000"/>
                </a:solidFill>
                <a:effectLst/>
              </a:rPr>
              <a:t>i</a:t>
            </a:r>
            <a:r>
              <a:rPr lang="ru-RU" b="1" i="1" dirty="0">
                <a:solidFill>
                  <a:srgbClr val="000000"/>
                </a:solidFill>
                <a:effectLst/>
              </a:rPr>
              <a:t> = &lt;</a:t>
            </a:r>
            <a:r>
              <a:rPr lang="en-US" b="1" i="1" dirty="0" err="1">
                <a:solidFill>
                  <a:srgbClr val="000000"/>
                </a:solidFill>
                <a:effectLst/>
              </a:rPr>
              <a:t>Σ</a:t>
            </a:r>
            <a:r>
              <a:rPr lang="en-US" b="1" i="1" baseline="-25000" dirty="0" err="1">
                <a:solidFill>
                  <a:srgbClr val="000000"/>
                </a:solidFill>
                <a:effectLst/>
              </a:rPr>
              <a:t>j</a:t>
            </a:r>
            <a:r>
              <a:rPr lang="en-US" b="1" i="1" dirty="0">
                <a:solidFill>
                  <a:srgbClr val="000000"/>
                </a:solidFill>
                <a:effectLst/>
              </a:rPr>
              <a:t> </a:t>
            </a:r>
            <a:r>
              <a:rPr lang="en-US" b="1" i="1" dirty="0" err="1">
                <a:solidFill>
                  <a:srgbClr val="000000"/>
                </a:solidFill>
                <a:effectLst/>
              </a:rPr>
              <a:t>w</a:t>
            </a:r>
            <a:r>
              <a:rPr lang="en-US" b="1" i="1" baseline="-25000" dirty="0" err="1">
                <a:solidFill>
                  <a:srgbClr val="000000"/>
                </a:solidFill>
                <a:effectLst/>
              </a:rPr>
              <a:t>ij</a:t>
            </a:r>
            <a:r>
              <a:rPr lang="en-US" b="1" i="1" dirty="0">
                <a:solidFill>
                  <a:srgbClr val="000000"/>
                </a:solidFill>
                <a:effectLst/>
              </a:rPr>
              <a:t> </a:t>
            </a:r>
            <a:r>
              <a:rPr lang="en-US" b="1" i="1" dirty="0" err="1">
                <a:solidFill>
                  <a:srgbClr val="000000"/>
                </a:solidFill>
                <a:effectLst/>
              </a:rPr>
              <a:t>s</a:t>
            </a:r>
            <a:r>
              <a:rPr lang="en-US" b="1" i="1" baseline="-25000" dirty="0" err="1">
                <a:solidFill>
                  <a:srgbClr val="000000"/>
                </a:solidFill>
                <a:effectLst/>
              </a:rPr>
              <a:t>j</a:t>
            </a:r>
            <a:r>
              <a:rPr lang="en-US" b="1" dirty="0">
                <a:solidFill>
                  <a:srgbClr val="000000"/>
                </a:solidFill>
                <a:effectLst/>
              </a:rPr>
              <a:t> </a:t>
            </a:r>
            <a:r>
              <a:rPr lang="ru-RU" b="1" i="1" dirty="0">
                <a:solidFill>
                  <a:srgbClr val="000000"/>
                </a:solidFill>
                <a:effectLst/>
              </a:rPr>
              <a:t>&gt;</a:t>
            </a:r>
            <a:r>
              <a:rPr lang="en-US" b="1" i="1" baseline="-25000" dirty="0">
                <a:solidFill>
                  <a:srgbClr val="000000"/>
                </a:solidFill>
                <a:effectLst/>
              </a:rPr>
              <a:t>T</a:t>
            </a:r>
            <a:r>
              <a:rPr lang="ru-RU" b="1" dirty="0">
                <a:solidFill>
                  <a:srgbClr val="000000"/>
                </a:solidFill>
                <a:effectLst/>
              </a:rPr>
              <a:t> </a:t>
            </a:r>
            <a:r>
              <a:rPr lang="ru-RU" dirty="0">
                <a:solidFill>
                  <a:srgbClr val="000000"/>
                </a:solidFill>
                <a:effectLst/>
              </a:rPr>
              <a:t>– </a:t>
            </a:r>
            <a:r>
              <a:rPr lang="en-US" dirty="0">
                <a:solidFill>
                  <a:srgbClr val="000000"/>
                </a:solidFill>
                <a:effectLst/>
              </a:rPr>
              <a:t>is the local mean field of a neuron. Values of</a:t>
            </a:r>
            <a:r>
              <a:rPr lang="ru-RU" dirty="0">
                <a:solidFill>
                  <a:srgbClr val="000000"/>
                </a:solidFill>
                <a:effectLst/>
              </a:rPr>
              <a:t> </a:t>
            </a:r>
            <a:r>
              <a:rPr lang="ru-RU" b="1" i="1" dirty="0" err="1">
                <a:solidFill>
                  <a:srgbClr val="000000"/>
                </a:solidFill>
                <a:effectLst/>
              </a:rPr>
              <a:t>v</a:t>
            </a:r>
            <a:r>
              <a:rPr lang="ru-RU" b="1" i="1" baseline="-25000" dirty="0" err="1">
                <a:solidFill>
                  <a:srgbClr val="000000"/>
                </a:solidFill>
                <a:effectLst/>
              </a:rPr>
              <a:t>i</a:t>
            </a:r>
            <a:r>
              <a:rPr lang="ru-RU" dirty="0">
                <a:solidFill>
                  <a:srgbClr val="000000"/>
                </a:solidFill>
                <a:effectLst/>
              </a:rPr>
              <a:t> </a:t>
            </a:r>
            <a:r>
              <a:rPr lang="en-US" dirty="0">
                <a:solidFill>
                  <a:srgbClr val="000000"/>
                </a:solidFill>
                <a:effectLst/>
              </a:rPr>
              <a:t>are now defined </a:t>
            </a:r>
            <a:r>
              <a:rPr lang="en-US" b="1" dirty="0">
                <a:solidFill>
                  <a:srgbClr val="0000FF"/>
                </a:solidFill>
                <a:effectLst/>
              </a:rPr>
              <a:t>the activity level </a:t>
            </a:r>
            <a:r>
              <a:rPr lang="en-US" dirty="0">
                <a:solidFill>
                  <a:srgbClr val="000000"/>
                </a:solidFill>
                <a:effectLst/>
              </a:rPr>
              <a:t>of </a:t>
            </a:r>
            <a:r>
              <a:rPr lang="en-US" b="1" i="1" dirty="0" err="1">
                <a:solidFill>
                  <a:srgbClr val="000000"/>
                </a:solidFill>
                <a:effectLst/>
              </a:rPr>
              <a:t>i</a:t>
            </a:r>
            <a:r>
              <a:rPr lang="en-US" b="1" i="1" baseline="30000" dirty="0" err="1">
                <a:solidFill>
                  <a:srgbClr val="000000"/>
                </a:solidFill>
                <a:effectLst/>
              </a:rPr>
              <a:t>th</a:t>
            </a:r>
            <a:r>
              <a:rPr lang="en-US" dirty="0">
                <a:solidFill>
                  <a:srgbClr val="000000"/>
                </a:solidFill>
                <a:effectLst/>
              </a:rPr>
              <a:t> neuron. Neurons with </a:t>
            </a:r>
            <a:r>
              <a:rPr lang="ru-RU" i="1" dirty="0" err="1">
                <a:solidFill>
                  <a:srgbClr val="000000"/>
                </a:solidFill>
                <a:effectLst/>
              </a:rPr>
              <a:t>v</a:t>
            </a:r>
            <a:r>
              <a:rPr lang="ru-RU" i="1" baseline="-25000" dirty="0" err="1">
                <a:solidFill>
                  <a:srgbClr val="000000"/>
                </a:solidFill>
                <a:effectLst/>
              </a:rPr>
              <a:t>i</a:t>
            </a:r>
            <a:r>
              <a:rPr lang="ru-RU" i="1" dirty="0">
                <a:solidFill>
                  <a:srgbClr val="000000"/>
                </a:solidFill>
                <a:effectLst/>
              </a:rPr>
              <a:t> &gt; </a:t>
            </a:r>
            <a:r>
              <a:rPr lang="ru-RU" i="1" dirty="0" err="1">
                <a:solidFill>
                  <a:srgbClr val="000000"/>
                </a:solidFill>
                <a:effectLst/>
              </a:rPr>
              <a:t>v</a:t>
            </a:r>
            <a:r>
              <a:rPr lang="ru-RU" i="1" baseline="-25000" dirty="0" err="1">
                <a:solidFill>
                  <a:srgbClr val="000000"/>
                </a:solidFill>
                <a:effectLst/>
              </a:rPr>
              <a:t>min</a:t>
            </a:r>
            <a:r>
              <a:rPr lang="ru-RU" dirty="0">
                <a:solidFill>
                  <a:srgbClr val="000000"/>
                </a:solidFill>
                <a:effectLst/>
              </a:rPr>
              <a:t> </a:t>
            </a:r>
            <a:r>
              <a:rPr lang="en-US" dirty="0">
                <a:solidFill>
                  <a:srgbClr val="000000"/>
                </a:solidFill>
                <a:effectLst/>
              </a:rPr>
              <a:t>determine the most essential ANN-connections </a:t>
            </a:r>
            <a:endParaRPr lang="ru-RU" dirty="0">
              <a:solidFill>
                <a:srgbClr val="000000"/>
              </a:solidFill>
              <a:effectLst/>
            </a:endParaRPr>
          </a:p>
        </p:txBody>
      </p:sp>
      <p:pic>
        <p:nvPicPr>
          <p:cNvPr id="10" name="Рисунок 9"/>
          <p:cNvPicPr/>
          <p:nvPr/>
        </p:nvPicPr>
        <p:blipFill>
          <a:blip r:embed="rId6">
            <a:extLst>
              <a:ext uri="{BEBA8EAE-BF5A-486C-A8C5-ECC9F3942E4B}">
                <a14:imgProps xmlns:a14="http://schemas.microsoft.com/office/drawing/2010/main">
                  <a14:imgLayer r:embed="rId7">
                    <a14:imgEffect>
                      <a14:brightnessContrast bright="-39000" contrast="88000"/>
                    </a14:imgEffect>
                  </a14:imgLayer>
                </a14:imgProps>
              </a:ext>
              <a:ext uri="{28A0092B-C50C-407E-A947-70E740481C1C}">
                <a14:useLocalDpi xmlns:a14="http://schemas.microsoft.com/office/drawing/2010/main" val="0"/>
              </a:ext>
            </a:extLst>
          </a:blip>
          <a:srcRect/>
          <a:stretch>
            <a:fillRect/>
          </a:stretch>
        </p:blipFill>
        <p:spPr bwMode="auto">
          <a:xfrm>
            <a:off x="3047186" y="3501008"/>
            <a:ext cx="1914525" cy="488315"/>
          </a:xfrm>
          <a:prstGeom prst="rect">
            <a:avLst/>
          </a:prstGeom>
          <a:noFill/>
          <a:ln>
            <a:noFill/>
          </a:ln>
        </p:spPr>
      </p:pic>
      <mc:AlternateContent xmlns:mc="http://schemas.openxmlformats.org/markup-compatibility/2006" xmlns:a14="http://schemas.microsoft.com/office/drawing/2010/main">
        <mc:Choice Requires="a14">
          <p:sp>
            <p:nvSpPr>
              <p:cNvPr id="6" name="Прямоугольник 5"/>
              <p:cNvSpPr/>
              <p:nvPr/>
            </p:nvSpPr>
            <p:spPr>
              <a:xfrm>
                <a:off x="7402185" y="815040"/>
                <a:ext cx="1684229" cy="4216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200" b="1" i="1" smtClean="0">
                              <a:solidFill>
                                <a:srgbClr val="000000"/>
                              </a:solidFill>
                              <a:effectLst/>
                              <a:latin typeface="Cambria Math"/>
                            </a:rPr>
                          </m:ctrlPr>
                        </m:sSubPr>
                        <m:e>
                          <m:r>
                            <a:rPr lang="ru-RU" sz="1200" b="1" i="1">
                              <a:solidFill>
                                <a:srgbClr val="000000"/>
                              </a:solidFill>
                              <a:effectLst/>
                              <a:latin typeface="Cambria Math"/>
                            </a:rPr>
                            <m:t>𝑺</m:t>
                          </m:r>
                        </m:e>
                        <m:sub>
                          <m:r>
                            <a:rPr lang="ru-RU" sz="1200" b="1" i="1">
                              <a:solidFill>
                                <a:srgbClr val="000000"/>
                              </a:solidFill>
                              <a:effectLst/>
                              <a:latin typeface="Cambria Math"/>
                            </a:rPr>
                            <m:t>𝒊</m:t>
                          </m:r>
                        </m:sub>
                      </m:sSub>
                      <m:r>
                        <a:rPr lang="ru-RU" sz="1200" b="1" i="1">
                          <a:solidFill>
                            <a:srgbClr val="000000"/>
                          </a:solidFill>
                          <a:effectLst/>
                          <a:latin typeface="Cambria Math"/>
                        </a:rPr>
                        <m:t>=</m:t>
                      </m:r>
                      <m:d>
                        <m:dPr>
                          <m:begChr m:val="{"/>
                          <m:endChr m:val=""/>
                          <m:ctrlPr>
                            <a:rPr lang="ru-RU" sz="1200" b="1" i="1">
                              <a:solidFill>
                                <a:srgbClr val="000000"/>
                              </a:solidFill>
                              <a:effectLst/>
                              <a:latin typeface="Cambria Math"/>
                            </a:rPr>
                          </m:ctrlPr>
                        </m:dPr>
                        <m:e>
                          <m:eqArr>
                            <m:eqArrPr>
                              <m:ctrlPr>
                                <a:rPr lang="ru-RU" sz="1200" b="1" i="1">
                                  <a:solidFill>
                                    <a:srgbClr val="000000"/>
                                  </a:solidFill>
                                  <a:effectLst/>
                                  <a:latin typeface="Cambria Math"/>
                                </a:rPr>
                              </m:ctrlPr>
                            </m:eqArrPr>
                            <m:e>
                              <m:r>
                                <a:rPr lang="ru-RU" sz="1200" b="1" i="1">
                                  <a:solidFill>
                                    <a:srgbClr val="000000"/>
                                  </a:solidFill>
                                  <a:effectLst/>
                                  <a:latin typeface="Cambria Math"/>
                                </a:rPr>
                                <m:t>𝟏</m:t>
                              </m:r>
                              <m:r>
                                <a:rPr lang="ru-RU" sz="1200" b="1" i="1">
                                  <a:solidFill>
                                    <a:srgbClr val="000000"/>
                                  </a:solidFill>
                                  <a:effectLst/>
                                  <a:latin typeface="Cambria Math"/>
                                </a:rPr>
                                <m:t>, </m:t>
                              </m:r>
                              <m:r>
                                <a:rPr lang="ru-RU" sz="1200" b="1" i="1">
                                  <a:solidFill>
                                    <a:srgbClr val="000000"/>
                                  </a:solidFill>
                                  <a:effectLst/>
                                  <a:latin typeface="Cambria Math"/>
                                </a:rPr>
                                <m:t>𝒂𝒄𝒕𝒊𝒗𝒆</m:t>
                              </m:r>
                            </m:e>
                            <m:e>
                              <m:r>
                                <a:rPr lang="en-US" sz="1200" b="1" i="1" smtClean="0">
                                  <a:solidFill>
                                    <a:srgbClr val="000000"/>
                                  </a:solidFill>
                                  <a:effectLst/>
                                  <a:latin typeface="Cambria Math"/>
                                </a:rPr>
                                <m:t>𝟎</m:t>
                              </m:r>
                              <m:r>
                                <a:rPr lang="en-US" sz="1200" b="1" i="1" smtClean="0">
                                  <a:solidFill>
                                    <a:srgbClr val="000000"/>
                                  </a:solidFill>
                                  <a:effectLst/>
                                  <a:latin typeface="Cambria Math"/>
                                </a:rPr>
                                <m:t> , </m:t>
                              </m:r>
                              <m:r>
                                <a:rPr lang="ru-RU" sz="1200" b="1" i="1">
                                  <a:solidFill>
                                    <a:srgbClr val="000000"/>
                                  </a:solidFill>
                                  <a:effectLst/>
                                  <a:latin typeface="Cambria Math"/>
                                </a:rPr>
                                <m:t>𝒏𝒐𝒏</m:t>
                              </m:r>
                              <m:r>
                                <a:rPr lang="ru-RU" sz="1200" b="1" i="1">
                                  <a:solidFill>
                                    <a:srgbClr val="000000"/>
                                  </a:solidFill>
                                  <a:effectLst/>
                                  <a:latin typeface="Cambria Math"/>
                                </a:rPr>
                                <m:t> </m:t>
                              </m:r>
                              <m:r>
                                <a:rPr lang="ru-RU" sz="1200" b="1" i="1">
                                  <a:solidFill>
                                    <a:srgbClr val="000000"/>
                                  </a:solidFill>
                                  <a:effectLst/>
                                  <a:latin typeface="Cambria Math"/>
                                </a:rPr>
                                <m:t>𝒂𝒄𝒕𝒊𝒗𝒆</m:t>
                              </m:r>
                            </m:e>
                          </m:eqArr>
                        </m:e>
                      </m:d>
                    </m:oMath>
                  </m:oMathPara>
                </a14:m>
                <a:endParaRPr lang="ru-RU" sz="1200" b="1" dirty="0">
                  <a:solidFill>
                    <a:srgbClr val="000000"/>
                  </a:solidFill>
                </a:endParaRP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7402185" y="815040"/>
                <a:ext cx="1684229" cy="421654"/>
              </a:xfrm>
              <a:prstGeom prst="rect">
                <a:avLst/>
              </a:prstGeom>
              <a:blipFill rotWithShape="1">
                <a:blip r:embed="rId8"/>
                <a:stretch>
                  <a:fillRect l="-10830" t="-165217" b="-243478"/>
                </a:stretch>
              </a:blipFill>
            </p:spPr>
            <p:txBody>
              <a:bodyPr/>
              <a:lstStyle/>
              <a:p>
                <a:r>
                  <a:rPr lang="ru-RU">
                    <a:noFill/>
                  </a:rPr>
                  <a:t> </a:t>
                </a:r>
              </a:p>
            </p:txBody>
          </p:sp>
        </mc:Fallback>
      </mc:AlternateContent>
      <p:sp>
        <p:nvSpPr>
          <p:cNvPr id="9" name="Нижний колонтитул 8"/>
          <p:cNvSpPr>
            <a:spLocks noGrp="1"/>
          </p:cNvSpPr>
          <p:nvPr>
            <p:ph type="ftr" sz="quarter" idx="10"/>
          </p:nvPr>
        </p:nvSpPr>
        <p:spPr>
          <a:xfrm>
            <a:off x="2051051" y="6237288"/>
            <a:ext cx="4471838" cy="457200"/>
          </a:xfrm>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11" name="Дата 10"/>
          <p:cNvSpPr>
            <a:spLocks noGrp="1"/>
          </p:cNvSpPr>
          <p:nvPr>
            <p:ph type="dt" sz="half" idx="12"/>
          </p:nvPr>
        </p:nvSpPr>
        <p:spPr/>
        <p:txBody>
          <a:bodyPr/>
          <a:lstStyle/>
          <a:p>
            <a:fld id="{D363CBDE-E3E0-4E7F-84D5-F41B894B8CB6}" type="datetime1">
              <a:rPr lang="ru-RU" smtClean="0">
                <a:solidFill>
                  <a:srgbClr val="000000"/>
                </a:solidFill>
              </a:rPr>
              <a:t>25.11.2017</a:t>
            </a:fld>
            <a:endParaRPr lang="ru-RU">
              <a:solidFill>
                <a:srgbClr val="000000"/>
              </a:solidFill>
            </a:endParaRPr>
          </a:p>
        </p:txBody>
      </p:sp>
      <p:sp>
        <p:nvSpPr>
          <p:cNvPr id="15" name="Номер слайда 6">
            <a:extLst>
              <a:ext uri="{FF2B5EF4-FFF2-40B4-BE49-F238E27FC236}">
                <a16:creationId xmlns="" xmlns:a16="http://schemas.microsoft.com/office/drawing/2014/main" id="{959C44C6-5B8C-4504-9FDB-046C27B960FE}"/>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12</a:t>
            </a:fld>
            <a:endParaRPr lang="ru-RU" altLang="ru-RU"/>
          </a:p>
        </p:txBody>
      </p:sp>
    </p:spTree>
    <p:extLst>
      <p:ext uri="{BB962C8B-B14F-4D97-AF65-F5344CB8AC3E}">
        <p14:creationId xmlns:p14="http://schemas.microsoft.com/office/powerpoint/2010/main" val="4046192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1028"/>
          <p:cNvSpPr>
            <a:spLocks noChangeArrowheads="1"/>
          </p:cNvSpPr>
          <p:nvPr/>
        </p:nvSpPr>
        <p:spPr bwMode="auto">
          <a:xfrm>
            <a:off x="0" y="620713"/>
            <a:ext cx="914400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endParaRPr lang="ru-RU" altLang="ru-RU" sz="800" u="sng" dirty="0">
              <a:solidFill>
                <a:srgbClr val="0000FF"/>
              </a:solidFill>
            </a:endParaRPr>
          </a:p>
          <a:p>
            <a:r>
              <a:rPr lang="en-US" altLang="ru-RU" sz="2000" b="1" dirty="0">
                <a:solidFill>
                  <a:srgbClr val="000000"/>
                </a:solidFill>
                <a:effectLst/>
              </a:rPr>
              <a:t>Track recognition by </a:t>
            </a:r>
            <a:r>
              <a:rPr lang="en-US" altLang="ru-RU" sz="2000" b="1" dirty="0" err="1">
                <a:solidFill>
                  <a:srgbClr val="000000"/>
                </a:solidFill>
                <a:effectLst/>
              </a:rPr>
              <a:t>Denby</a:t>
            </a:r>
            <a:r>
              <a:rPr lang="en-US" altLang="ru-RU" sz="2000" b="1" dirty="0">
                <a:solidFill>
                  <a:srgbClr val="000000"/>
                </a:solidFill>
                <a:effectLst/>
              </a:rPr>
              <a:t>- Peterson (1988) se</a:t>
            </a:r>
            <a:r>
              <a:rPr lang="ru-RU" altLang="ru-RU" sz="2000" b="1" dirty="0" err="1">
                <a:solidFill>
                  <a:srgbClr val="000000"/>
                </a:solidFill>
                <a:effectLst/>
              </a:rPr>
              <a:t>gment</a:t>
            </a:r>
            <a:r>
              <a:rPr lang="ru-RU" altLang="ru-RU" sz="2000" b="1" dirty="0">
                <a:solidFill>
                  <a:srgbClr val="000000"/>
                </a:solidFill>
                <a:effectLst/>
              </a:rPr>
              <a:t> </a:t>
            </a:r>
            <a:r>
              <a:rPr lang="ru-RU" altLang="ru-RU" sz="2000" b="1" dirty="0" err="1">
                <a:solidFill>
                  <a:srgbClr val="000000"/>
                </a:solidFill>
                <a:effectLst/>
              </a:rPr>
              <a:t>model</a:t>
            </a:r>
            <a:endParaRPr lang="en-US" altLang="ru-RU" sz="2000" b="1" dirty="0">
              <a:solidFill>
                <a:srgbClr val="000000"/>
              </a:solidFill>
              <a:effectLst/>
            </a:endParaRPr>
          </a:p>
          <a:p>
            <a:r>
              <a:rPr lang="en-US" altLang="ru-RU" dirty="0">
                <a:solidFill>
                  <a:srgbClr val="D53807"/>
                </a:solidFill>
              </a:rPr>
              <a:t>The idea: support adjacent segments with small angles </a:t>
            </a:r>
          </a:p>
          <a:p>
            <a:r>
              <a:rPr lang="en-US" altLang="ru-RU" dirty="0">
                <a:solidFill>
                  <a:srgbClr val="D53807"/>
                </a:solidFill>
              </a:rPr>
              <a:t>between them. </a:t>
            </a:r>
            <a:r>
              <a:rPr lang="en-US" altLang="ru-RU" dirty="0">
                <a:solidFill>
                  <a:srgbClr val="000000"/>
                </a:solidFill>
              </a:rPr>
              <a:t>It is done by the special energy function:</a:t>
            </a:r>
            <a:r>
              <a:rPr lang="ru-RU" altLang="ru-RU" dirty="0">
                <a:solidFill>
                  <a:srgbClr val="000000"/>
                </a:solidFill>
              </a:rPr>
              <a:t> </a:t>
            </a:r>
            <a:endParaRPr lang="fr-FR" altLang="ru-RU" dirty="0">
              <a:solidFill>
                <a:srgbClr val="000000"/>
              </a:solidFill>
            </a:endParaRPr>
          </a:p>
        </p:txBody>
      </p:sp>
      <p:sp>
        <p:nvSpPr>
          <p:cNvPr id="274437" name="Text Box 1029"/>
          <p:cNvSpPr txBox="1">
            <a:spLocks noChangeArrowheads="1"/>
          </p:cNvSpPr>
          <p:nvPr/>
        </p:nvSpPr>
        <p:spPr bwMode="auto">
          <a:xfrm>
            <a:off x="44377" y="0"/>
            <a:ext cx="9099623"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80000"/>
              </a:lnSpc>
            </a:pPr>
            <a:r>
              <a:rPr lang="ru-RU" altLang="ru-RU" sz="2800" b="1" dirty="0" smtClean="0">
                <a:solidFill>
                  <a:srgbClr val="0000FF"/>
                </a:solidFill>
                <a:effectLst/>
              </a:rPr>
              <a:t>Применение </a:t>
            </a:r>
            <a:r>
              <a:rPr lang="ru-RU" altLang="ru-RU" sz="2800" b="1" dirty="0" err="1" smtClean="0">
                <a:solidFill>
                  <a:srgbClr val="0000FF"/>
                </a:solidFill>
                <a:effectLst/>
              </a:rPr>
              <a:t>полносвязных</a:t>
            </a:r>
            <a:r>
              <a:rPr lang="ru-RU" altLang="ru-RU" sz="2800" b="1" dirty="0" smtClean="0">
                <a:solidFill>
                  <a:srgbClr val="0000FF"/>
                </a:solidFill>
                <a:effectLst/>
              </a:rPr>
              <a:t> </a:t>
            </a:r>
            <a:r>
              <a:rPr lang="ru-RU" altLang="ru-RU" sz="2800" b="1" dirty="0">
                <a:solidFill>
                  <a:srgbClr val="0000FF"/>
                </a:solidFill>
                <a:effectLst/>
              </a:rPr>
              <a:t>ИНС </a:t>
            </a:r>
            <a:endParaRPr lang="ru-RU" altLang="ru-RU" sz="2800" b="1" dirty="0" smtClean="0">
              <a:solidFill>
                <a:srgbClr val="0000FF"/>
              </a:solidFill>
              <a:effectLst/>
            </a:endParaRPr>
          </a:p>
          <a:p>
            <a:pPr algn="r">
              <a:lnSpc>
                <a:spcPct val="80000"/>
              </a:lnSpc>
            </a:pPr>
            <a:r>
              <a:rPr lang="ru-RU" altLang="ru-RU" sz="2800" b="1" dirty="0" smtClean="0">
                <a:solidFill>
                  <a:srgbClr val="0000FF"/>
                </a:solidFill>
                <a:effectLst/>
              </a:rPr>
              <a:t>для распознавания </a:t>
            </a:r>
            <a:r>
              <a:rPr lang="ru-RU" altLang="ru-RU" sz="2800" b="1" dirty="0">
                <a:solidFill>
                  <a:srgbClr val="0000FF"/>
                </a:solidFill>
                <a:effectLst/>
              </a:rPr>
              <a:t>треков</a:t>
            </a:r>
            <a:endParaRPr lang="ru-RU" sz="2800" dirty="0">
              <a:solidFill>
                <a:srgbClr val="000000"/>
              </a:solidFill>
            </a:endParaRPr>
          </a:p>
          <a:p>
            <a:endParaRPr lang="ru-RU" sz="2800" dirty="0">
              <a:solidFill>
                <a:srgbClr val="000000"/>
              </a:solidFill>
            </a:endParaRPr>
          </a:p>
        </p:txBody>
      </p:sp>
      <p:pic>
        <p:nvPicPr>
          <p:cNvPr id="274438" name="Picture 1030" descr="SEG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168" y="1062190"/>
            <a:ext cx="2056168" cy="14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9" name="Text Box 1031"/>
          <p:cNvSpPr txBox="1">
            <a:spLocks noChangeArrowheads="1"/>
          </p:cNvSpPr>
          <p:nvPr/>
        </p:nvSpPr>
        <p:spPr bwMode="auto">
          <a:xfrm>
            <a:off x="273411" y="1704025"/>
            <a:ext cx="3492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r>
              <a:rPr lang="en-US" altLang="ru-RU" sz="2000" i="1" dirty="0">
                <a:solidFill>
                  <a:srgbClr val="000000"/>
                </a:solidFill>
              </a:rPr>
              <a:t>E = </a:t>
            </a:r>
            <a:r>
              <a:rPr lang="en-US" altLang="ru-RU" sz="2000" i="1" dirty="0" err="1">
                <a:solidFill>
                  <a:srgbClr val="000000"/>
                </a:solidFill>
              </a:rPr>
              <a:t>E</a:t>
            </a:r>
            <a:r>
              <a:rPr lang="en-US" altLang="ru-RU" sz="2000" i="1" baseline="-25000" dirty="0" err="1">
                <a:solidFill>
                  <a:srgbClr val="000000"/>
                </a:solidFill>
              </a:rPr>
              <a:t>cost</a:t>
            </a:r>
            <a:r>
              <a:rPr lang="en-US" altLang="ru-RU" sz="2000" i="1" dirty="0">
                <a:solidFill>
                  <a:srgbClr val="000000"/>
                </a:solidFill>
              </a:rPr>
              <a:t> + </a:t>
            </a:r>
            <a:r>
              <a:rPr lang="en-US" altLang="ru-RU" sz="2000" i="1" dirty="0" err="1">
                <a:solidFill>
                  <a:srgbClr val="000000"/>
                </a:solidFill>
              </a:rPr>
              <a:t>E</a:t>
            </a:r>
            <a:r>
              <a:rPr lang="en-US" altLang="ru-RU" sz="2000" i="1" baseline="-25000" dirty="0" err="1">
                <a:solidFill>
                  <a:srgbClr val="000000"/>
                </a:solidFill>
              </a:rPr>
              <a:t>constraint</a:t>
            </a:r>
            <a:r>
              <a:rPr lang="en-US" altLang="ru-RU" i="1" dirty="0">
                <a:solidFill>
                  <a:srgbClr val="000000"/>
                </a:solidFill>
              </a:rPr>
              <a:t> , </a:t>
            </a:r>
            <a:r>
              <a:rPr lang="en-US" altLang="ru-RU" dirty="0">
                <a:solidFill>
                  <a:srgbClr val="000000"/>
                </a:solidFill>
              </a:rPr>
              <a:t>where</a:t>
            </a:r>
          </a:p>
        </p:txBody>
      </p:sp>
      <p:pic>
        <p:nvPicPr>
          <p:cNvPr id="274440" name="Picture 1032" descr="fo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7" y="2252383"/>
            <a:ext cx="428466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4441" name="Object 1033"/>
          <p:cNvGraphicFramePr>
            <a:graphicFrameLocks noChangeAspect="1"/>
          </p:cNvGraphicFramePr>
          <p:nvPr>
            <p:extLst>
              <p:ext uri="{D42A27DB-BD31-4B8C-83A1-F6EECF244321}">
                <p14:modId xmlns:p14="http://schemas.microsoft.com/office/powerpoint/2010/main" val="2987023773"/>
              </p:ext>
            </p:extLst>
          </p:nvPr>
        </p:nvGraphicFramePr>
        <p:xfrm>
          <a:off x="4152147" y="2495766"/>
          <a:ext cx="2284413" cy="3074357"/>
        </p:xfrm>
        <a:graphic>
          <a:graphicData uri="http://schemas.openxmlformats.org/presentationml/2006/ole">
            <mc:AlternateContent xmlns:mc="http://schemas.openxmlformats.org/markup-compatibility/2006">
              <mc:Choice xmlns:v="urn:schemas-microsoft-com:vml" Requires="v">
                <p:oleObj spid="_x0000_s43044" name="Photo Editor Photo" r:id="rId6" imgW="3285714" imgH="4428571" progId="MSPhotoEd.3">
                  <p:embed/>
                </p:oleObj>
              </mc:Choice>
              <mc:Fallback>
                <p:oleObj name="Photo Editor Photo" r:id="rId6" imgW="3285714" imgH="442857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147" y="2495766"/>
                        <a:ext cx="2284413" cy="3074357"/>
                      </a:xfrm>
                      <a:prstGeom prst="rect">
                        <a:avLst/>
                      </a:prstGeom>
                      <a:noFill/>
                      <a:ln>
                        <a:noFill/>
                      </a:ln>
                      <a:effectLst/>
                      <a:extLst/>
                    </p:spPr>
                  </p:pic>
                </p:oleObj>
              </mc:Fallback>
            </mc:AlternateContent>
          </a:graphicData>
        </a:graphic>
      </p:graphicFrame>
      <p:sp>
        <p:nvSpPr>
          <p:cNvPr id="274442" name="Text Box 1034"/>
          <p:cNvSpPr txBox="1">
            <a:spLocks noChangeArrowheads="1"/>
          </p:cNvSpPr>
          <p:nvPr/>
        </p:nvSpPr>
        <p:spPr bwMode="auto">
          <a:xfrm>
            <a:off x="140014" y="3236578"/>
            <a:ext cx="3348038"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ru-RU" i="1" dirty="0" err="1">
                <a:solidFill>
                  <a:srgbClr val="000000"/>
                </a:solidFill>
              </a:rPr>
              <a:t>E</a:t>
            </a:r>
            <a:r>
              <a:rPr lang="en-US" altLang="ru-RU" sz="2000" i="1" baseline="-25000" dirty="0" err="1">
                <a:solidFill>
                  <a:srgbClr val="000000"/>
                </a:solidFill>
              </a:rPr>
              <a:t>constraint</a:t>
            </a:r>
            <a:r>
              <a:rPr lang="en-US" altLang="ru-RU" sz="2000" i="1" baseline="-25000" dirty="0">
                <a:solidFill>
                  <a:srgbClr val="000000"/>
                </a:solidFill>
              </a:rPr>
              <a:t> </a:t>
            </a:r>
            <a:r>
              <a:rPr lang="en-US" altLang="ru-RU" i="1" dirty="0">
                <a:solidFill>
                  <a:srgbClr val="000000"/>
                </a:solidFill>
              </a:rPr>
              <a:t> </a:t>
            </a:r>
            <a:r>
              <a:rPr lang="en-US" altLang="ru-RU" sz="1600" dirty="0">
                <a:solidFill>
                  <a:srgbClr val="000000"/>
                </a:solidFill>
              </a:rPr>
              <a:t>punishes segment </a:t>
            </a:r>
            <a:r>
              <a:rPr lang="ru-RU" altLang="ru-RU" sz="1600" dirty="0" err="1">
                <a:solidFill>
                  <a:srgbClr val="000000"/>
                </a:solidFill>
              </a:rPr>
              <a:t>bifurcation</a:t>
            </a:r>
            <a:r>
              <a:rPr lang="en-US" altLang="ru-RU" sz="1600" dirty="0">
                <a:solidFill>
                  <a:srgbClr val="000000"/>
                </a:solidFill>
              </a:rPr>
              <a:t>s</a:t>
            </a:r>
            <a:r>
              <a:rPr lang="ru-RU" altLang="ru-RU" sz="1600" dirty="0">
                <a:solidFill>
                  <a:srgbClr val="000000"/>
                </a:solidFill>
              </a:rPr>
              <a:t> </a:t>
            </a:r>
            <a:r>
              <a:rPr lang="ru-RU" altLang="ru-RU" sz="1600" dirty="0" err="1">
                <a:solidFill>
                  <a:srgbClr val="000000"/>
                </a:solidFill>
              </a:rPr>
              <a:t>and</a:t>
            </a:r>
            <a:r>
              <a:rPr lang="ru-RU" altLang="ru-RU" sz="1600" dirty="0">
                <a:solidFill>
                  <a:srgbClr val="000000"/>
                </a:solidFill>
              </a:rPr>
              <a:t> </a:t>
            </a:r>
            <a:r>
              <a:rPr lang="ru-RU" altLang="ru-RU" sz="1600" dirty="0" err="1">
                <a:solidFill>
                  <a:srgbClr val="000000"/>
                </a:solidFill>
              </a:rPr>
              <a:t>balance</a:t>
            </a:r>
            <a:r>
              <a:rPr lang="en-US" altLang="ru-RU" sz="1600" dirty="0">
                <a:solidFill>
                  <a:srgbClr val="000000"/>
                </a:solidFill>
              </a:rPr>
              <a:t>s</a:t>
            </a:r>
            <a:r>
              <a:rPr lang="ru-RU" altLang="ru-RU" sz="1600" dirty="0">
                <a:solidFill>
                  <a:srgbClr val="000000"/>
                </a:solidFill>
              </a:rPr>
              <a:t> </a:t>
            </a:r>
            <a:r>
              <a:rPr lang="ru-RU" altLang="ru-RU" sz="1600" dirty="0" err="1">
                <a:solidFill>
                  <a:srgbClr val="000000"/>
                </a:solidFill>
              </a:rPr>
              <a:t>between</a:t>
            </a:r>
            <a:r>
              <a:rPr lang="ru-RU" altLang="ru-RU" sz="1600" dirty="0">
                <a:solidFill>
                  <a:srgbClr val="000000"/>
                </a:solidFill>
              </a:rPr>
              <a:t> </a:t>
            </a:r>
            <a:r>
              <a:rPr lang="ru-RU" altLang="ru-RU" sz="1600" dirty="0" err="1">
                <a:solidFill>
                  <a:srgbClr val="000000"/>
                </a:solidFill>
              </a:rPr>
              <a:t>the</a:t>
            </a:r>
            <a:r>
              <a:rPr lang="ru-RU" altLang="ru-RU" sz="1600" dirty="0">
                <a:solidFill>
                  <a:srgbClr val="000000"/>
                </a:solidFill>
              </a:rPr>
              <a:t> </a:t>
            </a:r>
            <a:r>
              <a:rPr lang="ru-RU" altLang="ru-RU" sz="1600" dirty="0" err="1">
                <a:solidFill>
                  <a:srgbClr val="000000"/>
                </a:solidFill>
              </a:rPr>
              <a:t>number</a:t>
            </a:r>
            <a:r>
              <a:rPr lang="ru-RU" altLang="ru-RU" sz="1600" dirty="0">
                <a:solidFill>
                  <a:srgbClr val="000000"/>
                </a:solidFill>
              </a:rPr>
              <a:t> </a:t>
            </a:r>
            <a:r>
              <a:rPr lang="ru-RU" altLang="ru-RU" sz="1600" dirty="0" err="1">
                <a:solidFill>
                  <a:srgbClr val="000000"/>
                </a:solidFill>
              </a:rPr>
              <a:t>of</a:t>
            </a:r>
            <a:r>
              <a:rPr lang="ru-RU" altLang="ru-RU" sz="1600" dirty="0">
                <a:solidFill>
                  <a:srgbClr val="000000"/>
                </a:solidFill>
              </a:rPr>
              <a:t> </a:t>
            </a:r>
            <a:r>
              <a:rPr lang="ru-RU" altLang="ru-RU" sz="1600" dirty="0" err="1">
                <a:solidFill>
                  <a:srgbClr val="000000"/>
                </a:solidFill>
              </a:rPr>
              <a:t>active</a:t>
            </a:r>
            <a:r>
              <a:rPr lang="ru-RU" altLang="ru-RU" sz="1600" dirty="0">
                <a:solidFill>
                  <a:srgbClr val="000000"/>
                </a:solidFill>
              </a:rPr>
              <a:t> </a:t>
            </a:r>
            <a:r>
              <a:rPr lang="ru-RU" altLang="ru-RU" sz="1600" dirty="0" err="1">
                <a:solidFill>
                  <a:srgbClr val="000000"/>
                </a:solidFill>
              </a:rPr>
              <a:t>neurons</a:t>
            </a:r>
            <a:r>
              <a:rPr lang="ru-RU" altLang="ru-RU" sz="1600" dirty="0">
                <a:solidFill>
                  <a:srgbClr val="000000"/>
                </a:solidFill>
              </a:rPr>
              <a:t> </a:t>
            </a:r>
            <a:r>
              <a:rPr lang="ru-RU" altLang="ru-RU" sz="1600" dirty="0" err="1">
                <a:solidFill>
                  <a:srgbClr val="000000"/>
                </a:solidFill>
              </a:rPr>
              <a:t>and</a:t>
            </a:r>
            <a:r>
              <a:rPr lang="ru-RU" altLang="ru-RU" sz="1600" dirty="0">
                <a:solidFill>
                  <a:srgbClr val="000000"/>
                </a:solidFill>
              </a:rPr>
              <a:t> </a:t>
            </a:r>
            <a:r>
              <a:rPr lang="ru-RU" altLang="ru-RU" sz="1600" dirty="0" err="1">
                <a:solidFill>
                  <a:srgbClr val="000000"/>
                </a:solidFill>
              </a:rPr>
              <a:t>the</a:t>
            </a:r>
            <a:r>
              <a:rPr lang="ru-RU" altLang="ru-RU" sz="1600" dirty="0">
                <a:solidFill>
                  <a:srgbClr val="000000"/>
                </a:solidFill>
              </a:rPr>
              <a:t> </a:t>
            </a:r>
            <a:r>
              <a:rPr lang="ru-RU" altLang="ru-RU" sz="1600" dirty="0" err="1">
                <a:solidFill>
                  <a:srgbClr val="000000"/>
                </a:solidFill>
              </a:rPr>
              <a:t>number</a:t>
            </a:r>
            <a:r>
              <a:rPr lang="ru-RU" altLang="ru-RU" sz="1600" dirty="0">
                <a:solidFill>
                  <a:srgbClr val="000000"/>
                </a:solidFill>
              </a:rPr>
              <a:t> </a:t>
            </a:r>
            <a:r>
              <a:rPr lang="ru-RU" altLang="ru-RU" sz="1600" dirty="0" err="1">
                <a:solidFill>
                  <a:srgbClr val="000000"/>
                </a:solidFill>
              </a:rPr>
              <a:t>of</a:t>
            </a:r>
            <a:r>
              <a:rPr lang="ru-RU" altLang="ru-RU" sz="1600" dirty="0">
                <a:solidFill>
                  <a:srgbClr val="000000"/>
                </a:solidFill>
              </a:rPr>
              <a:t> </a:t>
            </a:r>
            <a:r>
              <a:rPr lang="ru-RU" altLang="ru-RU" sz="1600" dirty="0" err="1">
                <a:solidFill>
                  <a:srgbClr val="000000"/>
                </a:solidFill>
              </a:rPr>
              <a:t>experimental</a:t>
            </a:r>
            <a:r>
              <a:rPr lang="ru-RU" altLang="ru-RU" sz="1600" dirty="0">
                <a:solidFill>
                  <a:srgbClr val="000000"/>
                </a:solidFill>
              </a:rPr>
              <a:t> </a:t>
            </a:r>
            <a:r>
              <a:rPr lang="ru-RU" altLang="ru-RU" sz="1600" dirty="0" err="1">
                <a:solidFill>
                  <a:srgbClr val="000000"/>
                </a:solidFill>
              </a:rPr>
              <a:t>points</a:t>
            </a:r>
            <a:r>
              <a:rPr lang="fr-FR" altLang="ru-RU" sz="1600" dirty="0">
                <a:solidFill>
                  <a:srgbClr val="000000"/>
                </a:solidFill>
              </a:rPr>
              <a:t>.</a:t>
            </a:r>
          </a:p>
          <a:p>
            <a:pPr>
              <a:spcBef>
                <a:spcPct val="20000"/>
              </a:spcBef>
            </a:pPr>
            <a:r>
              <a:rPr lang="fr-FR" altLang="ru-RU" u="sng" dirty="0">
                <a:solidFill>
                  <a:srgbClr val="D53807"/>
                </a:solidFill>
              </a:rPr>
              <a:t>Note:</a:t>
            </a:r>
            <a:r>
              <a:rPr lang="fr-FR" altLang="ru-RU" sz="1600" dirty="0">
                <a:solidFill>
                  <a:srgbClr val="000000"/>
                </a:solidFill>
              </a:rPr>
              <a:t> adding even a single </a:t>
            </a:r>
            <a:r>
              <a:rPr lang="fr-FR" altLang="ru-RU" sz="1600" dirty="0">
                <a:solidFill>
                  <a:srgbClr val="D53807"/>
                </a:solidFill>
              </a:rPr>
              <a:t>noise</a:t>
            </a:r>
            <a:r>
              <a:rPr lang="fr-FR" altLang="ru-RU" sz="1600" dirty="0">
                <a:solidFill>
                  <a:srgbClr val="000000"/>
                </a:solidFill>
              </a:rPr>
              <a:t> point would generate ~80 extra hampering neurons</a:t>
            </a:r>
          </a:p>
        </p:txBody>
      </p:sp>
      <p:graphicFrame>
        <p:nvGraphicFramePr>
          <p:cNvPr id="274444" name="Object 1036"/>
          <p:cNvGraphicFramePr>
            <a:graphicFrameLocks noChangeAspect="1"/>
          </p:cNvGraphicFramePr>
          <p:nvPr>
            <p:extLst>
              <p:ext uri="{D42A27DB-BD31-4B8C-83A1-F6EECF244321}">
                <p14:modId xmlns:p14="http://schemas.microsoft.com/office/powerpoint/2010/main" val="3097313338"/>
              </p:ext>
            </p:extLst>
          </p:nvPr>
        </p:nvGraphicFramePr>
        <p:xfrm>
          <a:off x="6732240" y="2636912"/>
          <a:ext cx="2339114" cy="2828585"/>
        </p:xfrm>
        <a:graphic>
          <a:graphicData uri="http://schemas.openxmlformats.org/presentationml/2006/ole">
            <mc:AlternateContent xmlns:mc="http://schemas.openxmlformats.org/markup-compatibility/2006">
              <mc:Choice xmlns:v="urn:schemas-microsoft-com:vml" Requires="v">
                <p:oleObj spid="_x0000_s43045" name="Photo Editor Photo" r:id="rId8" imgW="3191320" imgH="4334480" progId="MSPhotoEd.3">
                  <p:embed/>
                </p:oleObj>
              </mc:Choice>
              <mc:Fallback>
                <p:oleObj name="Photo Editor Photo" r:id="rId8" imgW="3191320" imgH="4334480"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2636912"/>
                        <a:ext cx="2339114" cy="2828585"/>
                      </a:xfrm>
                      <a:prstGeom prst="rect">
                        <a:avLst/>
                      </a:prstGeom>
                      <a:noFill/>
                      <a:ln>
                        <a:noFill/>
                      </a:ln>
                      <a:effectLst/>
                    </p:spPr>
                  </p:pic>
                </p:oleObj>
              </mc:Fallback>
            </mc:AlternateContent>
          </a:graphicData>
        </a:graphic>
      </p:graphicFrame>
      <p:sp>
        <p:nvSpPr>
          <p:cNvPr id="274445" name="Text Box 1037"/>
          <p:cNvSpPr txBox="1">
            <a:spLocks noChangeArrowheads="1"/>
          </p:cNvSpPr>
          <p:nvPr/>
        </p:nvSpPr>
        <p:spPr bwMode="auto">
          <a:xfrm>
            <a:off x="1475656" y="5678954"/>
            <a:ext cx="2687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dirty="0">
                <a:solidFill>
                  <a:srgbClr val="000000"/>
                </a:solidFill>
              </a:rPr>
              <a:t>Zero iteration: 244 neurons</a:t>
            </a:r>
            <a:r>
              <a:rPr lang="en-US" altLang="ru-RU" dirty="0">
                <a:solidFill>
                  <a:srgbClr val="000000"/>
                </a:solidFill>
              </a:rPr>
              <a:t>.</a:t>
            </a:r>
            <a:endParaRPr lang="fr-FR" altLang="ru-RU" dirty="0">
              <a:solidFill>
                <a:srgbClr val="000000"/>
              </a:solidFill>
            </a:endParaRPr>
          </a:p>
        </p:txBody>
      </p:sp>
      <p:sp>
        <p:nvSpPr>
          <p:cNvPr id="274446" name="Text Box 1038"/>
          <p:cNvSpPr txBox="1">
            <a:spLocks noChangeArrowheads="1"/>
          </p:cNvSpPr>
          <p:nvPr/>
        </p:nvSpPr>
        <p:spPr bwMode="auto">
          <a:xfrm>
            <a:off x="6399553" y="5541636"/>
            <a:ext cx="2720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solidFill>
                  <a:srgbClr val="000000"/>
                </a:solidFill>
              </a:rPr>
              <a:t>After 30 iteration: </a:t>
            </a:r>
          </a:p>
          <a:p>
            <a:r>
              <a:rPr lang="en-US" altLang="ru-RU" dirty="0">
                <a:solidFill>
                  <a:srgbClr val="000000"/>
                </a:solidFill>
              </a:rPr>
              <a:t>26 neurons with </a:t>
            </a:r>
            <a:r>
              <a:rPr lang="en-US" altLang="ru-RU" dirty="0" err="1">
                <a:solidFill>
                  <a:srgbClr val="000000"/>
                </a:solidFill>
              </a:rPr>
              <a:t>v</a:t>
            </a:r>
            <a:r>
              <a:rPr lang="en-US" altLang="ru-RU" sz="2000" baseline="-25000" dirty="0" err="1">
                <a:solidFill>
                  <a:srgbClr val="000000"/>
                </a:solidFill>
              </a:rPr>
              <a:t>ij</a:t>
            </a:r>
            <a:r>
              <a:rPr lang="en-US" altLang="ru-RU" dirty="0">
                <a:solidFill>
                  <a:srgbClr val="000000"/>
                </a:solidFill>
              </a:rPr>
              <a:t> &gt;0.5</a:t>
            </a:r>
            <a:endParaRPr lang="fr-FR" altLang="ru-RU" dirty="0">
              <a:solidFill>
                <a:srgbClr val="000000"/>
              </a:solidFill>
            </a:endParaRPr>
          </a:p>
        </p:txBody>
      </p:sp>
      <p:sp>
        <p:nvSpPr>
          <p:cNvPr id="481280" name="AutoShape 2048"/>
          <p:cNvSpPr>
            <a:spLocks noChangeArrowheads="1"/>
          </p:cNvSpPr>
          <p:nvPr/>
        </p:nvSpPr>
        <p:spPr bwMode="auto">
          <a:xfrm>
            <a:off x="4279376" y="5229200"/>
            <a:ext cx="1287863" cy="735175"/>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8C0E9">
              <a:alpha val="42000"/>
            </a:srgbClr>
          </a:solidFill>
          <a:ln w="9525">
            <a:solidFill>
              <a:srgbClr val="D53807"/>
            </a:solidFill>
            <a:miter lim="800000"/>
            <a:headEnd/>
            <a:tailEnd/>
          </a:ln>
          <a:effectLst/>
          <a:extLst/>
        </p:spPr>
        <p:txBody>
          <a:bodyPr wrap="none" anchor="ctr"/>
          <a:lstStyle/>
          <a:p>
            <a:endParaRPr lang="ru-RU">
              <a:solidFill>
                <a:srgbClr val="000000"/>
              </a:solidFill>
            </a:endParaRPr>
          </a:p>
        </p:txBody>
      </p:sp>
      <p:sp>
        <p:nvSpPr>
          <p:cNvPr id="2" name="Скругленный прямоугольник 1"/>
          <p:cNvSpPr/>
          <p:nvPr/>
        </p:nvSpPr>
        <p:spPr bwMode="auto">
          <a:xfrm>
            <a:off x="4310404" y="1673309"/>
            <a:ext cx="2758432" cy="1022534"/>
          </a:xfrm>
          <a:prstGeom prst="roundRect">
            <a:avLst/>
          </a:prstGeom>
          <a:solidFill>
            <a:srgbClr val="00FFFF">
              <a:alpha val="22000"/>
            </a:srgbClr>
          </a:solidFill>
          <a:ln w="127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An easy  example of the EXCHARM experiment with 6 </a:t>
            </a:r>
            <a:r>
              <a:rPr lang="en-US" sz="1200" b="1" dirty="0" err="1">
                <a:solidFill>
                  <a:srgbClr val="000000"/>
                </a:solidFill>
                <a:effectLst/>
              </a:rPr>
              <a:t>multiwire</a:t>
            </a:r>
            <a:r>
              <a:rPr lang="en-US" sz="1200" b="1" dirty="0">
                <a:solidFill>
                  <a:srgbClr val="000000"/>
                </a:solidFill>
                <a:effectLst/>
              </a:rPr>
              <a:t> proportional chambers registering hits from passing particle tracks and noise</a:t>
            </a:r>
            <a:endParaRPr lang="ru-RU" sz="1200" b="1" dirty="0">
              <a:solidFill>
                <a:srgbClr val="000000"/>
              </a:solidFill>
              <a:effectLst/>
            </a:endParaRPr>
          </a:p>
        </p:txBody>
      </p:sp>
      <p:sp>
        <p:nvSpPr>
          <p:cNvPr id="3" name="Овал 2"/>
          <p:cNvSpPr/>
          <p:nvPr/>
        </p:nvSpPr>
        <p:spPr bwMode="auto">
          <a:xfrm>
            <a:off x="1907705" y="2155110"/>
            <a:ext cx="1512168" cy="1081467"/>
          </a:xfrm>
          <a:prstGeom prst="ellipse">
            <a:avLst/>
          </a:prstGeom>
          <a:noFill/>
          <a:ln w="254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ru-RU">
              <a:solidFill>
                <a:srgbClr val="000000"/>
              </a:solidFill>
            </a:endParaRPr>
          </a:p>
        </p:txBody>
      </p:sp>
      <p:sp>
        <p:nvSpPr>
          <p:cNvPr id="4" name="TextBox 3"/>
          <p:cNvSpPr txBox="1"/>
          <p:nvPr/>
        </p:nvSpPr>
        <p:spPr>
          <a:xfrm>
            <a:off x="3275856" y="2058541"/>
            <a:ext cx="492443" cy="307777"/>
          </a:xfrm>
          <a:prstGeom prst="rect">
            <a:avLst/>
          </a:prstGeom>
          <a:noFill/>
        </p:spPr>
        <p:txBody>
          <a:bodyPr wrap="none" rtlCol="0">
            <a:spAutoFit/>
          </a:bodyPr>
          <a:lstStyle/>
          <a:p>
            <a:r>
              <a:rPr lang="en-US" altLang="ru-RU" sz="1400" b="1" i="1" dirty="0" err="1">
                <a:solidFill>
                  <a:srgbClr val="0000FF"/>
                </a:solidFill>
              </a:rPr>
              <a:t>w</a:t>
            </a:r>
            <a:r>
              <a:rPr lang="en-US" altLang="ru-RU" sz="1400" b="1" i="1" baseline="-25000" dirty="0" err="1">
                <a:solidFill>
                  <a:srgbClr val="0000FF"/>
                </a:solidFill>
              </a:rPr>
              <a:t>ijkl</a:t>
            </a:r>
            <a:endParaRPr lang="ru-RU" sz="1400" b="1" dirty="0">
              <a:solidFill>
                <a:srgbClr val="0000FF"/>
              </a:solidFill>
            </a:endParaRPr>
          </a:p>
        </p:txBody>
      </p:sp>
      <p:cxnSp>
        <p:nvCxnSpPr>
          <p:cNvPr id="6" name="Прямая со стрелкой 5"/>
          <p:cNvCxnSpPr/>
          <p:nvPr/>
        </p:nvCxnSpPr>
        <p:spPr bwMode="auto">
          <a:xfrm flipH="1">
            <a:off x="3275856" y="2366318"/>
            <a:ext cx="490055" cy="0"/>
          </a:xfrm>
          <a:prstGeom prst="straightConnector1">
            <a:avLst/>
          </a:prstGeom>
          <a:solidFill>
            <a:schemeClr val="accent1"/>
          </a:solidFill>
          <a:ln w="254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Скругленный прямоугольник 6"/>
          <p:cNvSpPr/>
          <p:nvPr/>
        </p:nvSpPr>
        <p:spPr bwMode="auto">
          <a:xfrm>
            <a:off x="7835832" y="1673309"/>
            <a:ext cx="1308168" cy="914400"/>
          </a:xfrm>
          <a:prstGeom prst="roundRect">
            <a:avLst/>
          </a:prstGeom>
          <a:no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FF0000"/>
                </a:solidFill>
                <a:effectLst/>
              </a:rPr>
              <a:t>Neuron </a:t>
            </a:r>
            <a:r>
              <a:rPr lang="en-US" sz="1200" b="1" i="1" dirty="0" err="1">
                <a:solidFill>
                  <a:srgbClr val="FF0000"/>
                </a:solidFill>
                <a:effectLst/>
              </a:rPr>
              <a:t>s</a:t>
            </a:r>
            <a:r>
              <a:rPr lang="en-US" sz="1200" b="1" i="1" baseline="-25000" dirty="0" err="1">
                <a:solidFill>
                  <a:srgbClr val="FF0000"/>
                </a:solidFill>
                <a:effectLst/>
              </a:rPr>
              <a:t>ij</a:t>
            </a:r>
            <a:r>
              <a:rPr lang="en-US" sz="1200" b="1" dirty="0">
                <a:solidFill>
                  <a:srgbClr val="FF0000"/>
                </a:solidFill>
                <a:effectLst/>
              </a:rPr>
              <a:t> is the segment </a:t>
            </a:r>
            <a:r>
              <a:rPr lang="en-US" sz="1200" b="1" dirty="0">
                <a:solidFill>
                  <a:srgbClr val="000000"/>
                </a:solidFill>
                <a:effectLst/>
              </a:rPr>
              <a:t>connecting points </a:t>
            </a:r>
            <a:r>
              <a:rPr lang="en-US" sz="1200" b="1" i="1" dirty="0" err="1">
                <a:solidFill>
                  <a:srgbClr val="000000"/>
                </a:solidFill>
                <a:effectLst/>
              </a:rPr>
              <a:t>i</a:t>
            </a:r>
            <a:r>
              <a:rPr lang="en-US" sz="1200" b="1" dirty="0">
                <a:solidFill>
                  <a:srgbClr val="000000"/>
                </a:solidFill>
                <a:effectLst/>
              </a:rPr>
              <a:t> and j</a:t>
            </a:r>
            <a:endParaRPr lang="ru-RU" sz="1200" b="1" dirty="0">
              <a:solidFill>
                <a:srgbClr val="000000"/>
              </a:solidFill>
              <a:effectLst/>
            </a:endParaRPr>
          </a:p>
        </p:txBody>
      </p:sp>
      <p:sp>
        <p:nvSpPr>
          <p:cNvPr id="8" name="Нижний колонтитул 7"/>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9" name="TextBox 8"/>
          <p:cNvSpPr txBox="1"/>
          <p:nvPr/>
        </p:nvSpPr>
        <p:spPr>
          <a:xfrm>
            <a:off x="0" y="6093643"/>
            <a:ext cx="8558753" cy="369332"/>
          </a:xfrm>
          <a:prstGeom prst="rect">
            <a:avLst/>
          </a:prstGeom>
          <a:noFill/>
        </p:spPr>
        <p:txBody>
          <a:bodyPr wrap="none" rtlCol="0">
            <a:spAutoFit/>
          </a:bodyPr>
          <a:lstStyle/>
          <a:p>
            <a:r>
              <a:rPr lang="en-US" dirty="0">
                <a:solidFill>
                  <a:srgbClr val="C00000"/>
                </a:solidFill>
              </a:rPr>
              <a:t>Thus we have NN with unsupervised learning that trained itself during its</a:t>
            </a:r>
            <a:r>
              <a:rPr lang="ru-RU" dirty="0">
                <a:solidFill>
                  <a:srgbClr val="C00000"/>
                </a:solidFill>
              </a:rPr>
              <a:t> </a:t>
            </a:r>
            <a:r>
              <a:rPr lang="en-US" dirty="0">
                <a:solidFill>
                  <a:srgbClr val="C00000"/>
                </a:solidFill>
              </a:rPr>
              <a:t>evolution</a:t>
            </a:r>
            <a:endParaRPr lang="ru-RU" dirty="0">
              <a:solidFill>
                <a:srgbClr val="C00000"/>
              </a:solidFill>
            </a:endParaRPr>
          </a:p>
        </p:txBody>
      </p:sp>
      <p:sp>
        <p:nvSpPr>
          <p:cNvPr id="10" name="Дата 9"/>
          <p:cNvSpPr>
            <a:spLocks noGrp="1"/>
          </p:cNvSpPr>
          <p:nvPr>
            <p:ph type="dt" sz="half" idx="12"/>
          </p:nvPr>
        </p:nvSpPr>
        <p:spPr/>
        <p:txBody>
          <a:bodyPr/>
          <a:lstStyle/>
          <a:p>
            <a:fld id="{A5589DB3-F989-4323-A7FE-DBEB3E6C7B29}" type="datetime1">
              <a:rPr lang="ru-RU" smtClean="0">
                <a:solidFill>
                  <a:srgbClr val="000000"/>
                </a:solidFill>
              </a:rPr>
              <a:t>25.11.2017</a:t>
            </a:fld>
            <a:endParaRPr lang="ru-RU">
              <a:solidFill>
                <a:srgbClr val="000000"/>
              </a:solidFill>
            </a:endParaRPr>
          </a:p>
        </p:txBody>
      </p:sp>
      <p:sp>
        <p:nvSpPr>
          <p:cNvPr id="22" name="Номер слайда 6">
            <a:extLst>
              <a:ext uri="{FF2B5EF4-FFF2-40B4-BE49-F238E27FC236}">
                <a16:creationId xmlns="" xmlns:a16="http://schemas.microsoft.com/office/drawing/2014/main" id="{6B607885-C92E-4B41-BF99-F079887B8B55}"/>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13</a:t>
            </a:fld>
            <a:endParaRPr lang="ru-RU" altLang="ru-RU"/>
          </a:p>
        </p:txBody>
      </p:sp>
    </p:spTree>
    <p:extLst>
      <p:ext uri="{BB962C8B-B14F-4D97-AF65-F5344CB8AC3E}">
        <p14:creationId xmlns:p14="http://schemas.microsoft.com/office/powerpoint/2010/main" val="3446264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14</a:t>
            </a:fld>
            <a:endParaRPr lang="ru-RU">
              <a:solidFill>
                <a:srgbClr val="000000"/>
              </a:solidFill>
            </a:endParaRPr>
          </a:p>
        </p:txBody>
      </p:sp>
      <p:sp>
        <p:nvSpPr>
          <p:cNvPr id="4" name="Дата 3"/>
          <p:cNvSpPr>
            <a:spLocks noGrp="1"/>
          </p:cNvSpPr>
          <p:nvPr>
            <p:ph type="dt" sz="half" idx="12"/>
          </p:nvPr>
        </p:nvSpPr>
        <p:spPr/>
        <p:txBody>
          <a:bodyPr/>
          <a:lstStyle/>
          <a:p>
            <a:fld id="{2B3BD958-C734-4EC6-9261-B0AD394292B7}" type="datetime1">
              <a:rPr lang="ru-RU" smtClean="0">
                <a:solidFill>
                  <a:srgbClr val="000000"/>
                </a:solidFill>
              </a:rPr>
              <a:t>25.11.2017</a:t>
            </a:fld>
            <a:endParaRPr lang="ru-RU">
              <a:solidFill>
                <a:srgbClr val="000000"/>
              </a:solidFill>
            </a:endParaRPr>
          </a:p>
        </p:txBody>
      </p:sp>
      <p:sp>
        <p:nvSpPr>
          <p:cNvPr id="5" name="Прямоугольник 4"/>
          <p:cNvSpPr/>
          <p:nvPr/>
        </p:nvSpPr>
        <p:spPr>
          <a:xfrm>
            <a:off x="80839" y="923117"/>
            <a:ext cx="9036496" cy="5453801"/>
          </a:xfrm>
          <a:prstGeom prst="rect">
            <a:avLst/>
          </a:prstGeom>
        </p:spPr>
        <p:txBody>
          <a:bodyPr wrap="square">
            <a:spAutoFit/>
          </a:bodyPr>
          <a:lstStyle/>
          <a:p>
            <a:pPr marL="0" lvl="0" indent="0">
              <a:buNone/>
            </a:pPr>
            <a:r>
              <a:rPr lang="en-US" sz="2000" b="1" dirty="0" smtClean="0">
                <a:effectLst/>
              </a:rPr>
              <a:t>Big </a:t>
            </a:r>
            <a:r>
              <a:rPr lang="en-US" sz="2000" b="1" dirty="0">
                <a:effectLst/>
              </a:rPr>
              <a:t>Data </a:t>
            </a:r>
            <a:r>
              <a:rPr lang="en-US" sz="2000" b="1" dirty="0" smtClean="0">
                <a:effectLst/>
              </a:rPr>
              <a:t>era.</a:t>
            </a:r>
          </a:p>
          <a:p>
            <a:pPr lvl="0"/>
            <a:r>
              <a:rPr lang="en-US" sz="2000" b="1" dirty="0">
                <a:solidFill>
                  <a:srgbClr val="C00000"/>
                </a:solidFill>
                <a:effectLst/>
              </a:rPr>
              <a:t>Technological achievements: </a:t>
            </a:r>
            <a:r>
              <a:rPr lang="en-US" sz="2000" b="1" dirty="0">
                <a:effectLst/>
              </a:rPr>
              <a:t>HPCs, </a:t>
            </a:r>
            <a:r>
              <a:rPr lang="en-US" sz="2000" b="1" dirty="0" smtClean="0">
                <a:effectLst/>
              </a:rPr>
              <a:t>GPU, clouds</a:t>
            </a:r>
            <a:r>
              <a:rPr lang="en-US" sz="2000" b="1" dirty="0">
                <a:effectLst/>
              </a:rPr>
              <a:t>. </a:t>
            </a:r>
          </a:p>
          <a:p>
            <a:pPr marL="0" indent="0">
              <a:buNone/>
            </a:pPr>
            <a:r>
              <a:rPr lang="en-US" sz="2000" b="1" dirty="0" smtClean="0">
                <a:solidFill>
                  <a:srgbClr val="C00000"/>
                </a:solidFill>
                <a:effectLst/>
              </a:rPr>
              <a:t>Biological observations: </a:t>
            </a:r>
            <a:r>
              <a:rPr lang="en-US" sz="2000" b="1" dirty="0">
                <a:effectLst/>
              </a:rPr>
              <a:t>The mammal brain is organized in a deep architecture, animal visual cortex perceive 3D </a:t>
            </a:r>
            <a:r>
              <a:rPr lang="en-US" sz="2000" b="1" dirty="0" err="1">
                <a:effectLst/>
              </a:rPr>
              <a:t>obejcts</a:t>
            </a:r>
            <a:r>
              <a:rPr lang="en-US" sz="2000" b="1" dirty="0" smtClean="0">
                <a:effectLst/>
              </a:rPr>
              <a:t>.</a:t>
            </a:r>
          </a:p>
          <a:p>
            <a:pPr marL="0" indent="0">
              <a:buNone/>
            </a:pPr>
            <a:endParaRPr lang="ru-RU" sz="2000" dirty="0">
              <a:effectLst/>
            </a:endParaRPr>
          </a:p>
          <a:p>
            <a:pPr marL="0" lvl="0" indent="0">
              <a:lnSpc>
                <a:spcPct val="114000"/>
              </a:lnSpc>
              <a:buNone/>
            </a:pPr>
            <a:r>
              <a:rPr lang="en-US" sz="2000" dirty="0" smtClean="0">
                <a:effectLst/>
              </a:rPr>
              <a:t>Problems </a:t>
            </a:r>
            <a:r>
              <a:rPr lang="en-US" sz="2000" dirty="0">
                <a:effectLst/>
              </a:rPr>
              <a:t>to be solved are now getting more and more complicated, </a:t>
            </a:r>
            <a:r>
              <a:rPr lang="en-US" sz="2000" dirty="0" smtClean="0">
                <a:effectLst/>
              </a:rPr>
              <a:t>so the </a:t>
            </a:r>
            <a:r>
              <a:rPr lang="en-US" sz="2000" dirty="0">
                <a:effectLst/>
              </a:rPr>
              <a:t>ANN architecture </a:t>
            </a:r>
            <a:r>
              <a:rPr lang="en-US" sz="2000" b="1" dirty="0">
                <a:effectLst/>
              </a:rPr>
              <a:t>needs to become deeper by adding more hidden layers </a:t>
            </a:r>
            <a:r>
              <a:rPr lang="en-US" sz="2000" dirty="0">
                <a:effectLst/>
              </a:rPr>
              <a:t>for better parametrization and more adequate problem modelling. However in most cases deepening, i.e. the fast grow of inter-neutron links, faces the problem known as the “Curse of dimensionality”, which leads to overfitting or to sticking the minimized BP error function in poor local optima. </a:t>
            </a:r>
            <a:endParaRPr lang="en-US" sz="2000" dirty="0" smtClean="0">
              <a:effectLst/>
            </a:endParaRPr>
          </a:p>
          <a:p>
            <a:pPr marL="0" lvl="0" indent="0">
              <a:lnSpc>
                <a:spcPct val="114000"/>
              </a:lnSpc>
              <a:buNone/>
            </a:pPr>
            <a:r>
              <a:rPr lang="en-US" sz="2000" dirty="0" smtClean="0">
                <a:effectLst/>
              </a:rPr>
              <a:t>Hopfield </a:t>
            </a:r>
            <a:r>
              <a:rPr lang="en-US" sz="2000" dirty="0">
                <a:effectLst/>
              </a:rPr>
              <a:t>NN could not also be effective enough in cases of noisy and dense events.</a:t>
            </a:r>
            <a:r>
              <a:rPr lang="en-US" sz="2000" b="1" dirty="0">
                <a:effectLst/>
              </a:rPr>
              <a:t> </a:t>
            </a:r>
            <a:endParaRPr lang="ru-RU" sz="2000" dirty="0">
              <a:effectLst/>
            </a:endParaRPr>
          </a:p>
          <a:p>
            <a:pPr lvl="0"/>
            <a:r>
              <a:rPr lang="en-US" sz="2400" b="1" dirty="0">
                <a:solidFill>
                  <a:srgbClr val="C00000"/>
                </a:solidFill>
                <a:effectLst/>
              </a:rPr>
              <a:t>Challenge of Deep Learning approach in Neural </a:t>
            </a:r>
            <a:r>
              <a:rPr lang="en-US" sz="2400" b="1" dirty="0" smtClean="0">
                <a:solidFill>
                  <a:srgbClr val="C00000"/>
                </a:solidFill>
                <a:effectLst/>
              </a:rPr>
              <a:t>Networks,</a:t>
            </a:r>
          </a:p>
          <a:p>
            <a:pPr lvl="0"/>
            <a:r>
              <a:rPr lang="en-US" sz="2400" b="1" dirty="0" smtClean="0">
                <a:solidFill>
                  <a:srgbClr val="C00000"/>
                </a:solidFill>
                <a:effectLst/>
              </a:rPr>
              <a:t>inevitability to use parallelism and </a:t>
            </a:r>
            <a:r>
              <a:rPr lang="en-US" sz="2400" b="1" dirty="0" err="1" smtClean="0">
                <a:solidFill>
                  <a:srgbClr val="C00000"/>
                </a:solidFill>
                <a:effectLst/>
              </a:rPr>
              <a:t>virtuality</a:t>
            </a:r>
            <a:r>
              <a:rPr lang="en-US" sz="2400" b="1" dirty="0" smtClean="0">
                <a:solidFill>
                  <a:srgbClr val="C00000"/>
                </a:solidFill>
                <a:effectLst/>
              </a:rPr>
              <a:t>.</a:t>
            </a:r>
            <a:endParaRPr lang="en-US" sz="2400" b="1" dirty="0">
              <a:solidFill>
                <a:srgbClr val="C00000"/>
              </a:solidFill>
              <a:effectLst/>
            </a:endParaRPr>
          </a:p>
          <a:p>
            <a:pPr marL="0" indent="0">
              <a:buNone/>
            </a:pPr>
            <a:endParaRPr lang="ru-RU" dirty="0">
              <a:effectLst/>
            </a:endParaRPr>
          </a:p>
        </p:txBody>
      </p:sp>
      <p:sp>
        <p:nvSpPr>
          <p:cNvPr id="6" name="TextBox 5"/>
          <p:cNvSpPr txBox="1"/>
          <p:nvPr/>
        </p:nvSpPr>
        <p:spPr>
          <a:xfrm>
            <a:off x="0" y="332656"/>
            <a:ext cx="9117335" cy="553998"/>
          </a:xfrm>
          <a:prstGeom prst="rect">
            <a:avLst/>
          </a:prstGeom>
          <a:noFill/>
        </p:spPr>
        <p:txBody>
          <a:bodyPr wrap="square" rtlCol="0">
            <a:spAutoFit/>
          </a:bodyPr>
          <a:lstStyle/>
          <a:p>
            <a:pPr lvl="0"/>
            <a:r>
              <a:rPr lang="ru-RU" sz="3000" b="1" dirty="0" smtClean="0">
                <a:solidFill>
                  <a:srgbClr val="0000FF"/>
                </a:solidFill>
                <a:effectLst/>
              </a:rPr>
              <a:t>Нейронные сети глубокого обучения</a:t>
            </a:r>
            <a:endParaRPr lang="ru-RU" sz="3000" dirty="0"/>
          </a:p>
        </p:txBody>
      </p:sp>
    </p:spTree>
    <p:extLst>
      <p:ext uri="{BB962C8B-B14F-4D97-AF65-F5344CB8AC3E}">
        <p14:creationId xmlns:p14="http://schemas.microsoft.com/office/powerpoint/2010/main" val="3446157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1487562" y="6403027"/>
            <a:ext cx="4184253" cy="457200"/>
          </a:xfrm>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15</a:t>
            </a:fld>
            <a:endParaRPr lang="ru-RU">
              <a:solidFill>
                <a:srgbClr val="000000"/>
              </a:solidFill>
            </a:endParaRPr>
          </a:p>
        </p:txBody>
      </p:sp>
      <p:sp>
        <p:nvSpPr>
          <p:cNvPr id="5" name="TextBox 4"/>
          <p:cNvSpPr txBox="1"/>
          <p:nvPr/>
        </p:nvSpPr>
        <p:spPr>
          <a:xfrm>
            <a:off x="132530" y="260648"/>
            <a:ext cx="8903966" cy="523220"/>
          </a:xfrm>
          <a:prstGeom prst="rect">
            <a:avLst/>
          </a:prstGeom>
          <a:noFill/>
        </p:spPr>
        <p:txBody>
          <a:bodyPr wrap="square" rtlCol="0">
            <a:spAutoFit/>
          </a:bodyPr>
          <a:lstStyle/>
          <a:p>
            <a:pPr algn="ctr"/>
            <a:r>
              <a:rPr lang="ru-RU" sz="2800" b="1" dirty="0" err="1" smtClean="0">
                <a:solidFill>
                  <a:srgbClr val="0000FF"/>
                </a:solidFill>
                <a:effectLst/>
              </a:rPr>
              <a:t>Полносвязные</a:t>
            </a:r>
            <a:r>
              <a:rPr lang="ru-RU" sz="2800" b="1" dirty="0" smtClean="0">
                <a:solidFill>
                  <a:srgbClr val="0000FF"/>
                </a:solidFill>
                <a:effectLst/>
              </a:rPr>
              <a:t> сети как машина Больцмана</a:t>
            </a:r>
            <a:endParaRPr lang="ru-RU" sz="2800" b="1" dirty="0">
              <a:solidFill>
                <a:srgbClr val="0000FF"/>
              </a:solidFill>
              <a:effectLst/>
            </a:endParaRPr>
          </a:p>
        </p:txBody>
      </p:sp>
      <p:sp>
        <p:nvSpPr>
          <p:cNvPr id="6" name="TextBox 5"/>
          <p:cNvSpPr txBox="1"/>
          <p:nvPr/>
        </p:nvSpPr>
        <p:spPr>
          <a:xfrm>
            <a:off x="21704" y="709117"/>
            <a:ext cx="8928992" cy="2308324"/>
          </a:xfrm>
          <a:prstGeom prst="rect">
            <a:avLst/>
          </a:prstGeom>
          <a:noFill/>
        </p:spPr>
        <p:txBody>
          <a:bodyPr wrap="square" rtlCol="0">
            <a:spAutoFit/>
          </a:bodyPr>
          <a:lstStyle/>
          <a:p>
            <a:r>
              <a:rPr lang="en-US" b="1" dirty="0">
                <a:solidFill>
                  <a:srgbClr val="000000"/>
                </a:solidFill>
                <a:effectLst/>
              </a:rPr>
              <a:t>Geoffrey Hinton proposed in 2006 a new approach to combine in one neural net both types of NN, - with supervised learning by back-propagation and recurrent NN (RNN) with unsupervised learning.  </a:t>
            </a:r>
          </a:p>
          <a:p>
            <a:r>
              <a:rPr lang="en-US" dirty="0">
                <a:solidFill>
                  <a:srgbClr val="000000"/>
                </a:solidFill>
                <a:effectLst/>
              </a:rPr>
              <a:t>He considered Hopfield RNN as </a:t>
            </a:r>
            <a:r>
              <a:rPr lang="en-US" b="1" dirty="0">
                <a:solidFill>
                  <a:srgbClr val="0000FF"/>
                </a:solidFill>
                <a:effectLst/>
              </a:rPr>
              <a:t>stochastic NN </a:t>
            </a:r>
            <a:r>
              <a:rPr lang="en-US" dirty="0">
                <a:solidFill>
                  <a:srgbClr val="000000"/>
                </a:solidFill>
                <a:effectLst/>
              </a:rPr>
              <a:t>which state probabilities obey </a:t>
            </a:r>
            <a:r>
              <a:rPr lang="en-US" b="1" dirty="0" err="1">
                <a:solidFill>
                  <a:srgbClr val="000000"/>
                </a:solidFill>
                <a:effectLst/>
              </a:rPr>
              <a:t>Boltzman</a:t>
            </a:r>
            <a:r>
              <a:rPr lang="en-US" b="1" dirty="0">
                <a:solidFill>
                  <a:srgbClr val="000000"/>
                </a:solidFill>
                <a:effectLst/>
              </a:rPr>
              <a:t> distribution                        ,</a:t>
            </a:r>
          </a:p>
          <a:p>
            <a:r>
              <a:rPr lang="en-US" b="1" dirty="0">
                <a:solidFill>
                  <a:srgbClr val="000000"/>
                </a:solidFill>
                <a:effectLst/>
              </a:rPr>
              <a:t>                                                                </a:t>
            </a:r>
            <a:r>
              <a:rPr lang="en-US" dirty="0">
                <a:solidFill>
                  <a:srgbClr val="000000"/>
                </a:solidFill>
                <a:effectLst/>
              </a:rPr>
              <a:t>as the function of that state’s energy and the system temperature, and named it the </a:t>
            </a:r>
            <a:r>
              <a:rPr lang="en-US" b="1" dirty="0" err="1">
                <a:solidFill>
                  <a:srgbClr val="0000FF"/>
                </a:solidFill>
                <a:effectLst/>
              </a:rPr>
              <a:t>Boltzman</a:t>
            </a:r>
            <a:r>
              <a:rPr lang="en-US" b="1" dirty="0">
                <a:solidFill>
                  <a:srgbClr val="0000FF"/>
                </a:solidFill>
                <a:effectLst/>
              </a:rPr>
              <a:t> machine (BM)</a:t>
            </a:r>
            <a:r>
              <a:rPr lang="en-US" dirty="0">
                <a:solidFill>
                  <a:srgbClr val="0000FF"/>
                </a:solidFill>
                <a:effectLst/>
              </a:rPr>
              <a:t> </a:t>
            </a:r>
            <a:r>
              <a:rPr lang="en-US" dirty="0">
                <a:solidFill>
                  <a:srgbClr val="000000"/>
                </a:solidFill>
                <a:effectLst/>
              </a:rPr>
              <a:t>(</a:t>
            </a:r>
            <a:r>
              <a:rPr lang="en-US" sz="1400" dirty="0">
                <a:solidFill>
                  <a:srgbClr val="000000"/>
                </a:solidFill>
                <a:effectLst/>
              </a:rPr>
              <a:t>hence </a:t>
            </a:r>
            <a:r>
              <a:rPr lang="en-US" sz="1400" b="1" dirty="0" err="1">
                <a:solidFill>
                  <a:srgbClr val="000000"/>
                </a:solidFill>
                <a:effectLst/>
              </a:rPr>
              <a:t>Boltzman</a:t>
            </a:r>
            <a:r>
              <a:rPr lang="en-US" sz="1400" b="1" dirty="0">
                <a:solidFill>
                  <a:srgbClr val="000000"/>
                </a:solidFill>
                <a:effectLst/>
              </a:rPr>
              <a:t> distribution</a:t>
            </a:r>
            <a:r>
              <a:rPr lang="en-US" b="1" dirty="0">
                <a:solidFill>
                  <a:srgbClr val="000000"/>
                </a:solidFill>
                <a:effectLst/>
              </a:rPr>
              <a:t>)</a:t>
            </a:r>
            <a:r>
              <a:rPr lang="en-US" dirty="0">
                <a:solidFill>
                  <a:srgbClr val="000000"/>
                </a:solidFill>
                <a:effectLst/>
              </a:rPr>
              <a:t>. </a:t>
            </a:r>
            <a:endParaRPr lang="ru-RU" dirty="0">
              <a:solidFill>
                <a:srgbClr val="000000"/>
              </a:solidFill>
            </a:endParaRPr>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2618422" y="1844824"/>
            <a:ext cx="1302385" cy="525145"/>
          </a:xfrm>
          <a:prstGeom prst="rect">
            <a:avLst/>
          </a:prstGeom>
          <a:noFill/>
          <a:ln>
            <a:noFill/>
          </a:ln>
        </p:spPr>
      </p:pic>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132530" y="2934647"/>
            <a:ext cx="1699260" cy="1454041"/>
          </a:xfrm>
          <a:prstGeom prst="rect">
            <a:avLst/>
          </a:prstGeom>
          <a:noFill/>
          <a:ln>
            <a:noFill/>
          </a:ln>
        </p:spPr>
      </p:pic>
      <p:sp>
        <p:nvSpPr>
          <p:cNvPr id="9" name="TextBox 8"/>
          <p:cNvSpPr txBox="1"/>
          <p:nvPr/>
        </p:nvSpPr>
        <p:spPr>
          <a:xfrm>
            <a:off x="1712802" y="2618973"/>
            <a:ext cx="7445621" cy="3354765"/>
          </a:xfrm>
          <a:prstGeom prst="rect">
            <a:avLst/>
          </a:prstGeom>
          <a:noFill/>
          <a:ln w="22225">
            <a:noFill/>
          </a:ln>
        </p:spPr>
        <p:txBody>
          <a:bodyPr wrap="square" rtlCol="0">
            <a:spAutoFit/>
          </a:bodyPr>
          <a:lstStyle/>
          <a:p>
            <a:r>
              <a:rPr lang="en-US" sz="1600" dirty="0">
                <a:solidFill>
                  <a:srgbClr val="000000"/>
                </a:solidFill>
                <a:effectLst/>
              </a:rPr>
              <a:t>Then Hinton divided neurons into groups of </a:t>
            </a:r>
            <a:r>
              <a:rPr lang="en-US" sz="1600" b="1" dirty="0">
                <a:solidFill>
                  <a:srgbClr val="FF7979"/>
                </a:solidFill>
              </a:rPr>
              <a:t>visible</a:t>
            </a:r>
            <a:r>
              <a:rPr lang="en-US" sz="1600" b="1" dirty="0">
                <a:solidFill>
                  <a:srgbClr val="000000"/>
                </a:solidFill>
                <a:effectLst/>
              </a:rPr>
              <a:t> and </a:t>
            </a:r>
            <a:r>
              <a:rPr lang="en-US" sz="1600" b="1" dirty="0">
                <a:solidFill>
                  <a:srgbClr val="3399FF"/>
                </a:solidFill>
              </a:rPr>
              <a:t>hidden</a:t>
            </a:r>
            <a:r>
              <a:rPr lang="en-US" sz="1600" b="1" dirty="0">
                <a:solidFill>
                  <a:srgbClr val="000000"/>
                </a:solidFill>
                <a:effectLst/>
              </a:rPr>
              <a:t> </a:t>
            </a:r>
            <a:r>
              <a:rPr lang="en-US" sz="1600" dirty="0">
                <a:solidFill>
                  <a:srgbClr val="000000"/>
                </a:solidFill>
                <a:effectLst/>
              </a:rPr>
              <a:t>ones where visible units V are those which receive information from the 'environment', i.e. our training set is a set of binary vectors over the set V. It allows to </a:t>
            </a:r>
            <a:r>
              <a:rPr lang="en-US" sz="1600" b="1" dirty="0">
                <a:solidFill>
                  <a:srgbClr val="0000FF"/>
                </a:solidFill>
                <a:effectLst/>
              </a:rPr>
              <a:t>find probabilities of hidden neuron states in the way of BM thermal equilibrium</a:t>
            </a:r>
            <a:r>
              <a:rPr lang="en-US" sz="1600" dirty="0">
                <a:solidFill>
                  <a:srgbClr val="000000"/>
                </a:solidFill>
                <a:effectLst/>
              </a:rPr>
              <a:t>.</a:t>
            </a:r>
          </a:p>
          <a:p>
            <a:r>
              <a:rPr lang="en-GB" sz="1600" dirty="0">
                <a:solidFill>
                  <a:srgbClr val="000000"/>
                </a:solidFill>
                <a:effectLst/>
              </a:rPr>
              <a:t>However, due to serious practical problems with BM training, </a:t>
            </a:r>
            <a:r>
              <a:rPr lang="en-US" sz="1600" dirty="0">
                <a:solidFill>
                  <a:srgbClr val="000000"/>
                </a:solidFill>
                <a:effectLst/>
              </a:rPr>
              <a:t>Hinton proposed a new efficient way in an architecture called the "</a:t>
            </a:r>
            <a:r>
              <a:rPr lang="en-US" b="1" dirty="0">
                <a:solidFill>
                  <a:srgbClr val="0000FF"/>
                </a:solidFill>
                <a:effectLst/>
              </a:rPr>
              <a:t>restricted Boltzmann machine</a:t>
            </a:r>
            <a:r>
              <a:rPr lang="en-US" dirty="0">
                <a:solidFill>
                  <a:srgbClr val="0000FF"/>
                </a:solidFill>
                <a:effectLst/>
              </a:rPr>
              <a:t>" (</a:t>
            </a:r>
            <a:r>
              <a:rPr lang="en-US" b="1" dirty="0">
                <a:solidFill>
                  <a:srgbClr val="0000FF"/>
                </a:solidFill>
                <a:effectLst/>
              </a:rPr>
              <a:t>RBM</a:t>
            </a:r>
            <a:r>
              <a:rPr lang="en-US" dirty="0">
                <a:solidFill>
                  <a:srgbClr val="0000FF"/>
                </a:solidFill>
                <a:effectLst/>
              </a:rPr>
              <a:t>)</a:t>
            </a:r>
            <a:r>
              <a:rPr lang="en-US" sz="1600" dirty="0">
                <a:solidFill>
                  <a:srgbClr val="000000"/>
                </a:solidFill>
                <a:effectLst/>
              </a:rPr>
              <a:t> which does not allow </a:t>
            </a:r>
            <a:r>
              <a:rPr lang="en-US" sz="1600" dirty="0" err="1">
                <a:solidFill>
                  <a:srgbClr val="000000"/>
                </a:solidFill>
                <a:effectLst/>
              </a:rPr>
              <a:t>intralayer</a:t>
            </a:r>
            <a:r>
              <a:rPr lang="en-US" sz="1600" dirty="0">
                <a:solidFill>
                  <a:srgbClr val="000000"/>
                </a:solidFill>
                <a:effectLst/>
              </a:rPr>
              <a:t> connections between hidden units.</a:t>
            </a:r>
          </a:p>
          <a:p>
            <a:r>
              <a:rPr lang="en-US" sz="1600" dirty="0">
                <a:solidFill>
                  <a:srgbClr val="000000"/>
                </a:solidFill>
                <a:effectLst/>
              </a:rPr>
              <a:t>After training one RBM, the activities of its hidden units can be treated as data for training a higher-level RBM. This method of stacking RBMs makes it possible to train many layers of hidden units efficiently and it is one of the most common </a:t>
            </a:r>
            <a:r>
              <a:rPr lang="en-US" sz="1600" b="1" dirty="0">
                <a:solidFill>
                  <a:srgbClr val="0000FF"/>
                </a:solidFill>
                <a:effectLst/>
                <a:hlinkClick r:id="rId4" tooltip="Deep learning"/>
              </a:rPr>
              <a:t>deep learning</a:t>
            </a:r>
            <a:r>
              <a:rPr lang="en-US" sz="1600" dirty="0">
                <a:solidFill>
                  <a:srgbClr val="000000"/>
                </a:solidFill>
                <a:effectLst/>
              </a:rPr>
              <a:t> strategies. As each new layer is added the overall generative model gets better.</a:t>
            </a:r>
          </a:p>
        </p:txBody>
      </p:sp>
      <p:pic>
        <p:nvPicPr>
          <p:cNvPr id="10" name="Рисунок 9"/>
          <p:cNvPicPr/>
          <p:nvPr/>
        </p:nvPicPr>
        <p:blipFill>
          <a:blip r:embed="rId5">
            <a:extLst>
              <a:ext uri="{28A0092B-C50C-407E-A947-70E740481C1C}">
                <a14:useLocalDpi xmlns:a14="http://schemas.microsoft.com/office/drawing/2010/main" val="0"/>
              </a:ext>
            </a:extLst>
          </a:blip>
          <a:srcRect/>
          <a:stretch>
            <a:fillRect/>
          </a:stretch>
        </p:blipFill>
        <p:spPr bwMode="auto">
          <a:xfrm>
            <a:off x="226652" y="4682753"/>
            <a:ext cx="1461283" cy="1365617"/>
          </a:xfrm>
          <a:prstGeom prst="rect">
            <a:avLst/>
          </a:prstGeom>
          <a:noFill/>
          <a:ln>
            <a:noFill/>
          </a:ln>
        </p:spPr>
      </p:pic>
      <p:sp>
        <p:nvSpPr>
          <p:cNvPr id="11" name="TextBox 10"/>
          <p:cNvSpPr txBox="1"/>
          <p:nvPr/>
        </p:nvSpPr>
        <p:spPr>
          <a:xfrm>
            <a:off x="251519" y="4280093"/>
            <a:ext cx="1237928" cy="461665"/>
          </a:xfrm>
          <a:prstGeom prst="rect">
            <a:avLst/>
          </a:prstGeom>
          <a:noFill/>
        </p:spPr>
        <p:txBody>
          <a:bodyPr wrap="square" rtlCol="0">
            <a:spAutoFit/>
          </a:bodyPr>
          <a:lstStyle/>
          <a:p>
            <a:r>
              <a:rPr lang="en-US" sz="1200" dirty="0">
                <a:solidFill>
                  <a:srgbClr val="000000"/>
                </a:solidFill>
                <a:effectLst/>
              </a:rPr>
              <a:t>Graphical BM</a:t>
            </a:r>
          </a:p>
          <a:p>
            <a:r>
              <a:rPr lang="en-US" sz="1200" dirty="0">
                <a:solidFill>
                  <a:srgbClr val="000000"/>
                </a:solidFill>
                <a:effectLst/>
              </a:rPr>
              <a:t>representation </a:t>
            </a:r>
          </a:p>
        </p:txBody>
      </p:sp>
      <p:sp>
        <p:nvSpPr>
          <p:cNvPr id="12" name="TextBox 11"/>
          <p:cNvSpPr txBox="1"/>
          <p:nvPr/>
        </p:nvSpPr>
        <p:spPr>
          <a:xfrm>
            <a:off x="-23517" y="6048370"/>
            <a:ext cx="2249334" cy="461665"/>
          </a:xfrm>
          <a:prstGeom prst="rect">
            <a:avLst/>
          </a:prstGeom>
          <a:noFill/>
        </p:spPr>
        <p:txBody>
          <a:bodyPr wrap="none" rtlCol="0">
            <a:spAutoFit/>
          </a:bodyPr>
          <a:lstStyle/>
          <a:p>
            <a:r>
              <a:rPr lang="en-US" sz="1200" dirty="0">
                <a:solidFill>
                  <a:srgbClr val="000000"/>
                </a:solidFill>
                <a:effectLst/>
              </a:rPr>
              <a:t>Graphical representation of a </a:t>
            </a:r>
          </a:p>
          <a:p>
            <a:r>
              <a:rPr lang="en-US" sz="1200" dirty="0">
                <a:solidFill>
                  <a:srgbClr val="000000"/>
                </a:solidFill>
                <a:effectLst/>
              </a:rPr>
              <a:t>restricted Boltzmann machine.</a:t>
            </a:r>
            <a:endParaRPr lang="ru-RU" sz="1200" dirty="0">
              <a:solidFill>
                <a:srgbClr val="000000"/>
              </a:solidFill>
            </a:endParaRPr>
          </a:p>
        </p:txBody>
      </p:sp>
      <p:sp>
        <p:nvSpPr>
          <p:cNvPr id="13" name="Скругленный прямоугольник 12"/>
          <p:cNvSpPr/>
          <p:nvPr/>
        </p:nvSpPr>
        <p:spPr bwMode="auto">
          <a:xfrm>
            <a:off x="5393866" y="5661248"/>
            <a:ext cx="3730624" cy="1001717"/>
          </a:xfrm>
          <a:prstGeom prst="roundRect">
            <a:avLst/>
          </a:prstGeom>
          <a:solidFill>
            <a:srgbClr val="00FFFF">
              <a:alpha val="33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a:t>
            </a:r>
            <a:r>
              <a:rPr lang="en-US" sz="1200" b="1" dirty="0">
                <a:solidFill>
                  <a:srgbClr val="0000FF"/>
                </a:solidFill>
                <a:effectLst/>
              </a:rPr>
              <a:t>Deep</a:t>
            </a:r>
            <a:r>
              <a:rPr lang="en-US" sz="1200" b="1" dirty="0">
                <a:solidFill>
                  <a:srgbClr val="000000"/>
                </a:solidFill>
                <a:effectLst/>
              </a:rPr>
              <a:t>” refers to the number of NN layers. Whereas most current learning algorithms, as MLP, correspond to </a:t>
            </a:r>
            <a:r>
              <a:rPr lang="en-US" sz="1200" b="1" u="sng" dirty="0">
                <a:solidFill>
                  <a:srgbClr val="0000FF"/>
                </a:solidFill>
                <a:effectLst/>
              </a:rPr>
              <a:t>shallow</a:t>
            </a:r>
            <a:r>
              <a:rPr lang="en-US" sz="1200" b="1" dirty="0">
                <a:solidFill>
                  <a:srgbClr val="000000"/>
                </a:solidFill>
                <a:effectLst/>
              </a:rPr>
              <a:t> architectures (1, 2 or 3 layers). The mammal brain is organized in a deep architecture.</a:t>
            </a:r>
            <a:endParaRPr lang="en-US" sz="1200" dirty="0">
              <a:solidFill>
                <a:srgbClr val="000000"/>
              </a:solidFill>
              <a:effectLst/>
            </a:endParaRPr>
          </a:p>
        </p:txBody>
      </p:sp>
      <p:sp>
        <p:nvSpPr>
          <p:cNvPr id="14" name="Дата 13"/>
          <p:cNvSpPr>
            <a:spLocks noGrp="1"/>
          </p:cNvSpPr>
          <p:nvPr>
            <p:ph type="dt" sz="half" idx="12"/>
          </p:nvPr>
        </p:nvSpPr>
        <p:spPr/>
        <p:txBody>
          <a:bodyPr/>
          <a:lstStyle/>
          <a:p>
            <a:fld id="{700FFBA9-8768-40F2-AEAB-16AE112D42C8}"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2271424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16</a:t>
            </a:fld>
            <a:endParaRPr lang="ru-RU">
              <a:solidFill>
                <a:srgbClr val="000000"/>
              </a:solidFill>
            </a:endParaRPr>
          </a:p>
        </p:txBody>
      </p:sp>
      <p:sp>
        <p:nvSpPr>
          <p:cNvPr id="5" name="TextBox 4"/>
          <p:cNvSpPr txBox="1"/>
          <p:nvPr/>
        </p:nvSpPr>
        <p:spPr>
          <a:xfrm>
            <a:off x="2582253" y="260648"/>
            <a:ext cx="5404043" cy="523220"/>
          </a:xfrm>
          <a:prstGeom prst="rect">
            <a:avLst/>
          </a:prstGeom>
          <a:noFill/>
        </p:spPr>
        <p:txBody>
          <a:bodyPr wrap="none" rtlCol="0">
            <a:spAutoFit/>
          </a:bodyPr>
          <a:lstStyle/>
          <a:p>
            <a:r>
              <a:rPr lang="ru-RU" sz="2800" b="1" dirty="0" smtClean="0">
                <a:solidFill>
                  <a:srgbClr val="0000FF"/>
                </a:solidFill>
                <a:effectLst/>
              </a:rPr>
              <a:t>Глубокая </a:t>
            </a:r>
            <a:r>
              <a:rPr lang="ru-RU" sz="2800" b="1" dirty="0" err="1" smtClean="0">
                <a:solidFill>
                  <a:srgbClr val="0000FF"/>
                </a:solidFill>
                <a:effectLst/>
              </a:rPr>
              <a:t>нейросеть</a:t>
            </a:r>
            <a:r>
              <a:rPr lang="ru-RU" sz="2800" b="1" dirty="0" smtClean="0">
                <a:solidFill>
                  <a:srgbClr val="0000FF"/>
                </a:solidFill>
                <a:effectLst/>
              </a:rPr>
              <a:t> доверия</a:t>
            </a:r>
            <a:endParaRPr lang="ru-RU" sz="2800" dirty="0">
              <a:solidFill>
                <a:srgbClr val="0000FF"/>
              </a:solidFill>
            </a:endParaRPr>
          </a:p>
        </p:txBody>
      </p:sp>
      <p:sp>
        <p:nvSpPr>
          <p:cNvPr id="6" name="TextBox 5"/>
          <p:cNvSpPr txBox="1"/>
          <p:nvPr/>
        </p:nvSpPr>
        <p:spPr>
          <a:xfrm>
            <a:off x="0" y="904890"/>
            <a:ext cx="6588224" cy="1323439"/>
          </a:xfrm>
          <a:prstGeom prst="rect">
            <a:avLst/>
          </a:prstGeom>
          <a:noFill/>
        </p:spPr>
        <p:txBody>
          <a:bodyPr wrap="square" rtlCol="0">
            <a:spAutoFit/>
          </a:bodyPr>
          <a:lstStyle/>
          <a:p>
            <a:r>
              <a:rPr lang="en-US" sz="2000" dirty="0">
                <a:solidFill>
                  <a:srgbClr val="000000"/>
                </a:solidFill>
                <a:effectLst/>
              </a:rPr>
              <a:t>Thus Hinton introduced </a:t>
            </a:r>
            <a:r>
              <a:rPr lang="en-US" sz="2000" b="1" dirty="0">
                <a:solidFill>
                  <a:srgbClr val="000000"/>
                </a:solidFill>
                <a:effectLst/>
              </a:rPr>
              <a:t>Deep </a:t>
            </a:r>
            <a:r>
              <a:rPr lang="en-US" sz="2000" b="1" dirty="0">
                <a:solidFill>
                  <a:srgbClr val="0000FF"/>
                </a:solidFill>
                <a:effectLst/>
              </a:rPr>
              <a:t>Belief</a:t>
            </a:r>
            <a:r>
              <a:rPr lang="en-US" sz="2000" b="1" dirty="0">
                <a:solidFill>
                  <a:srgbClr val="000000"/>
                </a:solidFill>
                <a:effectLst/>
              </a:rPr>
              <a:t> Networks </a:t>
            </a:r>
            <a:r>
              <a:rPr lang="en-US" sz="2000" dirty="0">
                <a:solidFill>
                  <a:srgbClr val="000000"/>
                </a:solidFill>
                <a:effectLst/>
              </a:rPr>
              <a:t>(</a:t>
            </a:r>
            <a:r>
              <a:rPr lang="en-US" sz="2000" b="1" dirty="0">
                <a:solidFill>
                  <a:srgbClr val="000000"/>
                </a:solidFill>
                <a:effectLst/>
              </a:rPr>
              <a:t>DBN</a:t>
            </a:r>
            <a:r>
              <a:rPr lang="en-US" sz="2000" dirty="0">
                <a:solidFill>
                  <a:srgbClr val="000000"/>
                </a:solidFill>
                <a:effectLst/>
              </a:rPr>
              <a:t>) which is composed of multiple hidden layers, with connections between the layers but not between units within each layer.</a:t>
            </a:r>
          </a:p>
        </p:txBody>
      </p:sp>
      <p:sp>
        <p:nvSpPr>
          <p:cNvPr id="8" name="Скругленный прямоугольник 7"/>
          <p:cNvSpPr/>
          <p:nvPr/>
        </p:nvSpPr>
        <p:spPr bwMode="auto">
          <a:xfrm>
            <a:off x="6444208" y="863407"/>
            <a:ext cx="2592288" cy="864096"/>
          </a:xfrm>
          <a:prstGeom prst="roundRect">
            <a:avLst/>
          </a:prstGeom>
          <a:solidFill>
            <a:srgbClr val="00FFFF">
              <a:alpha val="30000"/>
            </a:srgbClr>
          </a:solidFill>
          <a:ln w="222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The word “belief” here does not mean “faith”, but “confidence” what means we deal with stochastic NN and probability</a:t>
            </a:r>
            <a:endParaRPr lang="ru-RU" sz="1200" b="1" dirty="0">
              <a:solidFill>
                <a:srgbClr val="000000"/>
              </a:solidFill>
              <a:effectLst/>
            </a:endParaRPr>
          </a:p>
          <a:p>
            <a:endParaRPr lang="ru-RU" dirty="0">
              <a:solidFill>
                <a:srgbClr val="000000"/>
              </a:solidFill>
            </a:endParaRPr>
          </a:p>
        </p:txBody>
      </p:sp>
      <p:cxnSp>
        <p:nvCxnSpPr>
          <p:cNvPr id="10" name="Прямая со стрелкой 9"/>
          <p:cNvCxnSpPr/>
          <p:nvPr/>
        </p:nvCxnSpPr>
        <p:spPr bwMode="auto">
          <a:xfrm>
            <a:off x="3635896" y="1263482"/>
            <a:ext cx="2808312" cy="0"/>
          </a:xfrm>
          <a:prstGeom prst="straightConnector1">
            <a:avLst/>
          </a:prstGeom>
          <a:solidFill>
            <a:schemeClr val="accent1"/>
          </a:solidFill>
          <a:ln w="25400" cap="flat" cmpd="sng" algn="ctr">
            <a:solidFill>
              <a:srgbClr val="0000FF">
                <a:alpha val="5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2332" y="2132856"/>
            <a:ext cx="9034164" cy="3908762"/>
          </a:xfrm>
          <a:prstGeom prst="rect">
            <a:avLst/>
          </a:prstGeom>
          <a:noFill/>
        </p:spPr>
        <p:txBody>
          <a:bodyPr wrap="square" rtlCol="0">
            <a:spAutoFit/>
          </a:bodyPr>
          <a:lstStyle/>
          <a:p>
            <a:r>
              <a:rPr lang="en-US" sz="2000" dirty="0">
                <a:solidFill>
                  <a:srgbClr val="000000"/>
                </a:solidFill>
                <a:effectLst/>
              </a:rPr>
              <a:t>These layers are </a:t>
            </a:r>
            <a:r>
              <a:rPr lang="en-US" sz="2000" b="1" dirty="0">
                <a:solidFill>
                  <a:srgbClr val="000000"/>
                </a:solidFill>
                <a:effectLst/>
              </a:rPr>
              <a:t>restricted Boltzmann machine</a:t>
            </a:r>
            <a:r>
              <a:rPr lang="en-US" sz="2000" dirty="0">
                <a:solidFill>
                  <a:srgbClr val="000000"/>
                </a:solidFill>
                <a:effectLst/>
              </a:rPr>
              <a:t> (</a:t>
            </a:r>
            <a:r>
              <a:rPr lang="en-US" sz="2000" b="1" dirty="0">
                <a:solidFill>
                  <a:srgbClr val="000000"/>
                </a:solidFill>
                <a:effectLst/>
              </a:rPr>
              <a:t>RBM</a:t>
            </a:r>
            <a:r>
              <a:rPr lang="en-US" sz="2000" dirty="0">
                <a:solidFill>
                  <a:srgbClr val="000000"/>
                </a:solidFill>
                <a:effectLst/>
              </a:rPr>
              <a:t>) that can learn themselves a </a:t>
            </a:r>
            <a:r>
              <a:rPr lang="en-US" sz="2000" b="1" dirty="0">
                <a:solidFill>
                  <a:srgbClr val="000000"/>
                </a:solidFill>
                <a:effectLst/>
              </a:rPr>
              <a:t> probability distribution </a:t>
            </a:r>
            <a:r>
              <a:rPr lang="en-US" sz="2000" dirty="0">
                <a:solidFill>
                  <a:srgbClr val="000000"/>
                </a:solidFill>
                <a:effectLst/>
              </a:rPr>
              <a:t> over its set of inputs. The evolution </a:t>
            </a:r>
            <a:r>
              <a:rPr lang="en-US" sz="2000">
                <a:solidFill>
                  <a:srgbClr val="000000"/>
                </a:solidFill>
                <a:effectLst/>
              </a:rPr>
              <a:t>of </a:t>
            </a:r>
            <a:r>
              <a:rPr lang="en-US" sz="2000" smtClean="0">
                <a:solidFill>
                  <a:srgbClr val="000000"/>
                </a:solidFill>
                <a:effectLst/>
              </a:rPr>
              <a:t>RBM </a:t>
            </a:r>
            <a:r>
              <a:rPr lang="en-US" sz="2000" dirty="0">
                <a:solidFill>
                  <a:srgbClr val="000000"/>
                </a:solidFill>
                <a:effectLst/>
              </a:rPr>
              <a:t>layers is realized by Markov chain Monte Carlo (MCMC) method, although its convergence needed to obtain mean values of wanted parameters is always </a:t>
            </a:r>
            <a:r>
              <a:rPr lang="en-US" sz="2000" b="1" dirty="0">
                <a:solidFill>
                  <a:srgbClr val="000000"/>
                </a:solidFill>
                <a:effectLst/>
              </a:rPr>
              <a:t>too long to be practical</a:t>
            </a:r>
            <a:r>
              <a:rPr lang="en-US" sz="2000" dirty="0">
                <a:solidFill>
                  <a:srgbClr val="000000"/>
                </a:solidFill>
                <a:effectLst/>
              </a:rPr>
              <a:t>.</a:t>
            </a:r>
          </a:p>
          <a:p>
            <a:r>
              <a:rPr lang="en-US" sz="2000" dirty="0">
                <a:solidFill>
                  <a:srgbClr val="000000"/>
                </a:solidFill>
                <a:effectLst/>
              </a:rPr>
              <a:t>Hinton showed, if the learning approximately minimizes a different function called “</a:t>
            </a:r>
            <a:r>
              <a:rPr lang="en-US" sz="2000" b="1" dirty="0">
                <a:solidFill>
                  <a:srgbClr val="0000FF"/>
                </a:solidFill>
                <a:effectLst/>
              </a:rPr>
              <a:t>contrastive </a:t>
            </a:r>
            <a:r>
              <a:rPr lang="en-GB" sz="2000" b="1" dirty="0">
                <a:solidFill>
                  <a:srgbClr val="0000FF"/>
                </a:solidFill>
                <a:effectLst/>
              </a:rPr>
              <a:t>divergence</a:t>
            </a:r>
            <a:r>
              <a:rPr lang="en-GB" sz="2000" dirty="0">
                <a:solidFill>
                  <a:srgbClr val="000000"/>
                </a:solidFill>
                <a:effectLst/>
              </a:rPr>
              <a:t>" (CD), </a:t>
            </a:r>
            <a:r>
              <a:rPr lang="en-US" sz="2000" dirty="0">
                <a:solidFill>
                  <a:srgbClr val="000000"/>
                </a:solidFill>
                <a:effectLst/>
              </a:rPr>
              <a:t>then Markov chain can run only for just one step, </a:t>
            </a:r>
            <a:r>
              <a:rPr lang="en-GB" sz="2000" dirty="0">
                <a:solidFill>
                  <a:srgbClr val="000000"/>
                </a:solidFill>
                <a:effectLst/>
              </a:rPr>
              <a:t>but this trick </a:t>
            </a:r>
            <a:r>
              <a:rPr lang="en-US" sz="2000" dirty="0">
                <a:solidFill>
                  <a:srgbClr val="000000"/>
                </a:solidFill>
                <a:effectLst/>
              </a:rPr>
              <a:t>works surprisingly well.</a:t>
            </a:r>
            <a:endParaRPr lang="ru-RU" sz="2000" dirty="0">
              <a:solidFill>
                <a:srgbClr val="000000"/>
              </a:solidFill>
              <a:effectLst/>
            </a:endParaRPr>
          </a:p>
          <a:p>
            <a:endParaRPr lang="en-GB" sz="800" dirty="0">
              <a:solidFill>
                <a:srgbClr val="000000"/>
              </a:solidFill>
              <a:effectLst/>
            </a:endParaRPr>
          </a:p>
          <a:p>
            <a:r>
              <a:rPr lang="en-US" sz="2000" dirty="0">
                <a:solidFill>
                  <a:srgbClr val="000000"/>
                </a:solidFill>
                <a:effectLst/>
              </a:rPr>
              <a:t>During the last decade DBNs have been applied with success not only in classification, but also in regression, dimensionality reduction, modeling motions, information retrieval, object segmentation, natural language processing and many others. </a:t>
            </a:r>
          </a:p>
        </p:txBody>
      </p:sp>
      <p:sp>
        <p:nvSpPr>
          <p:cNvPr id="7" name="Дата 6"/>
          <p:cNvSpPr>
            <a:spLocks noGrp="1"/>
          </p:cNvSpPr>
          <p:nvPr>
            <p:ph type="dt" sz="half" idx="12"/>
          </p:nvPr>
        </p:nvSpPr>
        <p:spPr/>
        <p:txBody>
          <a:bodyPr/>
          <a:lstStyle/>
          <a:p>
            <a:fld id="{19A62FFF-DD46-450C-A0DB-9CF2C99B5ADB}"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070452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2003822" y="6333071"/>
            <a:ext cx="5553075" cy="457200"/>
          </a:xfrm>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a:xfrm>
            <a:off x="8258586" y="6314021"/>
            <a:ext cx="586408" cy="457200"/>
          </a:xfrm>
        </p:spPr>
        <p:txBody>
          <a:bodyPr/>
          <a:lstStyle/>
          <a:p>
            <a:fld id="{88250E39-18FE-45A2-A9F7-DB9C62EA7E6B}" type="slidenum">
              <a:rPr lang="ru-RU" smtClean="0">
                <a:solidFill>
                  <a:srgbClr val="000000"/>
                </a:solidFill>
              </a:rPr>
              <a:pPr/>
              <a:t>17</a:t>
            </a:fld>
            <a:endParaRPr lang="ru-RU" dirty="0">
              <a:solidFill>
                <a:srgbClr val="000000"/>
              </a:solidFill>
            </a:endParaRPr>
          </a:p>
        </p:txBody>
      </p:sp>
      <p:sp>
        <p:nvSpPr>
          <p:cNvPr id="5" name="TextBox 4"/>
          <p:cNvSpPr txBox="1"/>
          <p:nvPr/>
        </p:nvSpPr>
        <p:spPr>
          <a:xfrm>
            <a:off x="107504" y="781869"/>
            <a:ext cx="9108504" cy="3816429"/>
          </a:xfrm>
          <a:prstGeom prst="rect">
            <a:avLst/>
          </a:prstGeom>
          <a:noFill/>
        </p:spPr>
        <p:txBody>
          <a:bodyPr wrap="square" rtlCol="0">
            <a:spAutoFit/>
          </a:bodyPr>
          <a:lstStyle/>
          <a:p>
            <a:r>
              <a:rPr lang="en-US" dirty="0">
                <a:solidFill>
                  <a:srgbClr val="000000"/>
                </a:solidFill>
                <a:effectLst/>
              </a:rPr>
              <a:t>In the Laboratory of Information Technologies of JINR the program complex for the image recognizing problem was developed. It realizes </a:t>
            </a:r>
            <a:r>
              <a:rPr lang="en-US" b="1" dirty="0">
                <a:solidFill>
                  <a:srgbClr val="0000FF"/>
                </a:solidFill>
                <a:effectLst/>
              </a:rPr>
              <a:t>four neural networks</a:t>
            </a:r>
            <a:r>
              <a:rPr lang="en-US" dirty="0">
                <a:solidFill>
                  <a:srgbClr val="000000"/>
                </a:solidFill>
                <a:effectLst/>
              </a:rPr>
              <a:t>: </a:t>
            </a:r>
            <a:endParaRPr lang="ru-RU" dirty="0">
              <a:solidFill>
                <a:srgbClr val="000000"/>
              </a:solidFill>
              <a:effectLst/>
            </a:endParaRPr>
          </a:p>
          <a:p>
            <a:pPr marL="342900" indent="-342900">
              <a:buFont typeface="+mj-lt"/>
              <a:buAutoNum type="arabicPeriod"/>
            </a:pPr>
            <a:r>
              <a:rPr lang="en-GB" b="1" dirty="0" err="1">
                <a:solidFill>
                  <a:srgbClr val="0000FF"/>
                </a:solidFill>
                <a:effectLst/>
              </a:rPr>
              <a:t>Autoassociative</a:t>
            </a:r>
            <a:r>
              <a:rPr lang="en-GB" b="1" dirty="0">
                <a:solidFill>
                  <a:srgbClr val="0000FF"/>
                </a:solidFill>
              </a:rPr>
              <a:t> </a:t>
            </a:r>
            <a:r>
              <a:rPr lang="en-US" b="1" dirty="0">
                <a:solidFill>
                  <a:srgbClr val="0000FF"/>
                </a:solidFill>
                <a:effectLst/>
              </a:rPr>
              <a:t>NN </a:t>
            </a:r>
            <a:r>
              <a:rPr lang="en-US" dirty="0">
                <a:solidFill>
                  <a:srgbClr val="000000"/>
                </a:solidFill>
                <a:effectLst/>
              </a:rPr>
              <a:t>realizing the nonlinear principal component analysis (NLPCA) intended for the </a:t>
            </a:r>
            <a:r>
              <a:rPr lang="en-US" b="1" dirty="0">
                <a:solidFill>
                  <a:srgbClr val="0000FF"/>
                </a:solidFill>
                <a:effectLst/>
              </a:rPr>
              <a:t>significant compression of input data</a:t>
            </a:r>
            <a:r>
              <a:rPr lang="en-US" dirty="0">
                <a:solidFill>
                  <a:srgbClr val="000000"/>
                </a:solidFill>
                <a:effectLst/>
              </a:rPr>
              <a:t>;</a:t>
            </a:r>
          </a:p>
          <a:p>
            <a:r>
              <a:rPr lang="en-US" b="1" dirty="0">
                <a:solidFill>
                  <a:srgbClr val="0000FF"/>
                </a:solidFill>
                <a:effectLst/>
              </a:rPr>
              <a:t>Three NN </a:t>
            </a:r>
            <a:r>
              <a:rPr lang="en-US" dirty="0">
                <a:solidFill>
                  <a:srgbClr val="000000"/>
                </a:solidFill>
                <a:effectLst/>
              </a:rPr>
              <a:t>after a special optimization of their structures and parameters</a:t>
            </a:r>
          </a:p>
          <a:p>
            <a:r>
              <a:rPr lang="en-US" b="1" dirty="0">
                <a:solidFill>
                  <a:srgbClr val="0000FF"/>
                </a:solidFill>
                <a:effectLst/>
              </a:rPr>
              <a:t>as image </a:t>
            </a:r>
            <a:r>
              <a:rPr lang="en-US" b="1" dirty="0" smtClean="0">
                <a:solidFill>
                  <a:srgbClr val="0000FF"/>
                </a:solidFill>
                <a:effectLst/>
              </a:rPr>
              <a:t>classifiers</a:t>
            </a:r>
            <a:r>
              <a:rPr lang="en-US" dirty="0" smtClean="0">
                <a:solidFill>
                  <a:srgbClr val="000000"/>
                </a:solidFill>
                <a:effectLst/>
              </a:rPr>
              <a:t>:</a:t>
            </a:r>
            <a:endParaRPr lang="en-US" dirty="0">
              <a:solidFill>
                <a:srgbClr val="000000"/>
              </a:solidFill>
              <a:effectLst/>
            </a:endParaRPr>
          </a:p>
          <a:p>
            <a:pPr marL="342900" indent="-342900">
              <a:buFont typeface="+mj-lt"/>
              <a:buAutoNum type="arabicPeriod" startAt="2"/>
            </a:pPr>
            <a:r>
              <a:rPr lang="en-US" dirty="0">
                <a:solidFill>
                  <a:srgbClr val="000000"/>
                </a:solidFill>
                <a:effectLst/>
              </a:rPr>
              <a:t>Perceptron with one hidden layer;</a:t>
            </a:r>
            <a:endParaRPr lang="ru-RU" dirty="0">
              <a:solidFill>
                <a:srgbClr val="000000"/>
              </a:solidFill>
              <a:effectLst/>
            </a:endParaRPr>
          </a:p>
          <a:p>
            <a:pPr marL="342900" indent="-342900">
              <a:buFont typeface="+mj-lt"/>
              <a:buAutoNum type="arabicPeriod" startAt="2"/>
            </a:pPr>
            <a:r>
              <a:rPr lang="en-US" dirty="0">
                <a:solidFill>
                  <a:srgbClr val="000000"/>
                </a:solidFill>
                <a:effectLst/>
              </a:rPr>
              <a:t>Deep Belief Network; </a:t>
            </a:r>
            <a:endParaRPr lang="ru-RU" dirty="0">
              <a:solidFill>
                <a:srgbClr val="000000"/>
              </a:solidFill>
              <a:effectLst/>
            </a:endParaRPr>
          </a:p>
          <a:p>
            <a:pPr marL="342900" indent="-342900">
              <a:buFont typeface="+mj-lt"/>
              <a:buAutoNum type="arabicPeriod" startAt="2"/>
            </a:pPr>
            <a:r>
              <a:rPr lang="en-US" dirty="0">
                <a:solidFill>
                  <a:srgbClr val="000000"/>
                </a:solidFill>
                <a:effectLst/>
              </a:rPr>
              <a:t>Deep Neural Network (DNN) with initialization of normalized weights. </a:t>
            </a:r>
          </a:p>
          <a:p>
            <a:pPr marL="342900" indent="-342900">
              <a:buFont typeface="+mj-lt"/>
              <a:buAutoNum type="arabicPeriod" startAt="2"/>
            </a:pPr>
            <a:endParaRPr lang="en-US" sz="800" dirty="0">
              <a:solidFill>
                <a:srgbClr val="000000"/>
              </a:solidFill>
              <a:effectLst/>
            </a:endParaRPr>
          </a:p>
          <a:p>
            <a:r>
              <a:rPr lang="en-US" dirty="0">
                <a:solidFill>
                  <a:srgbClr val="000000"/>
                </a:solidFill>
                <a:effectLst/>
              </a:rPr>
              <a:t>A study was recently fulfilled to compare the efficiency of these classifiers by testing them on </a:t>
            </a:r>
            <a:r>
              <a:rPr lang="en-GB" b="1" dirty="0">
                <a:solidFill>
                  <a:srgbClr val="0000FF"/>
                </a:solidFill>
                <a:effectLst/>
              </a:rPr>
              <a:t>two well-known datasets</a:t>
            </a:r>
            <a:r>
              <a:rPr lang="en-GB" dirty="0">
                <a:solidFill>
                  <a:srgbClr val="000000"/>
                </a:solidFill>
                <a:effectLst/>
              </a:rPr>
              <a:t>:</a:t>
            </a:r>
            <a:endParaRPr lang="en-GB" sz="1400" dirty="0">
              <a:solidFill>
                <a:srgbClr val="000000"/>
              </a:solidFill>
              <a:effectLst/>
            </a:endParaRPr>
          </a:p>
          <a:p>
            <a:r>
              <a:rPr lang="en-GB" dirty="0">
                <a:solidFill>
                  <a:srgbClr val="000000"/>
                </a:solidFill>
                <a:effectLst/>
              </a:rPr>
              <a:t>- MNIST handwritten digit database (</a:t>
            </a:r>
            <a:r>
              <a:rPr lang="en-GB" sz="1400" dirty="0">
                <a:solidFill>
                  <a:srgbClr val="000000"/>
                </a:solidFill>
                <a:effectLst/>
              </a:rPr>
              <a:t>70,000 handwritten digits images);</a:t>
            </a:r>
          </a:p>
          <a:p>
            <a:r>
              <a:rPr lang="en-GB" dirty="0">
                <a:solidFill>
                  <a:srgbClr val="000000"/>
                </a:solidFill>
                <a:effectLst/>
              </a:rPr>
              <a:t>- FERET face database</a:t>
            </a:r>
            <a:r>
              <a:rPr lang="en-GB" dirty="0">
                <a:solidFill>
                  <a:srgbClr val="000000"/>
                </a:solidFill>
              </a:rPr>
              <a:t> </a:t>
            </a:r>
            <a:r>
              <a:rPr lang="en-GB" sz="1400" dirty="0">
                <a:solidFill>
                  <a:srgbClr val="000000"/>
                </a:solidFill>
                <a:effectLst/>
              </a:rPr>
              <a:t>(40 people to 10 photos for each).</a:t>
            </a:r>
            <a:endParaRPr lang="ru-RU" sz="1400" dirty="0">
              <a:solidFill>
                <a:srgbClr val="000000"/>
              </a:solidFill>
              <a:effectLst/>
            </a:endParaRPr>
          </a:p>
        </p:txBody>
      </p:sp>
      <p:sp>
        <p:nvSpPr>
          <p:cNvPr id="6" name="Прямоугольник 5"/>
          <p:cNvSpPr/>
          <p:nvPr/>
        </p:nvSpPr>
        <p:spPr>
          <a:xfrm>
            <a:off x="107504" y="260648"/>
            <a:ext cx="8928992" cy="523220"/>
          </a:xfrm>
          <a:prstGeom prst="rect">
            <a:avLst/>
          </a:prstGeom>
        </p:spPr>
        <p:txBody>
          <a:bodyPr wrap="square">
            <a:spAutoFit/>
          </a:bodyPr>
          <a:lstStyle/>
          <a:p>
            <a:pPr algn="ctr"/>
            <a:r>
              <a:rPr lang="ru-RU" sz="2800" b="1" dirty="0" smtClean="0">
                <a:solidFill>
                  <a:srgbClr val="0000FF"/>
                </a:solidFill>
                <a:effectLst/>
              </a:rPr>
              <a:t>Изучение глубоких </a:t>
            </a:r>
            <a:r>
              <a:rPr lang="ru-RU" sz="2800" b="1" dirty="0" err="1" smtClean="0">
                <a:solidFill>
                  <a:srgbClr val="0000FF"/>
                </a:solidFill>
                <a:effectLst/>
              </a:rPr>
              <a:t>нейросетей</a:t>
            </a:r>
            <a:r>
              <a:rPr lang="ru-RU" sz="2800" b="1" dirty="0" smtClean="0">
                <a:solidFill>
                  <a:srgbClr val="0000FF"/>
                </a:solidFill>
                <a:effectLst/>
              </a:rPr>
              <a:t> в ОИЯИ</a:t>
            </a:r>
            <a:endParaRPr lang="ru-RU" sz="2800" dirty="0">
              <a:solidFill>
                <a:srgbClr val="00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93" y="4609962"/>
            <a:ext cx="3476191" cy="141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1000" contrast="17000"/>
                    </a14:imgEffect>
                  </a14:imgLayer>
                </a14:imgProps>
              </a:ext>
              <a:ext uri="{28A0092B-C50C-407E-A947-70E740481C1C}">
                <a14:useLocalDpi xmlns:a14="http://schemas.microsoft.com/office/drawing/2010/main" val="0"/>
              </a:ext>
            </a:extLst>
          </a:blip>
          <a:srcRect/>
          <a:stretch>
            <a:fillRect/>
          </a:stretch>
        </p:blipFill>
        <p:spPr bwMode="auto">
          <a:xfrm>
            <a:off x="5355222" y="4324646"/>
            <a:ext cx="3465250" cy="205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576" y="6020837"/>
            <a:ext cx="2706638" cy="276999"/>
          </a:xfrm>
          <a:prstGeom prst="rect">
            <a:avLst/>
          </a:prstGeom>
          <a:noFill/>
        </p:spPr>
        <p:txBody>
          <a:bodyPr wrap="none" rtlCol="0">
            <a:spAutoFit/>
          </a:bodyPr>
          <a:lstStyle/>
          <a:p>
            <a:r>
              <a:rPr lang="en-GB" sz="1200" dirty="0">
                <a:solidFill>
                  <a:srgbClr val="000000"/>
                </a:solidFill>
                <a:effectLst/>
              </a:rPr>
              <a:t>MNIST handwritten database sample</a:t>
            </a:r>
            <a:endParaRPr lang="ru-RU" sz="1200" dirty="0">
              <a:solidFill>
                <a:srgbClr val="000000"/>
              </a:solidFill>
              <a:effectLst/>
            </a:endParaRPr>
          </a:p>
        </p:txBody>
      </p:sp>
      <p:sp>
        <p:nvSpPr>
          <p:cNvPr id="8" name="TextBox 7"/>
          <p:cNvSpPr txBox="1"/>
          <p:nvPr/>
        </p:nvSpPr>
        <p:spPr>
          <a:xfrm>
            <a:off x="6202764" y="6302822"/>
            <a:ext cx="2230547" cy="276999"/>
          </a:xfrm>
          <a:prstGeom prst="rect">
            <a:avLst/>
          </a:prstGeom>
          <a:noFill/>
        </p:spPr>
        <p:txBody>
          <a:bodyPr wrap="none" rtlCol="0">
            <a:spAutoFit/>
          </a:bodyPr>
          <a:lstStyle/>
          <a:p>
            <a:r>
              <a:rPr lang="en-GB" sz="1200" dirty="0">
                <a:solidFill>
                  <a:srgbClr val="000000"/>
                </a:solidFill>
                <a:effectLst/>
              </a:rPr>
              <a:t>FERET face database sample</a:t>
            </a:r>
            <a:endParaRPr lang="ru-RU" sz="1200" dirty="0">
              <a:solidFill>
                <a:srgbClr val="000000"/>
              </a:solidFill>
              <a:effectLst/>
            </a:endParaRPr>
          </a:p>
        </p:txBody>
      </p:sp>
      <p:sp>
        <p:nvSpPr>
          <p:cNvPr id="14" name="TextBox 13"/>
          <p:cNvSpPr txBox="1"/>
          <p:nvPr/>
        </p:nvSpPr>
        <p:spPr>
          <a:xfrm>
            <a:off x="3811380" y="4338388"/>
            <a:ext cx="5225116" cy="369332"/>
          </a:xfrm>
          <a:prstGeom prst="rect">
            <a:avLst/>
          </a:prstGeom>
          <a:noFill/>
        </p:spPr>
        <p:txBody>
          <a:bodyPr wrap="square" rtlCol="0">
            <a:spAutoFit/>
          </a:bodyPr>
          <a:lstStyle/>
          <a:p>
            <a:endParaRPr lang="ru-RU" dirty="0">
              <a:solidFill>
                <a:srgbClr val="000000"/>
              </a:solidFill>
            </a:endParaRPr>
          </a:p>
        </p:txBody>
      </p:sp>
      <p:sp>
        <p:nvSpPr>
          <p:cNvPr id="9" name="Дата 8"/>
          <p:cNvSpPr>
            <a:spLocks noGrp="1"/>
          </p:cNvSpPr>
          <p:nvPr>
            <p:ph type="dt" sz="half" idx="12"/>
          </p:nvPr>
        </p:nvSpPr>
        <p:spPr/>
        <p:txBody>
          <a:bodyPr/>
          <a:lstStyle/>
          <a:p>
            <a:fld id="{D173BECC-333E-41F7-9BBE-A9E6C24184F2}"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4017676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18</a:t>
            </a:fld>
            <a:endParaRPr lang="ru-RU">
              <a:solidFill>
                <a:srgbClr val="000000"/>
              </a:solidFill>
            </a:endParaRPr>
          </a:p>
        </p:txBody>
      </p:sp>
      <p:sp>
        <p:nvSpPr>
          <p:cNvPr id="5" name="TextBox 4"/>
          <p:cNvSpPr txBox="1"/>
          <p:nvPr/>
        </p:nvSpPr>
        <p:spPr>
          <a:xfrm>
            <a:off x="0" y="312887"/>
            <a:ext cx="9144000" cy="584775"/>
          </a:xfrm>
          <a:prstGeom prst="rect">
            <a:avLst/>
          </a:prstGeom>
          <a:noFill/>
        </p:spPr>
        <p:txBody>
          <a:bodyPr wrap="square" rtlCol="0">
            <a:spAutoFit/>
          </a:bodyPr>
          <a:lstStyle/>
          <a:p>
            <a:pPr algn="r"/>
            <a:r>
              <a:rPr lang="ru-RU" sz="3200" b="1" dirty="0" smtClean="0">
                <a:solidFill>
                  <a:srgbClr val="0000FF"/>
                </a:solidFill>
                <a:effectLst/>
              </a:rPr>
              <a:t>1-й этап</a:t>
            </a:r>
            <a:r>
              <a:rPr lang="en-US" sz="3200" b="1" dirty="0" smtClean="0">
                <a:solidFill>
                  <a:srgbClr val="0000FF"/>
                </a:solidFill>
                <a:effectLst/>
              </a:rPr>
              <a:t>: </a:t>
            </a:r>
            <a:r>
              <a:rPr lang="ru-RU" sz="3200" b="1" dirty="0" smtClean="0">
                <a:solidFill>
                  <a:srgbClr val="0000FF"/>
                </a:solidFill>
                <a:effectLst/>
              </a:rPr>
              <a:t>сжатие данных </a:t>
            </a:r>
            <a:r>
              <a:rPr lang="ru-RU" sz="3200" b="1" dirty="0" err="1" smtClean="0">
                <a:solidFill>
                  <a:srgbClr val="0000FF"/>
                </a:solidFill>
                <a:effectLst/>
              </a:rPr>
              <a:t>автоэнкодером</a:t>
            </a:r>
            <a:endParaRPr lang="ru-RU" sz="3200" b="1" dirty="0">
              <a:solidFill>
                <a:srgbClr val="0000FF"/>
              </a:solidFill>
              <a:effectLst/>
            </a:endParaRPr>
          </a:p>
        </p:txBody>
      </p:sp>
      <p:sp>
        <p:nvSpPr>
          <p:cNvPr id="7" name="TextBox 6"/>
          <p:cNvSpPr txBox="1"/>
          <p:nvPr/>
        </p:nvSpPr>
        <p:spPr>
          <a:xfrm>
            <a:off x="12973" y="834861"/>
            <a:ext cx="5567139" cy="2939266"/>
          </a:xfrm>
          <a:prstGeom prst="rect">
            <a:avLst/>
          </a:prstGeom>
          <a:noFill/>
        </p:spPr>
        <p:txBody>
          <a:bodyPr wrap="square" rtlCol="0">
            <a:spAutoFit/>
          </a:bodyPr>
          <a:lstStyle/>
          <a:p>
            <a:r>
              <a:rPr lang="en-US" dirty="0">
                <a:effectLst/>
              </a:rPr>
              <a:t>An </a:t>
            </a:r>
            <a:r>
              <a:rPr lang="en-US" dirty="0" err="1">
                <a:effectLst/>
              </a:rPr>
              <a:t>autoencoder</a:t>
            </a:r>
            <a:r>
              <a:rPr lang="en-US" dirty="0">
                <a:effectLst/>
              </a:rPr>
              <a:t> (</a:t>
            </a:r>
            <a:r>
              <a:rPr lang="en-US" b="1" dirty="0">
                <a:solidFill>
                  <a:srgbClr val="0000FF"/>
                </a:solidFill>
                <a:effectLst/>
              </a:rPr>
              <a:t>AE</a:t>
            </a:r>
            <a:r>
              <a:rPr lang="en-US" dirty="0">
                <a:effectLst/>
              </a:rPr>
              <a:t>) accomplishes </a:t>
            </a:r>
            <a:r>
              <a:rPr lang="en-US" b="1" dirty="0">
                <a:solidFill>
                  <a:srgbClr val="0000FF"/>
                </a:solidFill>
                <a:effectLst/>
              </a:rPr>
              <a:t>unsupervised learning </a:t>
            </a:r>
            <a:r>
              <a:rPr lang="en-US" dirty="0">
                <a:effectLst/>
              </a:rPr>
              <a:t>for data compression to a smaller number of the most informative features by realizing the </a:t>
            </a:r>
            <a:r>
              <a:rPr lang="en-US" b="1" dirty="0">
                <a:solidFill>
                  <a:srgbClr val="0000FF"/>
                </a:solidFill>
                <a:effectLst/>
              </a:rPr>
              <a:t>nonlinear principal component analysis </a:t>
            </a:r>
            <a:r>
              <a:rPr lang="en-US" dirty="0">
                <a:effectLst/>
              </a:rPr>
              <a:t>(NLPCA). It was proposed by </a:t>
            </a:r>
            <a:r>
              <a:rPr lang="en-US" dirty="0" err="1">
                <a:effectLst/>
              </a:rPr>
              <a:t>M.Kramer</a:t>
            </a:r>
            <a:r>
              <a:rPr lang="en-US" dirty="0">
                <a:effectLst/>
              </a:rPr>
              <a:t> as an </a:t>
            </a:r>
            <a:r>
              <a:rPr lang="en-US" dirty="0" err="1">
                <a:effectLst/>
              </a:rPr>
              <a:t>autoassociative</a:t>
            </a:r>
            <a:r>
              <a:rPr lang="en-US" dirty="0">
                <a:effectLst/>
              </a:rPr>
              <a:t> neural network with </a:t>
            </a:r>
            <a:r>
              <a:rPr lang="en-US" b="1" dirty="0">
                <a:solidFill>
                  <a:srgbClr val="0000FF"/>
                </a:solidFill>
                <a:effectLst/>
              </a:rPr>
              <a:t>three hidden layers including the bottle neck </a:t>
            </a:r>
            <a:r>
              <a:rPr lang="en-US" dirty="0">
                <a:effectLst/>
              </a:rPr>
              <a:t>layer in the middle. </a:t>
            </a:r>
          </a:p>
          <a:p>
            <a:endParaRPr lang="en-US" sz="500" dirty="0">
              <a:effectLst/>
            </a:endParaRPr>
          </a:p>
          <a:p>
            <a:r>
              <a:rPr lang="en-US" dirty="0">
                <a:effectLst/>
              </a:rPr>
              <a:t>In our study we considerably modified Kramer’s scheme</a:t>
            </a:r>
            <a:r>
              <a:rPr lang="ru-RU" dirty="0">
                <a:effectLst/>
              </a:rPr>
              <a:t> </a:t>
            </a:r>
            <a:r>
              <a:rPr lang="en-US" dirty="0">
                <a:effectLst/>
              </a:rPr>
              <a:t>in</a:t>
            </a:r>
            <a:r>
              <a:rPr lang="ru-RU" dirty="0">
                <a:effectLst/>
              </a:rPr>
              <a:t> </a:t>
            </a:r>
            <a:r>
              <a:rPr lang="en-US" dirty="0">
                <a:effectLst/>
              </a:rPr>
              <a:t>order to improve its efficiency and speed up training time by solving convergence problems</a:t>
            </a:r>
          </a:p>
        </p:txBody>
      </p:sp>
      <p:sp>
        <p:nvSpPr>
          <p:cNvPr id="8" name="TextBox 7"/>
          <p:cNvSpPr txBox="1"/>
          <p:nvPr/>
        </p:nvSpPr>
        <p:spPr>
          <a:xfrm>
            <a:off x="5724128" y="2924944"/>
            <a:ext cx="3419872" cy="769441"/>
          </a:xfrm>
          <a:prstGeom prst="rect">
            <a:avLst/>
          </a:prstGeom>
          <a:noFill/>
        </p:spPr>
        <p:txBody>
          <a:bodyPr wrap="square" rtlCol="0">
            <a:spAutoFit/>
          </a:bodyPr>
          <a:lstStyle/>
          <a:p>
            <a:r>
              <a:rPr lang="en-US" sz="1200" b="1" dirty="0">
                <a:effectLst/>
              </a:rPr>
              <a:t>Kramer’s AE </a:t>
            </a:r>
            <a:r>
              <a:rPr lang="en-US" sz="1200" b="1" dirty="0" err="1">
                <a:effectLst/>
              </a:rPr>
              <a:t>determins</a:t>
            </a:r>
            <a:r>
              <a:rPr lang="en-US" sz="1200" b="1" dirty="0">
                <a:effectLst/>
              </a:rPr>
              <a:t> </a:t>
            </a:r>
            <a:r>
              <a:rPr lang="ru-RU" sz="1200" b="1" dirty="0">
                <a:effectLst/>
              </a:rPr>
              <a:t>𝑓 </a:t>
            </a:r>
            <a:r>
              <a:rPr lang="en-US" sz="1200" b="1" dirty="0">
                <a:effectLst/>
              </a:rPr>
              <a:t>nonlinear factors, </a:t>
            </a:r>
          </a:p>
          <a:p>
            <a:r>
              <a:rPr lang="ru-RU" sz="1600" b="1" dirty="0">
                <a:effectLst/>
              </a:rPr>
              <a:t>𝜎</a:t>
            </a:r>
            <a:r>
              <a:rPr lang="ru-RU" sz="1200" b="1" dirty="0">
                <a:effectLst/>
              </a:rPr>
              <a:t> </a:t>
            </a:r>
            <a:r>
              <a:rPr lang="en-US" sz="1200" b="1" dirty="0">
                <a:effectLst/>
              </a:rPr>
              <a:t>indicates sigmoidal nodes,</a:t>
            </a:r>
          </a:p>
          <a:p>
            <a:r>
              <a:rPr lang="en-US" sz="1200" b="1" dirty="0">
                <a:effectLst/>
              </a:rPr>
              <a:t> </a:t>
            </a:r>
            <a:r>
              <a:rPr lang="en-US" sz="1600" b="1" dirty="0">
                <a:effectLst/>
              </a:rPr>
              <a:t>*</a:t>
            </a:r>
            <a:r>
              <a:rPr lang="en-US" sz="1200" b="1" dirty="0">
                <a:effectLst/>
              </a:rPr>
              <a:t> indicates sigmoidal or linear nodes</a:t>
            </a:r>
            <a:endParaRPr lang="ru-RU" sz="1200" b="1" dirty="0"/>
          </a:p>
        </p:txBody>
      </p:sp>
      <p:sp>
        <p:nvSpPr>
          <p:cNvPr id="9" name="TextBox 8"/>
          <p:cNvSpPr txBox="1"/>
          <p:nvPr/>
        </p:nvSpPr>
        <p:spPr>
          <a:xfrm>
            <a:off x="-10269" y="3933056"/>
            <a:ext cx="8882379" cy="2308324"/>
          </a:xfrm>
          <a:prstGeom prst="rect">
            <a:avLst/>
          </a:prstGeom>
          <a:noFill/>
        </p:spPr>
        <p:txBody>
          <a:bodyPr wrap="square" rtlCol="0">
            <a:spAutoFit/>
          </a:bodyPr>
          <a:lstStyle/>
          <a:p>
            <a:r>
              <a:rPr lang="en-US" dirty="0">
                <a:effectLst/>
              </a:rPr>
              <a:t>We prefer to use AE as a standalone program due to the following reasons:</a:t>
            </a:r>
            <a:endParaRPr lang="ru-RU" sz="1600" dirty="0">
              <a:effectLst/>
            </a:endParaRPr>
          </a:p>
          <a:p>
            <a:pPr marL="285750" lvl="0" indent="-285750">
              <a:buFont typeface="Wingdings" panose="05000000000000000000" pitchFamily="2" charset="2"/>
              <a:buChar char="q"/>
            </a:pPr>
            <a:r>
              <a:rPr lang="en-US" dirty="0">
                <a:effectLst/>
              </a:rPr>
              <a:t>it gives us the same set of compressed data as an input vector for three neural networks to be compared further as classifiers;</a:t>
            </a:r>
            <a:endParaRPr lang="ru-RU" sz="1600" dirty="0">
              <a:effectLst/>
            </a:endParaRPr>
          </a:p>
          <a:p>
            <a:pPr marL="285750" lvl="0" indent="-285750">
              <a:buFont typeface="Wingdings" panose="05000000000000000000" pitchFamily="2" charset="2"/>
              <a:buChar char="q"/>
            </a:pPr>
            <a:r>
              <a:rPr lang="en-US" dirty="0">
                <a:effectLst/>
              </a:rPr>
              <a:t>AE realized as an </a:t>
            </a:r>
            <a:r>
              <a:rPr lang="en-US" dirty="0" err="1">
                <a:effectLst/>
              </a:rPr>
              <a:t>autoassociative</a:t>
            </a:r>
            <a:r>
              <a:rPr lang="en-US" dirty="0">
                <a:effectLst/>
              </a:rPr>
              <a:t> neural network needs to optimize its structure, tune parameters of activation function, choose a proper normalization of input data and obtain the fast convergence of the training process; </a:t>
            </a:r>
          </a:p>
          <a:p>
            <a:pPr marL="285750" lvl="0" indent="-285750">
              <a:buFont typeface="Wingdings" panose="05000000000000000000" pitchFamily="2" charset="2"/>
              <a:buChar char="q"/>
            </a:pPr>
            <a:r>
              <a:rPr lang="en-US" dirty="0">
                <a:effectLst/>
              </a:rPr>
              <a:t>AE provides highly effective data compression, which is getting especially important at the Big Data era.</a:t>
            </a:r>
            <a:endParaRPr lang="ru-RU" dirty="0">
              <a:effectLst/>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317" y="820400"/>
            <a:ext cx="31718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Дата 5"/>
          <p:cNvSpPr>
            <a:spLocks noGrp="1"/>
          </p:cNvSpPr>
          <p:nvPr>
            <p:ph type="dt" sz="half" idx="12"/>
          </p:nvPr>
        </p:nvSpPr>
        <p:spPr/>
        <p:txBody>
          <a:bodyPr/>
          <a:lstStyle/>
          <a:p>
            <a:fld id="{07E03A02-6113-42BE-AA19-60A1DB69F2CE}"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009793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19</a:t>
            </a:fld>
            <a:endParaRPr lang="ru-RU">
              <a:solidFill>
                <a:srgbClr val="000000"/>
              </a:solidFill>
            </a:endParaRPr>
          </a:p>
        </p:txBody>
      </p:sp>
      <p:sp>
        <p:nvSpPr>
          <p:cNvPr id="5" name="TextBox 4"/>
          <p:cNvSpPr txBox="1"/>
          <p:nvPr/>
        </p:nvSpPr>
        <p:spPr>
          <a:xfrm>
            <a:off x="-9946" y="284020"/>
            <a:ext cx="9144000" cy="523220"/>
          </a:xfrm>
          <a:prstGeom prst="rect">
            <a:avLst/>
          </a:prstGeom>
          <a:noFill/>
        </p:spPr>
        <p:txBody>
          <a:bodyPr wrap="square" rtlCol="0">
            <a:spAutoFit/>
          </a:bodyPr>
          <a:lstStyle/>
          <a:p>
            <a:pPr algn="r"/>
            <a:r>
              <a:rPr lang="ru-RU" sz="2800" b="1" dirty="0" smtClean="0">
                <a:solidFill>
                  <a:srgbClr val="0000FF"/>
                </a:solidFill>
                <a:effectLst/>
              </a:rPr>
              <a:t>Улучшение эффективности </a:t>
            </a:r>
            <a:r>
              <a:rPr lang="ru-RU" sz="2800" b="1" dirty="0" err="1" smtClean="0">
                <a:solidFill>
                  <a:srgbClr val="0000FF"/>
                </a:solidFill>
                <a:effectLst/>
              </a:rPr>
              <a:t>автоэнкодера</a:t>
            </a:r>
            <a:endParaRPr lang="ru-RU" sz="2800" b="1" dirty="0">
              <a:solidFill>
                <a:srgbClr val="0000FF"/>
              </a:solidFill>
              <a:effectLst/>
            </a:endParaRPr>
          </a:p>
        </p:txBody>
      </p:sp>
      <p:sp>
        <p:nvSpPr>
          <p:cNvPr id="6" name="Прямоугольник 5"/>
          <p:cNvSpPr/>
          <p:nvPr/>
        </p:nvSpPr>
        <p:spPr>
          <a:xfrm>
            <a:off x="23936" y="771000"/>
            <a:ext cx="9144000" cy="4616648"/>
          </a:xfrm>
          <a:prstGeom prst="rect">
            <a:avLst/>
          </a:prstGeom>
        </p:spPr>
        <p:txBody>
          <a:bodyPr wrap="square">
            <a:spAutoFit/>
          </a:bodyPr>
          <a:lstStyle/>
          <a:p>
            <a:pPr marL="0" lvl="2"/>
            <a:r>
              <a:rPr lang="en-US" sz="2000" b="1" dirty="0">
                <a:solidFill>
                  <a:srgbClr val="C00000"/>
                </a:solidFill>
                <a:effectLst/>
              </a:rPr>
              <a:t>Important </a:t>
            </a:r>
            <a:r>
              <a:rPr lang="en-US" sz="2000" b="1" dirty="0" smtClean="0">
                <a:solidFill>
                  <a:srgbClr val="C00000"/>
                </a:solidFill>
                <a:effectLst/>
              </a:rPr>
              <a:t>to note</a:t>
            </a:r>
            <a:r>
              <a:rPr lang="en-US" sz="2000" b="1" dirty="0">
                <a:solidFill>
                  <a:srgbClr val="C00000"/>
                </a:solidFill>
                <a:effectLst/>
              </a:rPr>
              <a:t>: the state-of-the-art </a:t>
            </a:r>
            <a:r>
              <a:rPr lang="en-US" sz="2000" b="1" dirty="0" smtClean="0">
                <a:solidFill>
                  <a:srgbClr val="C00000"/>
                </a:solidFill>
                <a:effectLst/>
              </a:rPr>
              <a:t>level of our AE models.</a:t>
            </a:r>
          </a:p>
          <a:p>
            <a:pPr marL="0" lvl="2"/>
            <a:endParaRPr lang="en-US" sz="600" b="1" dirty="0">
              <a:effectLst/>
            </a:endParaRPr>
          </a:p>
          <a:p>
            <a:pPr marL="0" lvl="2"/>
            <a:r>
              <a:rPr lang="en-US" sz="1600" b="1" dirty="0" smtClean="0">
                <a:effectLst/>
              </a:rPr>
              <a:t> Our </a:t>
            </a:r>
            <a:r>
              <a:rPr lang="en-US" sz="1600" b="1" dirty="0">
                <a:effectLst/>
              </a:rPr>
              <a:t>improvement of Kramer’s scheme is a result of the special study and consists in </a:t>
            </a:r>
          </a:p>
          <a:p>
            <a:pPr marL="342900" lvl="2" indent="-342900">
              <a:buAutoNum type="arabicParenBoth"/>
            </a:pPr>
            <a:r>
              <a:rPr lang="en-US" sz="1600" b="1" dirty="0">
                <a:effectLst/>
              </a:rPr>
              <a:t>replacing sigmoidal activations by Leaky Rectified Linear (</a:t>
            </a:r>
            <a:r>
              <a:rPr lang="en-US" sz="1600" b="1" dirty="0" err="1">
                <a:solidFill>
                  <a:srgbClr val="0000FF"/>
                </a:solidFill>
                <a:effectLst/>
              </a:rPr>
              <a:t>LReLU</a:t>
            </a:r>
            <a:r>
              <a:rPr lang="en-US" sz="1600" b="1" dirty="0">
                <a:solidFill>
                  <a:srgbClr val="0000FF"/>
                </a:solidFill>
                <a:effectLst/>
              </a:rPr>
              <a:t>) activation </a:t>
            </a:r>
            <a:r>
              <a:rPr lang="en-US" sz="1600" b="1" dirty="0">
                <a:effectLst/>
              </a:rPr>
              <a:t>with the carefully chosen parameter </a:t>
            </a:r>
            <a:r>
              <a:rPr lang="en-US" sz="1600" b="1" i="1" dirty="0">
                <a:solidFill>
                  <a:srgbClr val="0000FF"/>
                </a:solidFill>
                <a:effectLst/>
              </a:rPr>
              <a:t>a</a:t>
            </a:r>
            <a:r>
              <a:rPr lang="en-US" sz="1600" b="1" dirty="0">
                <a:effectLst/>
              </a:rPr>
              <a:t> different for each of data set;</a:t>
            </a:r>
            <a:endParaRPr lang="ru-RU" sz="1600" b="1" dirty="0">
              <a:effectLst/>
            </a:endParaRPr>
          </a:p>
          <a:p>
            <a:pPr marL="342900" lvl="2" indent="-342900">
              <a:buAutoNum type="arabicParenBoth"/>
            </a:pPr>
            <a:r>
              <a:rPr lang="en-US" sz="1600" b="1" dirty="0">
                <a:effectLst/>
              </a:rPr>
              <a:t>a specific </a:t>
            </a:r>
            <a:r>
              <a:rPr lang="en-US" sz="1600" b="1" dirty="0">
                <a:solidFill>
                  <a:srgbClr val="0000FF"/>
                </a:solidFill>
                <a:effectLst/>
              </a:rPr>
              <a:t>input normalization </a:t>
            </a:r>
            <a:r>
              <a:rPr lang="en-US" sz="1600" b="1" dirty="0">
                <a:effectLst/>
              </a:rPr>
              <a:t>(</a:t>
            </a:r>
            <a:r>
              <a:rPr lang="en-US" sz="1600" b="1" dirty="0" err="1">
                <a:effectLst/>
              </a:rPr>
              <a:t>MinMax</a:t>
            </a:r>
            <a:r>
              <a:rPr lang="en-US" sz="1600" b="1" dirty="0">
                <a:effectLst/>
              </a:rPr>
              <a:t> was chosen); </a:t>
            </a:r>
          </a:p>
          <a:p>
            <a:pPr marL="0" lvl="2"/>
            <a:r>
              <a:rPr lang="en-US" sz="1600" b="1" dirty="0">
                <a:effectLst/>
              </a:rPr>
              <a:t>(3) applying </a:t>
            </a:r>
            <a:r>
              <a:rPr lang="en-US" sz="1600" b="1" dirty="0">
                <a:solidFill>
                  <a:srgbClr val="0000FF"/>
                </a:solidFill>
                <a:effectLst/>
              </a:rPr>
              <a:t>tied weights</a:t>
            </a:r>
            <a:r>
              <a:rPr lang="en-US" sz="1600" b="1" dirty="0">
                <a:effectLst/>
              </a:rPr>
              <a:t>;</a:t>
            </a:r>
          </a:p>
          <a:p>
            <a:pPr marL="0" lvl="2"/>
            <a:r>
              <a:rPr lang="en-US" sz="1600" b="1" dirty="0">
                <a:effectLst/>
              </a:rPr>
              <a:t>(4) </a:t>
            </a:r>
            <a:r>
              <a:rPr lang="en-US" sz="1600" b="1" dirty="0">
                <a:solidFill>
                  <a:srgbClr val="0000FF"/>
                </a:solidFill>
                <a:effectLst/>
              </a:rPr>
              <a:t>stochastic gradient descent </a:t>
            </a:r>
            <a:r>
              <a:rPr lang="en-US" sz="1600" b="1" dirty="0">
                <a:effectLst/>
              </a:rPr>
              <a:t>(SGD) </a:t>
            </a:r>
            <a:r>
              <a:rPr lang="en-US" sz="1600" b="1" dirty="0">
                <a:solidFill>
                  <a:srgbClr val="0000FF"/>
                </a:solidFill>
                <a:effectLst/>
              </a:rPr>
              <a:t>with Adam optimization</a:t>
            </a:r>
            <a:r>
              <a:rPr lang="en-US" dirty="0">
                <a:effectLst/>
              </a:rPr>
              <a:t>.</a:t>
            </a:r>
          </a:p>
          <a:p>
            <a:pPr marL="0" lvl="2"/>
            <a:endParaRPr lang="en-US" sz="500" dirty="0">
              <a:effectLst/>
            </a:endParaRPr>
          </a:p>
          <a:p>
            <a:pPr marL="0" lvl="2"/>
            <a:r>
              <a:rPr lang="en-US" sz="1600" dirty="0">
                <a:effectLst/>
              </a:rPr>
              <a:t>The idea of tied weights means the encode and decode weight matrices are simply transposes of each other, what gives less parameters to be optimized and </a:t>
            </a:r>
            <a:r>
              <a:rPr lang="en-US" sz="1600" dirty="0" smtClean="0">
                <a:effectLst/>
              </a:rPr>
              <a:t>stored and therefore </a:t>
            </a:r>
            <a:r>
              <a:rPr lang="en-US" sz="1600" dirty="0">
                <a:effectLst/>
              </a:rPr>
              <a:t>faster </a:t>
            </a:r>
            <a:r>
              <a:rPr lang="en-US" sz="1600" dirty="0" smtClean="0">
                <a:effectLst/>
              </a:rPr>
              <a:t>training.</a:t>
            </a:r>
            <a:endParaRPr lang="en-US" sz="1600" dirty="0">
              <a:effectLst/>
            </a:endParaRPr>
          </a:p>
          <a:p>
            <a:pPr marL="0" lvl="2"/>
            <a:endParaRPr lang="en-US" sz="500" dirty="0">
              <a:effectLst/>
            </a:endParaRPr>
          </a:p>
          <a:p>
            <a:pPr marL="0" lvl="2"/>
            <a:r>
              <a:rPr lang="en-US" sz="1600" dirty="0">
                <a:effectLst/>
              </a:rPr>
              <a:t>We use Adaptive Moment Estimation (Adam) method for efficient SGD that only requires first-order gradients. Adam computes adaptive learning rates for each parameter and also keeps an exponentially decaying average of past gradients, similar to momentum of inertia.</a:t>
            </a:r>
          </a:p>
          <a:p>
            <a:pPr marL="0" lvl="2"/>
            <a:r>
              <a:rPr lang="en-US" sz="1600" dirty="0">
                <a:effectLst/>
              </a:rPr>
              <a:t>To determine the </a:t>
            </a:r>
            <a:r>
              <a:rPr lang="en-US" sz="1600" b="1" dirty="0">
                <a:solidFill>
                  <a:srgbClr val="0000FF"/>
                </a:solidFill>
                <a:effectLst/>
              </a:rPr>
              <a:t>number of neurons in hidden layers </a:t>
            </a:r>
            <a:r>
              <a:rPr lang="en-US" sz="1600" dirty="0">
                <a:effectLst/>
              </a:rPr>
              <a:t>of </a:t>
            </a:r>
            <a:r>
              <a:rPr lang="en-US" sz="1600" dirty="0" err="1">
                <a:effectLst/>
              </a:rPr>
              <a:t>autoencoder</a:t>
            </a:r>
            <a:r>
              <a:rPr lang="en-US" sz="1600" dirty="0">
                <a:effectLst/>
              </a:rPr>
              <a:t> we calculate the dependence of the AE loss function for different numbers of neurons in the bottle-neck and in both mapping-</a:t>
            </a:r>
            <a:r>
              <a:rPr lang="en-US" sz="1600" dirty="0" err="1">
                <a:effectLst/>
              </a:rPr>
              <a:t>demapping</a:t>
            </a:r>
            <a:r>
              <a:rPr lang="en-US" sz="1600" dirty="0">
                <a:effectLst/>
              </a:rPr>
              <a:t> layers taking into account the training time as well.</a:t>
            </a:r>
            <a:endParaRPr lang="ru-RU" sz="1600" dirty="0">
              <a:effectLst/>
            </a:endParaRPr>
          </a:p>
          <a:p>
            <a:pPr marL="0" lvl="2"/>
            <a:r>
              <a:rPr lang="en-US" sz="1600" dirty="0">
                <a:effectLst/>
              </a:rPr>
              <a:t>Eventually, dimensions of 5 </a:t>
            </a:r>
            <a:r>
              <a:rPr lang="en-US" sz="1600" dirty="0" err="1">
                <a:effectLst/>
              </a:rPr>
              <a:t>autoencoder</a:t>
            </a:r>
            <a:r>
              <a:rPr lang="en-US" sz="1600" dirty="0">
                <a:effectLst/>
              </a:rPr>
              <a:t> layers were chosen as  (</a:t>
            </a:r>
            <a:r>
              <a:rPr lang="en-US" sz="1600" b="1" dirty="0">
                <a:effectLst/>
              </a:rPr>
              <a:t>m,256,64,256,m</a:t>
            </a:r>
            <a:r>
              <a:rPr lang="en-US" sz="1600" dirty="0">
                <a:effectLst/>
              </a:rPr>
              <a:t>), where m is the length of the input vector.</a:t>
            </a:r>
            <a:endParaRPr lang="ru-RU" sz="1600" dirty="0">
              <a:effectLst/>
            </a:endParaRPr>
          </a:p>
        </p:txBody>
      </p:sp>
      <p:pic>
        <p:nvPicPr>
          <p:cNvPr id="8" name="Рисунок 7"/>
          <p:cNvPicPr/>
          <p:nvPr/>
        </p:nvPicPr>
        <p:blipFill rotWithShape="1">
          <a:blip r:embed="rId2" cstate="print">
            <a:extLst>
              <a:ext uri="{28A0092B-C50C-407E-A947-70E740481C1C}">
                <a14:useLocalDpi xmlns:a14="http://schemas.microsoft.com/office/drawing/2010/main" val="0"/>
              </a:ext>
            </a:extLst>
          </a:blip>
          <a:srcRect t="6493" b="6105"/>
          <a:stretch/>
        </p:blipFill>
        <p:spPr bwMode="auto">
          <a:xfrm>
            <a:off x="4509036" y="5085184"/>
            <a:ext cx="4500245" cy="96710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7086" y="5301208"/>
            <a:ext cx="9072244" cy="1077218"/>
          </a:xfrm>
          <a:prstGeom prst="rect">
            <a:avLst/>
          </a:prstGeom>
          <a:noFill/>
        </p:spPr>
        <p:txBody>
          <a:bodyPr wrap="square" rtlCol="0">
            <a:spAutoFit/>
          </a:bodyPr>
          <a:lstStyle/>
          <a:p>
            <a:r>
              <a:rPr lang="en-US" sz="1600" b="1" dirty="0">
                <a:effectLst/>
              </a:rPr>
              <a:t>After nonlinear compression input images</a:t>
            </a:r>
          </a:p>
          <a:p>
            <a:r>
              <a:rPr lang="en-US" sz="1600" b="1" dirty="0">
                <a:effectLst/>
              </a:rPr>
              <a:t>to 64 principal features in bottle-neck</a:t>
            </a:r>
          </a:p>
          <a:p>
            <a:r>
              <a:rPr lang="en-US" sz="1600" b="1" dirty="0">
                <a:effectLst/>
              </a:rPr>
              <a:t>layer AE recover them in output layer, as it</a:t>
            </a:r>
          </a:p>
          <a:p>
            <a:r>
              <a:rPr lang="en-US" sz="1600" b="1" dirty="0">
                <a:effectLst/>
              </a:rPr>
              <a:t>is shown for MNHIST data with </a:t>
            </a:r>
            <a:r>
              <a:rPr lang="en-US" sz="1600" b="1" dirty="0" err="1">
                <a:effectLst/>
              </a:rPr>
              <a:t>LReLU</a:t>
            </a:r>
            <a:r>
              <a:rPr lang="en-US" sz="1600" b="1" dirty="0">
                <a:effectLst/>
              </a:rPr>
              <a:t> activation              </a:t>
            </a:r>
            <a:r>
              <a:rPr lang="en-US" sz="1200" b="1" dirty="0">
                <a:effectLst/>
              </a:rPr>
              <a:t>original above, recovered </a:t>
            </a:r>
            <a:r>
              <a:rPr lang="en-US" sz="1200" b="1" dirty="0" smtClean="0">
                <a:effectLst/>
              </a:rPr>
              <a:t>below</a:t>
            </a:r>
            <a:endParaRPr lang="ru-RU" sz="1600" b="1" dirty="0">
              <a:effectLst/>
            </a:endParaRPr>
          </a:p>
        </p:txBody>
      </p:sp>
      <p:sp>
        <p:nvSpPr>
          <p:cNvPr id="9" name="Дата 8"/>
          <p:cNvSpPr>
            <a:spLocks noGrp="1"/>
          </p:cNvSpPr>
          <p:nvPr>
            <p:ph type="dt" sz="half" idx="12"/>
          </p:nvPr>
        </p:nvSpPr>
        <p:spPr>
          <a:xfrm>
            <a:off x="323528" y="6237312"/>
            <a:ext cx="2133600" cy="476250"/>
          </a:xfrm>
        </p:spPr>
        <p:txBody>
          <a:bodyPr/>
          <a:lstStyle/>
          <a:p>
            <a:fld id="{87220ED0-C68A-4428-A787-6413A73F5113}" type="datetime1">
              <a:rPr lang="ru-RU" smtClean="0">
                <a:solidFill>
                  <a:srgbClr val="000000"/>
                </a:solidFill>
              </a:rPr>
              <a:t>25.11.2017</a:t>
            </a:fld>
            <a:endParaRPr lang="ru-RU" dirty="0">
              <a:solidFill>
                <a:srgbClr val="000000"/>
              </a:solidFill>
            </a:endParaRP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844824"/>
            <a:ext cx="2030625"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085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0A493C08-8341-4293-9353-6D9BB6DEABFE}" type="slidenum">
              <a:rPr lang="ru-RU" altLang="ru-RU" smtClean="0"/>
              <a:pPr/>
              <a:t>2</a:t>
            </a:fld>
            <a:endParaRPr lang="ru-RU" altLang="ru-RU"/>
          </a:p>
        </p:txBody>
      </p:sp>
      <p:sp>
        <p:nvSpPr>
          <p:cNvPr id="4" name="Дата 3"/>
          <p:cNvSpPr>
            <a:spLocks noGrp="1"/>
          </p:cNvSpPr>
          <p:nvPr>
            <p:ph type="dt" sz="half" idx="10"/>
          </p:nvPr>
        </p:nvSpPr>
        <p:spPr>
          <a:xfrm>
            <a:off x="6948263" y="6453336"/>
            <a:ext cx="2100727" cy="457200"/>
          </a:xfrm>
        </p:spPr>
        <p:txBody>
          <a:bodyPr/>
          <a:lstStyle/>
          <a:p>
            <a:fld id="{5B419AB8-D8DA-4642-923D-7A516F26E654}" type="datetime1">
              <a:rPr lang="ru-RU" altLang="ru-RU" smtClean="0"/>
              <a:t>25.11.2017</a:t>
            </a:fld>
            <a:endParaRPr lang="ru-RU" altLang="ru-RU" dirty="0"/>
          </a:p>
        </p:txBody>
      </p:sp>
      <p:sp>
        <p:nvSpPr>
          <p:cNvPr id="5" name="Нижний колонтитул 4"/>
          <p:cNvSpPr>
            <a:spLocks noGrp="1"/>
          </p:cNvSpPr>
          <p:nvPr>
            <p:ph type="ftr" sz="quarter" idx="11"/>
          </p:nvPr>
        </p:nvSpPr>
        <p:spPr>
          <a:xfrm>
            <a:off x="1979712" y="6525344"/>
            <a:ext cx="4824536" cy="216024"/>
          </a:xfrm>
        </p:spPr>
        <p:txBody>
          <a:bodyPr/>
          <a:lstStyle/>
          <a:p>
            <a:r>
              <a:rPr lang="ru-RU" altLang="ru-RU" dirty="0" err="1" smtClean="0"/>
              <a:t>Ососков-Гончаров_Глубокие</a:t>
            </a:r>
            <a:r>
              <a:rPr lang="ru-RU" altLang="ru-RU" dirty="0" smtClean="0"/>
              <a:t> </a:t>
            </a:r>
            <a:r>
              <a:rPr lang="ru-RU" altLang="ru-RU" dirty="0" err="1" smtClean="0"/>
              <a:t>нейросети</a:t>
            </a:r>
            <a:r>
              <a:rPr lang="ru-RU" altLang="ru-RU" dirty="0" smtClean="0"/>
              <a:t>_</a:t>
            </a:r>
            <a:r>
              <a:rPr lang="en-US" altLang="ru-RU" dirty="0" smtClean="0"/>
              <a:t>NEC-2017</a:t>
            </a:r>
            <a:endParaRPr lang="ru-RU" altLang="ru-RU" dirty="0"/>
          </a:p>
        </p:txBody>
      </p:sp>
      <p:sp>
        <p:nvSpPr>
          <p:cNvPr id="2" name="Прямоугольник 1"/>
          <p:cNvSpPr/>
          <p:nvPr/>
        </p:nvSpPr>
        <p:spPr>
          <a:xfrm>
            <a:off x="-34119" y="451262"/>
            <a:ext cx="9144000" cy="5955476"/>
          </a:xfrm>
          <a:prstGeom prst="rect">
            <a:avLst/>
          </a:prstGeom>
        </p:spPr>
        <p:txBody>
          <a:bodyPr wrap="square">
            <a:spAutoFit/>
          </a:bodyPr>
          <a:lstStyle/>
          <a:p>
            <a:r>
              <a:rPr lang="ru-RU" sz="2800" dirty="0" smtClean="0">
                <a:solidFill>
                  <a:srgbClr val="0000FF"/>
                </a:solidFill>
              </a:rPr>
              <a:t>История:</a:t>
            </a:r>
            <a:r>
              <a:rPr lang="en-US" dirty="0" smtClean="0">
                <a:solidFill>
                  <a:srgbClr val="C00000"/>
                </a:solidFill>
              </a:rPr>
              <a:t> </a:t>
            </a:r>
            <a:endParaRPr lang="en-US" dirty="0">
              <a:solidFill>
                <a:srgbClr val="C00000"/>
              </a:solidFill>
            </a:endParaRPr>
          </a:p>
          <a:p>
            <a:pPr>
              <a:buFont typeface="+mj-lt"/>
              <a:buAutoNum type="arabicPeriod"/>
            </a:pPr>
            <a:r>
              <a:rPr lang="en-US" i="1" dirty="0"/>
              <a:t>Ramón y </a:t>
            </a:r>
            <a:r>
              <a:rPr lang="en-US" i="1" dirty="0" err="1"/>
              <a:t>Cajal</a:t>
            </a:r>
            <a:r>
              <a:rPr lang="en-US" i="1" dirty="0"/>
              <a:t> &amp; </a:t>
            </a:r>
            <a:r>
              <a:rPr lang="en-US" i="1" u="sng" dirty="0">
                <a:hlinkClick r:id="rId2" tooltip="Camillo Golgi"/>
              </a:rPr>
              <a:t>Camillo Golgi</a:t>
            </a:r>
            <a:r>
              <a:rPr lang="en-US" i="1" dirty="0"/>
              <a:t> </a:t>
            </a:r>
            <a:r>
              <a:rPr lang="ru-RU" i="1" dirty="0" smtClean="0"/>
              <a:t>Нобелевская премия </a:t>
            </a:r>
            <a:r>
              <a:rPr lang="en-US" i="1" dirty="0" smtClean="0"/>
              <a:t>1907 </a:t>
            </a:r>
            <a:r>
              <a:rPr lang="ru-RU" i="1" dirty="0" smtClean="0"/>
              <a:t>за </a:t>
            </a:r>
            <a:r>
              <a:rPr lang="ru-RU" i="1" dirty="0" smtClean="0">
                <a:solidFill>
                  <a:srgbClr val="C00000"/>
                </a:solidFill>
              </a:rPr>
              <a:t>теорию нейронных систем</a:t>
            </a:r>
            <a:endParaRPr lang="ru-RU" i="1" dirty="0"/>
          </a:p>
          <a:p>
            <a:pPr>
              <a:buFont typeface="+mj-lt"/>
              <a:buAutoNum type="arabicPeriod"/>
            </a:pPr>
            <a:r>
              <a:rPr lang="en-US" i="1" dirty="0"/>
              <a:t> </a:t>
            </a:r>
            <a:r>
              <a:rPr lang="en-US" i="1" dirty="0" err="1" smtClean="0"/>
              <a:t>MacKallok</a:t>
            </a:r>
            <a:r>
              <a:rPr lang="en-US" i="1" dirty="0" smtClean="0"/>
              <a:t>-</a:t>
            </a:r>
            <a:r>
              <a:rPr lang="en-US" i="1" dirty="0"/>
              <a:t>P</a:t>
            </a:r>
            <a:r>
              <a:rPr lang="en-US" i="1" dirty="0" smtClean="0"/>
              <a:t>itts </a:t>
            </a:r>
            <a:r>
              <a:rPr lang="ru-RU" i="1" dirty="0" smtClean="0"/>
              <a:t>(1943) </a:t>
            </a:r>
            <a:r>
              <a:rPr lang="ru-RU" i="1" dirty="0" smtClean="0">
                <a:solidFill>
                  <a:srgbClr val="C00000"/>
                </a:solidFill>
              </a:rPr>
              <a:t>математическая модель биологического нейрона</a:t>
            </a:r>
          </a:p>
          <a:p>
            <a:pPr>
              <a:buFont typeface="+mj-lt"/>
              <a:buAutoNum type="arabicPeriod"/>
            </a:pPr>
            <a:endParaRPr lang="ru-RU" i="1" dirty="0">
              <a:solidFill>
                <a:srgbClr val="C00000"/>
              </a:solidFill>
            </a:endParaRPr>
          </a:p>
          <a:p>
            <a:pPr>
              <a:buFont typeface="+mj-lt"/>
              <a:buAutoNum type="arabicPeriod"/>
            </a:pPr>
            <a:endParaRPr lang="ru-RU" i="1" dirty="0" smtClean="0">
              <a:solidFill>
                <a:srgbClr val="C00000"/>
              </a:solidFill>
            </a:endParaRPr>
          </a:p>
          <a:p>
            <a:pPr>
              <a:buFont typeface="+mj-lt"/>
              <a:buAutoNum type="arabicPeriod"/>
            </a:pPr>
            <a:endParaRPr lang="ru-RU" i="1" dirty="0" smtClean="0"/>
          </a:p>
          <a:p>
            <a:pPr>
              <a:buFont typeface="+mj-lt"/>
              <a:buAutoNum type="arabicPeriod"/>
            </a:pPr>
            <a:endParaRPr lang="ru-RU" i="1" dirty="0" smtClean="0"/>
          </a:p>
          <a:p>
            <a:pPr>
              <a:buFont typeface="+mj-lt"/>
              <a:buAutoNum type="arabicPeriod"/>
            </a:pPr>
            <a:endParaRPr lang="ru-RU" i="1" dirty="0"/>
          </a:p>
          <a:p>
            <a:pPr>
              <a:buFont typeface="+mj-lt"/>
              <a:buAutoNum type="arabicPeriod"/>
            </a:pPr>
            <a:r>
              <a:rPr lang="en-US" i="1" dirty="0" err="1" smtClean="0"/>
              <a:t>D.Hebb</a:t>
            </a:r>
            <a:r>
              <a:rPr lang="ru-RU" i="1" dirty="0" smtClean="0"/>
              <a:t> (1949)</a:t>
            </a:r>
            <a:r>
              <a:rPr lang="en-US" i="1" dirty="0" smtClean="0"/>
              <a:t> </a:t>
            </a:r>
            <a:r>
              <a:rPr lang="ru-RU" i="1" dirty="0" smtClean="0">
                <a:solidFill>
                  <a:srgbClr val="C00000"/>
                </a:solidFill>
              </a:rPr>
              <a:t>правило обучения нейронов </a:t>
            </a:r>
            <a:r>
              <a:rPr lang="de-DE" i="1" dirty="0" err="1" smtClean="0"/>
              <a:t>w</a:t>
            </a:r>
            <a:r>
              <a:rPr lang="de-DE" baseline="-25000" dirty="0" err="1" smtClean="0"/>
              <a:t>ij</a:t>
            </a:r>
            <a:r>
              <a:rPr lang="de-DE" dirty="0" smtClean="0"/>
              <a:t>(</a:t>
            </a:r>
            <a:r>
              <a:rPr lang="de-DE" i="1" dirty="0" smtClean="0"/>
              <a:t>t</a:t>
            </a:r>
            <a:r>
              <a:rPr lang="de-DE" dirty="0" smtClean="0"/>
              <a:t>+1</a:t>
            </a:r>
            <a:r>
              <a:rPr lang="de-DE" dirty="0"/>
              <a:t>) - </a:t>
            </a:r>
            <a:r>
              <a:rPr lang="de-DE" i="1" dirty="0" err="1"/>
              <a:t>w</a:t>
            </a:r>
            <a:r>
              <a:rPr lang="de-DE" baseline="-25000" dirty="0" err="1"/>
              <a:t>ij</a:t>
            </a:r>
            <a:r>
              <a:rPr lang="de-DE" dirty="0"/>
              <a:t>(</a:t>
            </a:r>
            <a:r>
              <a:rPr lang="de-DE" i="1" dirty="0"/>
              <a:t>t</a:t>
            </a:r>
            <a:r>
              <a:rPr lang="de-DE" dirty="0"/>
              <a:t>) = </a:t>
            </a:r>
            <a:r>
              <a:rPr lang="de-DE" dirty="0">
                <a:sym typeface="Symbol"/>
              </a:rPr>
              <a:t></a:t>
            </a:r>
            <a:r>
              <a:rPr lang="de-DE" i="1" dirty="0"/>
              <a:t> </a:t>
            </a:r>
            <a:r>
              <a:rPr lang="de-DE" i="1" dirty="0" err="1"/>
              <a:t>w</a:t>
            </a:r>
            <a:r>
              <a:rPr lang="de-DE" baseline="-25000" dirty="0" err="1"/>
              <a:t>ij</a:t>
            </a:r>
            <a:r>
              <a:rPr lang="de-DE" baseline="-25000" dirty="0"/>
              <a:t> </a:t>
            </a:r>
            <a:r>
              <a:rPr lang="de-DE" dirty="0"/>
              <a:t>= </a:t>
            </a:r>
            <a:r>
              <a:rPr lang="de-DE" i="1" dirty="0" err="1"/>
              <a:t>ηs</a:t>
            </a:r>
            <a:r>
              <a:rPr lang="de-DE" i="1" baseline="-25000" dirty="0" err="1"/>
              <a:t>i</a:t>
            </a:r>
            <a:r>
              <a:rPr lang="de-DE" i="1" dirty="0"/>
              <a:t>(t)</a:t>
            </a:r>
            <a:r>
              <a:rPr lang="de-DE" i="1" dirty="0" err="1"/>
              <a:t>s</a:t>
            </a:r>
            <a:r>
              <a:rPr lang="de-DE" i="1" baseline="-25000" dirty="0" err="1"/>
              <a:t>j</a:t>
            </a:r>
            <a:r>
              <a:rPr lang="de-DE" i="1" dirty="0"/>
              <a:t>(t)</a:t>
            </a:r>
            <a:endParaRPr lang="ru-RU" i="1" dirty="0"/>
          </a:p>
          <a:p>
            <a:r>
              <a:rPr lang="ru-RU" sz="2400" dirty="0" smtClean="0">
                <a:solidFill>
                  <a:srgbClr val="0000FF"/>
                </a:solidFill>
              </a:rPr>
              <a:t>Что получилось</a:t>
            </a:r>
            <a:endParaRPr lang="ru-RU" sz="2400" dirty="0">
              <a:solidFill>
                <a:srgbClr val="0000FF"/>
              </a:solidFill>
            </a:endParaRPr>
          </a:p>
          <a:p>
            <a:r>
              <a:rPr lang="ru-RU" dirty="0">
                <a:solidFill>
                  <a:srgbClr val="C00000"/>
                </a:solidFill>
              </a:rPr>
              <a:t>Архитектура искусственных нейронных сетей (ИНС</a:t>
            </a:r>
            <a:r>
              <a:rPr lang="ru-RU" dirty="0" smtClean="0">
                <a:solidFill>
                  <a:srgbClr val="C00000"/>
                </a:solidFill>
              </a:rPr>
              <a:t>). </a:t>
            </a:r>
            <a:r>
              <a:rPr lang="ru-RU" dirty="0" smtClean="0"/>
              <a:t>ИНС</a:t>
            </a:r>
            <a:r>
              <a:rPr lang="ru-RU" dirty="0" smtClean="0">
                <a:solidFill>
                  <a:srgbClr val="C00000"/>
                </a:solidFill>
              </a:rPr>
              <a:t> </a:t>
            </a:r>
            <a:r>
              <a:rPr lang="ru-RU" dirty="0" smtClean="0"/>
              <a:t>состоит </a:t>
            </a:r>
            <a:r>
              <a:rPr lang="ru-RU" dirty="0"/>
              <a:t>из </a:t>
            </a:r>
            <a:r>
              <a:rPr lang="ru-RU" i="1" dirty="0" smtClean="0">
                <a:solidFill>
                  <a:srgbClr val="C00000"/>
                </a:solidFill>
              </a:rPr>
              <a:t>нейронов</a:t>
            </a:r>
            <a:r>
              <a:rPr lang="ru-RU" i="1" dirty="0" smtClean="0"/>
              <a:t>, </a:t>
            </a:r>
            <a:r>
              <a:rPr lang="ru-RU" dirty="0" smtClean="0"/>
              <a:t> –простых логических устройств, характеризуемых: </a:t>
            </a:r>
            <a:endParaRPr lang="ru-RU" dirty="0"/>
          </a:p>
          <a:p>
            <a:pPr marL="342900" lvl="0" indent="-342900">
              <a:buFont typeface="+mj-lt"/>
              <a:buAutoNum type="arabicPeriod"/>
            </a:pPr>
            <a:r>
              <a:rPr lang="ru-RU" dirty="0">
                <a:solidFill>
                  <a:srgbClr val="C00000"/>
                </a:solidFill>
              </a:rPr>
              <a:t>уровнем активации;</a:t>
            </a:r>
          </a:p>
          <a:p>
            <a:pPr marL="342900" lvl="0" indent="-342900">
              <a:buFont typeface="+mj-lt"/>
              <a:buAutoNum type="arabicPeriod"/>
            </a:pPr>
            <a:r>
              <a:rPr lang="ru-RU" dirty="0">
                <a:solidFill>
                  <a:srgbClr val="C00000"/>
                </a:solidFill>
              </a:rPr>
              <a:t> топологией связи друг с другом;</a:t>
            </a:r>
          </a:p>
          <a:p>
            <a:pPr marL="342900" lvl="0" indent="-342900">
              <a:buFont typeface="+mj-lt"/>
              <a:buAutoNum type="arabicPeriod"/>
            </a:pPr>
            <a:r>
              <a:rPr lang="ru-RU" dirty="0">
                <a:solidFill>
                  <a:srgbClr val="C00000"/>
                </a:solidFill>
              </a:rPr>
              <a:t> мерой взаимодействия с другими нейронами</a:t>
            </a:r>
            <a:r>
              <a:rPr lang="ru-RU" dirty="0"/>
              <a:t>, </a:t>
            </a:r>
            <a:endParaRPr lang="ru-RU" dirty="0" smtClean="0"/>
          </a:p>
          <a:p>
            <a:pPr lvl="0"/>
            <a:r>
              <a:rPr lang="ru-RU" dirty="0"/>
              <a:t> </a:t>
            </a:r>
            <a:r>
              <a:rPr lang="ru-RU" dirty="0" smtClean="0"/>
              <a:t>    называемой </a:t>
            </a:r>
            <a:r>
              <a:rPr lang="ru-RU" dirty="0" err="1"/>
              <a:t>синаптической</a:t>
            </a:r>
            <a:r>
              <a:rPr lang="ru-RU" dirty="0"/>
              <a:t> силой связи или </a:t>
            </a:r>
            <a:r>
              <a:rPr lang="ru-RU" i="1" dirty="0"/>
              <a:t>весом</a:t>
            </a:r>
            <a:r>
              <a:rPr lang="ru-RU" dirty="0"/>
              <a:t>. </a:t>
            </a:r>
            <a:endParaRPr lang="ru-RU" dirty="0" smtClean="0"/>
          </a:p>
          <a:p>
            <a:pPr lvl="0"/>
            <a:r>
              <a:rPr lang="ru-RU" sz="1600" dirty="0" smtClean="0"/>
              <a:t>Веса </a:t>
            </a:r>
            <a:r>
              <a:rPr lang="ru-RU" sz="1600" dirty="0"/>
              <a:t>этих связей различны и </a:t>
            </a:r>
            <a:r>
              <a:rPr lang="ru-RU" sz="1600" dirty="0" smtClean="0"/>
              <a:t>должны </a:t>
            </a:r>
            <a:r>
              <a:rPr lang="ru-RU" sz="1600" dirty="0"/>
              <a:t>определяться в зависимости от решаемой задачи</a:t>
            </a:r>
            <a:r>
              <a:rPr lang="ru-RU" sz="1600" dirty="0" smtClean="0"/>
              <a:t>.</a:t>
            </a:r>
          </a:p>
          <a:p>
            <a:pPr lvl="0"/>
            <a:r>
              <a:rPr lang="ru-RU" sz="700" dirty="0" smtClean="0"/>
              <a:t> </a:t>
            </a:r>
          </a:p>
          <a:p>
            <a:pPr lvl="0"/>
            <a:r>
              <a:rPr lang="ru-RU" dirty="0" smtClean="0"/>
              <a:t>Вся </a:t>
            </a:r>
            <a:r>
              <a:rPr lang="ru-RU" dirty="0"/>
              <a:t>система состоит из большого числа </a:t>
            </a:r>
            <a:r>
              <a:rPr lang="ru-RU" dirty="0" smtClean="0"/>
              <a:t>нейронов. Результат </a:t>
            </a:r>
            <a:r>
              <a:rPr lang="ru-RU" dirty="0"/>
              <a:t>работы ИНС малочувствителен к характеристикам конкретного нейрона</a:t>
            </a:r>
            <a:r>
              <a:rPr lang="ru-RU" dirty="0" smtClean="0"/>
              <a:t>.</a:t>
            </a:r>
            <a:endParaRPr lang="ru-RU" i="1" dirty="0"/>
          </a:p>
        </p:txBody>
      </p:sp>
      <p:pic>
        <p:nvPicPr>
          <p:cNvPr id="6" name="Picture 3" descr="neuron"/>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20111" y="1453600"/>
            <a:ext cx="2311400"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2699792" y="2095656"/>
            <a:ext cx="5688632" cy="892552"/>
          </a:xfrm>
          <a:prstGeom prst="rect">
            <a:avLst/>
          </a:prstGeom>
          <a:noFill/>
        </p:spPr>
        <p:txBody>
          <a:bodyPr wrap="square" rtlCol="0">
            <a:spAutoFit/>
          </a:bodyPr>
          <a:lstStyle/>
          <a:p>
            <a:pPr eaLnBrk="1" hangingPunct="1"/>
            <a:r>
              <a:rPr lang="ru-RU" altLang="ru-RU" sz="1600" dirty="0"/>
              <a:t>общий входной сигнал, поступающий </a:t>
            </a:r>
          </a:p>
          <a:p>
            <a:pPr eaLnBrk="1" hangingPunct="1"/>
            <a:r>
              <a:rPr lang="ru-RU" altLang="ru-RU" sz="1600" dirty="0"/>
              <a:t>на </a:t>
            </a:r>
            <a:r>
              <a:rPr lang="en-US" altLang="ru-RU" sz="1600" dirty="0" err="1"/>
              <a:t>i</a:t>
            </a:r>
            <a:r>
              <a:rPr lang="ru-RU" altLang="ru-RU" sz="1600" dirty="0"/>
              <a:t>-й нейрон от всех остальных нейронов</a:t>
            </a:r>
          </a:p>
          <a:p>
            <a:pPr eaLnBrk="1" hangingPunct="1"/>
            <a:r>
              <a:rPr lang="ru-RU" altLang="ru-RU" sz="1600" dirty="0"/>
              <a:t>                          </a:t>
            </a:r>
            <a:r>
              <a:rPr lang="en-US" altLang="ru-RU" sz="2000" i="1" dirty="0"/>
              <a:t>h</a:t>
            </a:r>
            <a:r>
              <a:rPr lang="en-US" altLang="ru-RU" sz="2000" i="1" baseline="-25000" dirty="0"/>
              <a:t>i</a:t>
            </a:r>
            <a:r>
              <a:rPr lang="en-US" altLang="ru-RU" sz="2000" i="1" dirty="0"/>
              <a:t> = </a:t>
            </a:r>
            <a:r>
              <a:rPr lang="en-US" altLang="ru-RU" sz="2000" i="1" dirty="0" err="1"/>
              <a:t>Σ</a:t>
            </a:r>
            <a:r>
              <a:rPr lang="en-US" altLang="ru-RU" sz="2000" i="1" baseline="-25000" dirty="0" err="1"/>
              <a:t>j</a:t>
            </a:r>
            <a:r>
              <a:rPr lang="en-US" altLang="ru-RU" sz="2000" i="1" baseline="-25000" dirty="0"/>
              <a:t> </a:t>
            </a:r>
            <a:r>
              <a:rPr lang="en-US" altLang="ru-RU" sz="2000" i="1" dirty="0" err="1"/>
              <a:t>w</a:t>
            </a:r>
            <a:r>
              <a:rPr lang="en-US" altLang="ru-RU" sz="2000" i="1" baseline="-25000" dirty="0" err="1"/>
              <a:t>ij</a:t>
            </a:r>
            <a:r>
              <a:rPr lang="en-US" altLang="ru-RU" sz="2000" i="1" dirty="0"/>
              <a:t> </a:t>
            </a:r>
            <a:r>
              <a:rPr lang="en-US" altLang="ru-RU" sz="2000" i="1" dirty="0" err="1"/>
              <a:t>s</a:t>
            </a:r>
            <a:r>
              <a:rPr lang="en-US" altLang="ru-RU" sz="2000" i="1" baseline="-25000" dirty="0" err="1"/>
              <a:t>j</a:t>
            </a:r>
            <a:endParaRPr lang="ru-RU" altLang="ru-RU" sz="2000" i="1" dirty="0"/>
          </a:p>
        </p:txBody>
      </p:sp>
      <p:sp>
        <p:nvSpPr>
          <p:cNvPr id="8" name="Овал 7"/>
          <p:cNvSpPr/>
          <p:nvPr/>
        </p:nvSpPr>
        <p:spPr bwMode="auto">
          <a:xfrm>
            <a:off x="4860032" y="2561803"/>
            <a:ext cx="360040" cy="402968"/>
          </a:xfrm>
          <a:prstGeom prst="ellipse">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smtClean="0">
              <a:ln>
                <a:noFill/>
              </a:ln>
              <a:solidFill>
                <a:schemeClr val="tx1"/>
              </a:solidFill>
              <a:effectLst/>
              <a:latin typeface="Arial" charset="0"/>
            </a:endParaRPr>
          </a:p>
        </p:txBody>
      </p:sp>
      <p:sp>
        <p:nvSpPr>
          <p:cNvPr id="9" name="TextBox 8"/>
          <p:cNvSpPr txBox="1"/>
          <p:nvPr/>
        </p:nvSpPr>
        <p:spPr>
          <a:xfrm>
            <a:off x="5580112" y="2584497"/>
            <a:ext cx="2448272" cy="307777"/>
          </a:xfrm>
          <a:prstGeom prst="rect">
            <a:avLst/>
          </a:prstGeom>
          <a:noFill/>
        </p:spPr>
        <p:txBody>
          <a:bodyPr wrap="square" rtlCol="0">
            <a:spAutoFit/>
          </a:bodyPr>
          <a:lstStyle/>
          <a:p>
            <a:r>
              <a:rPr lang="ru-RU" sz="1400" dirty="0" err="1" smtClean="0">
                <a:solidFill>
                  <a:srgbClr val="C00000"/>
                </a:solidFill>
              </a:rPr>
              <a:t>Синаптический</a:t>
            </a:r>
            <a:r>
              <a:rPr lang="ru-RU" sz="1400" dirty="0" smtClean="0">
                <a:solidFill>
                  <a:srgbClr val="C00000"/>
                </a:solidFill>
              </a:rPr>
              <a:t> вес</a:t>
            </a:r>
            <a:endParaRPr lang="ru-RU" sz="1400" dirty="0">
              <a:solidFill>
                <a:srgbClr val="C00000"/>
              </a:solidFill>
            </a:endParaRPr>
          </a:p>
        </p:txBody>
      </p:sp>
      <p:cxnSp>
        <p:nvCxnSpPr>
          <p:cNvPr id="11" name="Прямая со стрелкой 10"/>
          <p:cNvCxnSpPr/>
          <p:nvPr/>
        </p:nvCxnSpPr>
        <p:spPr bwMode="auto">
          <a:xfrm flipH="1">
            <a:off x="5116040" y="2892274"/>
            <a:ext cx="2408288" cy="15565"/>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2" descr="SIG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812360" y="4038750"/>
            <a:ext cx="1197593" cy="133449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Прямоугольник 13"/>
          <p:cNvSpPr/>
          <p:nvPr/>
        </p:nvSpPr>
        <p:spPr>
          <a:xfrm>
            <a:off x="6145048" y="4038750"/>
            <a:ext cx="1763505" cy="276999"/>
          </a:xfrm>
          <a:prstGeom prst="rect">
            <a:avLst/>
          </a:prstGeom>
        </p:spPr>
        <p:txBody>
          <a:bodyPr wrap="square">
            <a:spAutoFit/>
          </a:bodyPr>
          <a:lstStyle/>
          <a:p>
            <a:r>
              <a:rPr lang="ru-RU" altLang="ru-RU" sz="1200" dirty="0" smtClean="0">
                <a:solidFill>
                  <a:srgbClr val="C00000"/>
                </a:solidFill>
              </a:rPr>
              <a:t>Функция активации</a:t>
            </a:r>
            <a:endParaRPr lang="en-US" altLang="ru-RU" sz="1200" dirty="0">
              <a:solidFill>
                <a:srgbClr val="C00000"/>
              </a:solidFill>
            </a:endParaRPr>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956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4885" y="4604173"/>
            <a:ext cx="1043830" cy="44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329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20</a:t>
            </a:fld>
            <a:endParaRPr lang="ru-RU">
              <a:solidFill>
                <a:srgbClr val="000000"/>
              </a:solidFill>
            </a:endParaRPr>
          </a:p>
        </p:txBody>
      </p:sp>
      <p:sp>
        <p:nvSpPr>
          <p:cNvPr id="5" name="TextBox 4"/>
          <p:cNvSpPr txBox="1"/>
          <p:nvPr/>
        </p:nvSpPr>
        <p:spPr>
          <a:xfrm>
            <a:off x="285675" y="116632"/>
            <a:ext cx="8887147" cy="523220"/>
          </a:xfrm>
          <a:prstGeom prst="rect">
            <a:avLst/>
          </a:prstGeom>
          <a:noFill/>
        </p:spPr>
        <p:txBody>
          <a:bodyPr wrap="square" rtlCol="0">
            <a:spAutoFit/>
          </a:bodyPr>
          <a:lstStyle/>
          <a:p>
            <a:pPr algn="r"/>
            <a:r>
              <a:rPr lang="ru-RU" sz="2800" b="1" dirty="0" smtClean="0">
                <a:solidFill>
                  <a:srgbClr val="0000FF"/>
                </a:solidFill>
                <a:effectLst/>
              </a:rPr>
              <a:t>Оптимизация глубоких классификаторов</a:t>
            </a:r>
            <a:endParaRPr lang="ru-RU" sz="2800" b="1" dirty="0">
              <a:solidFill>
                <a:srgbClr val="0000FF"/>
              </a:solidFill>
              <a:effectLst/>
            </a:endParaRPr>
          </a:p>
        </p:txBody>
      </p:sp>
      <p:sp>
        <p:nvSpPr>
          <p:cNvPr id="6" name="Прямоугольник 5"/>
          <p:cNvSpPr/>
          <p:nvPr/>
        </p:nvSpPr>
        <p:spPr>
          <a:xfrm>
            <a:off x="40320" y="548680"/>
            <a:ext cx="9036496" cy="2139047"/>
          </a:xfrm>
          <a:prstGeom prst="rect">
            <a:avLst/>
          </a:prstGeom>
        </p:spPr>
        <p:txBody>
          <a:bodyPr wrap="square">
            <a:spAutoFit/>
          </a:bodyPr>
          <a:lstStyle/>
          <a:p>
            <a:pPr marL="0" lvl="2"/>
            <a:r>
              <a:rPr lang="en-US" sz="1600" dirty="0">
                <a:solidFill>
                  <a:schemeClr val="tx2"/>
                </a:solidFill>
                <a:effectLst/>
              </a:rPr>
              <a:t>We use </a:t>
            </a:r>
            <a:r>
              <a:rPr lang="en-US" sz="1600" b="1" dirty="0">
                <a:solidFill>
                  <a:srgbClr val="0000FF"/>
                </a:solidFill>
                <a:effectLst/>
              </a:rPr>
              <a:t>SGD Adam minimization </a:t>
            </a:r>
            <a:r>
              <a:rPr lang="en-US" sz="1600" dirty="0">
                <a:solidFill>
                  <a:schemeClr val="tx2"/>
                </a:solidFill>
                <a:effectLst/>
              </a:rPr>
              <a:t>of the back-prop loss in our work with shallow, deep and deep belief neural networks. The numbers of hidden layers and optimal combination of hidden neurons per layer in our deep classifiers are chosen by the </a:t>
            </a:r>
            <a:r>
              <a:rPr lang="en-US" sz="1600" b="1" dirty="0">
                <a:solidFill>
                  <a:srgbClr val="0000FF"/>
                </a:solidFill>
                <a:effectLst/>
              </a:rPr>
              <a:t>grid search cross-validation </a:t>
            </a:r>
            <a:r>
              <a:rPr lang="en-US" sz="1600" dirty="0">
                <a:solidFill>
                  <a:schemeClr val="tx2"/>
                </a:solidFill>
                <a:effectLst/>
              </a:rPr>
              <a:t>procedure taking into account NN efficiency dependencies on these numbers and the training time. </a:t>
            </a:r>
          </a:p>
          <a:p>
            <a:pPr marL="0" lvl="2"/>
            <a:r>
              <a:rPr lang="en-US" sz="1600" dirty="0">
                <a:solidFill>
                  <a:schemeClr val="tx2"/>
                </a:solidFill>
                <a:effectLst/>
              </a:rPr>
              <a:t>All it gives </a:t>
            </a:r>
            <a:r>
              <a:rPr lang="en-US" sz="1600" b="1" dirty="0">
                <a:solidFill>
                  <a:srgbClr val="0000FF"/>
                </a:solidFill>
                <a:effectLst/>
              </a:rPr>
              <a:t>two hidden </a:t>
            </a:r>
            <a:r>
              <a:rPr lang="en-US" sz="1600" dirty="0">
                <a:solidFill>
                  <a:schemeClr val="tx2"/>
                </a:solidFill>
                <a:effectLst/>
              </a:rPr>
              <a:t>layers for both DNN and DBN</a:t>
            </a:r>
            <a:r>
              <a:rPr lang="ru-RU" sz="1600" dirty="0">
                <a:solidFill>
                  <a:schemeClr val="tx2"/>
                </a:solidFill>
                <a:effectLst/>
              </a:rPr>
              <a:t> </a:t>
            </a:r>
            <a:r>
              <a:rPr lang="en-US" sz="1600" dirty="0">
                <a:solidFill>
                  <a:schemeClr val="tx2"/>
                </a:solidFill>
                <a:effectLst/>
              </a:rPr>
              <a:t>while </a:t>
            </a:r>
            <a:r>
              <a:rPr lang="en-US" sz="1600" dirty="0">
                <a:effectLst/>
              </a:rPr>
              <a:t>the optimal numbers of the hidden neurons per 1</a:t>
            </a:r>
            <a:r>
              <a:rPr lang="en-US" sz="1600" baseline="30000" dirty="0">
                <a:effectLst/>
              </a:rPr>
              <a:t>st</a:t>
            </a:r>
            <a:r>
              <a:rPr lang="en-US" sz="1600" dirty="0">
                <a:effectLst/>
              </a:rPr>
              <a:t> and 2</a:t>
            </a:r>
            <a:r>
              <a:rPr lang="en-US" sz="1600" baseline="30000" dirty="0">
                <a:effectLst/>
              </a:rPr>
              <a:t>d</a:t>
            </a:r>
            <a:r>
              <a:rPr lang="en-US" sz="1600" dirty="0">
                <a:effectLst/>
              </a:rPr>
              <a:t> layers are </a:t>
            </a:r>
            <a:r>
              <a:rPr lang="en-US" sz="1600" b="1" dirty="0">
                <a:solidFill>
                  <a:srgbClr val="0000FF"/>
                </a:solidFill>
                <a:effectLst/>
              </a:rPr>
              <a:t>300</a:t>
            </a:r>
            <a:r>
              <a:rPr lang="en-US" sz="1600" dirty="0">
                <a:effectLst/>
              </a:rPr>
              <a:t> and </a:t>
            </a:r>
            <a:r>
              <a:rPr lang="en-US" sz="1600" b="1" dirty="0">
                <a:solidFill>
                  <a:srgbClr val="0000FF"/>
                </a:solidFill>
                <a:effectLst/>
              </a:rPr>
              <a:t>100</a:t>
            </a:r>
            <a:r>
              <a:rPr lang="en-US" sz="1600" dirty="0">
                <a:effectLst/>
              </a:rPr>
              <a:t> respectively.</a:t>
            </a:r>
            <a:endParaRPr lang="ru-RU" sz="1600" dirty="0">
              <a:effectLst/>
            </a:endParaRPr>
          </a:p>
          <a:p>
            <a:pPr marL="0" lvl="2"/>
            <a:endParaRPr lang="en-US" sz="500" dirty="0">
              <a:solidFill>
                <a:schemeClr val="tx2"/>
              </a:solidFill>
              <a:effectLst/>
            </a:endParaRPr>
          </a:p>
          <a:p>
            <a:pPr marL="0" lvl="2"/>
            <a:r>
              <a:rPr lang="en-US" sz="1600" dirty="0">
                <a:effectLst/>
              </a:rPr>
              <a:t>The images of both data sets being rescaled to the 64-dimensional eigenvectors were classified then by three our classifiers with the following results:</a:t>
            </a:r>
            <a:endParaRPr lang="en-US" sz="1600" dirty="0">
              <a:solidFill>
                <a:schemeClr val="tx2"/>
              </a:solidFill>
              <a:effectLst/>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47765247"/>
              </p:ext>
            </p:extLst>
          </p:nvPr>
        </p:nvGraphicFramePr>
        <p:xfrm>
          <a:off x="827584" y="3057058"/>
          <a:ext cx="7344815" cy="1219839"/>
        </p:xfrm>
        <a:graphic>
          <a:graphicData uri="http://schemas.openxmlformats.org/drawingml/2006/table">
            <a:tbl>
              <a:tblPr firstRow="1" firstCol="1" bandRow="1">
                <a:tableStyleId>{5C22544A-7EE6-4342-B048-85BDC9FD1C3A}</a:tableStyleId>
              </a:tblPr>
              <a:tblGrid>
                <a:gridCol w="2088232">
                  <a:extLst>
                    <a:ext uri="{9D8B030D-6E8A-4147-A177-3AD203B41FA5}">
                      <a16:colId xmlns="" xmlns:a16="http://schemas.microsoft.com/office/drawing/2014/main" val="20000"/>
                    </a:ext>
                  </a:extLst>
                </a:gridCol>
                <a:gridCol w="1224136">
                  <a:extLst>
                    <a:ext uri="{9D8B030D-6E8A-4147-A177-3AD203B41FA5}">
                      <a16:colId xmlns="" xmlns:a16="http://schemas.microsoft.com/office/drawing/2014/main" val="20001"/>
                    </a:ext>
                  </a:extLst>
                </a:gridCol>
                <a:gridCol w="1966719">
                  <a:extLst>
                    <a:ext uri="{9D8B030D-6E8A-4147-A177-3AD203B41FA5}">
                      <a16:colId xmlns="" xmlns:a16="http://schemas.microsoft.com/office/drawing/2014/main" val="20002"/>
                    </a:ext>
                  </a:extLst>
                </a:gridCol>
                <a:gridCol w="2065728">
                  <a:extLst>
                    <a:ext uri="{9D8B030D-6E8A-4147-A177-3AD203B41FA5}">
                      <a16:colId xmlns="" xmlns:a16="http://schemas.microsoft.com/office/drawing/2014/main" val="20003"/>
                    </a:ext>
                  </a:extLst>
                </a:gridCol>
              </a:tblGrid>
              <a:tr h="406613">
                <a:tc>
                  <a:txBody>
                    <a:bodyPr/>
                    <a:lstStyle/>
                    <a:p>
                      <a:pPr>
                        <a:lnSpc>
                          <a:spcPct val="115000"/>
                        </a:lnSpc>
                        <a:spcAft>
                          <a:spcPts val="0"/>
                        </a:spcAft>
                      </a:pPr>
                      <a:r>
                        <a:rPr lang="en-US" sz="1400" dirty="0">
                          <a:effectLst/>
                        </a:rPr>
                        <a:t> </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Perceptron</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Deep Neural Network</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Deep Belief Network</a:t>
                      </a:r>
                      <a:endParaRPr lang="ru-RU" sz="1400">
                        <a:effectLst/>
                        <a:latin typeface="Calibri"/>
                        <a:ea typeface="Calibri"/>
                        <a:cs typeface="Times New Roman"/>
                      </a:endParaRPr>
                    </a:p>
                  </a:txBody>
                  <a:tcPr marL="68580" marR="68580" marT="0" marB="0"/>
                </a:tc>
                <a:extLst>
                  <a:ext uri="{0D108BD9-81ED-4DB2-BD59-A6C34878D82A}">
                    <a16:rowId xmlns="" xmlns:a16="http://schemas.microsoft.com/office/drawing/2014/main" val="10000"/>
                  </a:ext>
                </a:extLst>
              </a:tr>
              <a:tr h="406613">
                <a:tc>
                  <a:txBody>
                    <a:bodyPr/>
                    <a:lstStyle/>
                    <a:p>
                      <a:pPr>
                        <a:lnSpc>
                          <a:spcPct val="115000"/>
                        </a:lnSpc>
                        <a:spcAft>
                          <a:spcPts val="0"/>
                        </a:spcAft>
                      </a:pPr>
                      <a:r>
                        <a:rPr lang="en-US" sz="1400" dirty="0">
                          <a:effectLst/>
                        </a:rPr>
                        <a:t>MNIST</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0.7977</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0.9285</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a:effectLst/>
                        </a:rPr>
                        <a:t>0.9839</a:t>
                      </a:r>
                      <a:endParaRPr lang="ru-RU" sz="1400" b="1">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r h="406613">
                <a:tc>
                  <a:txBody>
                    <a:bodyPr/>
                    <a:lstStyle/>
                    <a:p>
                      <a:pPr>
                        <a:lnSpc>
                          <a:spcPct val="115000"/>
                        </a:lnSpc>
                        <a:spcAft>
                          <a:spcPts val="0"/>
                        </a:spcAft>
                      </a:pPr>
                      <a:r>
                        <a:rPr lang="en-US" sz="1400">
                          <a:effectLst/>
                        </a:rPr>
                        <a:t>FERET</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0.875</a:t>
                      </a:r>
                      <a:r>
                        <a:rPr lang="en-US" sz="1400" b="1" dirty="0">
                          <a:effectLst/>
                        </a:rPr>
                        <a:t>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1.0000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1.0000</a:t>
                      </a:r>
                      <a:endParaRPr lang="ru-RU" sz="1400" b="1" dirty="0">
                        <a:effectLst/>
                        <a:latin typeface="Calibri"/>
                        <a:ea typeface="Calibri"/>
                        <a:cs typeface="Times New Roman"/>
                      </a:endParaRPr>
                    </a:p>
                  </a:txBody>
                  <a:tcPr marL="68580" marR="68580" marT="0" marB="0"/>
                </a:tc>
                <a:extLst>
                  <a:ext uri="{0D108BD9-81ED-4DB2-BD59-A6C34878D82A}">
                    <a16:rowId xmlns="" xmlns:a16="http://schemas.microsoft.com/office/drawing/2014/main" val="10002"/>
                  </a:ext>
                </a:extLst>
              </a:tr>
            </a:tbl>
          </a:graphicData>
        </a:graphic>
      </p:graphicFrame>
      <p:pic>
        <p:nvPicPr>
          <p:cNvPr id="419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351" y="5373216"/>
            <a:ext cx="54483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537" y="5354116"/>
            <a:ext cx="3563888" cy="954107"/>
          </a:xfrm>
          <a:prstGeom prst="rect">
            <a:avLst/>
          </a:prstGeom>
          <a:noFill/>
        </p:spPr>
        <p:txBody>
          <a:bodyPr wrap="square" rtlCol="0">
            <a:spAutoFit/>
          </a:bodyPr>
          <a:lstStyle/>
          <a:p>
            <a:r>
              <a:rPr lang="en-US" sz="1400" b="1" dirty="0">
                <a:effectLst/>
              </a:rPr>
              <a:t>Examples of incorrect DBN predictions  are shown to emphasize the special difficulties of classifying handwritten digits even for the human.</a:t>
            </a:r>
            <a:endParaRPr lang="ru-RU" sz="1400" b="1" dirty="0">
              <a:effectLst/>
            </a:endParaRPr>
          </a:p>
        </p:txBody>
      </p:sp>
      <p:sp>
        <p:nvSpPr>
          <p:cNvPr id="10" name="TextBox 9"/>
          <p:cNvSpPr txBox="1"/>
          <p:nvPr/>
        </p:nvSpPr>
        <p:spPr>
          <a:xfrm>
            <a:off x="6871" y="4276898"/>
            <a:ext cx="9036496" cy="1077218"/>
          </a:xfrm>
          <a:prstGeom prst="rect">
            <a:avLst/>
          </a:prstGeom>
          <a:noFill/>
        </p:spPr>
        <p:txBody>
          <a:bodyPr wrap="square" rtlCol="0">
            <a:spAutoFit/>
          </a:bodyPr>
          <a:lstStyle/>
          <a:p>
            <a:r>
              <a:rPr lang="en-US" sz="1600" b="1" dirty="0">
                <a:solidFill>
                  <a:srgbClr val="C00000"/>
                </a:solidFill>
                <a:effectLst/>
              </a:rPr>
              <a:t>Deep learning techniques give 100% classification efficiency on the faces database and 92 –98 % efficiency on the handwritten digits dataset. Although it is not a problem for the human to distinguish various faces, the DBN can make better predictions, even in the case of digits, than the human can.</a:t>
            </a:r>
            <a:endParaRPr lang="ru-RU" sz="1600" b="1" dirty="0">
              <a:solidFill>
                <a:srgbClr val="C00000"/>
              </a:solidFill>
            </a:endParaRPr>
          </a:p>
        </p:txBody>
      </p:sp>
      <p:sp>
        <p:nvSpPr>
          <p:cNvPr id="8" name="Дата 7"/>
          <p:cNvSpPr>
            <a:spLocks noGrp="1"/>
          </p:cNvSpPr>
          <p:nvPr>
            <p:ph type="dt" sz="half" idx="12"/>
          </p:nvPr>
        </p:nvSpPr>
        <p:spPr/>
        <p:txBody>
          <a:bodyPr/>
          <a:lstStyle/>
          <a:p>
            <a:fld id="{7EF893A0-0316-452D-B307-6C5C89711616}" type="datetime1">
              <a:rPr lang="ru-RU" smtClean="0">
                <a:solidFill>
                  <a:srgbClr val="000000"/>
                </a:solidFill>
              </a:rPr>
              <a:t>25.11.2017</a:t>
            </a:fld>
            <a:endParaRPr lang="ru-RU">
              <a:solidFill>
                <a:srgbClr val="000000"/>
              </a:solidFill>
            </a:endParaRPr>
          </a:p>
        </p:txBody>
      </p:sp>
      <p:sp>
        <p:nvSpPr>
          <p:cNvPr id="4" name="TextBox 3"/>
          <p:cNvSpPr txBox="1"/>
          <p:nvPr/>
        </p:nvSpPr>
        <p:spPr>
          <a:xfrm>
            <a:off x="827584" y="2564904"/>
            <a:ext cx="4829079" cy="523220"/>
          </a:xfrm>
          <a:prstGeom prst="rect">
            <a:avLst/>
          </a:prstGeom>
          <a:noFill/>
        </p:spPr>
        <p:txBody>
          <a:bodyPr wrap="none" rtlCol="0">
            <a:spAutoFit/>
          </a:bodyPr>
          <a:lstStyle/>
          <a:p>
            <a:r>
              <a:rPr lang="ru-RU" sz="2800" b="1" dirty="0" smtClean="0">
                <a:solidFill>
                  <a:srgbClr val="0000FF"/>
                </a:solidFill>
                <a:effectLst/>
              </a:rPr>
              <a:t>Результаты тестирования</a:t>
            </a:r>
            <a:endParaRPr lang="ru-RU" sz="2800" b="1" dirty="0">
              <a:solidFill>
                <a:srgbClr val="0000FF"/>
              </a:solidFill>
              <a:effectLst/>
            </a:endParaRPr>
          </a:p>
        </p:txBody>
      </p:sp>
    </p:spTree>
    <p:extLst>
      <p:ext uri="{BB962C8B-B14F-4D97-AF65-F5344CB8AC3E}">
        <p14:creationId xmlns:p14="http://schemas.microsoft.com/office/powerpoint/2010/main" val="3997617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21</a:t>
            </a:fld>
            <a:endParaRPr lang="ru-RU">
              <a:solidFill>
                <a:srgbClr val="000000"/>
              </a:solidFill>
            </a:endParaRPr>
          </a:p>
        </p:txBody>
      </p:sp>
      <p:sp>
        <p:nvSpPr>
          <p:cNvPr id="5" name="TextBox 4"/>
          <p:cNvSpPr txBox="1"/>
          <p:nvPr/>
        </p:nvSpPr>
        <p:spPr>
          <a:xfrm>
            <a:off x="23292" y="318440"/>
            <a:ext cx="9120708" cy="523220"/>
          </a:xfrm>
          <a:prstGeom prst="rect">
            <a:avLst/>
          </a:prstGeom>
          <a:noFill/>
        </p:spPr>
        <p:txBody>
          <a:bodyPr wrap="square" rtlCol="0">
            <a:spAutoFit/>
          </a:bodyPr>
          <a:lstStyle/>
          <a:p>
            <a:pPr lvl="0"/>
            <a:r>
              <a:rPr lang="ru-RU" sz="2800" b="1" dirty="0" smtClean="0">
                <a:solidFill>
                  <a:srgbClr val="0000FF"/>
                </a:solidFill>
                <a:effectLst/>
              </a:rPr>
              <a:t>Применение </a:t>
            </a:r>
            <a:r>
              <a:rPr lang="ru-RU" sz="2800" b="1" dirty="0" err="1" smtClean="0">
                <a:solidFill>
                  <a:srgbClr val="0000FF"/>
                </a:solidFill>
                <a:effectLst/>
              </a:rPr>
              <a:t>автоэнкодеров</a:t>
            </a:r>
            <a:r>
              <a:rPr lang="ru-RU" sz="2800" b="1" dirty="0" smtClean="0">
                <a:solidFill>
                  <a:srgbClr val="0000FF"/>
                </a:solidFill>
                <a:effectLst/>
              </a:rPr>
              <a:t> для шумоподавления</a:t>
            </a:r>
            <a:endParaRPr lang="ru-RU" sz="2800" b="1" dirty="0">
              <a:solidFill>
                <a:srgbClr val="0000FF"/>
              </a:solidFill>
              <a:effectLst/>
            </a:endParaRPr>
          </a:p>
        </p:txBody>
      </p:sp>
      <p:pic>
        <p:nvPicPr>
          <p:cNvPr id="6" name="Рисунок 5" descr="C:\Users\Pc_Home\AppData\Local\Microsoft\Windows\INetCache\Content.Word\autoencoder_schema.jpg"/>
          <p:cNvPicPr/>
          <p:nvPr/>
        </p:nvPicPr>
        <p:blipFill>
          <a:blip r:embed="rId2">
            <a:extLst>
              <a:ext uri="{28A0092B-C50C-407E-A947-70E740481C1C}">
                <a14:useLocalDpi xmlns:a14="http://schemas.microsoft.com/office/drawing/2010/main" val="0"/>
              </a:ext>
            </a:extLst>
          </a:blip>
          <a:srcRect/>
          <a:stretch>
            <a:fillRect/>
          </a:stretch>
        </p:blipFill>
        <p:spPr bwMode="auto">
          <a:xfrm>
            <a:off x="0" y="1312197"/>
            <a:ext cx="4368676" cy="1178051"/>
          </a:xfrm>
          <a:prstGeom prst="rect">
            <a:avLst/>
          </a:prstGeom>
          <a:noFill/>
          <a:ln>
            <a:noFill/>
          </a:ln>
        </p:spPr>
      </p:pic>
      <p:sp>
        <p:nvSpPr>
          <p:cNvPr id="7" name="TextBox 6"/>
          <p:cNvSpPr txBox="1"/>
          <p:nvPr/>
        </p:nvSpPr>
        <p:spPr>
          <a:xfrm>
            <a:off x="139949" y="838453"/>
            <a:ext cx="8928992" cy="646331"/>
          </a:xfrm>
          <a:prstGeom prst="rect">
            <a:avLst/>
          </a:prstGeom>
          <a:noFill/>
        </p:spPr>
        <p:txBody>
          <a:bodyPr wrap="square" rtlCol="0">
            <a:spAutoFit/>
          </a:bodyPr>
          <a:lstStyle/>
          <a:p>
            <a:r>
              <a:rPr lang="en-US" dirty="0">
                <a:effectLst/>
              </a:rPr>
              <a:t>A </a:t>
            </a:r>
            <a:r>
              <a:rPr lang="en-US" dirty="0" err="1">
                <a:effectLst/>
              </a:rPr>
              <a:t>denoising</a:t>
            </a:r>
            <a:r>
              <a:rPr lang="en-US" dirty="0">
                <a:effectLst/>
              </a:rPr>
              <a:t> procedure takes noisy data, as input, and outputs this data, where the noise is removed. </a:t>
            </a:r>
            <a:endParaRPr lang="ru-RU" dirty="0"/>
          </a:p>
        </p:txBody>
      </p:sp>
      <p:pic>
        <p:nvPicPr>
          <p:cNvPr id="8" name="Рисунок 7"/>
          <p:cNvPicPr/>
          <p:nvPr/>
        </p:nvPicPr>
        <p:blipFill rotWithShape="1">
          <a:blip r:embed="rId3" cstate="print">
            <a:extLst>
              <a:ext uri="{28A0092B-C50C-407E-A947-70E740481C1C}">
                <a14:useLocalDpi xmlns:a14="http://schemas.microsoft.com/office/drawing/2010/main" val="0"/>
              </a:ext>
            </a:extLst>
          </a:blip>
          <a:srcRect l="6682" t="8591" r="9074"/>
          <a:stretch/>
        </p:blipFill>
        <p:spPr bwMode="auto">
          <a:xfrm>
            <a:off x="4499317" y="1275213"/>
            <a:ext cx="4537179" cy="243007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4499316" y="3566783"/>
            <a:ext cx="4644683" cy="276999"/>
          </a:xfrm>
          <a:prstGeom prst="rect">
            <a:avLst/>
          </a:prstGeom>
          <a:noFill/>
        </p:spPr>
        <p:txBody>
          <a:bodyPr wrap="square" rtlCol="0">
            <a:spAutoFit/>
          </a:bodyPr>
          <a:lstStyle/>
          <a:p>
            <a:r>
              <a:rPr lang="en-US" sz="1200" b="1" dirty="0">
                <a:effectLst/>
              </a:rPr>
              <a:t>Examples of noisy images with different percentage of noise</a:t>
            </a:r>
            <a:endParaRPr lang="ru-RU" sz="1200" b="1" dirty="0"/>
          </a:p>
        </p:txBody>
      </p:sp>
      <p:graphicFrame>
        <p:nvGraphicFramePr>
          <p:cNvPr id="10" name="Таблица 9"/>
          <p:cNvGraphicFramePr>
            <a:graphicFrameLocks noGrp="1"/>
          </p:cNvGraphicFramePr>
          <p:nvPr>
            <p:extLst>
              <p:ext uri="{D42A27DB-BD31-4B8C-83A1-F6EECF244321}">
                <p14:modId xmlns:p14="http://schemas.microsoft.com/office/powerpoint/2010/main" val="419795671"/>
              </p:ext>
            </p:extLst>
          </p:nvPr>
        </p:nvGraphicFramePr>
        <p:xfrm>
          <a:off x="3851920" y="3890980"/>
          <a:ext cx="5184576" cy="2297684"/>
        </p:xfrm>
        <a:graphic>
          <a:graphicData uri="http://schemas.openxmlformats.org/drawingml/2006/table">
            <a:tbl>
              <a:tblPr firstRow="1" firstCol="1" bandRow="1">
                <a:tableStyleId>{5C22544A-7EE6-4342-B048-85BDC9FD1C3A}</a:tableStyleId>
              </a:tblPr>
              <a:tblGrid>
                <a:gridCol w="566001">
                  <a:extLst>
                    <a:ext uri="{9D8B030D-6E8A-4147-A177-3AD203B41FA5}">
                      <a16:colId xmlns="" xmlns:a16="http://schemas.microsoft.com/office/drawing/2014/main" val="20000"/>
                    </a:ext>
                  </a:extLst>
                </a:gridCol>
                <a:gridCol w="990501">
                  <a:extLst>
                    <a:ext uri="{9D8B030D-6E8A-4147-A177-3AD203B41FA5}">
                      <a16:colId xmlns="" xmlns:a16="http://schemas.microsoft.com/office/drawing/2014/main" val="20001"/>
                    </a:ext>
                  </a:extLst>
                </a:gridCol>
                <a:gridCol w="636751">
                  <a:extLst>
                    <a:ext uri="{9D8B030D-6E8A-4147-A177-3AD203B41FA5}">
                      <a16:colId xmlns="" xmlns:a16="http://schemas.microsoft.com/office/drawing/2014/main" val="20002"/>
                    </a:ext>
                  </a:extLst>
                </a:gridCol>
                <a:gridCol w="636751">
                  <a:extLst>
                    <a:ext uri="{9D8B030D-6E8A-4147-A177-3AD203B41FA5}">
                      <a16:colId xmlns="" xmlns:a16="http://schemas.microsoft.com/office/drawing/2014/main" val="20003"/>
                    </a:ext>
                  </a:extLst>
                </a:gridCol>
                <a:gridCol w="990501">
                  <a:extLst>
                    <a:ext uri="{9D8B030D-6E8A-4147-A177-3AD203B41FA5}">
                      <a16:colId xmlns="" xmlns:a16="http://schemas.microsoft.com/office/drawing/2014/main" val="20004"/>
                    </a:ext>
                  </a:extLst>
                </a:gridCol>
                <a:gridCol w="707501">
                  <a:extLst>
                    <a:ext uri="{9D8B030D-6E8A-4147-A177-3AD203B41FA5}">
                      <a16:colId xmlns="" xmlns:a16="http://schemas.microsoft.com/office/drawing/2014/main" val="20005"/>
                    </a:ext>
                  </a:extLst>
                </a:gridCol>
                <a:gridCol w="656570">
                  <a:extLst>
                    <a:ext uri="{9D8B030D-6E8A-4147-A177-3AD203B41FA5}">
                      <a16:colId xmlns="" xmlns:a16="http://schemas.microsoft.com/office/drawing/2014/main" val="20006"/>
                    </a:ext>
                  </a:extLst>
                </a:gridCol>
              </a:tblGrid>
              <a:tr h="256540">
                <a:tc>
                  <a:txBody>
                    <a:bodyPr/>
                    <a:lstStyle/>
                    <a:p>
                      <a:pPr>
                        <a:lnSpc>
                          <a:spcPct val="115000"/>
                        </a:lnSpc>
                        <a:spcAft>
                          <a:spcPts val="0"/>
                        </a:spcAft>
                      </a:pPr>
                      <a:r>
                        <a:rPr lang="en-US" sz="1200" b="1" dirty="0">
                          <a:effectLst/>
                        </a:rPr>
                        <a:t> </a:t>
                      </a:r>
                      <a:endParaRPr lang="ru-RU" sz="1100" b="1" dirty="0">
                        <a:effectLst/>
                        <a:latin typeface="Calibri"/>
                        <a:ea typeface="Calibri"/>
                        <a:cs typeface="Times New Roman"/>
                      </a:endParaRPr>
                    </a:p>
                  </a:txBody>
                  <a:tcPr marL="68580" marR="68580" marT="0" marB="0"/>
                </a:tc>
                <a:tc gridSpan="3">
                  <a:txBody>
                    <a:bodyPr/>
                    <a:lstStyle/>
                    <a:p>
                      <a:pPr algn="ctr">
                        <a:lnSpc>
                          <a:spcPct val="115000"/>
                        </a:lnSpc>
                        <a:spcAft>
                          <a:spcPts val="0"/>
                        </a:spcAft>
                      </a:pPr>
                      <a:r>
                        <a:rPr lang="en-US" sz="1400" b="1">
                          <a:effectLst/>
                        </a:rPr>
                        <a:t>FERET</a:t>
                      </a:r>
                      <a:endParaRPr lang="ru-RU" sz="1100" b="1">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en-US" sz="1400" b="1" dirty="0">
                          <a:effectLst/>
                        </a:rPr>
                        <a:t>MNIST</a:t>
                      </a:r>
                      <a:endParaRPr lang="ru-RU" sz="1100" b="1" dirty="0">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222885">
                <a:tc>
                  <a:txBody>
                    <a:bodyPr/>
                    <a:lstStyle/>
                    <a:p>
                      <a:pPr>
                        <a:lnSpc>
                          <a:spcPct val="115000"/>
                        </a:lnSpc>
                        <a:spcAft>
                          <a:spcPts val="0"/>
                        </a:spcAft>
                      </a:pPr>
                      <a:r>
                        <a:rPr lang="en-US" sz="1200" b="1" dirty="0">
                          <a:effectLst/>
                        </a:rPr>
                        <a:t>Noise (%)</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Perceptron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DNN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DBN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Perceptron</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DNN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DBN</a:t>
                      </a:r>
                      <a:endParaRPr lang="ru-RU" sz="1100" b="1" dirty="0">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r h="299085">
                <a:tc>
                  <a:txBody>
                    <a:bodyPr/>
                    <a:lstStyle/>
                    <a:p>
                      <a:pPr>
                        <a:lnSpc>
                          <a:spcPct val="115000"/>
                        </a:lnSpc>
                        <a:spcAft>
                          <a:spcPts val="0"/>
                        </a:spcAft>
                      </a:pPr>
                      <a:r>
                        <a:rPr lang="en-US" sz="1200" b="1" dirty="0">
                          <a:effectLst/>
                        </a:rPr>
                        <a:t>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0.9333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0.9867</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1.0000</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0.9587</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0.9182</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0.9861</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2"/>
                  </a:ext>
                </a:extLst>
              </a:tr>
              <a:tr h="266065">
                <a:tc>
                  <a:txBody>
                    <a:bodyPr/>
                    <a:lstStyle/>
                    <a:p>
                      <a:pPr>
                        <a:lnSpc>
                          <a:spcPct val="115000"/>
                        </a:lnSpc>
                        <a:spcAft>
                          <a:spcPts val="0"/>
                        </a:spcAft>
                      </a:pPr>
                      <a:r>
                        <a:rPr lang="en-US" sz="1200" b="1" dirty="0">
                          <a:effectLst/>
                        </a:rPr>
                        <a:t>10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0.9250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0.9867</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0.9833</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0.91</a:t>
                      </a:r>
                      <a:r>
                        <a:rPr lang="ru-RU" sz="1200" b="1" dirty="0" smtClean="0">
                          <a:effectLst/>
                        </a:rPr>
                        <a:t>35</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0.8779</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0.9644</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3"/>
                  </a:ext>
                </a:extLst>
              </a:tr>
              <a:tr h="262890">
                <a:tc>
                  <a:txBody>
                    <a:bodyPr/>
                    <a:lstStyle/>
                    <a:p>
                      <a:pPr>
                        <a:lnSpc>
                          <a:spcPct val="115000"/>
                        </a:lnSpc>
                        <a:spcAft>
                          <a:spcPts val="0"/>
                        </a:spcAft>
                      </a:pPr>
                      <a:r>
                        <a:rPr lang="en-US" sz="1200" b="1" dirty="0">
                          <a:effectLst/>
                        </a:rPr>
                        <a:t>20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89</a:t>
                      </a:r>
                      <a:r>
                        <a:rPr lang="en-US" sz="1200" b="1" dirty="0" smtClean="0">
                          <a:effectLst/>
                        </a:rPr>
                        <a:t>16</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0.9750</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0.9666</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0.79</a:t>
                      </a:r>
                      <a:r>
                        <a:rPr lang="ru-RU" sz="1200" b="1" dirty="0" smtClean="0">
                          <a:effectLst/>
                        </a:rPr>
                        <a:t>21</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0.7832</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0.8794</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4"/>
                  </a:ext>
                </a:extLst>
              </a:tr>
              <a:tr h="266065">
                <a:tc>
                  <a:txBody>
                    <a:bodyPr/>
                    <a:lstStyle/>
                    <a:p>
                      <a:pPr>
                        <a:lnSpc>
                          <a:spcPct val="115000"/>
                        </a:lnSpc>
                        <a:spcAft>
                          <a:spcPts val="0"/>
                        </a:spcAft>
                      </a:pPr>
                      <a:r>
                        <a:rPr lang="en-US" sz="1200" b="1" dirty="0">
                          <a:effectLst/>
                        </a:rPr>
                        <a:t>30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8083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0.9583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0.9583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5272</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0.6443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0.6027</a:t>
                      </a:r>
                      <a:endParaRPr lang="ru-RU" sz="1100" b="1">
                        <a:effectLst/>
                        <a:latin typeface="Calibri"/>
                        <a:ea typeface="Calibri"/>
                        <a:cs typeface="Times New Roman"/>
                      </a:endParaRPr>
                    </a:p>
                  </a:txBody>
                  <a:tcPr marL="68580" marR="68580" marT="0" marB="0"/>
                </a:tc>
                <a:extLst>
                  <a:ext uri="{0D108BD9-81ED-4DB2-BD59-A6C34878D82A}">
                    <a16:rowId xmlns="" xmlns:a16="http://schemas.microsoft.com/office/drawing/2014/main" val="10005"/>
                  </a:ext>
                </a:extLst>
              </a:tr>
              <a:tr h="260985">
                <a:tc>
                  <a:txBody>
                    <a:bodyPr/>
                    <a:lstStyle/>
                    <a:p>
                      <a:pPr>
                        <a:lnSpc>
                          <a:spcPct val="115000"/>
                        </a:lnSpc>
                        <a:spcAft>
                          <a:spcPts val="0"/>
                        </a:spcAft>
                      </a:pPr>
                      <a:r>
                        <a:rPr lang="en-US" sz="1200" b="1" dirty="0">
                          <a:effectLst/>
                        </a:rPr>
                        <a:t>40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3833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0.9667</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0.9499</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2496</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0.5202</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0.3863</a:t>
                      </a:r>
                      <a:endParaRPr lang="ru-RU" sz="1100" b="1">
                        <a:effectLst/>
                        <a:latin typeface="Calibri"/>
                        <a:ea typeface="Calibri"/>
                        <a:cs typeface="Times New Roman"/>
                      </a:endParaRPr>
                    </a:p>
                  </a:txBody>
                  <a:tcPr marL="68580" marR="68580" marT="0" marB="0"/>
                </a:tc>
                <a:extLst>
                  <a:ext uri="{0D108BD9-81ED-4DB2-BD59-A6C34878D82A}">
                    <a16:rowId xmlns="" xmlns:a16="http://schemas.microsoft.com/office/drawing/2014/main" val="10006"/>
                  </a:ext>
                </a:extLst>
              </a:tr>
              <a:tr h="265430">
                <a:tc>
                  <a:txBody>
                    <a:bodyPr/>
                    <a:lstStyle/>
                    <a:p>
                      <a:pPr>
                        <a:lnSpc>
                          <a:spcPct val="115000"/>
                        </a:lnSpc>
                        <a:spcAft>
                          <a:spcPts val="0"/>
                        </a:spcAft>
                      </a:pPr>
                      <a:r>
                        <a:rPr lang="en-US" sz="1200" b="1" dirty="0">
                          <a:effectLst/>
                        </a:rPr>
                        <a:t>50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025</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0.9583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0.9333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1011</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0.3973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0.2283</a:t>
                      </a:r>
                      <a:endParaRPr lang="ru-RU" sz="1100" b="1" dirty="0">
                        <a:effectLst/>
                        <a:latin typeface="Calibri"/>
                        <a:ea typeface="Calibri"/>
                        <a:cs typeface="Times New Roman"/>
                      </a:endParaRPr>
                    </a:p>
                  </a:txBody>
                  <a:tcPr marL="68580" marR="68580" marT="0" marB="0"/>
                </a:tc>
                <a:extLst>
                  <a:ext uri="{0D108BD9-81ED-4DB2-BD59-A6C34878D82A}">
                    <a16:rowId xmlns="" xmlns:a16="http://schemas.microsoft.com/office/drawing/2014/main" val="10007"/>
                  </a:ext>
                </a:extLst>
              </a:tr>
            </a:tbl>
          </a:graphicData>
        </a:graphic>
      </p:graphicFrame>
      <p:sp>
        <p:nvSpPr>
          <p:cNvPr id="11" name="TextBox 10"/>
          <p:cNvSpPr txBox="1"/>
          <p:nvPr/>
        </p:nvSpPr>
        <p:spPr>
          <a:xfrm>
            <a:off x="57797" y="2420888"/>
            <a:ext cx="4345384" cy="1569660"/>
          </a:xfrm>
          <a:prstGeom prst="rect">
            <a:avLst/>
          </a:prstGeom>
          <a:noFill/>
        </p:spPr>
        <p:txBody>
          <a:bodyPr wrap="square" rtlCol="0">
            <a:spAutoFit/>
          </a:bodyPr>
          <a:lstStyle/>
          <a:p>
            <a:r>
              <a:rPr lang="en-US" sz="1600" dirty="0">
                <a:effectLst/>
              </a:rPr>
              <a:t>Our classifiers are trained on non-corrupted images. The </a:t>
            </a:r>
            <a:r>
              <a:rPr lang="en-US" sz="1600" dirty="0" err="1">
                <a:effectLst/>
              </a:rPr>
              <a:t>denoising</a:t>
            </a:r>
            <a:r>
              <a:rPr lang="en-US" sz="1600" dirty="0">
                <a:effectLst/>
              </a:rPr>
              <a:t> </a:t>
            </a:r>
            <a:r>
              <a:rPr lang="en-US" sz="1600" dirty="0" err="1">
                <a:effectLst/>
              </a:rPr>
              <a:t>autoencoder</a:t>
            </a:r>
            <a:r>
              <a:rPr lang="en-US" sz="1600" dirty="0">
                <a:effectLst/>
              </a:rPr>
              <a:t> network (DAEN) is trained with 20% noise added to input images. Then the classifiers are tested on six datasets with noise levels in range from 0% to 50% compressed previously by DAEN. </a:t>
            </a:r>
            <a:endParaRPr lang="ru-RU" sz="1600" dirty="0">
              <a:effectLst/>
            </a:endParaRPr>
          </a:p>
        </p:txBody>
      </p:sp>
      <mc:AlternateContent xmlns:mc="http://schemas.openxmlformats.org/markup-compatibility/2006" xmlns:a14="http://schemas.microsoft.com/office/drawing/2010/main">
        <mc:Choice Requires="a14">
          <p:sp>
            <p:nvSpPr>
              <p:cNvPr id="12" name="TextBox 11"/>
              <p:cNvSpPr txBox="1"/>
              <p:nvPr/>
            </p:nvSpPr>
            <p:spPr>
              <a:xfrm>
                <a:off x="23292" y="4119338"/>
                <a:ext cx="3756620" cy="2062103"/>
              </a:xfrm>
              <a:prstGeom prst="rect">
                <a:avLst/>
              </a:prstGeom>
              <a:noFill/>
            </p:spPr>
            <p:txBody>
              <a:bodyPr wrap="square" rtlCol="0">
                <a:spAutoFit/>
              </a:bodyPr>
              <a:lstStyle/>
              <a:p>
                <a:r>
                  <a:rPr lang="en-US" sz="1600" dirty="0">
                    <a:effectLst/>
                  </a:rPr>
                  <a:t>As results in table show, the efficiency keeps well even on the data with </a:t>
                </a:r>
                <a14:m>
                  <m:oMath xmlns:m="http://schemas.openxmlformats.org/officeDocument/2006/math">
                    <m:r>
                      <a:rPr lang="en-US" sz="1600" i="1">
                        <a:effectLst/>
                        <a:latin typeface="Cambria Math"/>
                      </a:rPr>
                      <m:t>30% </m:t>
                    </m:r>
                  </m:oMath>
                </a14:m>
                <a:r>
                  <a:rPr lang="en-US" sz="1600" dirty="0">
                    <a:effectLst/>
                  </a:rPr>
                  <a:t>of noise. Deep Belief Network performs better classification results again, but with noise increasing it yields to the DNN. Both deep classifier efficiencies are notably higher than for the perceptron with one hidden layer.</a:t>
                </a:r>
                <a:endParaRPr lang="ru-RU" sz="1600" dirty="0">
                  <a:effectLs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292" y="4119338"/>
                <a:ext cx="3756620" cy="2062103"/>
              </a:xfrm>
              <a:prstGeom prst="rect">
                <a:avLst/>
              </a:prstGeom>
              <a:blipFill rotWithShape="1">
                <a:blip r:embed="rId4"/>
                <a:stretch>
                  <a:fillRect l="-974" t="-888" r="-2110" b="-2959"/>
                </a:stretch>
              </a:blipFill>
            </p:spPr>
            <p:txBody>
              <a:bodyPr/>
              <a:lstStyle/>
              <a:p>
                <a:r>
                  <a:rPr lang="ru-RU">
                    <a:noFill/>
                  </a:rPr>
                  <a:t> </a:t>
                </a:r>
              </a:p>
            </p:txBody>
          </p:sp>
        </mc:Fallback>
      </mc:AlternateContent>
      <p:sp>
        <p:nvSpPr>
          <p:cNvPr id="13" name="Дата 12"/>
          <p:cNvSpPr>
            <a:spLocks noGrp="1"/>
          </p:cNvSpPr>
          <p:nvPr>
            <p:ph type="dt" sz="half" idx="12"/>
          </p:nvPr>
        </p:nvSpPr>
        <p:spPr/>
        <p:txBody>
          <a:bodyPr/>
          <a:lstStyle/>
          <a:p>
            <a:fld id="{05FEDC6E-7C9F-4CEF-A302-56ACFE1F0B54}" type="datetime1">
              <a:rPr lang="ru-RU" smtClean="0">
                <a:solidFill>
                  <a:srgbClr val="000000"/>
                </a:solidFill>
              </a:rPr>
              <a:t>25.11.2017</a:t>
            </a:fld>
            <a:endParaRPr lang="ru-RU">
              <a:solidFill>
                <a:srgbClr val="000000"/>
              </a:solidFill>
            </a:endParaRPr>
          </a:p>
        </p:txBody>
      </p:sp>
      <p:sp>
        <p:nvSpPr>
          <p:cNvPr id="4" name="TextBox 3"/>
          <p:cNvSpPr txBox="1"/>
          <p:nvPr/>
        </p:nvSpPr>
        <p:spPr>
          <a:xfrm>
            <a:off x="6173663" y="6101738"/>
            <a:ext cx="1457450" cy="276999"/>
          </a:xfrm>
          <a:prstGeom prst="rect">
            <a:avLst/>
          </a:prstGeom>
          <a:noFill/>
        </p:spPr>
        <p:txBody>
          <a:bodyPr wrap="none" rtlCol="0">
            <a:spAutoFit/>
          </a:bodyPr>
          <a:lstStyle/>
          <a:p>
            <a:r>
              <a:rPr lang="en-US" sz="1200" b="1" dirty="0" smtClean="0">
                <a:effectLst/>
              </a:rPr>
              <a:t>Efficiency</a:t>
            </a:r>
            <a:r>
              <a:rPr lang="ru-RU" sz="1200" b="1" dirty="0" smtClean="0">
                <a:effectLst/>
              </a:rPr>
              <a:t> </a:t>
            </a:r>
            <a:r>
              <a:rPr lang="en-US" sz="1200" b="1" dirty="0" smtClean="0">
                <a:effectLst/>
              </a:rPr>
              <a:t>results</a:t>
            </a:r>
            <a:endParaRPr lang="ru-RU" sz="1200" b="1" dirty="0"/>
          </a:p>
        </p:txBody>
      </p:sp>
    </p:spTree>
    <p:extLst>
      <p:ext uri="{BB962C8B-B14F-4D97-AF65-F5344CB8AC3E}">
        <p14:creationId xmlns:p14="http://schemas.microsoft.com/office/powerpoint/2010/main" val="3376547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22</a:t>
            </a:fld>
            <a:endParaRPr lang="ru-RU">
              <a:solidFill>
                <a:srgbClr val="000000"/>
              </a:solidFill>
            </a:endParaRPr>
          </a:p>
        </p:txBody>
      </p:sp>
      <p:sp>
        <p:nvSpPr>
          <p:cNvPr id="5" name="TextBox 4"/>
          <p:cNvSpPr txBox="1"/>
          <p:nvPr/>
        </p:nvSpPr>
        <p:spPr>
          <a:xfrm>
            <a:off x="17215" y="344908"/>
            <a:ext cx="9126785" cy="695575"/>
          </a:xfrm>
          <a:prstGeom prst="rect">
            <a:avLst/>
          </a:prstGeom>
          <a:noFill/>
        </p:spPr>
        <p:txBody>
          <a:bodyPr wrap="square" rtlCol="0">
            <a:spAutoFit/>
          </a:bodyPr>
          <a:lstStyle/>
          <a:p>
            <a:pPr algn="r">
              <a:lnSpc>
                <a:spcPct val="70000"/>
              </a:lnSpc>
            </a:pPr>
            <a:r>
              <a:rPr lang="ru-RU" sz="2800" b="1" dirty="0" err="1" smtClean="0">
                <a:solidFill>
                  <a:srgbClr val="0000FF"/>
                </a:solidFill>
                <a:effectLst/>
              </a:rPr>
              <a:t>Сверточные</a:t>
            </a:r>
            <a:r>
              <a:rPr lang="ru-RU" sz="2800" b="1" dirty="0" smtClean="0">
                <a:solidFill>
                  <a:srgbClr val="0000FF"/>
                </a:solidFill>
                <a:effectLst/>
              </a:rPr>
              <a:t> </a:t>
            </a:r>
            <a:r>
              <a:rPr lang="ru-RU" sz="2800" b="1" dirty="0" err="1" smtClean="0">
                <a:solidFill>
                  <a:srgbClr val="0000FF"/>
                </a:solidFill>
                <a:effectLst/>
              </a:rPr>
              <a:t>нейросети</a:t>
            </a:r>
            <a:r>
              <a:rPr lang="ru-RU" sz="2800" b="1" dirty="0" smtClean="0">
                <a:solidFill>
                  <a:srgbClr val="0000FF"/>
                </a:solidFill>
                <a:effectLst/>
              </a:rPr>
              <a:t> для распознавания изображений</a:t>
            </a:r>
            <a:endParaRPr lang="ru-RU" sz="2800" b="1" dirty="0">
              <a:solidFill>
                <a:srgbClr val="0000FF"/>
              </a:solidFill>
            </a:endParaRPr>
          </a:p>
        </p:txBody>
      </p:sp>
      <p:sp>
        <p:nvSpPr>
          <p:cNvPr id="6" name="TextBox 5"/>
          <p:cNvSpPr txBox="1"/>
          <p:nvPr/>
        </p:nvSpPr>
        <p:spPr>
          <a:xfrm>
            <a:off x="35496" y="692696"/>
            <a:ext cx="9131721" cy="2092881"/>
          </a:xfrm>
          <a:prstGeom prst="rect">
            <a:avLst/>
          </a:prstGeom>
          <a:noFill/>
        </p:spPr>
        <p:txBody>
          <a:bodyPr wrap="square" rtlCol="0">
            <a:spAutoFit/>
          </a:bodyPr>
          <a:lstStyle/>
          <a:p>
            <a:r>
              <a:rPr lang="en-US" b="1" dirty="0">
                <a:solidFill>
                  <a:srgbClr val="0000FF"/>
                </a:solidFill>
                <a:effectLst/>
              </a:rPr>
              <a:t>Recall to motivate</a:t>
            </a:r>
            <a:r>
              <a:rPr lang="en-US" dirty="0">
                <a:solidFill>
                  <a:srgbClr val="000000"/>
                </a:solidFill>
                <a:effectLst/>
              </a:rPr>
              <a:t>: </a:t>
            </a:r>
            <a:r>
              <a:rPr lang="en-US" sz="1600" dirty="0">
                <a:solidFill>
                  <a:srgbClr val="000000"/>
                </a:solidFill>
                <a:effectLst/>
              </a:rPr>
              <a:t>1. </a:t>
            </a:r>
            <a:r>
              <a:rPr lang="en-US" sz="1600" dirty="0">
                <a:solidFill>
                  <a:srgbClr val="000000"/>
                </a:solidFill>
              </a:rPr>
              <a:t>DBN training time is too long </a:t>
            </a:r>
          </a:p>
          <a:p>
            <a:r>
              <a:rPr lang="en-US" sz="1600" dirty="0">
                <a:solidFill>
                  <a:srgbClr val="000000"/>
                </a:solidFill>
                <a:effectLst/>
              </a:rPr>
              <a:t>2. unsupervised learning algorithms for training RBMs by approximate maximum likelihood meet an </a:t>
            </a:r>
            <a:r>
              <a:rPr lang="en-US" sz="1600" dirty="0">
                <a:solidFill>
                  <a:srgbClr val="000000"/>
                </a:solidFill>
              </a:rPr>
              <a:t>intractable problem of measuring the likelihood</a:t>
            </a:r>
            <a:r>
              <a:rPr lang="en-US" sz="1600" dirty="0">
                <a:solidFill>
                  <a:srgbClr val="000000"/>
                </a:solidFill>
                <a:effectLst/>
              </a:rPr>
              <a:t> that is to be optimized. </a:t>
            </a:r>
          </a:p>
          <a:p>
            <a:r>
              <a:rPr lang="en-US" sz="1600" dirty="0">
                <a:solidFill>
                  <a:srgbClr val="000000"/>
                </a:solidFill>
                <a:effectLst/>
              </a:rPr>
              <a:t> 3. Direct applying regular neural nets to image recognition is useless because of two main factors:</a:t>
            </a:r>
            <a:r>
              <a:rPr lang="ru-RU" sz="1600" dirty="0">
                <a:solidFill>
                  <a:srgbClr val="000000"/>
                </a:solidFill>
                <a:effectLst/>
              </a:rPr>
              <a:t> </a:t>
            </a:r>
            <a:r>
              <a:rPr lang="en-US" sz="1600" dirty="0">
                <a:solidFill>
                  <a:srgbClr val="000000"/>
                </a:solidFill>
                <a:effectLst/>
              </a:rPr>
              <a:t> (</a:t>
            </a:r>
            <a:r>
              <a:rPr lang="en-US" sz="1600" dirty="0" err="1">
                <a:solidFill>
                  <a:srgbClr val="000000"/>
                </a:solidFill>
                <a:effectLst/>
              </a:rPr>
              <a:t>i</a:t>
            </a:r>
            <a:r>
              <a:rPr lang="en-US" sz="1600" dirty="0">
                <a:solidFill>
                  <a:srgbClr val="000000"/>
                </a:solidFill>
                <a:effectLst/>
              </a:rPr>
              <a:t>) input 2D image as a scanned 1D vector means the </a:t>
            </a:r>
            <a:r>
              <a:rPr lang="en-US" sz="1600" dirty="0">
                <a:solidFill>
                  <a:srgbClr val="000000"/>
                </a:solidFill>
              </a:rPr>
              <a:t>loss of the image space topology</a:t>
            </a:r>
            <a:r>
              <a:rPr lang="en-US" sz="1600" dirty="0">
                <a:solidFill>
                  <a:srgbClr val="000000"/>
                </a:solidFill>
                <a:effectLst/>
              </a:rPr>
              <a:t>; </a:t>
            </a:r>
            <a:endParaRPr lang="ru-RU" sz="1600" dirty="0">
              <a:solidFill>
                <a:srgbClr val="000000"/>
              </a:solidFill>
              <a:effectLst/>
            </a:endParaRPr>
          </a:p>
          <a:p>
            <a:r>
              <a:rPr lang="en-US" sz="1600" dirty="0">
                <a:solidFill>
                  <a:srgbClr val="000000"/>
                </a:solidFill>
                <a:effectLst/>
              </a:rPr>
              <a:t>(ii) </a:t>
            </a:r>
            <a:r>
              <a:rPr lang="en-US" sz="1600" dirty="0">
                <a:solidFill>
                  <a:srgbClr val="000000"/>
                </a:solidFill>
              </a:rPr>
              <a:t>full connectivity of NN</a:t>
            </a:r>
            <a:r>
              <a:rPr lang="en-US" sz="1600" dirty="0">
                <a:solidFill>
                  <a:srgbClr val="000000"/>
                </a:solidFill>
                <a:effectLst/>
              </a:rPr>
              <a:t>, where each neuron is fully connected to all neurons in the previous layer, </a:t>
            </a:r>
            <a:r>
              <a:rPr lang="en-US" sz="1600" dirty="0">
                <a:solidFill>
                  <a:srgbClr val="000000"/>
                </a:solidFill>
              </a:rPr>
              <a:t>is too wasteful </a:t>
            </a:r>
            <a:r>
              <a:rPr lang="en-US" sz="1600" dirty="0">
                <a:solidFill>
                  <a:srgbClr val="000000"/>
                </a:solidFill>
                <a:effectLst/>
              </a:rPr>
              <a:t>due to the curse of dimensionality, besides the huge number of parameters would quickly lead to overfitting.</a:t>
            </a:r>
            <a:endParaRPr lang="ru-RU" sz="1600" dirty="0">
              <a:solidFill>
                <a:srgbClr val="000000"/>
              </a:solidFill>
            </a:endParaRPr>
          </a:p>
        </p:txBody>
      </p:sp>
      <p:pic>
        <p:nvPicPr>
          <p:cNvPr id="7" name="Рисунок 6"/>
          <p:cNvPicPr/>
          <p:nvPr/>
        </p:nvPicPr>
        <p:blipFill>
          <a:blip r:embed="rId2"/>
          <a:stretch>
            <a:fillRect/>
          </a:stretch>
        </p:blipFill>
        <p:spPr>
          <a:xfrm>
            <a:off x="406932" y="2788205"/>
            <a:ext cx="8505007" cy="2715395"/>
          </a:xfrm>
          <a:prstGeom prst="rect">
            <a:avLst/>
          </a:prstGeom>
        </p:spPr>
      </p:pic>
      <p:sp>
        <p:nvSpPr>
          <p:cNvPr id="8" name="TextBox 7"/>
          <p:cNvSpPr txBox="1"/>
          <p:nvPr/>
        </p:nvSpPr>
        <p:spPr>
          <a:xfrm>
            <a:off x="305284" y="5516523"/>
            <a:ext cx="8640960" cy="923330"/>
          </a:xfrm>
          <a:prstGeom prst="rect">
            <a:avLst/>
          </a:prstGeom>
          <a:noFill/>
        </p:spPr>
        <p:txBody>
          <a:bodyPr wrap="square" rtlCol="0">
            <a:spAutoFit/>
          </a:bodyPr>
          <a:lstStyle/>
          <a:p>
            <a:r>
              <a:rPr lang="en-US" b="1" dirty="0">
                <a:solidFill>
                  <a:srgbClr val="000000"/>
                </a:solidFill>
                <a:effectLst/>
              </a:rPr>
              <a:t>Instead, neurons of Convolutional Neural Networks (CNN) in a layer are only connected to a small region of the layer before it </a:t>
            </a:r>
            <a:r>
              <a:rPr lang="en-US" dirty="0">
                <a:solidFill>
                  <a:srgbClr val="000000"/>
                </a:solidFill>
                <a:effectLst/>
              </a:rPr>
              <a:t>(</a:t>
            </a:r>
            <a:r>
              <a:rPr lang="en-US" b="1" dirty="0">
                <a:solidFill>
                  <a:srgbClr val="0000FF"/>
                </a:solidFill>
                <a:effectLst/>
              </a:rPr>
              <a:t>Le </a:t>
            </a:r>
            <a:r>
              <a:rPr lang="en-US" b="1" dirty="0" err="1">
                <a:solidFill>
                  <a:srgbClr val="0000FF"/>
                </a:solidFill>
                <a:effectLst/>
              </a:rPr>
              <a:t>Cun</a:t>
            </a:r>
            <a:r>
              <a:rPr lang="en-US" b="1" dirty="0">
                <a:solidFill>
                  <a:srgbClr val="0000FF"/>
                </a:solidFill>
                <a:effectLst/>
              </a:rPr>
              <a:t> &amp; </a:t>
            </a:r>
            <a:r>
              <a:rPr lang="en-US" b="1" dirty="0" err="1">
                <a:solidFill>
                  <a:srgbClr val="0000FF"/>
                </a:solidFill>
                <a:effectLst/>
              </a:rPr>
              <a:t>Bengio</a:t>
            </a:r>
            <a:r>
              <a:rPr lang="en-US" b="1" dirty="0">
                <a:solidFill>
                  <a:srgbClr val="0000FF"/>
                </a:solidFill>
                <a:effectLst/>
              </a:rPr>
              <a:t>, 1995, </a:t>
            </a:r>
          </a:p>
          <a:p>
            <a:r>
              <a:rPr lang="en-US" sz="1600" b="1" dirty="0">
                <a:solidFill>
                  <a:srgbClr val="0000FF"/>
                </a:solidFill>
                <a:effectLst/>
              </a:rPr>
              <a:t>see also http://cs231n.github.io/convolutional-networks/</a:t>
            </a:r>
            <a:r>
              <a:rPr lang="en-US" dirty="0">
                <a:solidFill>
                  <a:srgbClr val="000000"/>
                </a:solidFill>
                <a:effectLst/>
              </a:rPr>
              <a:t>)</a:t>
            </a:r>
            <a:endParaRPr lang="ru-RU" dirty="0">
              <a:solidFill>
                <a:srgbClr val="000000"/>
              </a:solidFill>
            </a:endParaRPr>
          </a:p>
        </p:txBody>
      </p:sp>
      <p:sp>
        <p:nvSpPr>
          <p:cNvPr id="11" name="TextBox 10"/>
          <p:cNvSpPr txBox="1"/>
          <p:nvPr/>
        </p:nvSpPr>
        <p:spPr>
          <a:xfrm>
            <a:off x="4355976" y="5095825"/>
            <a:ext cx="4663355" cy="338554"/>
          </a:xfrm>
          <a:prstGeom prst="rect">
            <a:avLst/>
          </a:prstGeom>
          <a:noFill/>
        </p:spPr>
        <p:txBody>
          <a:bodyPr wrap="square" rtlCol="0">
            <a:spAutoFit/>
          </a:bodyPr>
          <a:lstStyle/>
          <a:p>
            <a:r>
              <a:rPr lang="en-US" sz="1600" b="1" dirty="0">
                <a:solidFill>
                  <a:srgbClr val="000000"/>
                </a:solidFill>
                <a:effectLst/>
              </a:rPr>
              <a:t>.</a:t>
            </a:r>
            <a:endParaRPr lang="ru-RU" dirty="0">
              <a:solidFill>
                <a:srgbClr val="000000"/>
              </a:solidFill>
            </a:endParaRPr>
          </a:p>
        </p:txBody>
      </p:sp>
      <p:sp>
        <p:nvSpPr>
          <p:cNvPr id="9" name="Дата 8"/>
          <p:cNvSpPr>
            <a:spLocks noGrp="1"/>
          </p:cNvSpPr>
          <p:nvPr>
            <p:ph type="dt" sz="half" idx="12"/>
          </p:nvPr>
        </p:nvSpPr>
        <p:spPr/>
        <p:txBody>
          <a:bodyPr/>
          <a:lstStyle/>
          <a:p>
            <a:fld id="{74C8DF0C-D549-4BF4-A20D-856A3CEA5331}"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315718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23</a:t>
            </a:fld>
            <a:endParaRPr lang="ru-RU">
              <a:solidFill>
                <a:srgbClr val="000000"/>
              </a:solidFill>
            </a:endParaRPr>
          </a:p>
        </p:txBody>
      </p:sp>
      <p:sp>
        <p:nvSpPr>
          <p:cNvPr id="5" name="TextBox 4"/>
          <p:cNvSpPr txBox="1"/>
          <p:nvPr/>
        </p:nvSpPr>
        <p:spPr>
          <a:xfrm>
            <a:off x="827584" y="116632"/>
            <a:ext cx="8232154" cy="584775"/>
          </a:xfrm>
          <a:prstGeom prst="rect">
            <a:avLst/>
          </a:prstGeom>
          <a:noFill/>
        </p:spPr>
        <p:txBody>
          <a:bodyPr wrap="square" rtlCol="0">
            <a:spAutoFit/>
          </a:bodyPr>
          <a:lstStyle/>
          <a:p>
            <a:pPr algn="r"/>
            <a:r>
              <a:rPr lang="ru-RU" sz="3200" b="1" dirty="0" smtClean="0">
                <a:solidFill>
                  <a:srgbClr val="0000FF"/>
                </a:solidFill>
                <a:effectLst/>
              </a:rPr>
              <a:t>Основы архитектуры </a:t>
            </a:r>
            <a:r>
              <a:rPr lang="en-US" sz="3200" b="1" dirty="0" smtClean="0">
                <a:solidFill>
                  <a:srgbClr val="0000FF"/>
                </a:solidFill>
                <a:effectLst/>
              </a:rPr>
              <a:t>CNN</a:t>
            </a:r>
            <a:endParaRPr lang="ru-RU" sz="3200" b="1" dirty="0">
              <a:solidFill>
                <a:srgbClr val="0000FF"/>
              </a:solidFill>
            </a:endParaRPr>
          </a:p>
        </p:txBody>
      </p:sp>
      <p:sp>
        <p:nvSpPr>
          <p:cNvPr id="6" name="Прямоугольник 5"/>
          <p:cNvSpPr/>
          <p:nvPr/>
        </p:nvSpPr>
        <p:spPr>
          <a:xfrm>
            <a:off x="0" y="548680"/>
            <a:ext cx="9144000" cy="1477328"/>
          </a:xfrm>
          <a:prstGeom prst="rect">
            <a:avLst/>
          </a:prstGeom>
        </p:spPr>
        <p:txBody>
          <a:bodyPr wrap="square">
            <a:spAutoFit/>
          </a:bodyPr>
          <a:lstStyle/>
          <a:p>
            <a:r>
              <a:rPr lang="en-US" dirty="0">
                <a:solidFill>
                  <a:srgbClr val="000000"/>
                </a:solidFill>
                <a:effectLst/>
              </a:rPr>
              <a:t>The CNN architecture is a sequence of layers, and every layer transforms one volume of activations to another through a </a:t>
            </a:r>
            <a:r>
              <a:rPr lang="en-US" b="1" dirty="0">
                <a:solidFill>
                  <a:srgbClr val="000000"/>
                </a:solidFill>
                <a:effectLst/>
              </a:rPr>
              <a:t>filter</a:t>
            </a:r>
            <a:r>
              <a:rPr lang="en-US" dirty="0">
                <a:solidFill>
                  <a:srgbClr val="000000"/>
                </a:solidFill>
                <a:effectLst/>
              </a:rPr>
              <a:t> which is a differentiable function. </a:t>
            </a:r>
          </a:p>
          <a:p>
            <a:r>
              <a:rPr lang="en-US" dirty="0">
                <a:solidFill>
                  <a:srgbClr val="000000"/>
                </a:solidFill>
                <a:effectLst/>
              </a:rPr>
              <a:t>There are three main types of layers to build CNN architectures: </a:t>
            </a:r>
            <a:r>
              <a:rPr lang="en-US" b="1" dirty="0">
                <a:solidFill>
                  <a:srgbClr val="000000"/>
                </a:solidFill>
                <a:effectLst/>
              </a:rPr>
              <a:t>Convolutional Layer</a:t>
            </a:r>
            <a:r>
              <a:rPr lang="en-US" dirty="0">
                <a:solidFill>
                  <a:srgbClr val="000000"/>
                </a:solidFill>
                <a:effectLst/>
              </a:rPr>
              <a:t>, </a:t>
            </a:r>
            <a:r>
              <a:rPr lang="en-US" b="1" dirty="0">
                <a:solidFill>
                  <a:srgbClr val="000000"/>
                </a:solidFill>
                <a:effectLst/>
              </a:rPr>
              <a:t>Pooling (</a:t>
            </a:r>
            <a:r>
              <a:rPr lang="ru-RU" i="1" dirty="0" err="1">
                <a:solidFill>
                  <a:srgbClr val="000000"/>
                </a:solidFill>
                <a:effectLst/>
              </a:rPr>
              <a:t>subsampling</a:t>
            </a:r>
            <a:r>
              <a:rPr lang="en-US" i="1" dirty="0">
                <a:solidFill>
                  <a:srgbClr val="000000"/>
                </a:solidFill>
                <a:effectLst/>
              </a:rPr>
              <a:t>) </a:t>
            </a:r>
            <a:r>
              <a:rPr lang="en-US" b="1" dirty="0">
                <a:solidFill>
                  <a:srgbClr val="000000"/>
                </a:solidFill>
                <a:effectLst/>
              </a:rPr>
              <a:t>Layer</a:t>
            </a:r>
            <a:r>
              <a:rPr lang="en-US" dirty="0">
                <a:solidFill>
                  <a:srgbClr val="000000"/>
                </a:solidFill>
                <a:effectLst/>
              </a:rPr>
              <a:t>, and </a:t>
            </a:r>
            <a:r>
              <a:rPr lang="en-US" b="1" dirty="0">
                <a:solidFill>
                  <a:srgbClr val="000000"/>
                </a:solidFill>
                <a:effectLst/>
              </a:rPr>
              <a:t>Fully-Connected Layer </a:t>
            </a:r>
            <a:r>
              <a:rPr lang="en-US" dirty="0">
                <a:solidFill>
                  <a:srgbClr val="000000"/>
                </a:solidFill>
                <a:effectLst/>
              </a:rPr>
              <a:t>(just MLP with </a:t>
            </a:r>
            <a:r>
              <a:rPr lang="en-US" dirty="0" err="1">
                <a:solidFill>
                  <a:srgbClr val="000000"/>
                </a:solidFill>
                <a:effectLst/>
              </a:rPr>
              <a:t>backprop</a:t>
            </a:r>
            <a:r>
              <a:rPr lang="en-US" dirty="0">
                <a:solidFill>
                  <a:srgbClr val="000000"/>
                </a:solidFill>
                <a:effectLst/>
              </a:rPr>
              <a:t>)</a:t>
            </a:r>
            <a:r>
              <a:rPr lang="en-US" b="1" dirty="0">
                <a:solidFill>
                  <a:srgbClr val="000000"/>
                </a:solidFill>
                <a:effectLst/>
              </a:rPr>
              <a:t>. </a:t>
            </a:r>
            <a:r>
              <a:rPr lang="en-US" dirty="0">
                <a:solidFill>
                  <a:srgbClr val="000000"/>
                </a:solidFill>
                <a:effectLst/>
              </a:rPr>
              <a:t>There are also </a:t>
            </a:r>
            <a:r>
              <a:rPr lang="en-US" b="1" dirty="0">
                <a:solidFill>
                  <a:srgbClr val="000000"/>
                </a:solidFill>
                <a:effectLst/>
              </a:rPr>
              <a:t>RELU</a:t>
            </a:r>
            <a:r>
              <a:rPr lang="en-US" dirty="0">
                <a:solidFill>
                  <a:srgbClr val="000000"/>
                </a:solidFill>
                <a:effectLst/>
              </a:rPr>
              <a:t> (rectified linear unit) layers performing the max(0,x)  </a:t>
            </a:r>
            <a:endParaRPr lang="ru-RU" dirty="0">
              <a:solidFill>
                <a:srgbClr val="000000"/>
              </a:solidFill>
            </a:endParaRPr>
          </a:p>
        </p:txBody>
      </p:sp>
      <p:pic>
        <p:nvPicPr>
          <p:cNvPr id="7" name="Рисунок 6"/>
          <p:cNvPicPr/>
          <p:nvPr/>
        </p:nvPicPr>
        <p:blipFill>
          <a:blip r:embed="rId2"/>
          <a:stretch>
            <a:fillRect/>
          </a:stretch>
        </p:blipFill>
        <p:spPr>
          <a:xfrm>
            <a:off x="4440940" y="2230714"/>
            <a:ext cx="4703060" cy="2459826"/>
          </a:xfrm>
          <a:prstGeom prst="rect">
            <a:avLst/>
          </a:prstGeom>
        </p:spPr>
      </p:pic>
      <p:sp>
        <p:nvSpPr>
          <p:cNvPr id="8" name="Прямоугольник 7"/>
          <p:cNvSpPr/>
          <p:nvPr/>
        </p:nvSpPr>
        <p:spPr>
          <a:xfrm>
            <a:off x="2683851" y="5040484"/>
            <a:ext cx="6375887" cy="1323439"/>
          </a:xfrm>
          <a:prstGeom prst="rect">
            <a:avLst/>
          </a:prstGeom>
        </p:spPr>
        <p:txBody>
          <a:bodyPr wrap="square">
            <a:spAutoFit/>
          </a:bodyPr>
          <a:lstStyle/>
          <a:p>
            <a:r>
              <a:rPr lang="en-US" sz="1600" dirty="0">
                <a:solidFill>
                  <a:srgbClr val="000000"/>
                </a:solidFill>
                <a:effectLst/>
              </a:rPr>
              <a:t>Each Layer accepts an input 3D volume </a:t>
            </a:r>
            <a:r>
              <a:rPr lang="ru-RU" sz="1600" dirty="0">
                <a:solidFill>
                  <a:srgbClr val="000000"/>
                </a:solidFill>
                <a:effectLst/>
              </a:rPr>
              <a:t>(</a:t>
            </a:r>
            <a:r>
              <a:rPr lang="en-US" sz="1600" dirty="0" err="1">
                <a:solidFill>
                  <a:srgbClr val="000000"/>
                </a:solidFill>
                <a:effectLst/>
              </a:rPr>
              <a:t>x,y,RGB</a:t>
            </a:r>
            <a:r>
              <a:rPr lang="ru-RU" sz="1600" dirty="0">
                <a:solidFill>
                  <a:srgbClr val="000000"/>
                </a:solidFill>
                <a:effectLst/>
              </a:rPr>
              <a:t> </a:t>
            </a:r>
            <a:r>
              <a:rPr lang="en-US" sz="1600" dirty="0">
                <a:solidFill>
                  <a:srgbClr val="000000"/>
                </a:solidFill>
                <a:effectLst/>
              </a:rPr>
              <a:t>color) and transforms it to an output 3D volume.  To construct all filters of convolutional  layers our CNN must be trained by a labeled sample with the back-prop method</a:t>
            </a:r>
            <a:r>
              <a:rPr lang="en-US" sz="1600" b="1" dirty="0">
                <a:solidFill>
                  <a:srgbClr val="000000"/>
                </a:solidFill>
                <a:effectLst/>
              </a:rPr>
              <a:t>. </a:t>
            </a:r>
            <a:r>
              <a:rPr lang="en-US" sz="1600" dirty="0">
                <a:solidFill>
                  <a:srgbClr val="000000"/>
                </a:solidFill>
                <a:effectLst/>
              </a:rPr>
              <a:t>See </a:t>
            </a:r>
            <a:r>
              <a:rPr lang="en-US" sz="1600" dirty="0">
                <a:solidFill>
                  <a:srgbClr val="000000"/>
                </a:solidFill>
                <a:effectLst/>
                <a:hlinkClick r:id="rId3"/>
              </a:rPr>
              <a:t>https://geektimes.ru/post/74326/</a:t>
            </a:r>
            <a:r>
              <a:rPr lang="en-US" sz="1600" dirty="0">
                <a:solidFill>
                  <a:srgbClr val="000000"/>
                </a:solidFill>
                <a:effectLst/>
              </a:rPr>
              <a:t> in Russian or  </a:t>
            </a:r>
            <a:r>
              <a:rPr lang="en-US" sz="1600" dirty="0">
                <a:solidFill>
                  <a:srgbClr val="000000"/>
                </a:solidFill>
                <a:effectLst/>
                <a:hlinkClick r:id="rId4"/>
              </a:rPr>
              <a:t>tps://en.wikipedia.org/wiki/Convolutional_neural_network</a:t>
            </a:r>
            <a:r>
              <a:rPr lang="en-US" sz="1600" dirty="0">
                <a:solidFill>
                  <a:srgbClr val="000000"/>
                </a:solidFill>
                <a:effectLst/>
              </a:rPr>
              <a:t> </a:t>
            </a:r>
            <a:endParaRPr lang="ru-RU" sz="1600" dirty="0">
              <a:solidFill>
                <a:srgbClr val="000000"/>
              </a:solidFill>
            </a:endParaRPr>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90540"/>
            <a:ext cx="2657843" cy="15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8364" y="6170324"/>
            <a:ext cx="2230098" cy="307777"/>
          </a:xfrm>
          <a:prstGeom prst="rect">
            <a:avLst/>
          </a:prstGeom>
          <a:noFill/>
        </p:spPr>
        <p:txBody>
          <a:bodyPr wrap="none" rtlCol="0">
            <a:spAutoFit/>
          </a:bodyPr>
          <a:lstStyle/>
          <a:p>
            <a:r>
              <a:rPr lang="en-US" sz="1200" dirty="0">
                <a:solidFill>
                  <a:srgbClr val="000000"/>
                </a:solidFill>
                <a:effectLst/>
              </a:rPr>
              <a:t>Max </a:t>
            </a:r>
            <a:r>
              <a:rPr lang="en-US" sz="1400" b="1" dirty="0">
                <a:solidFill>
                  <a:srgbClr val="000000"/>
                </a:solidFill>
                <a:effectLst/>
              </a:rPr>
              <a:t>pooling</a:t>
            </a:r>
            <a:r>
              <a:rPr lang="en-US" sz="1200" dirty="0">
                <a:solidFill>
                  <a:srgbClr val="000000"/>
                </a:solidFill>
                <a:effectLst/>
              </a:rPr>
              <a:t> with a 2x2 filter</a:t>
            </a:r>
            <a:endParaRPr lang="ru-RU" sz="1200" dirty="0">
              <a:solidFill>
                <a:srgbClr val="000000"/>
              </a:solidFill>
            </a:endParaRPr>
          </a:p>
        </p:txBody>
      </p:sp>
      <p:sp>
        <p:nvSpPr>
          <p:cNvPr id="10" name="TextBox 9"/>
          <p:cNvSpPr txBox="1"/>
          <p:nvPr/>
        </p:nvSpPr>
        <p:spPr>
          <a:xfrm>
            <a:off x="5871794" y="4684402"/>
            <a:ext cx="2735044" cy="307777"/>
          </a:xfrm>
          <a:prstGeom prst="rect">
            <a:avLst/>
          </a:prstGeom>
          <a:noFill/>
        </p:spPr>
        <p:txBody>
          <a:bodyPr wrap="none" rtlCol="0">
            <a:spAutoFit/>
          </a:bodyPr>
          <a:lstStyle/>
          <a:p>
            <a:r>
              <a:rPr lang="en-US" sz="1400" dirty="0">
                <a:solidFill>
                  <a:srgbClr val="000000"/>
                </a:solidFill>
                <a:effectLst/>
              </a:rPr>
              <a:t>Example of  classifying by CNN </a:t>
            </a:r>
            <a:endParaRPr lang="ru-RU" sz="1400" dirty="0">
              <a:solidFill>
                <a:srgbClr val="000000"/>
              </a:solidFill>
              <a:effectLst/>
            </a:endParaRPr>
          </a:p>
        </p:txBody>
      </p:sp>
      <p:pic>
        <p:nvPicPr>
          <p:cNvPr id="12" name="Picture 4" descr="https://cdn-images-1.medium.com/max/1600/1*1VJDP6qDY9-ExTuQVEOlVg.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5232" y="2300770"/>
            <a:ext cx="2500908" cy="241226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8301" y="2224576"/>
            <a:ext cx="1257075" cy="461665"/>
          </a:xfrm>
          <a:prstGeom prst="rect">
            <a:avLst/>
          </a:prstGeom>
        </p:spPr>
        <p:txBody>
          <a:bodyPr wrap="none">
            <a:spAutoFit/>
          </a:bodyPr>
          <a:lstStyle/>
          <a:p>
            <a:r>
              <a:rPr lang="en-US" sz="1200" b="1" dirty="0">
                <a:effectLst/>
              </a:rPr>
              <a:t>Convolutional </a:t>
            </a:r>
          </a:p>
          <a:p>
            <a:r>
              <a:rPr lang="en-US" sz="1200" b="1" dirty="0">
                <a:effectLst/>
              </a:rPr>
              <a:t>layer</a:t>
            </a:r>
            <a:endParaRPr lang="ru-RU" sz="1200" b="1" dirty="0">
              <a:effectLst/>
            </a:endParaRPr>
          </a:p>
        </p:txBody>
      </p:sp>
      <p:pic>
        <p:nvPicPr>
          <p:cNvPr id="15" name="Picture 5"/>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7000" contrast="67000"/>
                    </a14:imgEffect>
                  </a14:imgLayer>
                </a14:imgProps>
              </a:ext>
              <a:ext uri="{28A0092B-C50C-407E-A947-70E740481C1C}">
                <a14:useLocalDpi xmlns:a14="http://schemas.microsoft.com/office/drawing/2010/main" val="0"/>
              </a:ext>
            </a:extLst>
          </a:blip>
          <a:srcRect/>
          <a:stretch>
            <a:fillRect/>
          </a:stretch>
        </p:blipFill>
        <p:spPr bwMode="auto">
          <a:xfrm>
            <a:off x="2638220" y="2026008"/>
            <a:ext cx="1337692" cy="107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2595172" y="3085280"/>
            <a:ext cx="1423788" cy="276999"/>
          </a:xfrm>
          <a:prstGeom prst="rect">
            <a:avLst/>
          </a:prstGeom>
        </p:spPr>
        <p:txBody>
          <a:bodyPr wrap="none">
            <a:spAutoFit/>
          </a:bodyPr>
          <a:lstStyle/>
          <a:p>
            <a:r>
              <a:rPr lang="en-US" sz="1200" b="1" dirty="0">
                <a:effectLst/>
              </a:rPr>
              <a:t>Activation: </a:t>
            </a:r>
            <a:r>
              <a:rPr lang="en-US" sz="1200" b="1" dirty="0" err="1">
                <a:effectLst/>
              </a:rPr>
              <a:t>ReLU</a:t>
            </a:r>
            <a:endParaRPr lang="ru-RU" sz="1200" dirty="0"/>
          </a:p>
        </p:txBody>
      </p:sp>
      <p:sp>
        <p:nvSpPr>
          <p:cNvPr id="16" name="TextBox 15"/>
          <p:cNvSpPr txBox="1"/>
          <p:nvPr/>
        </p:nvSpPr>
        <p:spPr>
          <a:xfrm>
            <a:off x="1636022" y="4149080"/>
            <a:ext cx="1055097" cy="461665"/>
          </a:xfrm>
          <a:prstGeom prst="rect">
            <a:avLst/>
          </a:prstGeom>
          <a:noFill/>
        </p:spPr>
        <p:txBody>
          <a:bodyPr wrap="none" rtlCol="0">
            <a:spAutoFit/>
          </a:bodyPr>
          <a:lstStyle/>
          <a:p>
            <a:pPr algn="r"/>
            <a:r>
              <a:rPr lang="en-US" sz="1200" b="1" dirty="0">
                <a:effectLst/>
              </a:rPr>
              <a:t>Input or</a:t>
            </a:r>
          </a:p>
          <a:p>
            <a:pPr algn="r"/>
            <a:r>
              <a:rPr lang="en-US" sz="1200" b="1" dirty="0">
                <a:effectLst/>
              </a:rPr>
              <a:t>feature map</a:t>
            </a:r>
            <a:endParaRPr lang="ru-RU" sz="1200" b="1" dirty="0">
              <a:effectLst/>
            </a:endParaRPr>
          </a:p>
        </p:txBody>
      </p:sp>
      <p:sp>
        <p:nvSpPr>
          <p:cNvPr id="13" name="Дата 12"/>
          <p:cNvSpPr>
            <a:spLocks noGrp="1"/>
          </p:cNvSpPr>
          <p:nvPr>
            <p:ph type="dt" sz="half" idx="12"/>
          </p:nvPr>
        </p:nvSpPr>
        <p:spPr/>
        <p:txBody>
          <a:bodyPr/>
          <a:lstStyle/>
          <a:p>
            <a:fld id="{A542A1D9-DDC0-49E8-A648-22231EDC07FF}"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5465086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24</a:t>
            </a:fld>
            <a:endParaRPr lang="ru-RU">
              <a:solidFill>
                <a:srgbClr val="000000"/>
              </a:solidFill>
            </a:endParaRPr>
          </a:p>
        </p:txBody>
      </p:sp>
      <p:sp>
        <p:nvSpPr>
          <p:cNvPr id="5" name="TextBox 4"/>
          <p:cNvSpPr txBox="1"/>
          <p:nvPr/>
        </p:nvSpPr>
        <p:spPr>
          <a:xfrm>
            <a:off x="93616" y="116632"/>
            <a:ext cx="9067552" cy="781752"/>
          </a:xfrm>
          <a:prstGeom prst="rect">
            <a:avLst/>
          </a:prstGeom>
          <a:noFill/>
        </p:spPr>
        <p:txBody>
          <a:bodyPr wrap="square" rtlCol="0">
            <a:spAutoFit/>
          </a:bodyPr>
          <a:lstStyle/>
          <a:p>
            <a:pPr algn="r">
              <a:lnSpc>
                <a:spcPct val="80000"/>
              </a:lnSpc>
            </a:pPr>
            <a:r>
              <a:rPr lang="en-US" sz="2800" b="1" dirty="0" smtClean="0">
                <a:solidFill>
                  <a:srgbClr val="0000FF"/>
                </a:solidFill>
                <a:effectLst/>
              </a:rPr>
              <a:t>CNN </a:t>
            </a:r>
            <a:r>
              <a:rPr lang="ru-RU" sz="2800" b="1" dirty="0" smtClean="0">
                <a:solidFill>
                  <a:srgbClr val="0000FF"/>
                </a:solidFill>
                <a:effectLst/>
              </a:rPr>
              <a:t>в задаче классификации </a:t>
            </a:r>
          </a:p>
          <a:p>
            <a:pPr algn="r">
              <a:lnSpc>
                <a:spcPct val="80000"/>
              </a:lnSpc>
            </a:pPr>
            <a:r>
              <a:rPr lang="ru-RU" sz="2800" b="1" dirty="0" smtClean="0">
                <a:solidFill>
                  <a:srgbClr val="0000FF"/>
                </a:solidFill>
                <a:effectLst/>
              </a:rPr>
              <a:t>белков твердой пшеницы</a:t>
            </a:r>
            <a:r>
              <a:rPr lang="en-US" sz="2800" b="1" dirty="0" smtClean="0">
                <a:solidFill>
                  <a:srgbClr val="0000FF"/>
                </a:solidFill>
                <a:effectLst/>
              </a:rPr>
              <a:t> </a:t>
            </a:r>
            <a:endParaRPr lang="ru-RU" sz="2800" b="1" dirty="0">
              <a:solidFill>
                <a:srgbClr val="0000FF"/>
              </a:solidFill>
              <a:effectLst/>
            </a:endParaRPr>
          </a:p>
        </p:txBody>
      </p:sp>
      <p:pic>
        <p:nvPicPr>
          <p:cNvPr id="6" name="Content Placeholder 3">
            <a:extLst>
              <a:ext uri="{FF2B5EF4-FFF2-40B4-BE49-F238E27FC236}">
                <a16:creationId xmlns="" xmlns:a16="http://schemas.microsoft.com/office/drawing/2014/main" id="{713172EF-2FD2-4689-A5CC-1EEA827E3F2B}"/>
              </a:ext>
            </a:extLst>
          </p:cNvPr>
          <p:cNvPicPr>
            <a:picLocks noChangeAspect="1"/>
          </p:cNvPicPr>
          <p:nvPr/>
        </p:nvPicPr>
        <p:blipFill>
          <a:blip r:embed="rId2">
            <a:lum bright="-27000" contrast="55000"/>
          </a:blip>
          <a:stretch>
            <a:fillRect/>
          </a:stretch>
        </p:blipFill>
        <p:spPr>
          <a:xfrm>
            <a:off x="683568" y="3491646"/>
            <a:ext cx="8208912" cy="2602349"/>
          </a:xfrm>
          <a:prstGeom prst="rect">
            <a:avLst/>
          </a:prstGeom>
          <a:noFill/>
          <a:ln>
            <a:noFill/>
          </a:ln>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8" y="863201"/>
            <a:ext cx="2191295" cy="149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67743" y="710258"/>
            <a:ext cx="6912769" cy="2077492"/>
          </a:xfrm>
          <a:prstGeom prst="rect">
            <a:avLst/>
          </a:prstGeom>
          <a:noFill/>
        </p:spPr>
        <p:txBody>
          <a:bodyPr wrap="square" rtlCol="0">
            <a:spAutoFit/>
          </a:bodyPr>
          <a:lstStyle/>
          <a:p>
            <a:r>
              <a:rPr lang="en-US" sz="1600" b="1" dirty="0">
                <a:solidFill>
                  <a:srgbClr val="C00000"/>
                </a:solidFill>
                <a:effectLst/>
              </a:rPr>
              <a:t>Recall,</a:t>
            </a:r>
            <a:r>
              <a:rPr lang="en-US" sz="1600" dirty="0">
                <a:solidFill>
                  <a:srgbClr val="C00000"/>
                </a:solidFill>
                <a:effectLst/>
              </a:rPr>
              <a:t>- the failure of any attempt to classify more than 10 sorts of wheat.</a:t>
            </a:r>
          </a:p>
          <a:p>
            <a:endParaRPr lang="en-US" sz="500" dirty="0">
              <a:effectLst/>
            </a:endParaRPr>
          </a:p>
          <a:p>
            <a:r>
              <a:rPr lang="ru-RU" dirty="0">
                <a:effectLst/>
              </a:rPr>
              <a:t>То </a:t>
            </a:r>
            <a:r>
              <a:rPr lang="en-US" dirty="0">
                <a:effectLst/>
              </a:rPr>
              <a:t>solve the problem of classifying 50 wheat sorts presented as </a:t>
            </a:r>
          </a:p>
          <a:p>
            <a:r>
              <a:rPr lang="ru-RU" dirty="0">
                <a:effectLst/>
              </a:rPr>
              <a:t>3225</a:t>
            </a:r>
            <a:r>
              <a:rPr lang="en-US" dirty="0">
                <a:effectLst/>
              </a:rPr>
              <a:t> EF-</a:t>
            </a:r>
            <a:r>
              <a:rPr lang="en-US" dirty="0" err="1">
                <a:effectLst/>
              </a:rPr>
              <a:t>densitogramms</a:t>
            </a:r>
            <a:r>
              <a:rPr lang="en-US" dirty="0">
                <a:effectLst/>
              </a:rPr>
              <a:t> we propose to use two-step algorithm based on data-compression by an </a:t>
            </a:r>
            <a:r>
              <a:rPr lang="en-US" dirty="0" err="1">
                <a:effectLst/>
              </a:rPr>
              <a:t>autoencoder</a:t>
            </a:r>
            <a:r>
              <a:rPr lang="en-US" dirty="0">
                <a:effectLst/>
              </a:rPr>
              <a:t> </a:t>
            </a:r>
            <a:r>
              <a:rPr lang="en-US" dirty="0" smtClean="0">
                <a:effectLst/>
              </a:rPr>
              <a:t>on the first step followed </a:t>
            </a:r>
            <a:r>
              <a:rPr lang="en-US" dirty="0">
                <a:effectLst/>
              </a:rPr>
              <a:t>then </a:t>
            </a:r>
            <a:r>
              <a:rPr lang="en-US" dirty="0" smtClean="0">
                <a:effectLst/>
              </a:rPr>
              <a:t>on the second step by </a:t>
            </a:r>
            <a:r>
              <a:rPr lang="en-US" dirty="0">
                <a:effectLst/>
              </a:rPr>
              <a:t>applying either DNN or convolutional NN</a:t>
            </a:r>
            <a:r>
              <a:rPr lang="en-US" dirty="0" smtClean="0">
                <a:effectLst/>
              </a:rPr>
              <a:t>. To make a </a:t>
            </a:r>
            <a:r>
              <a:rPr lang="en-GB" dirty="0" smtClean="0">
                <a:effectLst/>
              </a:rPr>
              <a:t>justified </a:t>
            </a:r>
            <a:r>
              <a:rPr lang="en-US" dirty="0" smtClean="0">
                <a:effectLst/>
              </a:rPr>
              <a:t>choice of AE we elaborate</a:t>
            </a:r>
            <a:endParaRPr lang="en-GB" dirty="0">
              <a:effectLst/>
            </a:endParaRPr>
          </a:p>
          <a:p>
            <a:r>
              <a:rPr lang="en-US" dirty="0" smtClean="0">
                <a:effectLst/>
              </a:rPr>
              <a:t> </a:t>
            </a:r>
            <a:endParaRPr lang="ru-RU" dirty="0">
              <a:effectLst/>
            </a:endParaRPr>
          </a:p>
        </p:txBody>
      </p:sp>
      <p:sp>
        <p:nvSpPr>
          <p:cNvPr id="8" name="TextBox 7"/>
          <p:cNvSpPr txBox="1"/>
          <p:nvPr/>
        </p:nvSpPr>
        <p:spPr>
          <a:xfrm>
            <a:off x="-1" y="2420888"/>
            <a:ext cx="9089469" cy="923330"/>
          </a:xfrm>
          <a:prstGeom prst="rect">
            <a:avLst/>
          </a:prstGeom>
          <a:noFill/>
        </p:spPr>
        <p:txBody>
          <a:bodyPr wrap="square" rtlCol="0">
            <a:spAutoFit/>
          </a:bodyPr>
          <a:lstStyle/>
          <a:p>
            <a:r>
              <a:rPr lang="en-US" dirty="0" smtClean="0">
                <a:effectLst/>
              </a:rPr>
              <a:t>also </a:t>
            </a:r>
            <a:r>
              <a:rPr lang="en-US" dirty="0">
                <a:effectLst/>
              </a:rPr>
              <a:t>a convolutional </a:t>
            </a:r>
            <a:r>
              <a:rPr lang="en-US" dirty="0" smtClean="0">
                <a:effectLst/>
              </a:rPr>
              <a:t>one. </a:t>
            </a:r>
            <a:r>
              <a:rPr lang="en-US" dirty="0">
                <a:effectLst/>
              </a:rPr>
              <a:t>So </a:t>
            </a:r>
            <a:r>
              <a:rPr lang="en-US" dirty="0" smtClean="0">
                <a:effectLst/>
              </a:rPr>
              <a:t>in </a:t>
            </a:r>
            <a:r>
              <a:rPr lang="en-US" dirty="0">
                <a:effectLst/>
              </a:rPr>
              <a:t>our study we have to develop two versions of autoencoders and two versions of classifiers in order to compare them</a:t>
            </a:r>
            <a:r>
              <a:rPr lang="en-US" dirty="0"/>
              <a:t> </a:t>
            </a:r>
            <a:r>
              <a:rPr lang="en-US" dirty="0">
                <a:effectLst/>
              </a:rPr>
              <a:t>for better efficiency with reasonable time consuming.</a:t>
            </a:r>
            <a:endParaRPr lang="ru-RU" dirty="0">
              <a:effectLst/>
            </a:endParaRPr>
          </a:p>
        </p:txBody>
      </p:sp>
      <p:sp>
        <p:nvSpPr>
          <p:cNvPr id="9" name="TextBox 8"/>
          <p:cNvSpPr txBox="1"/>
          <p:nvPr/>
        </p:nvSpPr>
        <p:spPr>
          <a:xfrm>
            <a:off x="1272043" y="6094253"/>
            <a:ext cx="5838458" cy="338554"/>
          </a:xfrm>
          <a:prstGeom prst="rect">
            <a:avLst/>
          </a:prstGeom>
          <a:noFill/>
        </p:spPr>
        <p:txBody>
          <a:bodyPr wrap="none" rtlCol="0">
            <a:spAutoFit/>
          </a:bodyPr>
          <a:lstStyle/>
          <a:p>
            <a:r>
              <a:rPr lang="en-US" sz="1600" dirty="0">
                <a:effectLst/>
              </a:rPr>
              <a:t>Scheme of comparative study of DNN and CNN classifications</a:t>
            </a:r>
            <a:endParaRPr lang="ru-RU" sz="1600" dirty="0">
              <a:effectLst/>
            </a:endParaRPr>
          </a:p>
        </p:txBody>
      </p:sp>
      <p:sp>
        <p:nvSpPr>
          <p:cNvPr id="10" name="Дата 9"/>
          <p:cNvSpPr>
            <a:spLocks noGrp="1"/>
          </p:cNvSpPr>
          <p:nvPr>
            <p:ph type="dt" sz="half" idx="12"/>
          </p:nvPr>
        </p:nvSpPr>
        <p:spPr/>
        <p:txBody>
          <a:bodyPr/>
          <a:lstStyle/>
          <a:p>
            <a:fld id="{FC5CF44B-63ED-4954-82FD-1279C04FB33C}"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767188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11F4D6-8A19-4A0A-A697-B601357CC0EB}"/>
              </a:ext>
            </a:extLst>
          </p:cNvPr>
          <p:cNvSpPr>
            <a:spLocks noGrp="1"/>
          </p:cNvSpPr>
          <p:nvPr>
            <p:ph type="title"/>
          </p:nvPr>
        </p:nvSpPr>
        <p:spPr>
          <a:xfrm>
            <a:off x="457200" y="260648"/>
            <a:ext cx="8229600" cy="792088"/>
          </a:xfrm>
        </p:spPr>
        <p:txBody>
          <a:bodyPr/>
          <a:lstStyle/>
          <a:p>
            <a:pPr algn="ctr"/>
            <a:r>
              <a:rPr lang="ru-RU" sz="3600" b="1" dirty="0" err="1" smtClean="0">
                <a:solidFill>
                  <a:srgbClr val="0000FF"/>
                </a:solidFill>
              </a:rPr>
              <a:t>Сверточный</a:t>
            </a:r>
            <a:r>
              <a:rPr lang="ru-RU" sz="3600" b="1" dirty="0" smtClean="0">
                <a:solidFill>
                  <a:srgbClr val="0000FF"/>
                </a:solidFill>
              </a:rPr>
              <a:t> </a:t>
            </a:r>
            <a:r>
              <a:rPr lang="ru-RU" sz="3600" b="1" dirty="0" err="1" smtClean="0">
                <a:solidFill>
                  <a:srgbClr val="0000FF"/>
                </a:solidFill>
              </a:rPr>
              <a:t>автоэнкодер</a:t>
            </a:r>
            <a:endParaRPr lang="ru-RU" sz="3600" b="1" dirty="0">
              <a:solidFill>
                <a:srgbClr val="0000FF"/>
              </a:solidFill>
            </a:endParaRPr>
          </a:p>
        </p:txBody>
      </p:sp>
      <p:sp>
        <p:nvSpPr>
          <p:cNvPr id="3" name="Нижний колонтитул 2"/>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Номер слайда 3"/>
          <p:cNvSpPr>
            <a:spLocks noGrp="1"/>
          </p:cNvSpPr>
          <p:nvPr>
            <p:ph type="sldNum" sz="quarter" idx="11"/>
          </p:nvPr>
        </p:nvSpPr>
        <p:spPr/>
        <p:txBody>
          <a:bodyPr/>
          <a:lstStyle/>
          <a:p>
            <a:fld id="{88250E39-18FE-45A2-A9F7-DB9C62EA7E6B}" type="slidenum">
              <a:rPr lang="ru-RU" smtClean="0">
                <a:solidFill>
                  <a:srgbClr val="000000"/>
                </a:solidFill>
              </a:rPr>
              <a:pPr/>
              <a:t>25</a:t>
            </a:fld>
            <a:endParaRPr lang="ru-RU">
              <a:solidFill>
                <a:srgbClr val="000000"/>
              </a:solidFill>
            </a:endParaRPr>
          </a:p>
        </p:txBody>
      </p:sp>
      <p:sp>
        <p:nvSpPr>
          <p:cNvPr id="5" name="Дата 4"/>
          <p:cNvSpPr>
            <a:spLocks noGrp="1"/>
          </p:cNvSpPr>
          <p:nvPr>
            <p:ph type="dt" sz="half" idx="12"/>
          </p:nvPr>
        </p:nvSpPr>
        <p:spPr/>
        <p:txBody>
          <a:bodyPr/>
          <a:lstStyle/>
          <a:p>
            <a:fld id="{F41A8779-BFFF-4071-8123-5744270CE29B}" type="datetime1">
              <a:rPr lang="ru-RU" smtClean="0">
                <a:solidFill>
                  <a:srgbClr val="000000"/>
                </a:solidFill>
              </a:rPr>
              <a:t>25.11.2017</a:t>
            </a:fld>
            <a:endParaRPr lang="ru-RU">
              <a:solidFill>
                <a:srgbClr val="000000"/>
              </a:solidFill>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36694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0516" y="4732733"/>
            <a:ext cx="8856984" cy="1477328"/>
          </a:xfrm>
          <a:prstGeom prst="rect">
            <a:avLst/>
          </a:prstGeom>
          <a:noFill/>
        </p:spPr>
        <p:txBody>
          <a:bodyPr wrap="square" rtlCol="0">
            <a:spAutoFit/>
          </a:bodyPr>
          <a:lstStyle/>
          <a:p>
            <a:r>
              <a:rPr lang="en-US" b="1" dirty="0">
                <a:effectLst/>
              </a:rPr>
              <a:t>We apply the </a:t>
            </a:r>
            <a:r>
              <a:rPr lang="en-US" b="1" dirty="0" smtClean="0">
                <a:effectLst/>
              </a:rPr>
              <a:t>improvements </a:t>
            </a:r>
            <a:r>
              <a:rPr lang="en-US" b="1" dirty="0">
                <a:effectLst/>
              </a:rPr>
              <a:t>elaborated above for AE such as </a:t>
            </a:r>
            <a:r>
              <a:rPr lang="en-US" b="1" dirty="0">
                <a:solidFill>
                  <a:srgbClr val="0000FF"/>
                </a:solidFill>
                <a:effectLst/>
              </a:rPr>
              <a:t>tied weights </a:t>
            </a:r>
            <a:r>
              <a:rPr lang="en-US" b="1" dirty="0">
                <a:effectLst/>
              </a:rPr>
              <a:t>and</a:t>
            </a:r>
          </a:p>
          <a:p>
            <a:r>
              <a:rPr lang="en-US" b="1" dirty="0">
                <a:effectLst/>
              </a:rPr>
              <a:t> stochastic gradient descent (</a:t>
            </a:r>
            <a:r>
              <a:rPr lang="en-US" b="1" dirty="0">
                <a:solidFill>
                  <a:srgbClr val="0000FF"/>
                </a:solidFill>
                <a:effectLst/>
              </a:rPr>
              <a:t>SGD) with Adam </a:t>
            </a:r>
            <a:r>
              <a:rPr lang="en-US" b="1" dirty="0" smtClean="0">
                <a:solidFill>
                  <a:srgbClr val="0000FF"/>
                </a:solidFill>
                <a:effectLst/>
              </a:rPr>
              <a:t>optimization</a:t>
            </a:r>
            <a:r>
              <a:rPr lang="en-US" b="1" dirty="0" smtClean="0">
                <a:effectLst/>
              </a:rPr>
              <a:t>.</a:t>
            </a:r>
          </a:p>
          <a:p>
            <a:r>
              <a:rPr lang="en-US" b="1" dirty="0">
                <a:effectLst/>
              </a:rPr>
              <a:t>The total number of CAE parameters is </a:t>
            </a:r>
            <a:r>
              <a:rPr lang="ru-RU" b="1" dirty="0">
                <a:effectLst/>
              </a:rPr>
              <a:t>315</a:t>
            </a:r>
            <a:r>
              <a:rPr lang="en-US" b="1" dirty="0" smtClean="0">
                <a:effectLst/>
              </a:rPr>
              <a:t> what is 5 </a:t>
            </a:r>
            <a:r>
              <a:rPr lang="en-US" b="1" dirty="0">
                <a:effectLst/>
              </a:rPr>
              <a:t>orders of magnitude less </a:t>
            </a:r>
            <a:r>
              <a:rPr lang="en-US" b="1" dirty="0" smtClean="0">
                <a:effectLst/>
              </a:rPr>
              <a:t>than for DNN AE and gives </a:t>
            </a:r>
            <a:r>
              <a:rPr lang="en-US" b="1" dirty="0">
                <a:effectLst/>
              </a:rPr>
              <a:t>significant gain in memory to store </a:t>
            </a:r>
            <a:r>
              <a:rPr lang="en-US" b="1" dirty="0" smtClean="0">
                <a:effectLst/>
              </a:rPr>
              <a:t>AE as well as </a:t>
            </a:r>
            <a:r>
              <a:rPr lang="en-US" b="1" dirty="0">
                <a:effectLst/>
              </a:rPr>
              <a:t>in training speed</a:t>
            </a:r>
            <a:endParaRPr lang="ru-RU" b="1" dirty="0">
              <a:effectLst/>
            </a:endParaRPr>
          </a:p>
        </p:txBody>
      </p:sp>
    </p:spTree>
    <p:extLst>
      <p:ext uri="{BB962C8B-B14F-4D97-AF65-F5344CB8AC3E}">
        <p14:creationId xmlns:p14="http://schemas.microsoft.com/office/powerpoint/2010/main" val="19497888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37AE9-C6DC-49C6-A445-A390B5763187}"/>
              </a:ext>
            </a:extLst>
          </p:cNvPr>
          <p:cNvSpPr>
            <a:spLocks noGrp="1"/>
          </p:cNvSpPr>
          <p:nvPr>
            <p:ph type="title"/>
          </p:nvPr>
        </p:nvSpPr>
        <p:spPr>
          <a:xfrm>
            <a:off x="-40872" y="332656"/>
            <a:ext cx="9144000" cy="648072"/>
          </a:xfrm>
        </p:spPr>
        <p:txBody>
          <a:bodyPr/>
          <a:lstStyle/>
          <a:p>
            <a:pPr algn="r"/>
            <a:r>
              <a:rPr lang="ru-RU" sz="3000" b="1" dirty="0" smtClean="0">
                <a:solidFill>
                  <a:srgbClr val="0000FF"/>
                </a:solidFill>
              </a:rPr>
              <a:t>Сравнительные результаты </a:t>
            </a:r>
            <a:br>
              <a:rPr lang="ru-RU" sz="3000" b="1" dirty="0" smtClean="0">
                <a:solidFill>
                  <a:srgbClr val="0000FF"/>
                </a:solidFill>
              </a:rPr>
            </a:br>
            <a:r>
              <a:rPr lang="ru-RU" sz="3000" b="1" dirty="0" smtClean="0">
                <a:solidFill>
                  <a:srgbClr val="0000FF"/>
                </a:solidFill>
              </a:rPr>
              <a:t>классификации протеинов</a:t>
            </a:r>
            <a:endParaRPr lang="ru-RU" sz="3000" b="1" dirty="0">
              <a:solidFill>
                <a:srgbClr val="0000FF"/>
              </a:solidFill>
            </a:endParaRPr>
          </a:p>
        </p:txBody>
      </p:sp>
      <p:graphicFrame>
        <p:nvGraphicFramePr>
          <p:cNvPr id="7" name="Table 6">
            <a:extLst>
              <a:ext uri="{FF2B5EF4-FFF2-40B4-BE49-F238E27FC236}">
                <a16:creationId xmlns="" xmlns:a16="http://schemas.microsoft.com/office/drawing/2014/main" id="{E7E87AB5-C9A3-4D2F-81AD-8BF1D1303C3E}"/>
              </a:ext>
            </a:extLst>
          </p:cNvPr>
          <p:cNvGraphicFramePr>
            <a:graphicFrameLocks noGrp="1"/>
          </p:cNvGraphicFramePr>
          <p:nvPr>
            <p:extLst>
              <p:ext uri="{D42A27DB-BD31-4B8C-83A1-F6EECF244321}">
                <p14:modId xmlns:p14="http://schemas.microsoft.com/office/powerpoint/2010/main" val="1658580335"/>
              </p:ext>
            </p:extLst>
          </p:nvPr>
        </p:nvGraphicFramePr>
        <p:xfrm>
          <a:off x="1619672" y="1340768"/>
          <a:ext cx="5445205" cy="1828800"/>
        </p:xfrm>
        <a:graphic>
          <a:graphicData uri="http://schemas.openxmlformats.org/drawingml/2006/table">
            <a:tbl>
              <a:tblPr firstRow="1" bandRow="1">
                <a:tableStyleId>{BC89EF96-8CEA-46FF-86C4-4CE0E7609802}</a:tableStyleId>
              </a:tblPr>
              <a:tblGrid>
                <a:gridCol w="2327245">
                  <a:extLst>
                    <a:ext uri="{9D8B030D-6E8A-4147-A177-3AD203B41FA5}">
                      <a16:colId xmlns="" xmlns:a16="http://schemas.microsoft.com/office/drawing/2014/main" val="2905493377"/>
                    </a:ext>
                  </a:extLst>
                </a:gridCol>
                <a:gridCol w="1680590">
                  <a:extLst>
                    <a:ext uri="{9D8B030D-6E8A-4147-A177-3AD203B41FA5}">
                      <a16:colId xmlns="" xmlns:a16="http://schemas.microsoft.com/office/drawing/2014/main" val="337232474"/>
                    </a:ext>
                  </a:extLst>
                </a:gridCol>
                <a:gridCol w="1437370">
                  <a:extLst>
                    <a:ext uri="{9D8B030D-6E8A-4147-A177-3AD203B41FA5}">
                      <a16:colId xmlns="" xmlns:a16="http://schemas.microsoft.com/office/drawing/2014/main" val="81587531"/>
                    </a:ext>
                  </a:extLst>
                </a:gridCol>
              </a:tblGrid>
              <a:tr h="360040">
                <a:tc>
                  <a:txBody>
                    <a:bodyPr/>
                    <a:lstStyle/>
                    <a:p>
                      <a:r>
                        <a:rPr lang="en-US" dirty="0"/>
                        <a:t>Parameter</a:t>
                      </a:r>
                      <a:endParaRPr lang="ru-RU" dirty="0"/>
                    </a:p>
                  </a:txBody>
                  <a:tcPr marL="68580" marR="68580"/>
                </a:tc>
                <a:tc>
                  <a:txBody>
                    <a:bodyPr/>
                    <a:lstStyle/>
                    <a:p>
                      <a:r>
                        <a:rPr lang="en-US" dirty="0"/>
                        <a:t>CNN</a:t>
                      </a:r>
                      <a:endParaRPr lang="ru-RU" dirty="0"/>
                    </a:p>
                  </a:txBody>
                  <a:tcPr marL="68580" marR="68580"/>
                </a:tc>
                <a:tc>
                  <a:txBody>
                    <a:bodyPr/>
                    <a:lstStyle/>
                    <a:p>
                      <a:r>
                        <a:rPr lang="en-US" dirty="0"/>
                        <a:t>DNN</a:t>
                      </a:r>
                      <a:endParaRPr lang="ru-RU" dirty="0"/>
                    </a:p>
                  </a:txBody>
                  <a:tcPr marL="68580" marR="68580"/>
                </a:tc>
                <a:extLst>
                  <a:ext uri="{0D108BD9-81ED-4DB2-BD59-A6C34878D82A}">
                    <a16:rowId xmlns="" xmlns:a16="http://schemas.microsoft.com/office/drawing/2014/main" val="1235312381"/>
                  </a:ext>
                </a:extLst>
              </a:tr>
              <a:tr h="360040">
                <a:tc>
                  <a:txBody>
                    <a:bodyPr/>
                    <a:lstStyle/>
                    <a:p>
                      <a:r>
                        <a:rPr lang="en-US" dirty="0"/>
                        <a:t>Model size </a:t>
                      </a:r>
                      <a:r>
                        <a:rPr lang="ru-RU" dirty="0"/>
                        <a:t>(</a:t>
                      </a:r>
                      <a:r>
                        <a:rPr lang="en-US" dirty="0"/>
                        <a:t>MB</a:t>
                      </a:r>
                      <a:r>
                        <a:rPr lang="ru-RU" dirty="0"/>
                        <a:t>)</a:t>
                      </a:r>
                    </a:p>
                  </a:txBody>
                  <a:tcPr marL="68580" marR="68580"/>
                </a:tc>
                <a:tc>
                  <a:txBody>
                    <a:bodyPr/>
                    <a:lstStyle/>
                    <a:p>
                      <a:r>
                        <a:rPr lang="ru-RU" dirty="0"/>
                        <a:t>3</a:t>
                      </a:r>
                    </a:p>
                  </a:txBody>
                  <a:tcPr marL="68580" marR="68580"/>
                </a:tc>
                <a:tc>
                  <a:txBody>
                    <a:bodyPr/>
                    <a:lstStyle/>
                    <a:p>
                      <a:r>
                        <a:rPr lang="ru-RU" dirty="0"/>
                        <a:t>66</a:t>
                      </a:r>
                    </a:p>
                  </a:txBody>
                  <a:tcPr marL="68580" marR="68580"/>
                </a:tc>
                <a:extLst>
                  <a:ext uri="{0D108BD9-81ED-4DB2-BD59-A6C34878D82A}">
                    <a16:rowId xmlns="" xmlns:a16="http://schemas.microsoft.com/office/drawing/2014/main" val="2694068783"/>
                  </a:ext>
                </a:extLst>
              </a:tr>
              <a:tr h="360040">
                <a:tc>
                  <a:txBody>
                    <a:bodyPr/>
                    <a:lstStyle/>
                    <a:p>
                      <a:r>
                        <a:rPr lang="en-US" dirty="0"/>
                        <a:t>Total epochs number</a:t>
                      </a:r>
                      <a:endParaRPr lang="ru-RU" dirty="0"/>
                    </a:p>
                  </a:txBody>
                  <a:tcPr marL="68580" marR="68580"/>
                </a:tc>
                <a:tc>
                  <a:txBody>
                    <a:bodyPr/>
                    <a:lstStyle/>
                    <a:p>
                      <a:r>
                        <a:rPr lang="ru-RU" dirty="0"/>
                        <a:t>150</a:t>
                      </a:r>
                    </a:p>
                  </a:txBody>
                  <a:tcPr marL="68580" marR="68580"/>
                </a:tc>
                <a:tc>
                  <a:txBody>
                    <a:bodyPr/>
                    <a:lstStyle/>
                    <a:p>
                      <a:r>
                        <a:rPr lang="ru-RU" dirty="0"/>
                        <a:t>400</a:t>
                      </a:r>
                    </a:p>
                  </a:txBody>
                  <a:tcPr marL="68580" marR="68580"/>
                </a:tc>
                <a:extLst>
                  <a:ext uri="{0D108BD9-81ED-4DB2-BD59-A6C34878D82A}">
                    <a16:rowId xmlns="" xmlns:a16="http://schemas.microsoft.com/office/drawing/2014/main" val="320731497"/>
                  </a:ext>
                </a:extLst>
              </a:tr>
              <a:tr h="360040">
                <a:tc>
                  <a:txBody>
                    <a:bodyPr/>
                    <a:lstStyle/>
                    <a:p>
                      <a:r>
                        <a:rPr lang="en-US" dirty="0"/>
                        <a:t>Epoch time </a:t>
                      </a:r>
                      <a:r>
                        <a:rPr lang="ru-RU" dirty="0"/>
                        <a:t>(</a:t>
                      </a:r>
                      <a:r>
                        <a:rPr lang="en-US" dirty="0"/>
                        <a:t>s</a:t>
                      </a:r>
                      <a:r>
                        <a:rPr lang="ru-RU" dirty="0"/>
                        <a:t>)</a:t>
                      </a:r>
                    </a:p>
                  </a:txBody>
                  <a:tcPr marL="68580" marR="68580"/>
                </a:tc>
                <a:tc>
                  <a:txBody>
                    <a:bodyPr/>
                    <a:lstStyle/>
                    <a:p>
                      <a:r>
                        <a:rPr lang="ru-RU" dirty="0"/>
                        <a:t>1</a:t>
                      </a:r>
                    </a:p>
                  </a:txBody>
                  <a:tcPr marL="68580" marR="68580"/>
                </a:tc>
                <a:tc>
                  <a:txBody>
                    <a:bodyPr/>
                    <a:lstStyle/>
                    <a:p>
                      <a:r>
                        <a:rPr lang="ru-RU" dirty="0"/>
                        <a:t>0.2</a:t>
                      </a:r>
                    </a:p>
                  </a:txBody>
                  <a:tcPr marL="68580" marR="68580"/>
                </a:tc>
                <a:extLst>
                  <a:ext uri="{0D108BD9-81ED-4DB2-BD59-A6C34878D82A}">
                    <a16:rowId xmlns="" xmlns:a16="http://schemas.microsoft.com/office/drawing/2014/main" val="1385201206"/>
                  </a:ext>
                </a:extLst>
              </a:tr>
              <a:tr h="360040">
                <a:tc>
                  <a:txBody>
                    <a:bodyPr/>
                    <a:lstStyle/>
                    <a:p>
                      <a:r>
                        <a:rPr lang="en-US" dirty="0"/>
                        <a:t>Training time </a:t>
                      </a:r>
                      <a:r>
                        <a:rPr lang="ru-RU" dirty="0"/>
                        <a:t>(</a:t>
                      </a:r>
                      <a:r>
                        <a:rPr lang="en-US" dirty="0"/>
                        <a:t>s</a:t>
                      </a:r>
                      <a:r>
                        <a:rPr lang="ru-RU" dirty="0"/>
                        <a:t>)</a:t>
                      </a:r>
                    </a:p>
                  </a:txBody>
                  <a:tcPr marL="68580" marR="68580"/>
                </a:tc>
                <a:tc>
                  <a:txBody>
                    <a:bodyPr/>
                    <a:lstStyle/>
                    <a:p>
                      <a:r>
                        <a:rPr lang="ru-RU" dirty="0"/>
                        <a:t>69</a:t>
                      </a:r>
                    </a:p>
                  </a:txBody>
                  <a:tcPr marL="68580" marR="68580"/>
                </a:tc>
                <a:tc>
                  <a:txBody>
                    <a:bodyPr/>
                    <a:lstStyle/>
                    <a:p>
                      <a:r>
                        <a:rPr lang="ru-RU" dirty="0"/>
                        <a:t>84</a:t>
                      </a:r>
                    </a:p>
                  </a:txBody>
                  <a:tcPr marL="68580" marR="68580"/>
                </a:tc>
                <a:extLst>
                  <a:ext uri="{0D108BD9-81ED-4DB2-BD59-A6C34878D82A}">
                    <a16:rowId xmlns="" xmlns:a16="http://schemas.microsoft.com/office/drawing/2014/main" val="2846303075"/>
                  </a:ext>
                </a:extLst>
              </a:tr>
            </a:tbl>
          </a:graphicData>
        </a:graphic>
      </p:graphicFrame>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895" y="3080508"/>
            <a:ext cx="6531494" cy="168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872" y="5157192"/>
            <a:ext cx="9144000" cy="1200329"/>
          </a:xfrm>
          <a:prstGeom prst="rect">
            <a:avLst/>
          </a:prstGeom>
          <a:noFill/>
        </p:spPr>
        <p:txBody>
          <a:bodyPr wrap="square" rtlCol="0">
            <a:spAutoFit/>
          </a:bodyPr>
          <a:lstStyle/>
          <a:p>
            <a:r>
              <a:rPr lang="en-US" dirty="0">
                <a:effectLst/>
              </a:rPr>
              <a:t>One can see </a:t>
            </a:r>
            <a:r>
              <a:rPr lang="en-US" dirty="0" smtClean="0">
                <a:effectLst/>
              </a:rPr>
              <a:t>advantages </a:t>
            </a:r>
            <a:r>
              <a:rPr lang="en-US" dirty="0">
                <a:effectLst/>
              </a:rPr>
              <a:t>of convolutional network </a:t>
            </a:r>
            <a:r>
              <a:rPr lang="en-US" dirty="0" smtClean="0">
                <a:effectLst/>
              </a:rPr>
              <a:t>comparing to DNN</a:t>
            </a:r>
            <a:r>
              <a:rPr lang="en-US" dirty="0">
                <a:effectLst/>
              </a:rPr>
              <a:t>. </a:t>
            </a:r>
            <a:r>
              <a:rPr lang="en-US" dirty="0" smtClean="0">
                <a:effectLst/>
              </a:rPr>
              <a:t>With the same efficiency CNN </a:t>
            </a:r>
            <a:r>
              <a:rPr lang="en-US" dirty="0">
                <a:effectLst/>
              </a:rPr>
              <a:t>takes 22 times less </a:t>
            </a:r>
            <a:r>
              <a:rPr lang="en-US" dirty="0" smtClean="0">
                <a:effectLst/>
              </a:rPr>
              <a:t>memory, while its </a:t>
            </a:r>
            <a:r>
              <a:rPr lang="en-US" dirty="0">
                <a:effectLst/>
              </a:rPr>
              <a:t>training </a:t>
            </a:r>
            <a:r>
              <a:rPr lang="en-US" dirty="0" smtClean="0">
                <a:effectLst/>
              </a:rPr>
              <a:t>time is faster. </a:t>
            </a:r>
          </a:p>
          <a:p>
            <a:r>
              <a:rPr lang="en-US" dirty="0" smtClean="0">
                <a:effectLst/>
              </a:rPr>
              <a:t>Besides these results demonstrate the </a:t>
            </a:r>
            <a:r>
              <a:rPr lang="en-US" dirty="0">
                <a:effectLst/>
              </a:rPr>
              <a:t>overwhelming superiority </a:t>
            </a:r>
            <a:r>
              <a:rPr lang="en-US" dirty="0" smtClean="0">
                <a:effectLst/>
              </a:rPr>
              <a:t>of the deep approach in the solution </a:t>
            </a:r>
            <a:r>
              <a:rPr lang="en-US" dirty="0">
                <a:effectLst/>
              </a:rPr>
              <a:t>of protein </a:t>
            </a:r>
            <a:r>
              <a:rPr lang="en-US" dirty="0" smtClean="0">
                <a:effectLst/>
              </a:rPr>
              <a:t>classification problem. </a:t>
            </a:r>
            <a:endParaRPr lang="ru-RU" dirty="0">
              <a:effectLst/>
            </a:endParaRPr>
          </a:p>
        </p:txBody>
      </p:sp>
      <p:sp>
        <p:nvSpPr>
          <p:cNvPr id="4" name="TextBox 3"/>
          <p:cNvSpPr txBox="1"/>
          <p:nvPr/>
        </p:nvSpPr>
        <p:spPr>
          <a:xfrm>
            <a:off x="747647" y="2937418"/>
            <a:ext cx="400110" cy="1296144"/>
          </a:xfrm>
          <a:prstGeom prst="rect">
            <a:avLst/>
          </a:prstGeom>
          <a:noFill/>
        </p:spPr>
        <p:txBody>
          <a:bodyPr vert="vert270" wrap="square" rtlCol="0">
            <a:spAutoFit/>
          </a:bodyPr>
          <a:lstStyle/>
          <a:p>
            <a:r>
              <a:rPr lang="en-US" sz="1400" b="1" dirty="0">
                <a:effectLst/>
              </a:rPr>
              <a:t>Efficiency %</a:t>
            </a:r>
          </a:p>
        </p:txBody>
      </p:sp>
      <p:sp>
        <p:nvSpPr>
          <p:cNvPr id="5" name="TextBox 4"/>
          <p:cNvSpPr txBox="1"/>
          <p:nvPr/>
        </p:nvSpPr>
        <p:spPr>
          <a:xfrm>
            <a:off x="7380312" y="4239664"/>
            <a:ext cx="1372492" cy="276999"/>
          </a:xfrm>
          <a:prstGeom prst="rect">
            <a:avLst/>
          </a:prstGeom>
          <a:noFill/>
        </p:spPr>
        <p:txBody>
          <a:bodyPr wrap="none" rtlCol="0">
            <a:spAutoFit/>
          </a:bodyPr>
          <a:lstStyle/>
          <a:p>
            <a:r>
              <a:rPr lang="en-US" sz="1200" b="1" dirty="0">
                <a:effectLst/>
              </a:rPr>
              <a:t>Number of sorts</a:t>
            </a:r>
            <a:endParaRPr lang="ru-RU" sz="1200" b="1" dirty="0">
              <a:effectLst/>
            </a:endParaRPr>
          </a:p>
        </p:txBody>
      </p:sp>
      <p:sp>
        <p:nvSpPr>
          <p:cNvPr id="6" name="TextBox 5"/>
          <p:cNvSpPr txBox="1"/>
          <p:nvPr/>
        </p:nvSpPr>
        <p:spPr>
          <a:xfrm>
            <a:off x="1110748" y="4769570"/>
            <a:ext cx="6840760" cy="338554"/>
          </a:xfrm>
          <a:prstGeom prst="rect">
            <a:avLst/>
          </a:prstGeom>
          <a:noFill/>
        </p:spPr>
        <p:txBody>
          <a:bodyPr wrap="square" rtlCol="0">
            <a:spAutoFit/>
          </a:bodyPr>
          <a:lstStyle/>
          <a:p>
            <a:r>
              <a:rPr lang="en-US" sz="1600" dirty="0">
                <a:solidFill>
                  <a:srgbClr val="0000FF"/>
                </a:solidFill>
                <a:effectLst/>
              </a:rPr>
              <a:t>Classification efficiency vs</a:t>
            </a:r>
            <a:r>
              <a:rPr lang="ru-RU" sz="1600" dirty="0">
                <a:solidFill>
                  <a:srgbClr val="0000FF"/>
                </a:solidFill>
                <a:effectLst/>
              </a:rPr>
              <a:t> </a:t>
            </a:r>
            <a:r>
              <a:rPr lang="en-US" sz="1600" dirty="0">
                <a:solidFill>
                  <a:srgbClr val="0000FF"/>
                </a:solidFill>
                <a:effectLst/>
              </a:rPr>
              <a:t>sort </a:t>
            </a:r>
            <a:r>
              <a:rPr lang="en-US" sz="1600" dirty="0" smtClean="0">
                <a:solidFill>
                  <a:srgbClr val="0000FF"/>
                </a:solidFill>
                <a:effectLst/>
              </a:rPr>
              <a:t>numbers </a:t>
            </a:r>
            <a:r>
              <a:rPr lang="en-US" sz="1600" dirty="0">
                <a:solidFill>
                  <a:srgbClr val="0000FF"/>
                </a:solidFill>
                <a:effectLst/>
              </a:rPr>
              <a:t>(</a:t>
            </a:r>
            <a:r>
              <a:rPr lang="en-US" sz="1600" dirty="0" smtClean="0">
                <a:solidFill>
                  <a:srgbClr val="0000FF"/>
                </a:solidFill>
                <a:effectLst/>
              </a:rPr>
              <a:t>the same for CNN and DNN) </a:t>
            </a:r>
            <a:endParaRPr lang="ru-RU" sz="1600" dirty="0">
              <a:solidFill>
                <a:srgbClr val="0000FF"/>
              </a:solidFill>
              <a:effectLst/>
            </a:endParaRPr>
          </a:p>
        </p:txBody>
      </p:sp>
      <p:sp>
        <p:nvSpPr>
          <p:cNvPr id="8" name="Нижний колонтитул 7"/>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9" name="Номер слайда 8"/>
          <p:cNvSpPr>
            <a:spLocks noGrp="1"/>
          </p:cNvSpPr>
          <p:nvPr>
            <p:ph type="sldNum" sz="quarter" idx="11"/>
          </p:nvPr>
        </p:nvSpPr>
        <p:spPr/>
        <p:txBody>
          <a:bodyPr/>
          <a:lstStyle/>
          <a:p>
            <a:fld id="{88250E39-18FE-45A2-A9F7-DB9C62EA7E6B}" type="slidenum">
              <a:rPr lang="ru-RU" smtClean="0">
                <a:solidFill>
                  <a:srgbClr val="000000"/>
                </a:solidFill>
              </a:rPr>
              <a:pPr/>
              <a:t>26</a:t>
            </a:fld>
            <a:endParaRPr lang="ru-RU">
              <a:solidFill>
                <a:srgbClr val="000000"/>
              </a:solidFill>
            </a:endParaRPr>
          </a:p>
        </p:txBody>
      </p:sp>
      <p:sp>
        <p:nvSpPr>
          <p:cNvPr id="10" name="Дата 9"/>
          <p:cNvSpPr>
            <a:spLocks noGrp="1"/>
          </p:cNvSpPr>
          <p:nvPr>
            <p:ph type="dt" sz="half" idx="12"/>
          </p:nvPr>
        </p:nvSpPr>
        <p:spPr/>
        <p:txBody>
          <a:bodyPr/>
          <a:lstStyle/>
          <a:p>
            <a:fld id="{6EEF7572-D390-44CE-A70F-B864591B31E0}"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3669888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2C6BBD5-9FCC-41A9-B9C0-D9F8235F7D90}"/>
              </a:ext>
            </a:extLst>
          </p:cNvPr>
          <p:cNvSpPr>
            <a:spLocks noGrp="1"/>
          </p:cNvSpPr>
          <p:nvPr>
            <p:ph idx="1"/>
          </p:nvPr>
        </p:nvSpPr>
        <p:spPr>
          <a:xfrm>
            <a:off x="0" y="1293636"/>
            <a:ext cx="9144000" cy="5546108"/>
          </a:xfrm>
        </p:spPr>
        <p:txBody>
          <a:bodyPr>
            <a:normAutofit fontScale="47500" lnSpcReduction="20000"/>
          </a:bodyPr>
          <a:lstStyle/>
          <a:p>
            <a:pPr marL="0" indent="0">
              <a:buNone/>
            </a:pPr>
            <a:r>
              <a:rPr lang="en-US" sz="3800" b="1" dirty="0"/>
              <a:t>Classification model is developed on notebook Dell Vostro </a:t>
            </a:r>
            <a:r>
              <a:rPr lang="ru-RU" sz="3800" b="1" dirty="0"/>
              <a:t>5480 </a:t>
            </a:r>
            <a:r>
              <a:rPr lang="en-US" sz="3800" b="1" dirty="0"/>
              <a:t>with</a:t>
            </a:r>
            <a:r>
              <a:rPr lang="ru-RU" sz="3800" b="1" dirty="0"/>
              <a:t> </a:t>
            </a:r>
            <a:r>
              <a:rPr lang="en-US" sz="3800" b="1" dirty="0"/>
              <a:t>hardware</a:t>
            </a:r>
            <a:r>
              <a:rPr lang="ru-RU" sz="3800" b="1" dirty="0"/>
              <a:t>:</a:t>
            </a:r>
          </a:p>
          <a:p>
            <a:pPr lvl="0"/>
            <a:r>
              <a:rPr lang="en-US" sz="3800" b="1" dirty="0"/>
              <a:t>CPU</a:t>
            </a:r>
            <a:r>
              <a:rPr lang="en-US" sz="3800" b="1" i="1" dirty="0"/>
              <a:t>: </a:t>
            </a:r>
            <a:r>
              <a:rPr lang="en-US" sz="3800" b="1" dirty="0"/>
              <a:t>Intel Core i3-4500U @ 1.70 GHz (4 cores);</a:t>
            </a:r>
            <a:endParaRPr lang="ru-RU" sz="3800" b="1" dirty="0"/>
          </a:p>
          <a:p>
            <a:pPr lvl="0"/>
            <a:r>
              <a:rPr lang="en-US" sz="3800" b="1" dirty="0"/>
              <a:t>RAM</a:t>
            </a:r>
            <a:r>
              <a:rPr lang="en-US" sz="3800" b="1" i="1" dirty="0"/>
              <a:t>: </a:t>
            </a:r>
            <a:r>
              <a:rPr lang="en-US" sz="3800" b="1" dirty="0"/>
              <a:t>4096</a:t>
            </a:r>
            <a:r>
              <a:rPr lang="en-US" sz="3800" b="1" i="1" dirty="0"/>
              <a:t> </a:t>
            </a:r>
            <a:r>
              <a:rPr lang="en-US" sz="3800" b="1" dirty="0"/>
              <a:t>MB;</a:t>
            </a:r>
            <a:endParaRPr lang="ru-RU" sz="3800" b="1" dirty="0"/>
          </a:p>
          <a:p>
            <a:pPr lvl="0"/>
            <a:r>
              <a:rPr lang="en-US" sz="3800" b="1" dirty="0"/>
              <a:t>Graphic</a:t>
            </a:r>
            <a:r>
              <a:rPr lang="en-US" sz="3800" b="1" i="1" dirty="0"/>
              <a:t>: </a:t>
            </a:r>
            <a:r>
              <a:rPr lang="en-US" sz="3800" b="1" dirty="0"/>
              <a:t>Intel HD Graphics 4400.</a:t>
            </a:r>
          </a:p>
          <a:p>
            <a:pPr marL="0" lvl="0" indent="0">
              <a:buNone/>
            </a:pPr>
            <a:r>
              <a:rPr lang="en-US" sz="3800" dirty="0">
                <a:solidFill>
                  <a:srgbClr val="C00000"/>
                </a:solidFill>
              </a:rPr>
              <a:t>One training epoch for convolutional </a:t>
            </a:r>
            <a:r>
              <a:rPr lang="en-US" sz="3800" dirty="0" err="1">
                <a:solidFill>
                  <a:srgbClr val="C00000"/>
                </a:solidFill>
              </a:rPr>
              <a:t>autoencoder</a:t>
            </a:r>
            <a:r>
              <a:rPr lang="en-US" sz="3800" dirty="0">
                <a:solidFill>
                  <a:srgbClr val="C00000"/>
                </a:solidFill>
              </a:rPr>
              <a:t> takes </a:t>
            </a:r>
            <a:r>
              <a:rPr lang="ru-RU" sz="3800" dirty="0">
                <a:solidFill>
                  <a:srgbClr val="C00000"/>
                </a:solidFill>
              </a:rPr>
              <a:t>70 – 80</a:t>
            </a:r>
            <a:r>
              <a:rPr lang="en-US" sz="3800" dirty="0">
                <a:solidFill>
                  <a:srgbClr val="C00000"/>
                </a:solidFill>
              </a:rPr>
              <a:t> sec, </a:t>
            </a:r>
          </a:p>
          <a:p>
            <a:pPr marL="0" lvl="0" indent="0">
              <a:buNone/>
            </a:pPr>
            <a:r>
              <a:rPr lang="en-US" sz="3800" dirty="0">
                <a:solidFill>
                  <a:srgbClr val="0000FF"/>
                </a:solidFill>
              </a:rPr>
              <a:t>but operating in the cloud </a:t>
            </a:r>
            <a:r>
              <a:rPr lang="en-US" sz="3800" dirty="0" smtClean="0">
                <a:solidFill>
                  <a:srgbClr val="0000FF"/>
                </a:solidFill>
              </a:rPr>
              <a:t>service </a:t>
            </a:r>
            <a:r>
              <a:rPr lang="en-US" sz="3800" dirty="0">
                <a:solidFill>
                  <a:srgbClr val="0000FF"/>
                </a:solidFill>
              </a:rPr>
              <a:t>facilities provided by </a:t>
            </a:r>
            <a:r>
              <a:rPr lang="en-US" sz="3800" dirty="0" err="1" smtClean="0">
                <a:solidFill>
                  <a:srgbClr val="0000FF"/>
                </a:solidFill>
              </a:rPr>
              <a:t>HybriLIT</a:t>
            </a:r>
            <a:r>
              <a:rPr lang="en-US" sz="3800" dirty="0" smtClean="0">
                <a:solidFill>
                  <a:srgbClr val="0000FF"/>
                </a:solidFill>
              </a:rPr>
              <a:t> using </a:t>
            </a:r>
            <a:r>
              <a:rPr lang="en-US" sz="3800" dirty="0" err="1">
                <a:solidFill>
                  <a:srgbClr val="0000FF"/>
                </a:solidFill>
              </a:rPr>
              <a:t>TensorFlow</a:t>
            </a:r>
            <a:r>
              <a:rPr lang="en-US" sz="3800" dirty="0">
                <a:solidFill>
                  <a:srgbClr val="0000FF"/>
                </a:solidFill>
              </a:rPr>
              <a:t> and </a:t>
            </a:r>
            <a:r>
              <a:rPr lang="en-US" sz="3800" dirty="0" err="1">
                <a:solidFill>
                  <a:srgbClr val="0000FF"/>
                </a:solidFill>
              </a:rPr>
              <a:t>Keras</a:t>
            </a:r>
            <a:r>
              <a:rPr lang="en-US" sz="3800" dirty="0">
                <a:solidFill>
                  <a:srgbClr val="0000FF"/>
                </a:solidFill>
              </a:rPr>
              <a:t> we have: </a:t>
            </a:r>
          </a:p>
          <a:p>
            <a:pPr marL="0" lvl="0" indent="0">
              <a:buNone/>
            </a:pPr>
            <a:r>
              <a:rPr lang="en-US" sz="3800" dirty="0" err="1">
                <a:solidFill>
                  <a:srgbClr val="C00000"/>
                </a:solidFill>
              </a:rPr>
              <a:t>Nvidia</a:t>
            </a:r>
            <a:r>
              <a:rPr lang="en-US" sz="3800" dirty="0">
                <a:solidFill>
                  <a:srgbClr val="C00000"/>
                </a:solidFill>
              </a:rPr>
              <a:t> K80 + </a:t>
            </a:r>
            <a:r>
              <a:rPr lang="en-US" sz="3800" dirty="0" err="1">
                <a:solidFill>
                  <a:srgbClr val="C00000"/>
                </a:solidFill>
              </a:rPr>
              <a:t>Keras</a:t>
            </a:r>
            <a:r>
              <a:rPr lang="en-US" sz="3800" dirty="0">
                <a:solidFill>
                  <a:srgbClr val="C00000"/>
                </a:solidFill>
              </a:rPr>
              <a:t> + </a:t>
            </a:r>
            <a:r>
              <a:rPr lang="en-US" sz="3800" dirty="0" err="1">
                <a:solidFill>
                  <a:srgbClr val="C00000"/>
                </a:solidFill>
              </a:rPr>
              <a:t>TensorFlow</a:t>
            </a:r>
            <a:r>
              <a:rPr lang="en-US" sz="3800" dirty="0">
                <a:solidFill>
                  <a:srgbClr val="C00000"/>
                </a:solidFill>
              </a:rPr>
              <a:t> = it takes </a:t>
            </a:r>
            <a:r>
              <a:rPr lang="en-US" sz="3800" b="1" dirty="0">
                <a:solidFill>
                  <a:srgbClr val="C00000"/>
                </a:solidFill>
              </a:rPr>
              <a:t>only 1 sec for 1 training epoch </a:t>
            </a:r>
            <a:endParaRPr lang="ru-RU" sz="3800" b="1" dirty="0">
              <a:solidFill>
                <a:srgbClr val="C00000"/>
              </a:solidFill>
            </a:endParaRPr>
          </a:p>
          <a:p>
            <a:pPr marL="0" lvl="0" indent="0">
              <a:buNone/>
            </a:pPr>
            <a:endParaRPr lang="en-US" sz="2900" b="1" dirty="0">
              <a:solidFill>
                <a:srgbClr val="0000FF"/>
              </a:solidFill>
            </a:endParaRPr>
          </a:p>
          <a:p>
            <a:pPr marL="0" lvl="0" indent="0">
              <a:lnSpc>
                <a:spcPct val="120000"/>
              </a:lnSpc>
              <a:spcBef>
                <a:spcPts val="0"/>
              </a:spcBef>
              <a:buNone/>
            </a:pPr>
            <a:r>
              <a:rPr lang="en-US" sz="4000" b="1" dirty="0" smtClean="0">
                <a:solidFill>
                  <a:srgbClr val="0000FF"/>
                </a:solidFill>
              </a:rPr>
              <a:t>     </a:t>
            </a:r>
            <a:r>
              <a:rPr lang="en-US" sz="4000" b="1" dirty="0" err="1" smtClean="0">
                <a:solidFill>
                  <a:srgbClr val="0000FF"/>
                </a:solidFill>
              </a:rPr>
              <a:t>TensorFlow</a:t>
            </a:r>
            <a:r>
              <a:rPr lang="en-US" sz="4000" dirty="0" smtClean="0"/>
              <a:t> </a:t>
            </a:r>
            <a:r>
              <a:rPr lang="en-US" sz="4000" dirty="0"/>
              <a:t>is an open source software library for numerical computation using data flow graphs. Nodes in the graph represent mathematical operations, while the graph edges represent the multidimensional data arrays (tensors) communicated between them. </a:t>
            </a:r>
            <a:r>
              <a:rPr lang="en-US" sz="4000" dirty="0" err="1"/>
              <a:t>TensorFlow</a:t>
            </a:r>
            <a:r>
              <a:rPr lang="en-US" sz="4000" dirty="0"/>
              <a:t>  can do calculations in parallel by installing required drivers and define special flags. To install GPU version, user must add «</a:t>
            </a:r>
            <a:r>
              <a:rPr lang="en-US" sz="4000" dirty="0" err="1"/>
              <a:t>gpu</a:t>
            </a:r>
            <a:r>
              <a:rPr lang="en-US" sz="4000" dirty="0"/>
              <a:t>» postfix after the name of package. </a:t>
            </a:r>
            <a:r>
              <a:rPr lang="en-US" sz="4000" dirty="0" smtClean="0"/>
              <a:t>             </a:t>
            </a:r>
          </a:p>
          <a:p>
            <a:pPr marL="0" lvl="0" indent="0">
              <a:lnSpc>
                <a:spcPct val="120000"/>
              </a:lnSpc>
              <a:spcBef>
                <a:spcPts val="0"/>
              </a:spcBef>
              <a:buNone/>
            </a:pPr>
            <a:r>
              <a:rPr lang="en-US" sz="4000" b="1" dirty="0" smtClean="0">
                <a:solidFill>
                  <a:srgbClr val="0000FF"/>
                </a:solidFill>
              </a:rPr>
              <a:t>        </a:t>
            </a:r>
            <a:r>
              <a:rPr lang="en-US" sz="4000" b="1" dirty="0" err="1" smtClean="0">
                <a:solidFill>
                  <a:srgbClr val="0000FF"/>
                </a:solidFill>
              </a:rPr>
              <a:t>Keras</a:t>
            </a:r>
            <a:r>
              <a:rPr lang="en-US" sz="4000" dirty="0" smtClean="0"/>
              <a:t> </a:t>
            </a:r>
            <a:r>
              <a:rPr lang="en-US" sz="4000" dirty="0"/>
              <a:t>is the Python Deep Learning </a:t>
            </a:r>
            <a:r>
              <a:rPr lang="en-US" sz="4000" dirty="0" smtClean="0"/>
              <a:t>library, which is a </a:t>
            </a:r>
            <a:r>
              <a:rPr lang="en-US" sz="4000" dirty="0"/>
              <a:t>high-level API that uses </a:t>
            </a:r>
            <a:r>
              <a:rPr lang="en-US" sz="4000" dirty="0" err="1"/>
              <a:t>TensorFlow</a:t>
            </a:r>
            <a:r>
              <a:rPr lang="en-US" sz="4000" dirty="0"/>
              <a:t> as </a:t>
            </a:r>
            <a:r>
              <a:rPr lang="en-US" sz="4000" dirty="0" smtClean="0"/>
              <a:t>a backend</a:t>
            </a:r>
            <a:endParaRPr lang="en-US" sz="4000" dirty="0"/>
          </a:p>
          <a:p>
            <a:pPr marL="0" lvl="0" indent="0">
              <a:lnSpc>
                <a:spcPct val="170000"/>
              </a:lnSpc>
              <a:buNone/>
            </a:pPr>
            <a:endParaRPr lang="en-US" sz="2900" dirty="0"/>
          </a:p>
          <a:p>
            <a:pPr marL="0" lvl="0" indent="0">
              <a:lnSpc>
                <a:spcPct val="170000"/>
              </a:lnSpc>
              <a:buNone/>
            </a:pPr>
            <a:endParaRPr lang="en-US" sz="2900" dirty="0"/>
          </a:p>
          <a:p>
            <a:pPr marL="0" lvl="0" indent="0">
              <a:buNone/>
            </a:pPr>
            <a:endParaRPr lang="en-US" sz="2400" dirty="0"/>
          </a:p>
        </p:txBody>
      </p:sp>
      <p:sp>
        <p:nvSpPr>
          <p:cNvPr id="5" name="Title 4">
            <a:extLst>
              <a:ext uri="{FF2B5EF4-FFF2-40B4-BE49-F238E27FC236}">
                <a16:creationId xmlns:a16="http://schemas.microsoft.com/office/drawing/2014/main" xmlns="" id="{F772600F-2D70-483C-AB4B-DF48DB99B7B1}"/>
              </a:ext>
            </a:extLst>
          </p:cNvPr>
          <p:cNvSpPr>
            <a:spLocks noGrp="1"/>
          </p:cNvSpPr>
          <p:nvPr>
            <p:ph type="title"/>
          </p:nvPr>
        </p:nvSpPr>
        <p:spPr>
          <a:xfrm>
            <a:off x="436413" y="548680"/>
            <a:ext cx="8229600" cy="576064"/>
          </a:xfrm>
        </p:spPr>
        <p:txBody>
          <a:bodyPr/>
          <a:lstStyle/>
          <a:p>
            <a:pPr algn="r">
              <a:lnSpc>
                <a:spcPct val="80000"/>
              </a:lnSpc>
              <a:spcAft>
                <a:spcPts val="0"/>
              </a:spcAft>
            </a:pPr>
            <a:r>
              <a:rPr lang="ru-RU" sz="2800" b="1" dirty="0">
                <a:solidFill>
                  <a:srgbClr val="0000FF"/>
                </a:solidFill>
              </a:rPr>
              <a:t>Ускорение обучения ИНС путем применения карт </a:t>
            </a:r>
            <a:r>
              <a:rPr lang="en-US" sz="2800" b="1" dirty="0">
                <a:solidFill>
                  <a:srgbClr val="0000FF"/>
                </a:solidFill>
              </a:rPr>
              <a:t>GPU </a:t>
            </a:r>
            <a:r>
              <a:rPr lang="ru-RU" sz="2800" b="1" dirty="0">
                <a:solidFill>
                  <a:srgbClr val="0000FF"/>
                </a:solidFill>
              </a:rPr>
              <a:t>в облачной инфраструктуре </a:t>
            </a:r>
          </a:p>
        </p:txBody>
      </p:sp>
      <p:pic>
        <p:nvPicPr>
          <p:cNvPr id="8" name="Picture 8" descr="Картинки по запросу TensorFlow">
            <a:extLst>
              <a:ext uri="{FF2B5EF4-FFF2-40B4-BE49-F238E27FC236}">
                <a16:creationId xmlns:a16="http://schemas.microsoft.com/office/drawing/2014/main" xmlns="" id="{542D8548-1B6F-4B30-BCFD-A19B3DDC5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3480939"/>
            <a:ext cx="328909" cy="4385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Картинки по запросу keras deep learning">
            <a:extLst>
              <a:ext uri="{FF2B5EF4-FFF2-40B4-BE49-F238E27FC236}">
                <a16:creationId xmlns:a16="http://schemas.microsoft.com/office/drawing/2014/main" xmlns="" id="{0F396929-D08A-4B1F-9A85-2C253E4083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37" y="5346897"/>
            <a:ext cx="303551" cy="26071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bwMode="auto">
          <a:xfrm>
            <a:off x="539552" y="3406419"/>
            <a:ext cx="8231171"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Номер слайда 5"/>
          <p:cNvSpPr>
            <a:spLocks noGrp="1"/>
          </p:cNvSpPr>
          <p:nvPr>
            <p:ph type="sldNum" sz="quarter" idx="11"/>
          </p:nvPr>
        </p:nvSpPr>
        <p:spPr/>
        <p:txBody>
          <a:bodyPr/>
          <a:lstStyle/>
          <a:p>
            <a:fld id="{88250E39-18FE-45A2-A9F7-DB9C62EA7E6B}" type="slidenum">
              <a:rPr lang="ru-RU" smtClean="0">
                <a:solidFill>
                  <a:srgbClr val="000000"/>
                </a:solidFill>
              </a:rPr>
              <a:pPr/>
              <a:t>27</a:t>
            </a:fld>
            <a:endParaRPr lang="ru-RU">
              <a:solidFill>
                <a:srgbClr val="000000"/>
              </a:solidFill>
            </a:endParaRPr>
          </a:p>
        </p:txBody>
      </p:sp>
      <p:sp>
        <p:nvSpPr>
          <p:cNvPr id="7" name="Дата 6"/>
          <p:cNvSpPr>
            <a:spLocks noGrp="1"/>
          </p:cNvSpPr>
          <p:nvPr>
            <p:ph type="dt" sz="half" idx="12"/>
          </p:nvPr>
        </p:nvSpPr>
        <p:spPr/>
        <p:txBody>
          <a:bodyPr/>
          <a:lstStyle/>
          <a:p>
            <a:fld id="{A5B93B35-BFE9-43E1-A267-289109EC4739}"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13936186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404664"/>
            <a:ext cx="9108504" cy="648072"/>
          </a:xfrm>
        </p:spPr>
        <p:txBody>
          <a:bodyPr/>
          <a:lstStyle/>
          <a:p>
            <a:r>
              <a:rPr lang="ru-RU" sz="2800" b="1" dirty="0" smtClean="0">
                <a:solidFill>
                  <a:srgbClr val="0000FF"/>
                </a:solidFill>
              </a:rPr>
              <a:t>Немного философии об изменяющемся мир</a:t>
            </a:r>
            <a:r>
              <a:rPr lang="ru-RU" sz="2800" dirty="0">
                <a:solidFill>
                  <a:srgbClr val="0000FF"/>
                </a:solidFill>
              </a:rPr>
              <a:t>е</a:t>
            </a:r>
          </a:p>
        </p:txBody>
      </p:sp>
      <p:sp>
        <p:nvSpPr>
          <p:cNvPr id="3" name="Объект 2"/>
          <p:cNvSpPr>
            <a:spLocks noGrp="1"/>
          </p:cNvSpPr>
          <p:nvPr>
            <p:ph idx="1"/>
          </p:nvPr>
        </p:nvSpPr>
        <p:spPr>
          <a:xfrm>
            <a:off x="107504" y="980728"/>
            <a:ext cx="9001000" cy="4968552"/>
          </a:xfrm>
        </p:spPr>
        <p:txBody>
          <a:bodyPr/>
          <a:lstStyle/>
          <a:p>
            <a:r>
              <a:rPr lang="ru-RU" sz="2000" dirty="0"/>
              <a:t>В </a:t>
            </a:r>
            <a:r>
              <a:rPr lang="ru-RU" sz="2000" dirty="0" smtClean="0"/>
              <a:t>жизни </a:t>
            </a:r>
            <a:r>
              <a:rPr lang="ru-RU" sz="2000" dirty="0"/>
              <a:t>мы имеем дело с объектами, изменяющимися во времени, </a:t>
            </a:r>
            <a:r>
              <a:rPr lang="ru-RU" sz="2000" dirty="0" smtClean="0"/>
              <a:t>и наш </a:t>
            </a:r>
            <a:r>
              <a:rPr lang="ru-RU" sz="2000" dirty="0"/>
              <a:t>мозг, работая, всегда исходит из знания того, что уже было. </a:t>
            </a:r>
            <a:endParaRPr lang="ru-RU" sz="2000" dirty="0" smtClean="0"/>
          </a:p>
          <a:p>
            <a:r>
              <a:rPr lang="ru-RU" sz="2000" dirty="0" smtClean="0"/>
              <a:t>Однако </a:t>
            </a:r>
            <a:r>
              <a:rPr lang="ru-RU" sz="2000" dirty="0"/>
              <a:t>обычные </a:t>
            </a:r>
            <a:r>
              <a:rPr lang="ru-RU" sz="2000" dirty="0" err="1"/>
              <a:t>нейросети</a:t>
            </a:r>
            <a:r>
              <a:rPr lang="ru-RU" sz="2000" dirty="0"/>
              <a:t> с одним скрытым слоем, </a:t>
            </a:r>
            <a:r>
              <a:rPr lang="ru-RU" sz="2000" dirty="0" smtClean="0"/>
              <a:t>глубокие сети</a:t>
            </a:r>
            <a:r>
              <a:rPr lang="ru-RU" sz="2000" dirty="0"/>
              <a:t>, включая </a:t>
            </a:r>
            <a:r>
              <a:rPr lang="en-US" sz="2000" dirty="0"/>
              <a:t>DBN</a:t>
            </a:r>
            <a:r>
              <a:rPr lang="ru-RU" sz="2000" dirty="0"/>
              <a:t>, и даже такие продвинутые сети, как </a:t>
            </a:r>
            <a:r>
              <a:rPr lang="ru-RU" sz="2000" dirty="0" err="1"/>
              <a:t>сверточные</a:t>
            </a:r>
            <a:r>
              <a:rPr lang="ru-RU" sz="2000" dirty="0"/>
              <a:t>, предназначены для работы со статическими объектами</a:t>
            </a:r>
            <a:r>
              <a:rPr lang="ru-RU" sz="2000" dirty="0" smtClean="0"/>
              <a:t>. Никакое обучение не поможет традиционной </a:t>
            </a:r>
            <a:r>
              <a:rPr lang="ru-RU" sz="2000" dirty="0" err="1" smtClean="0"/>
              <a:t>нейросети</a:t>
            </a:r>
            <a:r>
              <a:rPr lang="ru-RU" sz="2000" dirty="0" smtClean="0"/>
              <a:t> смоделировать будущее состояние объекта.</a:t>
            </a:r>
            <a:endParaRPr lang="ru-RU" sz="2000" dirty="0"/>
          </a:p>
          <a:p>
            <a:r>
              <a:rPr lang="ru-RU" sz="2000" dirty="0"/>
              <a:t>Для описания динамического объекта нейронная сеть должна обладать некоей </a:t>
            </a:r>
            <a:r>
              <a:rPr lang="ru-RU" sz="2000" b="1" dirty="0"/>
              <a:t>памятью</a:t>
            </a:r>
            <a:r>
              <a:rPr lang="ru-RU" sz="2000" dirty="0"/>
              <a:t>, чтобы исходя не только из настоящего его состояния, но и </a:t>
            </a:r>
            <a:r>
              <a:rPr lang="ru-RU" sz="2000" dirty="0" smtClean="0"/>
              <a:t>из прошлого</a:t>
            </a:r>
            <a:r>
              <a:rPr lang="ru-RU" sz="2000" dirty="0"/>
              <a:t>, </a:t>
            </a:r>
            <a:r>
              <a:rPr lang="ru-RU" sz="2000" dirty="0" err="1"/>
              <a:t>нейросеть</a:t>
            </a:r>
            <a:r>
              <a:rPr lang="ru-RU" sz="2000" dirty="0"/>
              <a:t> могла бы  моделировать его последующее состояние</a:t>
            </a:r>
            <a:r>
              <a:rPr lang="ru-RU" sz="2000" dirty="0" smtClean="0"/>
              <a:t>.</a:t>
            </a:r>
          </a:p>
          <a:p>
            <a:r>
              <a:rPr lang="ru-RU" sz="2000" dirty="0"/>
              <a:t>Э</a:t>
            </a:r>
            <a:r>
              <a:rPr lang="ru-RU" sz="2000" dirty="0" smtClean="0"/>
              <a:t>ту проблему решает семейство </a:t>
            </a:r>
            <a:r>
              <a:rPr lang="ru-RU" sz="2000" dirty="0"/>
              <a:t>новых глубоких </a:t>
            </a:r>
            <a:r>
              <a:rPr lang="ru-RU" sz="2000" dirty="0" err="1"/>
              <a:t>нейросетей</a:t>
            </a:r>
            <a:r>
              <a:rPr lang="ru-RU" sz="2000" dirty="0"/>
              <a:t>, </a:t>
            </a:r>
            <a:r>
              <a:rPr lang="ru-RU" sz="2000" dirty="0" err="1"/>
              <a:t>называмых</a:t>
            </a:r>
            <a:r>
              <a:rPr lang="ru-RU" sz="2000" dirty="0"/>
              <a:t> рекуррентными (</a:t>
            </a:r>
            <a:r>
              <a:rPr lang="ru-RU" sz="2000" dirty="0" err="1"/>
              <a:t>Recurrent</a:t>
            </a:r>
            <a:r>
              <a:rPr lang="ru-RU" sz="2000" dirty="0"/>
              <a:t> </a:t>
            </a:r>
            <a:r>
              <a:rPr lang="ru-RU" sz="2000" dirty="0" err="1"/>
              <a:t>Neural</a:t>
            </a:r>
            <a:r>
              <a:rPr lang="ru-RU" sz="2000" dirty="0"/>
              <a:t> </a:t>
            </a:r>
            <a:r>
              <a:rPr lang="ru-RU" sz="2000" dirty="0" err="1"/>
              <a:t>Networks</a:t>
            </a:r>
            <a:r>
              <a:rPr lang="ru-RU" sz="2000" dirty="0"/>
              <a:t>-RNN</a:t>
            </a:r>
            <a:r>
              <a:rPr lang="ru-RU" sz="2000" dirty="0" smtClean="0"/>
              <a:t>). </a:t>
            </a:r>
            <a:r>
              <a:rPr lang="ru-RU" sz="2000" dirty="0"/>
              <a:t>Они содержат в себе </a:t>
            </a:r>
            <a:r>
              <a:rPr lang="ru-RU" sz="2000" b="1" dirty="0"/>
              <a:t>обратные связи</a:t>
            </a:r>
            <a:r>
              <a:rPr lang="ru-RU" sz="2000" dirty="0"/>
              <a:t>, позволяющие сохранять информацию.</a:t>
            </a:r>
          </a:p>
          <a:p>
            <a:endParaRPr lang="ru-RU" sz="2000" dirty="0"/>
          </a:p>
        </p:txBody>
      </p:sp>
      <p:sp>
        <p:nvSpPr>
          <p:cNvPr id="4" name="Нижний колонтитул 3"/>
          <p:cNvSpPr>
            <a:spLocks noGrp="1"/>
          </p:cNvSpPr>
          <p:nvPr>
            <p:ph type="ftr" sz="quarter" idx="10"/>
          </p:nvPr>
        </p:nvSpPr>
        <p:spPr>
          <a:xfrm>
            <a:off x="2051720" y="6237312"/>
            <a:ext cx="5553075" cy="457200"/>
          </a:xfrm>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28</a:t>
            </a:fld>
            <a:endParaRPr lang="ru-RU">
              <a:solidFill>
                <a:srgbClr val="000000"/>
              </a:solidFill>
            </a:endParaRPr>
          </a:p>
        </p:txBody>
      </p:sp>
      <p:sp>
        <p:nvSpPr>
          <p:cNvPr id="6" name="Дата 5"/>
          <p:cNvSpPr>
            <a:spLocks noGrp="1"/>
          </p:cNvSpPr>
          <p:nvPr>
            <p:ph type="dt" sz="half" idx="12"/>
          </p:nvPr>
        </p:nvSpPr>
        <p:spPr/>
        <p:txBody>
          <a:bodyPr/>
          <a:lstStyle/>
          <a:p>
            <a:fld id="{635311FC-428F-4A5B-AE32-F84CEF09C23C}"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677622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379512"/>
          </a:xfrm>
        </p:spPr>
        <p:txBody>
          <a:bodyPr/>
          <a:lstStyle/>
          <a:p>
            <a:r>
              <a:rPr lang="ru-RU" sz="3200" b="1" dirty="0">
                <a:solidFill>
                  <a:srgbClr val="0000FF"/>
                </a:solidFill>
              </a:rPr>
              <a:t>Рекуррентные нейронные сети</a:t>
            </a:r>
            <a:endParaRPr lang="ru-RU" sz="3200" dirty="0"/>
          </a:p>
        </p:txBody>
      </p:sp>
      <p:sp>
        <p:nvSpPr>
          <p:cNvPr id="3" name="Объект 2"/>
          <p:cNvSpPr>
            <a:spLocks noGrp="1"/>
          </p:cNvSpPr>
          <p:nvPr>
            <p:ph idx="1"/>
          </p:nvPr>
        </p:nvSpPr>
        <p:spPr>
          <a:xfrm>
            <a:off x="2123728" y="1047100"/>
            <a:ext cx="7092280" cy="2021860"/>
          </a:xfrm>
        </p:spPr>
        <p:txBody>
          <a:bodyPr/>
          <a:lstStyle/>
          <a:p>
            <a:pPr marL="0" indent="0">
              <a:buNone/>
            </a:pPr>
            <a:r>
              <a:rPr lang="ru-RU" sz="1800" dirty="0"/>
              <a:t>На схеме фрагмент нейронной сети A принимает входное значение </a:t>
            </a:r>
            <a:r>
              <a:rPr lang="ru-RU" sz="1800" dirty="0" err="1"/>
              <a:t>xt</a:t>
            </a:r>
            <a:r>
              <a:rPr lang="ru-RU" sz="1800" dirty="0"/>
              <a:t> и возвращает значение </a:t>
            </a:r>
            <a:r>
              <a:rPr lang="ru-RU" sz="1800" dirty="0" err="1"/>
              <a:t>ht</a:t>
            </a:r>
            <a:r>
              <a:rPr lang="ru-RU" sz="1800" dirty="0"/>
              <a:t>. Внутри этой ячейки – обычная сеть с одним скрытым слоем.</a:t>
            </a:r>
          </a:p>
          <a:p>
            <a:pPr marL="0" indent="0">
              <a:buNone/>
            </a:pPr>
            <a:r>
              <a:rPr lang="ru-RU" sz="1800" dirty="0"/>
              <a:t>Наличие обратной связи позволяет передавать информацию от одного шага сети к другому.</a:t>
            </a:r>
            <a:r>
              <a:rPr lang="en-US" sz="1800" dirty="0"/>
              <a:t> RNN </a:t>
            </a:r>
            <a:r>
              <a:rPr lang="ru-RU" sz="1800" dirty="0"/>
              <a:t>можно рассматривать, как несколько копий одной и той же сети, каждая из которых передает информацию последующей </a:t>
            </a:r>
            <a:r>
              <a:rPr lang="ru-RU" sz="1800" dirty="0" smtClean="0"/>
              <a:t>копии</a:t>
            </a:r>
            <a:endParaRPr lang="ru-RU" sz="1800" dirty="0"/>
          </a:p>
        </p:txBody>
      </p:sp>
      <p:sp>
        <p:nvSpPr>
          <p:cNvPr id="4" name="Нижний колонтитул 3"/>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29</a:t>
            </a:fld>
            <a:endParaRPr lang="ru-RU">
              <a:solidFill>
                <a:srgbClr val="000000"/>
              </a:solidFill>
            </a:endParaRPr>
          </a:p>
        </p:txBody>
      </p:sp>
      <p:sp>
        <p:nvSpPr>
          <p:cNvPr id="6" name="Дата 5"/>
          <p:cNvSpPr>
            <a:spLocks noGrp="1"/>
          </p:cNvSpPr>
          <p:nvPr>
            <p:ph type="dt" sz="half" idx="12"/>
          </p:nvPr>
        </p:nvSpPr>
        <p:spPr/>
        <p:txBody>
          <a:bodyPr/>
          <a:lstStyle/>
          <a:p>
            <a:fld id="{4562E262-48FE-4CB8-9631-356B3A23F981}" type="datetime1">
              <a:rPr lang="ru-RU" smtClean="0">
                <a:solidFill>
                  <a:srgbClr val="000000"/>
                </a:solidFill>
              </a:rPr>
              <a:t>25.11.2017</a:t>
            </a:fld>
            <a:endParaRPr lang="ru-RU">
              <a:solidFill>
                <a:srgbClr val="000000"/>
              </a:solidFill>
            </a:endParaRPr>
          </a:p>
        </p:txBody>
      </p:sp>
      <p:pic>
        <p:nvPicPr>
          <p:cNvPr id="44034" name="Picture 2" descr="https://habrastorage.org/web/a9b/1e6/40f/a9b1e640f6264b0a902e851eb5f29e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30406"/>
            <a:ext cx="1449303" cy="2249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31640" y="1556792"/>
            <a:ext cx="7812360" cy="369332"/>
          </a:xfrm>
          <a:prstGeom prst="rect">
            <a:avLst/>
          </a:prstGeom>
          <a:noFill/>
        </p:spPr>
        <p:txBody>
          <a:bodyPr wrap="square" rtlCol="0">
            <a:spAutoFit/>
          </a:bodyPr>
          <a:lstStyle/>
          <a:p>
            <a:r>
              <a:rPr lang="ru-RU" dirty="0" smtClean="0">
                <a:effectLst/>
              </a:rPr>
              <a:t>                </a:t>
            </a:r>
          </a:p>
        </p:txBody>
      </p:sp>
      <p:pic>
        <p:nvPicPr>
          <p:cNvPr id="9" name="Рисунок 8" descr="https://habrastorage.org/web/5c8/0fa/c22/5c80fac224d449209d888d18ea1111a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280305"/>
            <a:ext cx="3888432" cy="1036042"/>
          </a:xfrm>
          <a:prstGeom prst="rect">
            <a:avLst/>
          </a:prstGeom>
          <a:noFill/>
          <a:ln>
            <a:noFill/>
          </a:ln>
        </p:spPr>
      </p:pic>
      <p:sp>
        <p:nvSpPr>
          <p:cNvPr id="8" name="TextBox 7"/>
          <p:cNvSpPr txBox="1"/>
          <p:nvPr/>
        </p:nvSpPr>
        <p:spPr>
          <a:xfrm>
            <a:off x="6896" y="4061817"/>
            <a:ext cx="9137104" cy="1754326"/>
          </a:xfrm>
          <a:prstGeom prst="rect">
            <a:avLst/>
          </a:prstGeom>
          <a:noFill/>
        </p:spPr>
        <p:txBody>
          <a:bodyPr wrap="square" rtlCol="0">
            <a:spAutoFit/>
          </a:bodyPr>
          <a:lstStyle/>
          <a:p>
            <a:r>
              <a:rPr lang="ru-RU" dirty="0">
                <a:effectLst/>
              </a:rPr>
              <a:t>Так что RNN – самая естественная </a:t>
            </a:r>
            <a:endParaRPr lang="ru-RU" dirty="0"/>
          </a:p>
          <a:p>
            <a:r>
              <a:rPr lang="ru-RU" dirty="0" smtClean="0">
                <a:effectLst/>
              </a:rPr>
              <a:t>архитектура </a:t>
            </a:r>
            <a:r>
              <a:rPr lang="ru-RU" dirty="0">
                <a:effectLst/>
              </a:rPr>
              <a:t>нейронных сетей для работы </a:t>
            </a:r>
            <a:r>
              <a:rPr lang="ru-RU" dirty="0" smtClean="0">
                <a:effectLst/>
              </a:rPr>
              <a:t>с последовательностями и списками.</a:t>
            </a:r>
          </a:p>
          <a:p>
            <a:r>
              <a:rPr lang="ru-RU" dirty="0" smtClean="0">
                <a:effectLst/>
              </a:rPr>
              <a:t>Однако, чтобы </a:t>
            </a:r>
            <a:r>
              <a:rPr lang="en-US" dirty="0" smtClean="0">
                <a:effectLst/>
              </a:rPr>
              <a:t>RNN</a:t>
            </a:r>
            <a:r>
              <a:rPr lang="ru-RU" dirty="0" smtClean="0">
                <a:effectLst/>
              </a:rPr>
              <a:t> могла </a:t>
            </a:r>
            <a:r>
              <a:rPr lang="ru-RU" b="1" dirty="0" smtClean="0">
                <a:solidFill>
                  <a:srgbClr val="0000FF"/>
                </a:solidFill>
                <a:effectLst/>
              </a:rPr>
              <a:t>связывать</a:t>
            </a:r>
            <a:r>
              <a:rPr lang="ru-RU" dirty="0" smtClean="0">
                <a:effectLst/>
              </a:rPr>
              <a:t> </a:t>
            </a:r>
            <a:r>
              <a:rPr lang="ru-RU" dirty="0">
                <a:effectLst/>
              </a:rPr>
              <a:t>предыдущую информацию с текущей </a:t>
            </a:r>
            <a:r>
              <a:rPr lang="ru-RU" dirty="0" smtClean="0">
                <a:effectLst/>
              </a:rPr>
              <a:t>задачей, требуется ее усовершенствование до </a:t>
            </a:r>
            <a:r>
              <a:rPr lang="ru-RU" b="1" dirty="0" smtClean="0">
                <a:solidFill>
                  <a:srgbClr val="0000FF"/>
                </a:solidFill>
                <a:effectLst/>
              </a:rPr>
              <a:t>LSTM сети </a:t>
            </a:r>
            <a:r>
              <a:rPr lang="ru-RU" dirty="0" smtClean="0">
                <a:effectLst/>
              </a:rPr>
              <a:t>(</a:t>
            </a:r>
            <a:r>
              <a:rPr lang="ru-RU" dirty="0" err="1" smtClean="0">
                <a:effectLst/>
              </a:rPr>
              <a:t>Long</a:t>
            </a:r>
            <a:r>
              <a:rPr lang="ru-RU" dirty="0" smtClean="0">
                <a:effectLst/>
              </a:rPr>
              <a:t> </a:t>
            </a:r>
            <a:r>
              <a:rPr lang="ru-RU" dirty="0" err="1">
                <a:effectLst/>
              </a:rPr>
              <a:t>short-term</a:t>
            </a:r>
            <a:r>
              <a:rPr lang="ru-RU" dirty="0">
                <a:effectLst/>
              </a:rPr>
              <a:t> </a:t>
            </a:r>
            <a:r>
              <a:rPr lang="ru-RU" dirty="0" err="1" smtClean="0">
                <a:effectLst/>
              </a:rPr>
              <a:t>memory</a:t>
            </a:r>
            <a:r>
              <a:rPr lang="ru-RU" dirty="0" smtClean="0">
                <a:effectLst/>
              </a:rPr>
              <a:t> - долгая </a:t>
            </a:r>
            <a:r>
              <a:rPr lang="ru-RU" dirty="0">
                <a:effectLst/>
              </a:rPr>
              <a:t>краткосрочная </a:t>
            </a:r>
            <a:r>
              <a:rPr lang="ru-RU" dirty="0" smtClean="0">
                <a:effectLst/>
              </a:rPr>
              <a:t>память) </a:t>
            </a:r>
            <a:r>
              <a:rPr lang="ru-RU" dirty="0">
                <a:effectLst/>
              </a:rPr>
              <a:t>– </a:t>
            </a:r>
            <a:r>
              <a:rPr lang="ru-RU" dirty="0" smtClean="0">
                <a:effectLst/>
              </a:rPr>
              <a:t>особой разновидности </a:t>
            </a:r>
            <a:r>
              <a:rPr lang="ru-RU" dirty="0">
                <a:effectLst/>
              </a:rPr>
              <a:t>архитектуры </a:t>
            </a:r>
            <a:r>
              <a:rPr lang="en-US" dirty="0" smtClean="0">
                <a:effectLst/>
              </a:rPr>
              <a:t>RNN</a:t>
            </a:r>
            <a:r>
              <a:rPr lang="ru-RU" dirty="0" smtClean="0">
                <a:effectLst/>
              </a:rPr>
              <a:t>,</a:t>
            </a:r>
            <a:r>
              <a:rPr lang="en-US" dirty="0" smtClean="0">
                <a:effectLst/>
              </a:rPr>
              <a:t> </a:t>
            </a:r>
            <a:r>
              <a:rPr lang="ru-RU" dirty="0" smtClean="0">
                <a:effectLst/>
              </a:rPr>
              <a:t>способной </a:t>
            </a:r>
            <a:r>
              <a:rPr lang="ru-RU" dirty="0">
                <a:effectLst/>
              </a:rPr>
              <a:t>к обучению долговременным зависимостям.</a:t>
            </a:r>
            <a:endParaRPr lang="ru-RU" dirty="0"/>
          </a:p>
        </p:txBody>
      </p:sp>
    </p:spTree>
    <p:extLst>
      <p:ext uri="{BB962C8B-B14F-4D97-AF65-F5344CB8AC3E}">
        <p14:creationId xmlns:p14="http://schemas.microsoft.com/office/powerpoint/2010/main" val="3681424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Нижний колонтитул 5"/>
          <p:cNvSpPr>
            <a:spLocks noGrp="1"/>
          </p:cNvSpPr>
          <p:nvPr>
            <p:ph type="ftr" sz="quarter" idx="10"/>
          </p:nvPr>
        </p:nvSpPr>
        <p:spPr/>
        <p:txBody>
          <a:bodyPr/>
          <a:lstStyle/>
          <a:p>
            <a:r>
              <a:rPr lang="ru-RU" altLang="ru-RU" smtClean="0"/>
              <a:t>Ососков-Гончаров_Глубокие нейросети_</a:t>
            </a:r>
            <a:r>
              <a:rPr lang="en-US" altLang="ru-RU" smtClean="0"/>
              <a:t>NEC-2017</a:t>
            </a:r>
            <a:endParaRPr lang="ru-RU" altLang="ru-RU" dirty="0"/>
          </a:p>
        </p:txBody>
      </p:sp>
      <p:sp>
        <p:nvSpPr>
          <p:cNvPr id="22" name="Номер слайда 6"/>
          <p:cNvSpPr>
            <a:spLocks noGrp="1"/>
          </p:cNvSpPr>
          <p:nvPr>
            <p:ph type="sldNum" sz="quarter" idx="11"/>
          </p:nvPr>
        </p:nvSpPr>
        <p:spPr/>
        <p:txBody>
          <a:bodyPr/>
          <a:lstStyle/>
          <a:p>
            <a:fld id="{D3426D34-9296-4FC8-91CD-3140AD899104}" type="slidenum">
              <a:rPr lang="ru-RU" altLang="ru-RU"/>
              <a:pPr/>
              <a:t>3</a:t>
            </a:fld>
            <a:endParaRPr lang="ru-RU" altLang="ru-RU"/>
          </a:p>
        </p:txBody>
      </p:sp>
      <p:sp>
        <p:nvSpPr>
          <p:cNvPr id="40962" name="Rectangle 2"/>
          <p:cNvSpPr>
            <a:spLocks noGrp="1" noChangeArrowheads="1"/>
          </p:cNvSpPr>
          <p:nvPr>
            <p:ph type="title"/>
          </p:nvPr>
        </p:nvSpPr>
        <p:spPr>
          <a:xfrm>
            <a:off x="62769" y="266542"/>
            <a:ext cx="9081232" cy="595313"/>
          </a:xfrm>
        </p:spPr>
        <p:txBody>
          <a:bodyPr/>
          <a:lstStyle/>
          <a:p>
            <a:r>
              <a:rPr lang="ru-RU" altLang="ru-RU" sz="2800" b="1" dirty="0" smtClean="0">
                <a:solidFill>
                  <a:srgbClr val="0000FF"/>
                </a:solidFill>
                <a:latin typeface="+mn-lt"/>
              </a:rPr>
              <a:t>ИНС, </a:t>
            </a:r>
            <a:r>
              <a:rPr lang="ru-RU" altLang="ru-RU" sz="2800" b="1" dirty="0">
                <a:solidFill>
                  <a:srgbClr val="0000FF"/>
                </a:solidFill>
                <a:latin typeface="+mn-lt"/>
              </a:rPr>
              <a:t>применяемые в </a:t>
            </a:r>
            <a:r>
              <a:rPr lang="ru-RU" altLang="ru-RU" sz="2800" b="1" dirty="0" smtClean="0">
                <a:solidFill>
                  <a:srgbClr val="0000FF"/>
                </a:solidFill>
                <a:latin typeface="+mn-lt"/>
              </a:rPr>
              <a:t>экспериментальной физике</a:t>
            </a:r>
            <a:endParaRPr lang="en-US" altLang="ru-RU" sz="2800" b="1" dirty="0">
              <a:solidFill>
                <a:srgbClr val="0000FF"/>
              </a:solidFill>
              <a:latin typeface="+mn-lt"/>
            </a:endParaRPr>
          </a:p>
        </p:txBody>
      </p:sp>
      <p:pic>
        <p:nvPicPr>
          <p:cNvPr id="40964" name="Picture 4" descr="ML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9231"/>
            <a:ext cx="3563938"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p:cNvSpPr>
            <a:spLocks noChangeArrowheads="1"/>
          </p:cNvSpPr>
          <p:nvPr/>
        </p:nvSpPr>
        <p:spPr bwMode="auto">
          <a:xfrm>
            <a:off x="179512" y="861855"/>
            <a:ext cx="713697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eaLnBrk="0" hangingPunct="0">
              <a:buAutoNum type="arabicPeriod"/>
            </a:pPr>
            <a:r>
              <a:rPr lang="ru-RU" altLang="ru-RU" dirty="0" smtClean="0">
                <a:solidFill>
                  <a:srgbClr val="0000FF"/>
                </a:solidFill>
              </a:rPr>
              <a:t>Прямоточная </a:t>
            </a:r>
            <a:r>
              <a:rPr lang="ru-RU" altLang="ru-RU" dirty="0">
                <a:solidFill>
                  <a:srgbClr val="0000FF"/>
                </a:solidFill>
              </a:rPr>
              <a:t>ИНС  или многослойный персептрон (МСП,</a:t>
            </a:r>
            <a:r>
              <a:rPr lang="en-US" altLang="ru-RU" dirty="0">
                <a:solidFill>
                  <a:srgbClr val="0000FF"/>
                </a:solidFill>
              </a:rPr>
              <a:t>RBF-</a:t>
            </a:r>
            <a:r>
              <a:rPr lang="ru-RU" altLang="ru-RU" dirty="0" smtClean="0">
                <a:solidFill>
                  <a:srgbClr val="0000FF"/>
                </a:solidFill>
              </a:rPr>
              <a:t>сети).   </a:t>
            </a:r>
            <a:endParaRPr lang="en-US" altLang="ru-RU" sz="2000" b="1" dirty="0">
              <a:solidFill>
                <a:srgbClr val="C00000"/>
              </a:solidFill>
              <a:effectLst/>
            </a:endParaRPr>
          </a:p>
        </p:txBody>
      </p:sp>
      <p:sp>
        <p:nvSpPr>
          <p:cNvPr id="40967" name="Rectangle 7"/>
          <p:cNvSpPr>
            <a:spLocks noChangeArrowheads="1"/>
          </p:cNvSpPr>
          <p:nvPr/>
        </p:nvSpPr>
        <p:spPr bwMode="auto">
          <a:xfrm>
            <a:off x="-3644900" y="1968500"/>
            <a:ext cx="19653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40970" name="Text Box 10"/>
          <p:cNvSpPr txBox="1">
            <a:spLocks noChangeArrowheads="1"/>
          </p:cNvSpPr>
          <p:nvPr/>
        </p:nvSpPr>
        <p:spPr bwMode="auto">
          <a:xfrm>
            <a:off x="3276600" y="5734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ru-RU" b="1">
              <a:solidFill>
                <a:srgbClr val="0000FF"/>
              </a:solidFill>
              <a:effectLst/>
            </a:endParaRPr>
          </a:p>
        </p:txBody>
      </p:sp>
      <p:sp>
        <p:nvSpPr>
          <p:cNvPr id="40971" name="Text Box 11"/>
          <p:cNvSpPr txBox="1">
            <a:spLocks noChangeArrowheads="1"/>
          </p:cNvSpPr>
          <p:nvPr/>
        </p:nvSpPr>
        <p:spPr bwMode="auto">
          <a:xfrm>
            <a:off x="3565487" y="2387117"/>
            <a:ext cx="555290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r>
              <a:rPr lang="en-US" altLang="ru-RU" sz="2000" b="1" dirty="0" smtClean="0">
                <a:solidFill>
                  <a:srgbClr val="0000FF"/>
                </a:solidFill>
                <a:effectLst/>
              </a:rPr>
              <a:t>             </a:t>
            </a:r>
            <a:r>
              <a:rPr lang="ru-RU" altLang="ru-RU" sz="2000" b="1" dirty="0" smtClean="0">
                <a:solidFill>
                  <a:srgbClr val="0000FF"/>
                </a:solidFill>
                <a:effectLst/>
              </a:rPr>
              <a:t>Этапы применения МСП</a:t>
            </a:r>
            <a:r>
              <a:rPr lang="en-US" altLang="ru-RU" sz="2000" b="1" dirty="0" smtClean="0">
                <a:solidFill>
                  <a:srgbClr val="0000FF"/>
                </a:solidFill>
                <a:effectLst/>
              </a:rPr>
              <a:t>:</a:t>
            </a:r>
            <a:endParaRPr lang="fr-FR" altLang="ru-RU" sz="2000" b="1" dirty="0">
              <a:solidFill>
                <a:srgbClr val="0000FF"/>
              </a:solidFill>
              <a:effectLst/>
            </a:endParaRPr>
          </a:p>
          <a:p>
            <a:pPr>
              <a:buFontTx/>
              <a:buAutoNum type="arabicPeriod"/>
            </a:pPr>
            <a:endParaRPr lang="en-US" altLang="ru-RU" sz="800" b="1" dirty="0" smtClean="0">
              <a:effectLst/>
            </a:endParaRPr>
          </a:p>
          <a:p>
            <a:pPr>
              <a:buFontTx/>
              <a:buAutoNum type="arabicPeriod"/>
            </a:pPr>
            <a:r>
              <a:rPr lang="ru-RU" altLang="ru-RU" b="1" dirty="0" smtClean="0">
                <a:effectLst/>
              </a:rPr>
              <a:t>Создать обучающую выборку как набор пар</a:t>
            </a:r>
            <a:r>
              <a:rPr lang="en-US" altLang="ru-RU" b="1" dirty="0" smtClean="0">
                <a:effectLst/>
              </a:rPr>
              <a:t> </a:t>
            </a:r>
            <a:r>
              <a:rPr lang="en-US" b="1" dirty="0">
                <a:effectLst/>
              </a:rPr>
              <a:t>(</a:t>
            </a:r>
            <a:r>
              <a:rPr lang="en-US" b="1" dirty="0" err="1">
                <a:effectLst/>
              </a:rPr>
              <a:t>X</a:t>
            </a:r>
            <a:r>
              <a:rPr lang="en-US" b="1" baseline="-25000" dirty="0" err="1">
                <a:effectLst/>
              </a:rPr>
              <a:t>i</a:t>
            </a:r>
            <a:r>
              <a:rPr lang="en-US" b="1" dirty="0" err="1">
                <a:effectLst/>
              </a:rPr>
              <a:t>,Z</a:t>
            </a:r>
            <a:r>
              <a:rPr lang="en-US" b="1" baseline="-25000" dirty="0" err="1">
                <a:effectLst/>
              </a:rPr>
              <a:t>i</a:t>
            </a:r>
            <a:r>
              <a:rPr lang="en-US" b="1" dirty="0" smtClean="0">
                <a:effectLst/>
              </a:rPr>
              <a:t>)</a:t>
            </a:r>
            <a:r>
              <a:rPr lang="ru-RU" b="1" dirty="0" smtClean="0">
                <a:effectLst/>
              </a:rPr>
              <a:t>, где</a:t>
            </a:r>
            <a:r>
              <a:rPr lang="en-US" b="1" dirty="0" smtClean="0">
                <a:effectLst/>
              </a:rPr>
              <a:t> X</a:t>
            </a:r>
            <a:r>
              <a:rPr lang="en-US" b="1" baseline="-25000" dirty="0" smtClean="0">
                <a:effectLst/>
              </a:rPr>
              <a:t>i </a:t>
            </a:r>
            <a:r>
              <a:rPr lang="en-US" altLang="ru-RU" b="1" dirty="0" smtClean="0">
                <a:effectLst/>
              </a:rPr>
              <a:t>– </a:t>
            </a:r>
            <a:r>
              <a:rPr lang="ru-RU" altLang="ru-RU" b="1" dirty="0" smtClean="0">
                <a:effectLst/>
              </a:rPr>
              <a:t>входное значение</a:t>
            </a:r>
            <a:r>
              <a:rPr lang="en-US" altLang="ru-RU" b="1" dirty="0" smtClean="0">
                <a:effectLst/>
              </a:rPr>
              <a:t>, </a:t>
            </a:r>
            <a:r>
              <a:rPr lang="en-US" b="1" dirty="0" err="1">
                <a:effectLst/>
              </a:rPr>
              <a:t>Z</a:t>
            </a:r>
            <a:r>
              <a:rPr lang="en-US" b="1" baseline="-25000" dirty="0" err="1">
                <a:effectLst/>
              </a:rPr>
              <a:t>i</a:t>
            </a:r>
            <a:r>
              <a:rPr lang="en-US" altLang="ru-RU" b="1" dirty="0" smtClean="0">
                <a:effectLst/>
              </a:rPr>
              <a:t> – </a:t>
            </a:r>
            <a:r>
              <a:rPr lang="ru-RU" altLang="ru-RU" b="1" dirty="0" smtClean="0">
                <a:effectLst/>
              </a:rPr>
              <a:t>его целевое значение</a:t>
            </a:r>
            <a:r>
              <a:rPr lang="en-US" altLang="ru-RU" b="1" dirty="0" smtClean="0">
                <a:solidFill>
                  <a:srgbClr val="0000FF"/>
                </a:solidFill>
                <a:effectLst/>
              </a:rPr>
              <a:t>.</a:t>
            </a:r>
            <a:endParaRPr lang="en-US" b="1" baseline="-25000" dirty="0" smtClean="0">
              <a:effectLst/>
            </a:endParaRPr>
          </a:p>
          <a:p>
            <a:pPr lvl="0">
              <a:buAutoNum type="arabicPeriod"/>
            </a:pPr>
            <a:endParaRPr lang="ru-RU" sz="800" dirty="0">
              <a:effectLst/>
            </a:endParaRPr>
          </a:p>
          <a:p>
            <a:pPr marL="0" indent="0"/>
            <a:r>
              <a:rPr lang="en-US" altLang="ru-RU" b="1" dirty="0" smtClean="0">
                <a:effectLst/>
              </a:rPr>
              <a:t>2. </a:t>
            </a:r>
            <a:r>
              <a:rPr lang="en-US" altLang="ru-RU" b="1" dirty="0">
                <a:effectLst/>
              </a:rPr>
              <a:t> </a:t>
            </a:r>
            <a:r>
              <a:rPr lang="en-US" altLang="ru-RU" b="1" dirty="0" smtClean="0">
                <a:effectLst/>
              </a:rPr>
              <a:t>  </a:t>
            </a:r>
            <a:r>
              <a:rPr lang="ru-RU" altLang="ru-RU" b="1" dirty="0" smtClean="0">
                <a:effectLst/>
              </a:rPr>
              <a:t>Обучить МСП методом  </a:t>
            </a:r>
            <a:r>
              <a:rPr lang="ru-RU" altLang="ru-RU" sz="2000" b="1" u="sng" dirty="0" smtClean="0">
                <a:solidFill>
                  <a:srgbClr val="D53807"/>
                </a:solidFill>
                <a:effectLst/>
              </a:rPr>
              <a:t>обратного распространения ошибки</a:t>
            </a:r>
            <a:endParaRPr lang="en-US" altLang="ru-RU" sz="2000" b="1" u="sng" dirty="0">
              <a:solidFill>
                <a:srgbClr val="D53807"/>
              </a:solidFill>
              <a:effectLst/>
            </a:endParaRPr>
          </a:p>
          <a:p>
            <a:endParaRPr lang="en-US" altLang="ru-RU" sz="800" b="1" u="sng" dirty="0">
              <a:solidFill>
                <a:srgbClr val="D53807"/>
              </a:solidFill>
              <a:effectLst/>
            </a:endParaRPr>
          </a:p>
          <a:p>
            <a:pPr algn="ctr"/>
            <a:r>
              <a:rPr lang="en-GB" altLang="ru-RU" sz="2000" b="1" i="1" dirty="0">
                <a:effectLst/>
              </a:rPr>
              <a:t>E=</a:t>
            </a:r>
            <a:r>
              <a:rPr lang="el-GR" altLang="ru-RU" sz="2000" b="1" i="1" dirty="0">
                <a:effectLst/>
              </a:rPr>
              <a:t>Σ</a:t>
            </a:r>
            <a:r>
              <a:rPr lang="en-US" altLang="ru-RU" sz="2000" b="1" i="1" baseline="-25000" dirty="0">
                <a:effectLst/>
              </a:rPr>
              <a:t>m</a:t>
            </a:r>
            <a:r>
              <a:rPr lang="el-GR" altLang="ru-RU" sz="2000" b="1" i="1" dirty="0">
                <a:effectLst/>
              </a:rPr>
              <a:t>Σ</a:t>
            </a:r>
            <a:r>
              <a:rPr lang="en-US" altLang="ru-RU" sz="2000" b="1" i="1" baseline="-25000" dirty="0" err="1">
                <a:effectLst/>
              </a:rPr>
              <a:t>ij</a:t>
            </a:r>
            <a:r>
              <a:rPr lang="en-US" altLang="ru-RU" sz="2000" b="1" i="1" baseline="-25000" dirty="0">
                <a:effectLst/>
              </a:rPr>
              <a:t> </a:t>
            </a:r>
            <a:r>
              <a:rPr lang="en-US" altLang="ru-RU" sz="2000" b="1" i="1" dirty="0">
                <a:effectLst/>
              </a:rPr>
              <a:t>(</a:t>
            </a:r>
            <a:r>
              <a:rPr lang="en-GB" altLang="ru-RU" sz="2000" b="1" i="1" dirty="0" err="1">
                <a:effectLst/>
              </a:rPr>
              <a:t>y</a:t>
            </a:r>
            <a:r>
              <a:rPr lang="en-GB" altLang="ru-RU" sz="2000" b="1" i="1" baseline="-25000" dirty="0" err="1">
                <a:effectLst/>
              </a:rPr>
              <a:t>i</a:t>
            </a:r>
            <a:r>
              <a:rPr lang="en-GB" altLang="ru-RU" sz="2000" b="1" i="1" baseline="-25000" dirty="0">
                <a:effectLst/>
              </a:rPr>
              <a:t> </a:t>
            </a:r>
            <a:r>
              <a:rPr lang="en-GB" altLang="ru-RU" sz="2000" b="1" i="1" baseline="30000" dirty="0">
                <a:effectLst/>
              </a:rPr>
              <a:t>(m)</a:t>
            </a:r>
            <a:r>
              <a:rPr lang="en-GB" altLang="ru-RU" sz="2000" b="1" i="1" dirty="0">
                <a:effectLst/>
              </a:rPr>
              <a:t> – </a:t>
            </a:r>
            <a:r>
              <a:rPr lang="en-GB" altLang="ru-RU" sz="2000" b="1" i="1" dirty="0" err="1">
                <a:effectLst/>
              </a:rPr>
              <a:t>z</a:t>
            </a:r>
            <a:r>
              <a:rPr lang="en-GB" altLang="ru-RU" sz="2000" b="1" i="1" baseline="-25000" dirty="0" err="1">
                <a:effectLst/>
              </a:rPr>
              <a:t>i</a:t>
            </a:r>
            <a:r>
              <a:rPr lang="en-GB" altLang="ru-RU" sz="2000" b="1" i="1" baseline="-25000" dirty="0">
                <a:effectLst/>
              </a:rPr>
              <a:t> </a:t>
            </a:r>
            <a:r>
              <a:rPr lang="en-GB" altLang="ru-RU" sz="2000" b="1" i="1" baseline="30000" dirty="0">
                <a:effectLst/>
              </a:rPr>
              <a:t>(m)</a:t>
            </a:r>
            <a:r>
              <a:rPr lang="en-GB" altLang="ru-RU" sz="2000" b="1" i="1" dirty="0">
                <a:effectLst/>
              </a:rPr>
              <a:t> )</a:t>
            </a:r>
            <a:r>
              <a:rPr lang="en-GB" altLang="ru-RU" sz="2000" b="1" i="1" baseline="30000" dirty="0">
                <a:effectLst/>
              </a:rPr>
              <a:t>2</a:t>
            </a:r>
            <a:r>
              <a:rPr lang="en-GB" altLang="ru-RU" sz="2000" b="1" i="1" dirty="0">
                <a:effectLst/>
              </a:rPr>
              <a:t> </a:t>
            </a:r>
            <a:r>
              <a:rPr lang="en-GB" altLang="ru-RU" sz="2000" b="1" dirty="0">
                <a:effectLst/>
              </a:rPr>
              <a:t>→</a:t>
            </a:r>
            <a:r>
              <a:rPr lang="en-GB" altLang="ru-RU" sz="2000" b="1" i="1" dirty="0">
                <a:effectLst/>
              </a:rPr>
              <a:t> </a:t>
            </a:r>
            <a:r>
              <a:rPr lang="en-GB" altLang="ru-RU" sz="2000" b="1" i="1" dirty="0" smtClean="0">
                <a:effectLst/>
              </a:rPr>
              <a:t>min</a:t>
            </a:r>
            <a:r>
              <a:rPr lang="en-GB" altLang="ru-RU" sz="2000" b="1" i="1" baseline="-25000" dirty="0" smtClean="0">
                <a:effectLst/>
              </a:rPr>
              <a:t>{</a:t>
            </a:r>
            <a:r>
              <a:rPr lang="en-US" altLang="ru-RU" sz="2000" b="1" i="1" baseline="-25000" dirty="0" err="1" smtClean="0">
                <a:effectLst/>
              </a:rPr>
              <a:t>wij</a:t>
            </a:r>
            <a:r>
              <a:rPr lang="en-GB" altLang="ru-RU" sz="2000" b="1" i="1" baseline="-25000" dirty="0" smtClean="0">
                <a:effectLst/>
              </a:rPr>
              <a:t>} </a:t>
            </a:r>
            <a:endParaRPr lang="en-GB" altLang="ru-RU" b="1" i="1" dirty="0">
              <a:effectLst/>
            </a:endParaRPr>
          </a:p>
          <a:p>
            <a:endParaRPr lang="en-US" altLang="ru-RU" sz="800" b="1" dirty="0">
              <a:effectLst/>
            </a:endParaRPr>
          </a:p>
          <a:p>
            <a:r>
              <a:rPr lang="en-US" altLang="ru-RU" b="1" dirty="0" smtClean="0">
                <a:effectLst/>
              </a:rPr>
              <a:t>3. </a:t>
            </a:r>
            <a:r>
              <a:rPr lang="ru-RU" altLang="ru-RU" b="1" dirty="0" smtClean="0">
                <a:effectLst/>
              </a:rPr>
              <a:t>Протестировать МСП на тестовой выборке</a:t>
            </a:r>
            <a:endParaRPr lang="en-US" altLang="ru-RU" b="1" dirty="0" smtClean="0">
              <a:effectLst/>
            </a:endParaRPr>
          </a:p>
          <a:p>
            <a:endParaRPr lang="en-US" altLang="ru-RU" sz="800" b="1" dirty="0" smtClean="0">
              <a:effectLst/>
            </a:endParaRPr>
          </a:p>
          <a:p>
            <a:r>
              <a:rPr lang="en-US" altLang="ru-RU" b="1" dirty="0" smtClean="0">
                <a:effectLst/>
              </a:rPr>
              <a:t>4. </a:t>
            </a:r>
            <a:r>
              <a:rPr lang="ru-RU" altLang="ru-RU" b="1" dirty="0" smtClean="0">
                <a:effectLst/>
              </a:rPr>
              <a:t>Обученная сеть реализуется как программа или </a:t>
            </a:r>
            <a:r>
              <a:rPr lang="ru-RU" altLang="ru-RU" b="1" dirty="0" err="1" smtClean="0">
                <a:solidFill>
                  <a:srgbClr val="D53807"/>
                </a:solidFill>
                <a:effectLst/>
              </a:rPr>
              <a:t>нейрочип</a:t>
            </a:r>
            <a:r>
              <a:rPr lang="ru-RU" altLang="ru-RU" b="1" dirty="0" smtClean="0">
                <a:solidFill>
                  <a:srgbClr val="D53807"/>
                </a:solidFill>
                <a:effectLst/>
              </a:rPr>
              <a:t> </a:t>
            </a:r>
            <a:r>
              <a:rPr lang="ru-RU" altLang="ru-RU" b="1" dirty="0" smtClean="0">
                <a:effectLst/>
              </a:rPr>
              <a:t>для очень быстрого применения</a:t>
            </a:r>
            <a:endParaRPr lang="en-US" altLang="ru-RU" b="1" dirty="0">
              <a:effectLst/>
            </a:endParaRPr>
          </a:p>
        </p:txBody>
      </p:sp>
      <p:sp>
        <p:nvSpPr>
          <p:cNvPr id="40973" name="Text Box 13"/>
          <p:cNvSpPr txBox="1">
            <a:spLocks noChangeArrowheads="1"/>
          </p:cNvSpPr>
          <p:nvPr/>
        </p:nvSpPr>
        <p:spPr bwMode="auto">
          <a:xfrm>
            <a:off x="1166813" y="3199815"/>
            <a:ext cx="16221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1600" b="0" i="1" dirty="0" smtClean="0">
                <a:effectLst/>
              </a:rPr>
              <a:t>h</a:t>
            </a:r>
            <a:r>
              <a:rPr lang="en-US" altLang="ru-RU" sz="1600" b="0" i="1" baseline="-25000" dirty="0" smtClean="0">
                <a:effectLst/>
              </a:rPr>
              <a:t>i</a:t>
            </a:r>
            <a:r>
              <a:rPr lang="en-US" altLang="ru-RU" sz="1600" b="0" i="1" dirty="0" smtClean="0">
                <a:effectLst/>
              </a:rPr>
              <a:t>=g(</a:t>
            </a:r>
            <a:r>
              <a:rPr lang="el-GR" altLang="ru-RU" sz="1600" b="0" dirty="0">
                <a:effectLst/>
              </a:rPr>
              <a:t>Σ</a:t>
            </a:r>
            <a:r>
              <a:rPr lang="en-US" altLang="ru-RU" sz="1600" b="0" i="1" baseline="-25000" dirty="0" err="1">
                <a:effectLst/>
              </a:rPr>
              <a:t>j</a:t>
            </a:r>
            <a:r>
              <a:rPr lang="en-US" altLang="ru-RU" sz="1600" b="0" i="1" dirty="0" err="1">
                <a:effectLst/>
              </a:rPr>
              <a:t>w</a:t>
            </a:r>
            <a:r>
              <a:rPr lang="en-US" altLang="ru-RU" sz="1600" b="0" i="1" baseline="-25000" dirty="0" err="1">
                <a:effectLst/>
              </a:rPr>
              <a:t>ij</a:t>
            </a:r>
            <a:r>
              <a:rPr lang="en-US" altLang="ru-RU" sz="1600" b="0" i="1" dirty="0">
                <a:effectLst/>
              </a:rPr>
              <a:t> </a:t>
            </a:r>
            <a:r>
              <a:rPr lang="en-US" altLang="ru-RU" sz="1600" b="0" i="1" dirty="0" err="1">
                <a:effectLst/>
              </a:rPr>
              <a:t>s</a:t>
            </a:r>
            <a:r>
              <a:rPr lang="en-US" altLang="ru-RU" sz="1600" b="0" i="1" baseline="-25000" dirty="0" err="1">
                <a:effectLst/>
              </a:rPr>
              <a:t>j</a:t>
            </a:r>
            <a:r>
              <a:rPr lang="en-US" altLang="ru-RU" sz="1600" b="0" i="1" dirty="0">
                <a:effectLst/>
              </a:rPr>
              <a:t>)</a:t>
            </a:r>
            <a:endParaRPr lang="en-US" altLang="ru-RU" sz="1600" b="0" dirty="0">
              <a:solidFill>
                <a:srgbClr val="0000FF"/>
              </a:solidFill>
              <a:effectLst/>
            </a:endParaRPr>
          </a:p>
        </p:txBody>
      </p:sp>
      <p:graphicFrame>
        <p:nvGraphicFramePr>
          <p:cNvPr id="40976" name="Object 16"/>
          <p:cNvGraphicFramePr>
            <a:graphicFrameLocks noGrp="1" noChangeAspect="1"/>
          </p:cNvGraphicFramePr>
          <p:nvPr>
            <p:ph sz="quarter" idx="3"/>
            <p:extLst>
              <p:ext uri="{D42A27DB-BD31-4B8C-83A1-F6EECF244321}">
                <p14:modId xmlns:p14="http://schemas.microsoft.com/office/powerpoint/2010/main" val="2397676976"/>
              </p:ext>
            </p:extLst>
          </p:nvPr>
        </p:nvGraphicFramePr>
        <p:xfrm>
          <a:off x="62769" y="4365104"/>
          <a:ext cx="2283173" cy="2194428"/>
        </p:xfrm>
        <a:graphic>
          <a:graphicData uri="http://schemas.openxmlformats.org/presentationml/2006/ole">
            <mc:AlternateContent xmlns:mc="http://schemas.openxmlformats.org/markup-compatibility/2006">
              <mc:Choice xmlns:v="urn:schemas-microsoft-com:vml" Requires="v">
                <p:oleObj spid="_x0000_s46118" r:id="rId5" imgW="2467319" imgH="2371429" progId="Unknown">
                  <p:embed/>
                </p:oleObj>
              </mc:Choice>
              <mc:Fallback>
                <p:oleObj r:id="rId5" imgW="2467319" imgH="2371429" progId="Unknown">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 y="4365104"/>
                        <a:ext cx="2283173" cy="2194428"/>
                      </a:xfrm>
                      <a:prstGeom prst="rect">
                        <a:avLst/>
                      </a:prstGeom>
                      <a:noFill/>
                      <a:ln>
                        <a:noFill/>
                      </a:ln>
                      <a:effectLst/>
                      <a:extLst/>
                    </p:spPr>
                  </p:pic>
                </p:oleObj>
              </mc:Fallback>
            </mc:AlternateContent>
          </a:graphicData>
        </a:graphic>
      </p:graphicFrame>
      <p:sp>
        <p:nvSpPr>
          <p:cNvPr id="40978" name="Text Box 18"/>
          <p:cNvSpPr txBox="1">
            <a:spLocks noChangeArrowheads="1"/>
          </p:cNvSpPr>
          <p:nvPr/>
        </p:nvSpPr>
        <p:spPr bwMode="auto">
          <a:xfrm>
            <a:off x="1166813" y="2655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effectLst/>
            </a:endParaRPr>
          </a:p>
        </p:txBody>
      </p:sp>
      <p:sp>
        <p:nvSpPr>
          <p:cNvPr id="40980" name="Text Box 20"/>
          <p:cNvSpPr txBox="1">
            <a:spLocks noChangeArrowheads="1"/>
          </p:cNvSpPr>
          <p:nvPr/>
        </p:nvSpPr>
        <p:spPr bwMode="auto">
          <a:xfrm>
            <a:off x="62769" y="3756723"/>
            <a:ext cx="30690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b="1" dirty="0">
                <a:solidFill>
                  <a:srgbClr val="0000FF"/>
                </a:solidFill>
                <a:effectLst/>
              </a:rPr>
              <a:t>2</a:t>
            </a:r>
            <a:r>
              <a:rPr lang="en-US" altLang="ru-RU" dirty="0">
                <a:solidFill>
                  <a:srgbClr val="0000FF"/>
                </a:solidFill>
                <a:effectLst/>
              </a:rPr>
              <a:t>. </a:t>
            </a:r>
            <a:r>
              <a:rPr lang="ru-RU" altLang="ru-RU" b="1" dirty="0" err="1" smtClean="0">
                <a:solidFill>
                  <a:srgbClr val="0000FF"/>
                </a:solidFill>
                <a:effectLst/>
              </a:rPr>
              <a:t>Полносвязная</a:t>
            </a:r>
            <a:r>
              <a:rPr lang="ru-RU" altLang="ru-RU" b="1" dirty="0" smtClean="0">
                <a:solidFill>
                  <a:srgbClr val="0000FF"/>
                </a:solidFill>
                <a:effectLst/>
              </a:rPr>
              <a:t> ИНС </a:t>
            </a:r>
          </a:p>
          <a:p>
            <a:r>
              <a:rPr lang="ru-RU" altLang="ru-RU" dirty="0" smtClean="0">
                <a:solidFill>
                  <a:srgbClr val="0000FF"/>
                </a:solidFill>
              </a:rPr>
              <a:t>(сеть </a:t>
            </a:r>
            <a:r>
              <a:rPr lang="ru-RU" altLang="ru-RU" dirty="0" err="1" smtClean="0">
                <a:solidFill>
                  <a:srgbClr val="0000FF"/>
                </a:solidFill>
              </a:rPr>
              <a:t>Хопфилда</a:t>
            </a:r>
            <a:r>
              <a:rPr lang="ru-RU" altLang="ru-RU" dirty="0" smtClean="0">
                <a:solidFill>
                  <a:srgbClr val="0000FF"/>
                </a:solidFill>
              </a:rPr>
              <a:t>)</a:t>
            </a:r>
            <a:endParaRPr lang="en-US" altLang="ru-RU" b="1" dirty="0">
              <a:solidFill>
                <a:srgbClr val="0000FF"/>
              </a:solidFill>
              <a:effectLst/>
            </a:endParaRPr>
          </a:p>
        </p:txBody>
      </p:sp>
      <p:sp>
        <p:nvSpPr>
          <p:cNvPr id="40986" name="Rectangle 26"/>
          <p:cNvSpPr>
            <a:spLocks noChangeArrowheads="1"/>
          </p:cNvSpPr>
          <p:nvPr/>
        </p:nvSpPr>
        <p:spPr bwMode="auto">
          <a:xfrm>
            <a:off x="0"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 name="TextBox 1"/>
          <p:cNvSpPr txBox="1"/>
          <p:nvPr/>
        </p:nvSpPr>
        <p:spPr>
          <a:xfrm>
            <a:off x="1648405" y="6112669"/>
            <a:ext cx="1944216" cy="369332"/>
          </a:xfrm>
          <a:prstGeom prst="rect">
            <a:avLst/>
          </a:prstGeom>
          <a:noFill/>
        </p:spPr>
        <p:txBody>
          <a:bodyPr wrap="square" rtlCol="0">
            <a:spAutoFit/>
          </a:bodyPr>
          <a:lstStyle/>
          <a:p>
            <a:r>
              <a:rPr lang="ru-RU" b="1" dirty="0" smtClean="0">
                <a:solidFill>
                  <a:srgbClr val="C00000"/>
                </a:solidFill>
                <a:effectLst/>
              </a:rPr>
              <a:t>Самообучение </a:t>
            </a:r>
            <a:endParaRPr lang="ru-RU" b="1" dirty="0">
              <a:solidFill>
                <a:srgbClr val="C00000"/>
              </a:solidFill>
              <a:effectLst/>
            </a:endParaRPr>
          </a:p>
        </p:txBody>
      </p:sp>
      <p:sp>
        <p:nvSpPr>
          <p:cNvPr id="3" name="Дата 2"/>
          <p:cNvSpPr>
            <a:spLocks noGrp="1"/>
          </p:cNvSpPr>
          <p:nvPr>
            <p:ph type="dt" sz="half" idx="12"/>
          </p:nvPr>
        </p:nvSpPr>
        <p:spPr/>
        <p:txBody>
          <a:bodyPr/>
          <a:lstStyle/>
          <a:p>
            <a:fld id="{A002749F-9A83-4AAC-AAF1-D263E95E3F20}" type="datetime1">
              <a:rPr lang="ru-RU" smtClean="0">
                <a:solidFill>
                  <a:srgbClr val="000000"/>
                </a:solidFill>
              </a:rPr>
              <a:t>25.11.2017</a:t>
            </a:fld>
            <a:endParaRPr lang="ru-RU" dirty="0">
              <a:solidFill>
                <a:srgbClr val="000000"/>
              </a:solidFill>
            </a:endParaRPr>
          </a:p>
        </p:txBody>
      </p:sp>
      <p:sp>
        <p:nvSpPr>
          <p:cNvPr id="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505451349"/>
              </p:ext>
            </p:extLst>
          </p:nvPr>
        </p:nvGraphicFramePr>
        <p:xfrm>
          <a:off x="3372495" y="2350993"/>
          <a:ext cx="1269018" cy="385613"/>
        </p:xfrm>
        <a:graphic>
          <a:graphicData uri="http://schemas.openxmlformats.org/presentationml/2006/ole">
            <mc:AlternateContent xmlns:mc="http://schemas.openxmlformats.org/markup-compatibility/2006">
              <mc:Choice xmlns:v="urn:schemas-microsoft-com:vml" Requires="v">
                <p:oleObj spid="_x0000_s46119" name="Формула" r:id="rId7" imgW="1257300" imgH="381000" progId="Equation.3">
                  <p:embed/>
                </p:oleObj>
              </mc:Choice>
              <mc:Fallback>
                <p:oleObj name="Формула" r:id="rId7" imgW="1257300" imgH="381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2495" y="2350993"/>
                        <a:ext cx="1269018" cy="385613"/>
                      </a:xfrm>
                      <a:prstGeom prst="rect">
                        <a:avLst/>
                      </a:prstGeom>
                      <a:noFill/>
                    </p:spPr>
                  </p:pic>
                </p:oleObj>
              </mc:Fallback>
            </mc:AlternateContent>
          </a:graphicData>
        </a:graphic>
      </p:graphicFrame>
      <p:sp>
        <p:nvSpPr>
          <p:cNvPr id="6" name="TextBox 5"/>
          <p:cNvSpPr txBox="1"/>
          <p:nvPr/>
        </p:nvSpPr>
        <p:spPr>
          <a:xfrm>
            <a:off x="4019931" y="1340768"/>
            <a:ext cx="5098455" cy="800219"/>
          </a:xfrm>
          <a:prstGeom prst="rect">
            <a:avLst/>
          </a:prstGeom>
          <a:noFill/>
        </p:spPr>
        <p:txBody>
          <a:bodyPr wrap="square" rtlCol="0">
            <a:spAutoFit/>
          </a:bodyPr>
          <a:lstStyle/>
          <a:p>
            <a:r>
              <a:rPr lang="ru-RU" altLang="ru-RU" dirty="0">
                <a:solidFill>
                  <a:srgbClr val="C00000"/>
                </a:solidFill>
              </a:rPr>
              <a:t>Обучение с </a:t>
            </a:r>
            <a:r>
              <a:rPr lang="ru-RU" altLang="ru-RU" dirty="0" smtClean="0">
                <a:solidFill>
                  <a:srgbClr val="C00000"/>
                </a:solidFill>
              </a:rPr>
              <a:t>учителем. </a:t>
            </a:r>
          </a:p>
          <a:p>
            <a:r>
              <a:rPr lang="ru-RU" altLang="ru-RU" sz="1400" dirty="0" smtClean="0">
                <a:solidFill>
                  <a:srgbClr val="C00000"/>
                </a:solidFill>
              </a:rPr>
              <a:t>Цель обучения – </a:t>
            </a:r>
            <a:r>
              <a:rPr lang="ru-RU" altLang="ru-RU" sz="1400" b="1" u="sng" dirty="0" smtClean="0">
                <a:solidFill>
                  <a:srgbClr val="C00000"/>
                </a:solidFill>
              </a:rPr>
              <a:t>определить веса </a:t>
            </a:r>
            <a:r>
              <a:rPr lang="ru-RU" altLang="ru-RU" sz="1400" dirty="0" smtClean="0">
                <a:solidFill>
                  <a:srgbClr val="C00000"/>
                </a:solidFill>
              </a:rPr>
              <a:t>так, чтобы обученная сеть решала задачу распознавания или классификации. </a:t>
            </a:r>
            <a:endParaRPr lang="ru-RU" sz="1400" dirty="0"/>
          </a:p>
        </p:txBody>
      </p:sp>
    </p:spTree>
    <p:extLst>
      <p:ext uri="{BB962C8B-B14F-4D97-AF65-F5344CB8AC3E}">
        <p14:creationId xmlns:p14="http://schemas.microsoft.com/office/powerpoint/2010/main" val="4239532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https://habrastorage.org/web/67b/04f/73b/67b04f73b4c34ba38edfa207e09de07c.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2039144"/>
            <a:ext cx="5184576" cy="1787731"/>
          </a:xfrm>
          <a:prstGeom prst="rect">
            <a:avLst/>
          </a:prstGeom>
          <a:noFill/>
          <a:ln>
            <a:noFill/>
          </a:ln>
        </p:spPr>
      </p:pic>
      <p:sp>
        <p:nvSpPr>
          <p:cNvPr id="2" name="Заголовок 1"/>
          <p:cNvSpPr>
            <a:spLocks noGrp="1"/>
          </p:cNvSpPr>
          <p:nvPr>
            <p:ph type="title"/>
          </p:nvPr>
        </p:nvSpPr>
        <p:spPr>
          <a:xfrm>
            <a:off x="457200" y="260648"/>
            <a:ext cx="8229600" cy="648072"/>
          </a:xfrm>
        </p:spPr>
        <p:txBody>
          <a:bodyPr/>
          <a:lstStyle/>
          <a:p>
            <a:pPr algn="ctr"/>
            <a:r>
              <a:rPr lang="ru-RU" sz="3600" b="1" dirty="0">
                <a:solidFill>
                  <a:srgbClr val="0000FF"/>
                </a:solidFill>
              </a:rPr>
              <a:t>Сети </a:t>
            </a:r>
            <a:r>
              <a:rPr lang="en-GB" sz="3600" b="1" dirty="0">
                <a:solidFill>
                  <a:srgbClr val="0000FF"/>
                </a:solidFill>
              </a:rPr>
              <a:t>LSTM</a:t>
            </a:r>
          </a:p>
        </p:txBody>
      </p:sp>
      <p:sp>
        <p:nvSpPr>
          <p:cNvPr id="3" name="Объект 2"/>
          <p:cNvSpPr>
            <a:spLocks noGrp="1"/>
          </p:cNvSpPr>
          <p:nvPr>
            <p:ph idx="1"/>
          </p:nvPr>
        </p:nvSpPr>
        <p:spPr>
          <a:xfrm>
            <a:off x="94184" y="836712"/>
            <a:ext cx="9049816" cy="1440160"/>
          </a:xfrm>
        </p:spPr>
        <p:txBody>
          <a:bodyPr/>
          <a:lstStyle/>
          <a:p>
            <a:pPr marL="0" indent="0">
              <a:buNone/>
            </a:pPr>
            <a:r>
              <a:rPr lang="ru-RU" sz="1800" dirty="0" smtClean="0"/>
              <a:t>Вместо </a:t>
            </a:r>
            <a:r>
              <a:rPr lang="ru-RU" sz="1800" dirty="0"/>
              <a:t>одного слоя </a:t>
            </a:r>
            <a:r>
              <a:rPr lang="en-US" sz="1800" dirty="0" smtClean="0"/>
              <a:t>RNN</a:t>
            </a:r>
            <a:r>
              <a:rPr lang="ru-RU" sz="1800" dirty="0" smtClean="0"/>
              <a:t> </a:t>
            </a:r>
            <a:r>
              <a:rPr lang="ru-RU" sz="1800" dirty="0"/>
              <a:t>сети </a:t>
            </a:r>
            <a:r>
              <a:rPr lang="ru-RU" sz="1800" dirty="0" smtClean="0"/>
              <a:t>LSTM </a:t>
            </a:r>
            <a:r>
              <a:rPr lang="ru-RU" sz="1800" dirty="0"/>
              <a:t>содержат целых </a:t>
            </a:r>
            <a:r>
              <a:rPr lang="ru-RU" sz="1800" dirty="0" smtClean="0"/>
              <a:t>четыре</a:t>
            </a:r>
            <a:r>
              <a:rPr lang="en-US" sz="1800" dirty="0" smtClean="0"/>
              <a:t> </a:t>
            </a:r>
            <a:r>
              <a:rPr lang="ru-RU" sz="1800" dirty="0" smtClean="0"/>
              <a:t>взаимодействующих слоя, позволяющих</a:t>
            </a:r>
            <a:r>
              <a:rPr lang="en-US" sz="1800" dirty="0" smtClean="0"/>
              <a:t> </a:t>
            </a:r>
            <a:r>
              <a:rPr lang="ru-RU" sz="1800" dirty="0" smtClean="0"/>
              <a:t>удалять </a:t>
            </a:r>
            <a:r>
              <a:rPr lang="ru-RU" sz="1800" dirty="0"/>
              <a:t>информацию из состояния </a:t>
            </a:r>
            <a:r>
              <a:rPr lang="ru-RU" sz="1800" dirty="0" smtClean="0"/>
              <a:t>ячейки с помощью </a:t>
            </a:r>
            <a:r>
              <a:rPr lang="ru-RU" sz="1800" b="1" dirty="0" smtClean="0">
                <a:solidFill>
                  <a:srgbClr val="0000FF"/>
                </a:solidFill>
              </a:rPr>
              <a:t>фильтров - </a:t>
            </a:r>
            <a:r>
              <a:rPr lang="ru-RU" sz="1800" b="1" dirty="0" err="1" smtClean="0">
                <a:solidFill>
                  <a:srgbClr val="0000FF"/>
                </a:solidFill>
              </a:rPr>
              <a:t>gates</a:t>
            </a:r>
            <a:r>
              <a:rPr lang="ru-RU" sz="1800" dirty="0" smtClean="0"/>
              <a:t>. Фильтры </a:t>
            </a:r>
            <a:r>
              <a:rPr lang="ru-RU" sz="1800" dirty="0"/>
              <a:t>состоят из слоя сигмоидальной нейронной сети и операции поточечного </a:t>
            </a:r>
            <a:r>
              <a:rPr lang="ru-RU" sz="1800" dirty="0" smtClean="0"/>
              <a:t>умножения и позволяют </a:t>
            </a:r>
            <a:r>
              <a:rPr lang="ru-RU" sz="1800" dirty="0"/>
              <a:t>пропускать информацию на основании </a:t>
            </a:r>
            <a:r>
              <a:rPr lang="ru-RU" sz="1800" dirty="0" smtClean="0"/>
              <a:t>задаваемых </a:t>
            </a:r>
            <a:r>
              <a:rPr lang="ru-RU" sz="1800" dirty="0"/>
              <a:t>условий. </a:t>
            </a:r>
          </a:p>
        </p:txBody>
      </p:sp>
      <p:sp>
        <p:nvSpPr>
          <p:cNvPr id="4" name="Нижний колонтитул 3"/>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30</a:t>
            </a:fld>
            <a:endParaRPr lang="ru-RU">
              <a:solidFill>
                <a:srgbClr val="000000"/>
              </a:solidFill>
            </a:endParaRPr>
          </a:p>
        </p:txBody>
      </p:sp>
      <p:sp>
        <p:nvSpPr>
          <p:cNvPr id="6" name="Дата 5"/>
          <p:cNvSpPr>
            <a:spLocks noGrp="1"/>
          </p:cNvSpPr>
          <p:nvPr>
            <p:ph type="dt" sz="half" idx="12"/>
          </p:nvPr>
        </p:nvSpPr>
        <p:spPr/>
        <p:txBody>
          <a:bodyPr/>
          <a:lstStyle/>
          <a:p>
            <a:fld id="{C46E611F-75B6-4BEF-8594-FC4C10C6CB77}" type="datetime1">
              <a:rPr lang="ru-RU" smtClean="0">
                <a:solidFill>
                  <a:srgbClr val="000000"/>
                </a:solidFill>
              </a:rPr>
              <a:t>25.11.2017</a:t>
            </a:fld>
            <a:endParaRPr lang="ru-RU">
              <a:solidFill>
                <a:srgbClr val="000000"/>
              </a:solidFill>
            </a:endParaRPr>
          </a:p>
        </p:txBody>
      </p:sp>
      <p:sp>
        <p:nvSpPr>
          <p:cNvPr id="8" name="TextBox 7"/>
          <p:cNvSpPr txBox="1"/>
          <p:nvPr/>
        </p:nvSpPr>
        <p:spPr>
          <a:xfrm>
            <a:off x="107901" y="2276872"/>
            <a:ext cx="3672011" cy="1200329"/>
          </a:xfrm>
          <a:prstGeom prst="rect">
            <a:avLst/>
          </a:prstGeom>
          <a:noFill/>
        </p:spPr>
        <p:txBody>
          <a:bodyPr wrap="square" rtlCol="0">
            <a:spAutoFit/>
          </a:bodyPr>
          <a:lstStyle/>
          <a:p>
            <a:r>
              <a:rPr lang="ru-RU" dirty="0" smtClean="0">
                <a:effectLst/>
              </a:rPr>
              <a:t>Основной </a:t>
            </a:r>
            <a:r>
              <a:rPr lang="ru-RU" dirty="0">
                <a:effectLst/>
              </a:rPr>
              <a:t>компонент LSTM – это </a:t>
            </a:r>
            <a:r>
              <a:rPr lang="ru-RU" dirty="0" smtClean="0">
                <a:effectLst/>
              </a:rPr>
              <a:t>своеобразная память сети –линия</a:t>
            </a:r>
            <a:r>
              <a:rPr lang="ru-RU" dirty="0">
                <a:effectLst/>
              </a:rPr>
              <a:t>, проходящая по верхней части схемы</a:t>
            </a:r>
            <a:r>
              <a:rPr lang="ru-RU" sz="1400" dirty="0">
                <a:effectLst/>
              </a:rPr>
              <a:t>.</a:t>
            </a:r>
            <a:endParaRPr lang="ru-RU" sz="1400" dirty="0"/>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386" y="3863437"/>
            <a:ext cx="4987947" cy="61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42280" y="4609260"/>
            <a:ext cx="8966225" cy="1477328"/>
          </a:xfrm>
          <a:prstGeom prst="rect">
            <a:avLst/>
          </a:prstGeom>
          <a:noFill/>
        </p:spPr>
        <p:txBody>
          <a:bodyPr wrap="square" rtlCol="0">
            <a:spAutoFit/>
          </a:bodyPr>
          <a:lstStyle/>
          <a:p>
            <a:pPr marL="342900" indent="-342900">
              <a:buFont typeface="+mj-lt"/>
              <a:buAutoNum type="arabicPeriod"/>
            </a:pPr>
            <a:r>
              <a:rPr lang="ru-RU" dirty="0" smtClean="0">
                <a:effectLst/>
              </a:rPr>
              <a:t>слой </a:t>
            </a:r>
            <a:r>
              <a:rPr lang="ru-RU" dirty="0">
                <a:effectLst/>
              </a:rPr>
              <a:t>фильтра забывания определяет какую часть информации </a:t>
            </a:r>
            <a:r>
              <a:rPr lang="ru-RU" dirty="0" smtClean="0">
                <a:effectLst/>
              </a:rPr>
              <a:t>выбросить</a:t>
            </a:r>
          </a:p>
          <a:p>
            <a:pPr marL="342900" indent="-342900">
              <a:buFont typeface="+mj-lt"/>
              <a:buAutoNum type="arabicPeriod"/>
            </a:pPr>
            <a:endParaRPr lang="ru-RU" dirty="0">
              <a:effectLst/>
            </a:endParaRPr>
          </a:p>
          <a:p>
            <a:r>
              <a:rPr lang="ru-RU" dirty="0" smtClean="0">
                <a:effectLst/>
              </a:rPr>
              <a:t> </a:t>
            </a:r>
            <a:endParaRPr lang="ru-RU" dirty="0">
              <a:effectLst/>
            </a:endParaRPr>
          </a:p>
          <a:p>
            <a:r>
              <a:rPr lang="ru-RU" dirty="0" smtClean="0">
                <a:effectLst/>
              </a:rPr>
              <a:t>2. что </a:t>
            </a:r>
            <a:r>
              <a:rPr lang="ru-RU" dirty="0">
                <a:effectLst/>
              </a:rPr>
              <a:t>сохранить - 2 слоя: слой входного фильтра + </a:t>
            </a:r>
            <a:r>
              <a:rPr lang="ru-RU" dirty="0" err="1">
                <a:effectLst/>
              </a:rPr>
              <a:t>tanh</a:t>
            </a:r>
            <a:r>
              <a:rPr lang="ru-RU" dirty="0">
                <a:effectLst/>
              </a:rPr>
              <a:t>-слой</a:t>
            </a:r>
          </a:p>
          <a:p>
            <a:r>
              <a:rPr lang="ru-RU" dirty="0" smtClean="0">
                <a:effectLst/>
              </a:rPr>
              <a:t>3. что  </a:t>
            </a:r>
            <a:r>
              <a:rPr lang="ru-RU" dirty="0">
                <a:effectLst/>
              </a:rPr>
              <a:t>получать на выходе</a:t>
            </a:r>
          </a:p>
        </p:txBody>
      </p:sp>
      <p:sp>
        <p:nvSpPr>
          <p:cNvPr id="12" name="TextBox 11"/>
          <p:cNvSpPr txBox="1"/>
          <p:nvPr/>
        </p:nvSpPr>
        <p:spPr>
          <a:xfrm>
            <a:off x="132705" y="3393329"/>
            <a:ext cx="3215159" cy="1200329"/>
          </a:xfrm>
          <a:prstGeom prst="rect">
            <a:avLst/>
          </a:prstGeom>
          <a:noFill/>
        </p:spPr>
        <p:txBody>
          <a:bodyPr wrap="square" rtlCol="0">
            <a:spAutoFit/>
          </a:bodyPr>
          <a:lstStyle/>
          <a:p>
            <a:r>
              <a:rPr lang="ru-RU" dirty="0">
                <a:effectLst/>
              </a:rPr>
              <a:t>В LSTM три </a:t>
            </a:r>
            <a:r>
              <a:rPr lang="ru-RU" dirty="0" smtClean="0">
                <a:effectLst/>
              </a:rPr>
              <a:t>фильтра</a:t>
            </a:r>
            <a:r>
              <a:rPr lang="ru-RU" dirty="0">
                <a:effectLst/>
              </a:rPr>
              <a:t>, позволяющих защищать и контролировать состояние ячейки</a:t>
            </a:r>
            <a:r>
              <a:rPr lang="ru-RU" smtClean="0">
                <a:effectLst/>
              </a:rPr>
              <a:t>.</a:t>
            </a:r>
            <a:r>
              <a:rPr lang="ru-RU" sz="1400"/>
              <a:t> </a:t>
            </a:r>
            <a:endParaRPr lang="ru-RU" dirty="0"/>
          </a:p>
        </p:txBody>
      </p:sp>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7" y="4909508"/>
            <a:ext cx="2592287" cy="65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429" y="5517232"/>
            <a:ext cx="21240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8025" y="5841082"/>
            <a:ext cx="26479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292080" y="2406243"/>
            <a:ext cx="504056" cy="276999"/>
          </a:xfrm>
          <a:prstGeom prst="rect">
            <a:avLst/>
          </a:prstGeom>
          <a:noFill/>
        </p:spPr>
        <p:txBody>
          <a:bodyPr wrap="square" rtlCol="0">
            <a:spAutoFit/>
          </a:bodyPr>
          <a:lstStyle/>
          <a:p>
            <a:r>
              <a:rPr lang="ru-RU" sz="1200" b="1" dirty="0"/>
              <a:t>С </a:t>
            </a:r>
            <a:r>
              <a:rPr lang="en-US" sz="1200" b="1" baseline="-25000" dirty="0"/>
              <a:t>t-1</a:t>
            </a:r>
            <a:endParaRPr lang="ru-RU" sz="1200" b="1" dirty="0"/>
          </a:p>
        </p:txBody>
      </p:sp>
      <p:sp>
        <p:nvSpPr>
          <p:cNvPr id="14" name="TextBox 13"/>
          <p:cNvSpPr txBox="1"/>
          <p:nvPr/>
        </p:nvSpPr>
        <p:spPr>
          <a:xfrm>
            <a:off x="7092280" y="2406615"/>
            <a:ext cx="432048" cy="276999"/>
          </a:xfrm>
          <a:prstGeom prst="rect">
            <a:avLst/>
          </a:prstGeom>
          <a:noFill/>
        </p:spPr>
        <p:txBody>
          <a:bodyPr wrap="square" rtlCol="0">
            <a:spAutoFit/>
          </a:bodyPr>
          <a:lstStyle/>
          <a:p>
            <a:r>
              <a:rPr lang="ru-RU" sz="1200" b="1" dirty="0"/>
              <a:t>С </a:t>
            </a:r>
            <a:r>
              <a:rPr lang="en-US" sz="1200" b="1" baseline="-25000" dirty="0"/>
              <a:t>t</a:t>
            </a:r>
            <a:endParaRPr lang="ru-RU" sz="1200" b="1" dirty="0"/>
          </a:p>
        </p:txBody>
      </p:sp>
    </p:spTree>
    <p:extLst>
      <p:ext uri="{BB962C8B-B14F-4D97-AF65-F5344CB8AC3E}">
        <p14:creationId xmlns:p14="http://schemas.microsoft.com/office/powerpoint/2010/main" val="1191282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4664"/>
            <a:ext cx="9144000" cy="648072"/>
          </a:xfrm>
        </p:spPr>
        <p:txBody>
          <a:bodyPr/>
          <a:lstStyle/>
          <a:p>
            <a:pPr algn="ctr"/>
            <a:r>
              <a:rPr lang="ru-RU" sz="2800" b="1" dirty="0">
                <a:solidFill>
                  <a:srgbClr val="0000FF"/>
                </a:solidFill>
              </a:rPr>
              <a:t>У</a:t>
            </a:r>
            <a:r>
              <a:rPr lang="ru-RU" sz="2800" b="1" dirty="0" smtClean="0">
                <a:solidFill>
                  <a:srgbClr val="0000FF"/>
                </a:solidFill>
              </a:rPr>
              <a:t>правляемые </a:t>
            </a:r>
            <a:r>
              <a:rPr lang="ru-RU" sz="2800" b="1" dirty="0">
                <a:solidFill>
                  <a:srgbClr val="0000FF"/>
                </a:solidFill>
              </a:rPr>
              <a:t>рекуррентные </a:t>
            </a:r>
            <a:r>
              <a:rPr lang="ru-RU" sz="2800" b="1" dirty="0" smtClean="0">
                <a:solidFill>
                  <a:srgbClr val="0000FF"/>
                </a:solidFill>
              </a:rPr>
              <a:t>модули </a:t>
            </a:r>
            <a:br>
              <a:rPr lang="ru-RU" sz="2800" b="1" dirty="0" smtClean="0">
                <a:solidFill>
                  <a:srgbClr val="0000FF"/>
                </a:solidFill>
              </a:rPr>
            </a:br>
            <a:r>
              <a:rPr lang="en-US" sz="2800" b="1" dirty="0" smtClean="0">
                <a:solidFill>
                  <a:srgbClr val="0000FF"/>
                </a:solidFill>
              </a:rPr>
              <a:t>GRU </a:t>
            </a:r>
            <a:r>
              <a:rPr lang="ru-RU" sz="2800" b="1" dirty="0">
                <a:solidFill>
                  <a:srgbClr val="0000FF"/>
                </a:solidFill>
              </a:rPr>
              <a:t>(</a:t>
            </a:r>
            <a:r>
              <a:rPr lang="en-US" sz="2800" b="1" dirty="0">
                <a:solidFill>
                  <a:srgbClr val="0000FF"/>
                </a:solidFill>
              </a:rPr>
              <a:t>Gated Recurrent Unit</a:t>
            </a:r>
            <a:r>
              <a:rPr lang="ru-RU" sz="2800" b="1" dirty="0">
                <a:solidFill>
                  <a:srgbClr val="0000FF"/>
                </a:solidFill>
              </a:rPr>
              <a:t>) </a:t>
            </a:r>
          </a:p>
        </p:txBody>
      </p:sp>
      <p:sp>
        <p:nvSpPr>
          <p:cNvPr id="4" name="Нижний колонтитул 3"/>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31</a:t>
            </a:fld>
            <a:endParaRPr lang="ru-RU">
              <a:solidFill>
                <a:srgbClr val="000000"/>
              </a:solidFill>
            </a:endParaRPr>
          </a:p>
        </p:txBody>
      </p:sp>
      <p:sp>
        <p:nvSpPr>
          <p:cNvPr id="6" name="Дата 5"/>
          <p:cNvSpPr>
            <a:spLocks noGrp="1"/>
          </p:cNvSpPr>
          <p:nvPr>
            <p:ph type="dt" sz="half" idx="12"/>
          </p:nvPr>
        </p:nvSpPr>
        <p:spPr/>
        <p:txBody>
          <a:bodyPr/>
          <a:lstStyle/>
          <a:p>
            <a:fld id="{36947295-087D-4A40-B114-0D696328E289}" type="datetime1">
              <a:rPr lang="ru-RU" smtClean="0">
                <a:solidFill>
                  <a:srgbClr val="000000"/>
                </a:solidFill>
              </a:rPr>
              <a:t>25.11.2017</a:t>
            </a:fld>
            <a:endParaRPr lang="ru-RU">
              <a:solidFill>
                <a:srgbClr val="000000"/>
              </a:solidFill>
            </a:endParaRPr>
          </a:p>
        </p:txBody>
      </p:sp>
      <p:pic>
        <p:nvPicPr>
          <p:cNvPr id="7" name="Picture 10">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8735FBD1-9F71-4C23-957D-011EC6C5809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2448183"/>
            <a:ext cx="5544616" cy="1656184"/>
          </a:xfrm>
          <a:prstGeom prst="rect">
            <a:avLst/>
          </a:prstGeom>
        </p:spPr>
      </p:pic>
      <p:sp>
        <p:nvSpPr>
          <p:cNvPr id="8" name="TextBox 7"/>
          <p:cNvSpPr txBox="1"/>
          <p:nvPr/>
        </p:nvSpPr>
        <p:spPr>
          <a:xfrm>
            <a:off x="107504" y="1124744"/>
            <a:ext cx="8784976" cy="1323439"/>
          </a:xfrm>
          <a:prstGeom prst="rect">
            <a:avLst/>
          </a:prstGeom>
          <a:noFill/>
        </p:spPr>
        <p:txBody>
          <a:bodyPr wrap="square" rtlCol="0">
            <a:spAutoFit/>
          </a:bodyPr>
          <a:lstStyle/>
          <a:p>
            <a:r>
              <a:rPr lang="ru-RU" sz="2000" dirty="0" smtClean="0">
                <a:effectLst/>
              </a:rPr>
              <a:t>Управляемый рекуррентный модуль </a:t>
            </a:r>
            <a:r>
              <a:rPr lang="en-US" sz="2000" dirty="0">
                <a:effectLst/>
              </a:rPr>
              <a:t>GRU </a:t>
            </a:r>
            <a:r>
              <a:rPr lang="ru-RU" sz="2000" dirty="0">
                <a:effectLst/>
              </a:rPr>
              <a:t>(</a:t>
            </a:r>
            <a:r>
              <a:rPr lang="en-US" sz="2000" dirty="0">
                <a:effectLst/>
              </a:rPr>
              <a:t>Gated Recurrent Unit</a:t>
            </a:r>
            <a:r>
              <a:rPr lang="ru-RU" sz="2000" dirty="0">
                <a:effectLst/>
              </a:rPr>
              <a:t>) </a:t>
            </a:r>
            <a:r>
              <a:rPr lang="ru-RU" sz="2000" dirty="0" smtClean="0">
                <a:effectLst/>
              </a:rPr>
              <a:t>является </a:t>
            </a:r>
            <a:r>
              <a:rPr lang="ru-RU" sz="2000" dirty="0">
                <a:effectLst/>
              </a:rPr>
              <a:t>упрощенной версией </a:t>
            </a:r>
            <a:r>
              <a:rPr lang="ru-RU" sz="2000" dirty="0" smtClean="0">
                <a:effectLst/>
              </a:rPr>
              <a:t>LSTM. </a:t>
            </a:r>
            <a:r>
              <a:rPr lang="ru-RU" sz="2000" dirty="0">
                <a:effectLst/>
              </a:rPr>
              <a:t>В нем фильтры «забывания» и входа объединяют в один фильтр «обновления» (</a:t>
            </a:r>
            <a:r>
              <a:rPr lang="ru-RU" sz="2000" dirty="0" err="1">
                <a:effectLst/>
              </a:rPr>
              <a:t>update</a:t>
            </a:r>
            <a:r>
              <a:rPr lang="ru-RU" sz="2000" dirty="0">
                <a:effectLst/>
              </a:rPr>
              <a:t> </a:t>
            </a:r>
            <a:r>
              <a:rPr lang="ru-RU" sz="2000" dirty="0" err="1">
                <a:effectLst/>
              </a:rPr>
              <a:t>gate</a:t>
            </a:r>
            <a:r>
              <a:rPr lang="ru-RU" sz="2000" dirty="0" smtClean="0">
                <a:effectLst/>
              </a:rPr>
              <a:t>), а состояние </a:t>
            </a:r>
            <a:r>
              <a:rPr lang="ru-RU" sz="2000" dirty="0">
                <a:effectLst/>
              </a:rPr>
              <a:t>ячейки объединяется со скрытым </a:t>
            </a:r>
            <a:r>
              <a:rPr lang="ru-RU" sz="2000" dirty="0" smtClean="0">
                <a:effectLst/>
              </a:rPr>
              <a:t>состоянием. </a:t>
            </a:r>
            <a:endParaRPr lang="ru-RU" sz="2000" dirty="0"/>
          </a:p>
        </p:txBody>
      </p:sp>
      <p:sp>
        <p:nvSpPr>
          <p:cNvPr id="3" name="TextBox 2"/>
          <p:cNvSpPr txBox="1"/>
          <p:nvPr/>
        </p:nvSpPr>
        <p:spPr>
          <a:xfrm>
            <a:off x="143508" y="4073296"/>
            <a:ext cx="8856984" cy="1323439"/>
          </a:xfrm>
          <a:prstGeom prst="rect">
            <a:avLst/>
          </a:prstGeom>
          <a:noFill/>
        </p:spPr>
        <p:txBody>
          <a:bodyPr wrap="square" rtlCol="0">
            <a:spAutoFit/>
          </a:bodyPr>
          <a:lstStyle/>
          <a:p>
            <a:r>
              <a:rPr lang="ru-RU" sz="2000" dirty="0" smtClean="0">
                <a:effectLst/>
              </a:rPr>
              <a:t>С помощью именно такой </a:t>
            </a:r>
            <a:r>
              <a:rPr lang="en-US" sz="2000" dirty="0" smtClean="0">
                <a:effectLst/>
              </a:rPr>
              <a:t>GRU </a:t>
            </a:r>
            <a:r>
              <a:rPr lang="ru-RU" sz="2000" dirty="0" err="1" smtClean="0">
                <a:effectLst/>
              </a:rPr>
              <a:t>нейросети</a:t>
            </a:r>
            <a:r>
              <a:rPr lang="ru-RU" sz="2000" dirty="0" smtClean="0">
                <a:effectLst/>
              </a:rPr>
              <a:t> нам удалось решить задачу  начального восстановления траекторий элементарных частиц в детекторе </a:t>
            </a:r>
            <a:r>
              <a:rPr lang="en-US" sz="2000" dirty="0" smtClean="0">
                <a:effectLst/>
              </a:rPr>
              <a:t>GEM </a:t>
            </a:r>
            <a:r>
              <a:rPr lang="ru-RU" sz="2000" dirty="0" smtClean="0">
                <a:effectLst/>
              </a:rPr>
              <a:t>эксперимент</a:t>
            </a:r>
            <a:r>
              <a:rPr lang="ru-RU" sz="2000" dirty="0">
                <a:effectLst/>
              </a:rPr>
              <a:t>а</a:t>
            </a:r>
            <a:r>
              <a:rPr lang="ru-RU" sz="2000" dirty="0" smtClean="0">
                <a:effectLst/>
              </a:rPr>
              <a:t> </a:t>
            </a:r>
            <a:r>
              <a:rPr lang="en-US" sz="2000" dirty="0" smtClean="0">
                <a:effectLst/>
              </a:rPr>
              <a:t>BM@N </a:t>
            </a:r>
            <a:r>
              <a:rPr lang="ru-RU" sz="2000" dirty="0" smtClean="0">
                <a:effectLst/>
              </a:rPr>
              <a:t>в ОИЯИ. Доклад об этом будет в пятницу 29 сентября. </a:t>
            </a:r>
            <a:endParaRPr lang="ru-RU" sz="2000" dirty="0">
              <a:effectLst/>
            </a:endParaRPr>
          </a:p>
        </p:txBody>
      </p:sp>
    </p:spTree>
    <p:extLst>
      <p:ext uri="{BB962C8B-B14F-4D97-AF65-F5344CB8AC3E}">
        <p14:creationId xmlns:p14="http://schemas.microsoft.com/office/powerpoint/2010/main" val="27727016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32" y="404664"/>
            <a:ext cx="8939336" cy="648072"/>
          </a:xfrm>
        </p:spPr>
        <p:txBody>
          <a:bodyPr/>
          <a:lstStyle/>
          <a:p>
            <a:r>
              <a:rPr lang="ru-RU" sz="2800" b="1" dirty="0" smtClean="0">
                <a:solidFill>
                  <a:srgbClr val="0000FF"/>
                </a:solidFill>
              </a:rPr>
              <a:t>Как создавать, обучать и тестировать </a:t>
            </a:r>
            <a:r>
              <a:rPr lang="ru-RU" sz="2800" b="1" dirty="0" err="1" smtClean="0">
                <a:solidFill>
                  <a:srgbClr val="0000FF"/>
                </a:solidFill>
              </a:rPr>
              <a:t>нейросети</a:t>
            </a:r>
            <a:endParaRPr lang="ru-RU" sz="2800" b="1" dirty="0">
              <a:solidFill>
                <a:srgbClr val="0000FF"/>
              </a:solidFill>
            </a:endParaRPr>
          </a:p>
        </p:txBody>
      </p:sp>
      <p:sp>
        <p:nvSpPr>
          <p:cNvPr id="3" name="Объект 2"/>
          <p:cNvSpPr>
            <a:spLocks noGrp="1"/>
          </p:cNvSpPr>
          <p:nvPr>
            <p:ph idx="1"/>
          </p:nvPr>
        </p:nvSpPr>
        <p:spPr>
          <a:xfrm>
            <a:off x="107504" y="908720"/>
            <a:ext cx="9036496" cy="3886200"/>
          </a:xfrm>
        </p:spPr>
        <p:txBody>
          <a:bodyPr/>
          <a:lstStyle/>
          <a:p>
            <a:pPr marL="0" indent="0">
              <a:buNone/>
            </a:pPr>
            <a:r>
              <a:rPr lang="ru-RU" sz="2000" dirty="0"/>
              <a:t>р</a:t>
            </a:r>
            <a:r>
              <a:rPr lang="ru-RU" sz="2000" dirty="0" smtClean="0"/>
              <a:t>асскажет магистр Гомельского Технического </a:t>
            </a:r>
            <a:r>
              <a:rPr lang="ru-RU" sz="2000" dirty="0" err="1" smtClean="0"/>
              <a:t>универ</a:t>
            </a:r>
            <a:r>
              <a:rPr lang="en-US" sz="2000" dirty="0" smtClean="0"/>
              <a:t>c</a:t>
            </a:r>
            <a:r>
              <a:rPr lang="ru-RU" sz="2000" dirty="0" err="1" smtClean="0"/>
              <a:t>итета</a:t>
            </a:r>
            <a:r>
              <a:rPr lang="ru-RU" sz="2000" dirty="0" smtClean="0"/>
              <a:t> </a:t>
            </a:r>
          </a:p>
          <a:p>
            <a:pPr marL="0" indent="0">
              <a:buNone/>
            </a:pPr>
            <a:r>
              <a:rPr lang="ru-RU" sz="2400" b="1" dirty="0" smtClean="0"/>
              <a:t>Павел Гончаров</a:t>
            </a:r>
            <a:r>
              <a:rPr lang="ru-RU" sz="2400" dirty="0" smtClean="0"/>
              <a:t>.</a:t>
            </a:r>
          </a:p>
          <a:p>
            <a:pPr marL="0" indent="0">
              <a:buNone/>
            </a:pPr>
            <a:r>
              <a:rPr lang="ru-RU" sz="2000" dirty="0" smtClean="0"/>
              <a:t>Задача по распознаванию рукописных цифр из базы данных </a:t>
            </a:r>
            <a:r>
              <a:rPr lang="en-US" sz="2000" dirty="0" smtClean="0"/>
              <a:t>MNIST</a:t>
            </a:r>
            <a:r>
              <a:rPr lang="ru-RU" sz="2000" dirty="0" smtClean="0"/>
              <a:t> будет решена с помощью трех нейронных сетей:</a:t>
            </a:r>
          </a:p>
          <a:p>
            <a:pPr>
              <a:buAutoNum type="arabicPeriod"/>
            </a:pPr>
            <a:r>
              <a:rPr lang="ru-RU" sz="2000" dirty="0" smtClean="0"/>
              <a:t>Обычный однослойный персептрон;</a:t>
            </a:r>
          </a:p>
          <a:p>
            <a:pPr>
              <a:buAutoNum type="arabicPeriod"/>
            </a:pPr>
            <a:r>
              <a:rPr lang="ru-RU" sz="2000" dirty="0" err="1" smtClean="0"/>
              <a:t>Сверточная</a:t>
            </a:r>
            <a:r>
              <a:rPr lang="ru-RU" sz="2000" dirty="0" smtClean="0"/>
              <a:t> нейронная сеть;</a:t>
            </a:r>
          </a:p>
          <a:p>
            <a:pPr>
              <a:buAutoNum type="arabicPeriod"/>
            </a:pPr>
            <a:r>
              <a:rPr lang="ru-RU" sz="2000" dirty="0" smtClean="0"/>
              <a:t>Рекуррентная нейронная сеть.</a:t>
            </a:r>
          </a:p>
          <a:p>
            <a:pPr marL="0" indent="0">
              <a:buNone/>
            </a:pPr>
            <a:endParaRPr lang="ru-RU" sz="800" dirty="0"/>
          </a:p>
          <a:p>
            <a:pPr marL="0" indent="0">
              <a:buNone/>
            </a:pPr>
            <a:r>
              <a:rPr lang="ru-RU" sz="2000" dirty="0" smtClean="0"/>
              <a:t>С помощью уже упомянутых библиотек </a:t>
            </a:r>
            <a:r>
              <a:rPr lang="en-US" sz="2000" dirty="0" smtClean="0"/>
              <a:t>KERAS </a:t>
            </a:r>
            <a:r>
              <a:rPr lang="ru-RU" sz="2000" dirty="0" smtClean="0"/>
              <a:t>и</a:t>
            </a:r>
            <a:r>
              <a:rPr lang="en-US" sz="2000" dirty="0" smtClean="0"/>
              <a:t> </a:t>
            </a:r>
            <a:r>
              <a:rPr lang="en-US" sz="2000" dirty="0" err="1" smtClean="0"/>
              <a:t>TensorFlow</a:t>
            </a:r>
            <a:r>
              <a:rPr lang="ru-RU" sz="2000" dirty="0" smtClean="0"/>
              <a:t> на ваших глазах будут созданы эти три сети с объяснением выбора их структуры и параметров и посланы на обучение. Обученные сети будут протестированы для получения цифр сравнительной эффективности.</a:t>
            </a:r>
          </a:p>
          <a:p>
            <a:pPr marL="0" indent="0">
              <a:buNone/>
            </a:pPr>
            <a:r>
              <a:rPr lang="ru-RU" sz="2000" dirty="0" smtClean="0"/>
              <a:t>Все, что Павел расскажет, можно найти на сайте</a:t>
            </a:r>
          </a:p>
          <a:p>
            <a:pPr marL="0" indent="0">
              <a:buNone/>
            </a:pPr>
            <a:r>
              <a:rPr lang="en-GB" sz="2000" dirty="0">
                <a:hlinkClick r:id="rId2"/>
              </a:rPr>
              <a:t>https://</a:t>
            </a:r>
            <a:r>
              <a:rPr lang="en-GB" sz="2000" dirty="0" smtClean="0">
                <a:hlinkClick r:id="rId2"/>
              </a:rPr>
              <a:t>github.com/Kaliostrogoblin/NEC2017-neural-networks-workshop</a:t>
            </a:r>
            <a:r>
              <a:rPr lang="ru-RU" sz="2000" dirty="0" smtClean="0"/>
              <a:t> </a:t>
            </a:r>
            <a:endParaRPr lang="ru-RU" sz="2000" dirty="0"/>
          </a:p>
          <a:p>
            <a:pPr marL="0" indent="0">
              <a:buNone/>
            </a:pPr>
            <a:endParaRPr lang="ru-RU" sz="2200" dirty="0"/>
          </a:p>
        </p:txBody>
      </p:sp>
      <p:sp>
        <p:nvSpPr>
          <p:cNvPr id="4" name="Нижний колонтитул 3"/>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32</a:t>
            </a:fld>
            <a:endParaRPr lang="ru-RU">
              <a:solidFill>
                <a:srgbClr val="000000"/>
              </a:solidFill>
            </a:endParaRPr>
          </a:p>
        </p:txBody>
      </p:sp>
      <p:sp>
        <p:nvSpPr>
          <p:cNvPr id="6" name="Дата 5"/>
          <p:cNvSpPr>
            <a:spLocks noGrp="1"/>
          </p:cNvSpPr>
          <p:nvPr>
            <p:ph type="dt" sz="half" idx="12"/>
          </p:nvPr>
        </p:nvSpPr>
        <p:spPr/>
        <p:txBody>
          <a:bodyPr/>
          <a:lstStyle/>
          <a:p>
            <a:fld id="{635311FC-428F-4A5B-AE32-F84CEF09C23C}" type="datetime1">
              <a:rPr lang="ru-RU" smtClean="0">
                <a:solidFill>
                  <a:srgbClr val="000000"/>
                </a:solidFill>
              </a:rPr>
              <a:t>25.11.2017</a:t>
            </a:fld>
            <a:endParaRPr lang="ru-RU">
              <a:solidFill>
                <a:srgbClr val="000000"/>
              </a:solidFill>
            </a:endParaRPr>
          </a:p>
        </p:txBody>
      </p:sp>
    </p:spTree>
    <p:extLst>
      <p:ext uri="{BB962C8B-B14F-4D97-AF65-F5344CB8AC3E}">
        <p14:creationId xmlns:p14="http://schemas.microsoft.com/office/powerpoint/2010/main" val="685295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noGrp="1"/>
          </p:cNvSpPr>
          <p:nvPr/>
        </p:nvSpPr>
        <p:spPr bwMode="auto">
          <a:xfrm>
            <a:off x="8610600" y="6400800"/>
            <a:ext cx="533400" cy="457200"/>
          </a:xfrm>
          <a:prstGeom prst="rect">
            <a:avLst/>
          </a:prstGeom>
          <a:noFill/>
          <a:ln>
            <a:miter lim="800000"/>
            <a:headEnd/>
            <a:tailEnd/>
          </a:ln>
        </p:spPr>
        <p:txBody>
          <a:bodyPr anchor="b"/>
          <a:lstStyle/>
          <a:p>
            <a:pPr algn="r" fontAlgn="auto">
              <a:spcBef>
                <a:spcPts val="0"/>
              </a:spcBef>
              <a:spcAft>
                <a:spcPts val="0"/>
              </a:spcAft>
              <a:defRPr/>
            </a:pPr>
            <a:endParaRPr lang="en-US" altLang="en-US" sz="1400" dirty="0">
              <a:solidFill>
                <a:srgbClr val="000000"/>
              </a:solidFill>
              <a:effectLst/>
              <a:latin typeface="Arial"/>
            </a:endParaRPr>
          </a:p>
        </p:txBody>
      </p:sp>
      <p:sp>
        <p:nvSpPr>
          <p:cNvPr id="144387" name="Rectangle 3"/>
          <p:cNvSpPr>
            <a:spLocks noGrp="1" noChangeArrowheads="1"/>
          </p:cNvSpPr>
          <p:nvPr>
            <p:ph type="body" idx="4294967295"/>
          </p:nvPr>
        </p:nvSpPr>
        <p:spPr>
          <a:xfrm>
            <a:off x="619894" y="3437252"/>
            <a:ext cx="8229600" cy="1440160"/>
          </a:xfrm>
        </p:spPr>
        <p:txBody>
          <a:bodyPr/>
          <a:lstStyle/>
          <a:p>
            <a:pPr>
              <a:buFontTx/>
              <a:buNone/>
            </a:pPr>
            <a:endParaRPr lang="en-US" altLang="ru-RU" dirty="0"/>
          </a:p>
          <a:p>
            <a:pPr>
              <a:buFontTx/>
              <a:buNone/>
            </a:pPr>
            <a:endParaRPr lang="en-US" altLang="ru-RU" dirty="0"/>
          </a:p>
          <a:p>
            <a:pPr algn="ctr">
              <a:buFontTx/>
              <a:buNone/>
            </a:pPr>
            <a:r>
              <a:rPr lang="en-US" altLang="ru-RU" sz="4800" b="1" i="1" dirty="0">
                <a:solidFill>
                  <a:srgbClr val="0000FF"/>
                </a:solidFill>
                <a:effectLst>
                  <a:outerShdw blurRad="38100" dist="38100" dir="2700000" algn="tl">
                    <a:srgbClr val="C0C0C0"/>
                  </a:outerShdw>
                </a:effectLst>
              </a:rPr>
              <a:t>Thanks for your attention!</a:t>
            </a: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33</a:t>
            </a:fld>
            <a:endParaRPr lang="ru-RU">
              <a:solidFill>
                <a:srgbClr val="000000"/>
              </a:solidFill>
            </a:endParaRPr>
          </a:p>
        </p:txBody>
      </p:sp>
      <p:sp>
        <p:nvSpPr>
          <p:cNvPr id="7" name="Нижний колонтитул 6"/>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2" name="Дата 1"/>
          <p:cNvSpPr>
            <a:spLocks noGrp="1"/>
          </p:cNvSpPr>
          <p:nvPr>
            <p:ph type="dt" sz="half" idx="12"/>
          </p:nvPr>
        </p:nvSpPr>
        <p:spPr/>
        <p:txBody>
          <a:bodyPr/>
          <a:lstStyle/>
          <a:p>
            <a:fld id="{A3D42943-3E4B-43A6-9AF3-E4B33F35536B}" type="datetime1">
              <a:rPr lang="ru-RU" smtClean="0">
                <a:solidFill>
                  <a:srgbClr val="000000"/>
                </a:solidFill>
              </a:rPr>
              <a:t>25.11.2017</a:t>
            </a:fld>
            <a:endParaRPr lang="ru-RU">
              <a:solidFill>
                <a:srgbClr val="000000"/>
              </a:solidFill>
            </a:endParaRPr>
          </a:p>
        </p:txBody>
      </p:sp>
      <p:pic>
        <p:nvPicPr>
          <p:cNvPr id="8" name="Picture 2" descr="http://kairiai.siauliai.lm.lt/mokykla/downnew.php?id=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764704"/>
            <a:ext cx="3142109" cy="411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206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nodeType="withEffect">
                                  <p:stCondLst>
                                    <p:cond delay="0"/>
                                  </p:stCondLst>
                                  <p:iterate type="lt">
                                    <p:tmPct val="10000"/>
                                  </p:iterate>
                                  <p:childTnLst>
                                    <p:animMotion origin="layout" path="M -3.05556E-6 -7.51445E-7 L -0.00399 -0.05965 " pathEditMode="relative" rAng="0" ptsTypes="AA">
                                      <p:cBhvr>
                                        <p:cTn id="6" dur="250" accel="50000" decel="50000" autoRev="1" fill="hold">
                                          <p:stCondLst>
                                            <p:cond delay="0"/>
                                          </p:stCondLst>
                                        </p:cTn>
                                        <p:tgtEl>
                                          <p:spTgt spid="144387">
                                            <p:txEl>
                                              <p:pRg st="2" end="2"/>
                                            </p:txEl>
                                          </p:spTgt>
                                        </p:tgtEl>
                                        <p:attrNameLst>
                                          <p:attrName>ppt_x</p:attrName>
                                          <p:attrName>ppt_y</p:attrName>
                                        </p:attrNameLst>
                                      </p:cBhvr>
                                      <p:rCtr x="-208" y="-2983"/>
                                    </p:animMotion>
                                    <p:animRot by="1500000">
                                      <p:cBhvr>
                                        <p:cTn id="7" dur="125" fill="hold">
                                          <p:stCondLst>
                                            <p:cond delay="0"/>
                                          </p:stCondLst>
                                        </p:cTn>
                                        <p:tgtEl>
                                          <p:spTgt spid="144387">
                                            <p:txEl>
                                              <p:pRg st="2" end="2"/>
                                            </p:txEl>
                                          </p:spTgt>
                                        </p:tgtEl>
                                        <p:attrNameLst>
                                          <p:attrName>r</p:attrName>
                                        </p:attrNameLst>
                                      </p:cBhvr>
                                    </p:animRot>
                                    <p:animRot by="-1500000">
                                      <p:cBhvr>
                                        <p:cTn id="8" dur="125" fill="hold">
                                          <p:stCondLst>
                                            <p:cond delay="125"/>
                                          </p:stCondLst>
                                        </p:cTn>
                                        <p:tgtEl>
                                          <p:spTgt spid="144387">
                                            <p:txEl>
                                              <p:pRg st="2" end="2"/>
                                            </p:txEl>
                                          </p:spTgt>
                                        </p:tgtEl>
                                        <p:attrNameLst>
                                          <p:attrName>r</p:attrName>
                                        </p:attrNameLst>
                                      </p:cBhvr>
                                    </p:animRot>
                                    <p:animRot by="-1500000">
                                      <p:cBhvr>
                                        <p:cTn id="9" dur="125" fill="hold">
                                          <p:stCondLst>
                                            <p:cond delay="250"/>
                                          </p:stCondLst>
                                        </p:cTn>
                                        <p:tgtEl>
                                          <p:spTgt spid="144387">
                                            <p:txEl>
                                              <p:pRg st="2" end="2"/>
                                            </p:txEl>
                                          </p:spTgt>
                                        </p:tgtEl>
                                        <p:attrNameLst>
                                          <p:attrName>r</p:attrName>
                                        </p:attrNameLst>
                                      </p:cBhvr>
                                    </p:animRot>
                                    <p:animRot by="1500000">
                                      <p:cBhvr>
                                        <p:cTn id="10" dur="125" fill="hold">
                                          <p:stCondLst>
                                            <p:cond delay="375"/>
                                          </p:stCondLst>
                                        </p:cTn>
                                        <p:tgtEl>
                                          <p:spTgt spid="14438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169" y="1152829"/>
            <a:ext cx="1563068" cy="100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219886"/>
            <a:ext cx="9144000" cy="908703"/>
          </a:xfrm>
        </p:spPr>
        <p:txBody>
          <a:bodyPr/>
          <a:lstStyle/>
          <a:p>
            <a:pPr>
              <a:lnSpc>
                <a:spcPct val="80000"/>
              </a:lnSpc>
            </a:pPr>
            <a:r>
              <a:rPr lang="ru-RU" sz="3200" b="1" dirty="0" smtClean="0">
                <a:solidFill>
                  <a:srgbClr val="0000FF"/>
                </a:solidFill>
              </a:rPr>
              <a:t>                                            Тайны обучения. </a:t>
            </a:r>
            <a:br>
              <a:rPr lang="ru-RU" sz="3200" b="1" dirty="0" smtClean="0">
                <a:solidFill>
                  <a:srgbClr val="0000FF"/>
                </a:solidFill>
              </a:rPr>
            </a:br>
            <a:r>
              <a:rPr lang="ru-RU" sz="3200" b="1" dirty="0" smtClean="0">
                <a:solidFill>
                  <a:srgbClr val="0000FF"/>
                </a:solidFill>
              </a:rPr>
              <a:t>           Что внутри черного ящика ИНС?</a:t>
            </a:r>
            <a:endParaRPr lang="ru-RU" sz="3200" b="1" dirty="0">
              <a:solidFill>
                <a:srgbClr val="0000FF"/>
              </a:solidFill>
            </a:endParaRPr>
          </a:p>
        </p:txBody>
      </p:sp>
      <p:sp>
        <p:nvSpPr>
          <p:cNvPr id="4" name="Объект 3"/>
          <p:cNvSpPr>
            <a:spLocks noGrp="1"/>
          </p:cNvSpPr>
          <p:nvPr>
            <p:ph sz="quarter" idx="2"/>
          </p:nvPr>
        </p:nvSpPr>
        <p:spPr>
          <a:xfrm>
            <a:off x="4804777" y="1124744"/>
            <a:ext cx="4352915" cy="1296144"/>
          </a:xfrm>
        </p:spPr>
        <p:txBody>
          <a:bodyPr/>
          <a:lstStyle/>
          <a:p>
            <a:pPr marL="0" indent="0">
              <a:buNone/>
            </a:pPr>
            <a:r>
              <a:rPr lang="ru-RU" sz="1600" b="1" dirty="0"/>
              <a:t>Пример</a:t>
            </a:r>
            <a:r>
              <a:rPr lang="ru-RU" sz="1600" dirty="0"/>
              <a:t>. Классификация с помощью МСП</a:t>
            </a:r>
          </a:p>
          <a:p>
            <a:pPr marL="0" indent="0">
              <a:buNone/>
            </a:pPr>
            <a:r>
              <a:rPr lang="ru-RU" sz="1600" dirty="0" smtClean="0"/>
              <a:t>модель </a:t>
            </a:r>
            <a:r>
              <a:rPr lang="ru-RU" sz="1600" dirty="0"/>
              <a:t>обучающей выборки: на вход сети подают по 3 </a:t>
            </a:r>
            <a:r>
              <a:rPr lang="ru-RU" sz="1600" dirty="0" smtClean="0"/>
              <a:t>числа</a:t>
            </a:r>
            <a:r>
              <a:rPr lang="en-US" sz="1600" dirty="0" smtClean="0"/>
              <a:t> </a:t>
            </a:r>
            <a:r>
              <a:rPr lang="ru-RU" sz="1600" dirty="0" smtClean="0"/>
              <a:t>(</a:t>
            </a:r>
            <a:r>
              <a:rPr lang="en-US" sz="1600" dirty="0"/>
              <a:t>X</a:t>
            </a:r>
            <a:r>
              <a:rPr lang="ru-RU" sz="1600" dirty="0"/>
              <a:t>,</a:t>
            </a:r>
            <a:r>
              <a:rPr lang="en-US" sz="1600" dirty="0"/>
              <a:t>Y, Z</a:t>
            </a:r>
            <a:r>
              <a:rPr lang="ru-RU" sz="1600" dirty="0"/>
              <a:t>) </a:t>
            </a:r>
            <a:r>
              <a:rPr lang="ru-RU" sz="1600" dirty="0" smtClean="0"/>
              <a:t>:  </a:t>
            </a:r>
            <a:r>
              <a:rPr lang="ru-RU" sz="1600" dirty="0"/>
              <a:t>координаты точки </a:t>
            </a:r>
            <a:r>
              <a:rPr lang="en-US" sz="1600" dirty="0" smtClean="0"/>
              <a:t>X,Y </a:t>
            </a:r>
            <a:r>
              <a:rPr lang="ru-RU" sz="1600" dirty="0" smtClean="0"/>
              <a:t>и </a:t>
            </a:r>
            <a:r>
              <a:rPr lang="ru-RU" sz="1600" dirty="0"/>
              <a:t>признак </a:t>
            </a:r>
            <a:r>
              <a:rPr lang="en-US" sz="1600" dirty="0" smtClean="0"/>
              <a:t>Z </a:t>
            </a:r>
            <a:r>
              <a:rPr lang="ru-RU" sz="1600" dirty="0" smtClean="0"/>
              <a:t>(1 </a:t>
            </a:r>
            <a:r>
              <a:rPr lang="ru-RU" sz="1600" dirty="0"/>
              <a:t>- внутри круга или 0 – вне его). </a:t>
            </a:r>
          </a:p>
          <a:p>
            <a:endParaRPr lang="ru-RU" sz="1600" dirty="0"/>
          </a:p>
        </p:txBody>
      </p:sp>
      <p:sp>
        <p:nvSpPr>
          <p:cNvPr id="5" name="Объект 4"/>
          <p:cNvSpPr>
            <a:spLocks noGrp="1"/>
          </p:cNvSpPr>
          <p:nvPr>
            <p:ph sz="quarter" idx="3"/>
          </p:nvPr>
        </p:nvSpPr>
        <p:spPr>
          <a:xfrm>
            <a:off x="93089" y="2420888"/>
            <a:ext cx="9024137" cy="648072"/>
          </a:xfrm>
        </p:spPr>
        <p:txBody>
          <a:bodyPr/>
          <a:lstStyle/>
          <a:p>
            <a:pPr marL="0" indent="0">
              <a:buNone/>
            </a:pPr>
            <a:r>
              <a:rPr lang="ru-RU" altLang="ru-RU" sz="1600" b="1" dirty="0" smtClean="0">
                <a:solidFill>
                  <a:srgbClr val="0000FF"/>
                </a:solidFill>
              </a:rPr>
              <a:t>Чтобы обучить </a:t>
            </a:r>
            <a:r>
              <a:rPr lang="ru-RU" altLang="ru-RU" sz="1600" b="1" dirty="0">
                <a:solidFill>
                  <a:srgbClr val="0000FF"/>
                </a:solidFill>
              </a:rPr>
              <a:t>МСП методом  обратного распространения </a:t>
            </a:r>
            <a:r>
              <a:rPr lang="ru-RU" altLang="ru-RU" sz="1600" b="1" dirty="0" smtClean="0">
                <a:solidFill>
                  <a:srgbClr val="0000FF"/>
                </a:solidFill>
              </a:rPr>
              <a:t>ошибки, надо минимизировать по всем весам функцию ошибки сети: </a:t>
            </a:r>
            <a:r>
              <a:rPr lang="en-GB" altLang="ru-RU" sz="1600" b="1" i="1" dirty="0" smtClean="0"/>
              <a:t>E=</a:t>
            </a:r>
            <a:r>
              <a:rPr lang="el-GR" altLang="ru-RU" sz="1600" b="1" i="1" dirty="0"/>
              <a:t>Σ</a:t>
            </a:r>
            <a:r>
              <a:rPr lang="en-US" altLang="ru-RU" sz="1600" b="1" i="1" baseline="-25000" dirty="0"/>
              <a:t>m</a:t>
            </a:r>
            <a:r>
              <a:rPr lang="el-GR" altLang="ru-RU" sz="1600" b="1" i="1" dirty="0"/>
              <a:t>Σ</a:t>
            </a:r>
            <a:r>
              <a:rPr lang="en-US" altLang="ru-RU" sz="1600" b="1" i="1" baseline="-25000" dirty="0" err="1"/>
              <a:t>ij</a:t>
            </a:r>
            <a:r>
              <a:rPr lang="en-US" altLang="ru-RU" sz="1600" b="1" i="1" baseline="-25000" dirty="0"/>
              <a:t> </a:t>
            </a:r>
            <a:r>
              <a:rPr lang="en-US" altLang="ru-RU" sz="1600" b="1" i="1" dirty="0"/>
              <a:t>(</a:t>
            </a:r>
            <a:r>
              <a:rPr lang="en-GB" altLang="ru-RU" sz="1600" b="1" i="1" dirty="0" err="1"/>
              <a:t>y</a:t>
            </a:r>
            <a:r>
              <a:rPr lang="en-GB" altLang="ru-RU" sz="1600" b="1" i="1" baseline="-25000" dirty="0" err="1"/>
              <a:t>i</a:t>
            </a:r>
            <a:r>
              <a:rPr lang="en-GB" altLang="ru-RU" sz="1600" b="1" i="1" baseline="-25000" dirty="0"/>
              <a:t> </a:t>
            </a:r>
            <a:r>
              <a:rPr lang="en-GB" altLang="ru-RU" sz="1600" b="1" i="1" baseline="30000" dirty="0"/>
              <a:t>(m)</a:t>
            </a:r>
            <a:r>
              <a:rPr lang="en-GB" altLang="ru-RU" sz="1600" b="1" i="1" dirty="0"/>
              <a:t> – </a:t>
            </a:r>
            <a:r>
              <a:rPr lang="en-GB" altLang="ru-RU" sz="1600" b="1" i="1" dirty="0" err="1"/>
              <a:t>z</a:t>
            </a:r>
            <a:r>
              <a:rPr lang="en-GB" altLang="ru-RU" sz="1600" b="1" i="1" baseline="-25000" dirty="0" err="1"/>
              <a:t>i</a:t>
            </a:r>
            <a:r>
              <a:rPr lang="en-GB" altLang="ru-RU" sz="1600" b="1" i="1" baseline="-25000" dirty="0"/>
              <a:t> </a:t>
            </a:r>
            <a:r>
              <a:rPr lang="en-GB" altLang="ru-RU" sz="1600" b="1" i="1" baseline="30000" dirty="0"/>
              <a:t>(m)</a:t>
            </a:r>
            <a:r>
              <a:rPr lang="en-GB" altLang="ru-RU" sz="1600" b="1" i="1" dirty="0"/>
              <a:t> )</a:t>
            </a:r>
            <a:r>
              <a:rPr lang="en-GB" altLang="ru-RU" sz="1600" b="1" i="1" baseline="30000" dirty="0"/>
              <a:t>2</a:t>
            </a:r>
            <a:r>
              <a:rPr lang="en-GB" altLang="ru-RU" sz="1600" b="1" i="1" dirty="0"/>
              <a:t> </a:t>
            </a:r>
            <a:r>
              <a:rPr lang="en-GB" altLang="ru-RU" sz="1600" b="1" dirty="0"/>
              <a:t>→</a:t>
            </a:r>
            <a:r>
              <a:rPr lang="en-GB" altLang="ru-RU" sz="1600" b="1" i="1" dirty="0"/>
              <a:t> min</a:t>
            </a:r>
            <a:r>
              <a:rPr lang="en-GB" altLang="ru-RU" sz="1600" b="1" i="1" baseline="-25000" dirty="0"/>
              <a:t>{</a:t>
            </a:r>
            <a:r>
              <a:rPr lang="en-US" altLang="ru-RU" sz="1600" b="1" i="1" baseline="-25000" dirty="0" err="1"/>
              <a:t>wij</a:t>
            </a:r>
            <a:r>
              <a:rPr lang="en-GB" altLang="ru-RU" sz="1600" b="1" i="1" baseline="-25000" dirty="0"/>
              <a:t>} </a:t>
            </a:r>
            <a:endParaRPr lang="en-GB" altLang="ru-RU" sz="1600" b="1" i="1" dirty="0"/>
          </a:p>
          <a:p>
            <a:pPr marL="0" indent="0">
              <a:buNone/>
            </a:pPr>
            <a:r>
              <a:rPr lang="ru-RU" sz="2000" b="1" dirty="0" smtClean="0">
                <a:solidFill>
                  <a:srgbClr val="C00000"/>
                </a:solidFill>
              </a:rPr>
              <a:t>Минимизация функции ошибки сети </a:t>
            </a:r>
            <a:r>
              <a:rPr lang="ru-RU" sz="2000" b="1" i="1" dirty="0" smtClean="0">
                <a:solidFill>
                  <a:srgbClr val="C00000"/>
                </a:solidFill>
              </a:rPr>
              <a:t>Е </a:t>
            </a:r>
            <a:endParaRPr lang="ru-RU" sz="2000" b="1" i="1" dirty="0">
              <a:solidFill>
                <a:srgbClr val="C00000"/>
              </a:solidFill>
            </a:endParaRPr>
          </a:p>
        </p:txBody>
      </p:sp>
      <p:sp>
        <p:nvSpPr>
          <p:cNvPr id="6" name="Нижний колонтитул 5"/>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7" name="Номер слайда 6"/>
          <p:cNvSpPr>
            <a:spLocks noGrp="1"/>
          </p:cNvSpPr>
          <p:nvPr>
            <p:ph type="sldNum" sz="quarter" idx="11"/>
          </p:nvPr>
        </p:nvSpPr>
        <p:spPr/>
        <p:txBody>
          <a:bodyPr/>
          <a:lstStyle/>
          <a:p>
            <a:fld id="{88250E39-18FE-45A2-A9F7-DB9C62EA7E6B}" type="slidenum">
              <a:rPr lang="ru-RU" smtClean="0">
                <a:solidFill>
                  <a:srgbClr val="000000"/>
                </a:solidFill>
              </a:rPr>
              <a:pPr/>
              <a:t>4</a:t>
            </a:fld>
            <a:endParaRPr lang="ru-RU" dirty="0">
              <a:solidFill>
                <a:srgbClr val="000000"/>
              </a:solidFill>
            </a:endParaRPr>
          </a:p>
        </p:txBody>
      </p:sp>
      <p:sp>
        <p:nvSpPr>
          <p:cNvPr id="8" name="Дата 7"/>
          <p:cNvSpPr>
            <a:spLocks noGrp="1"/>
          </p:cNvSpPr>
          <p:nvPr>
            <p:ph type="dt" sz="half" idx="12"/>
          </p:nvPr>
        </p:nvSpPr>
        <p:spPr/>
        <p:txBody>
          <a:bodyPr/>
          <a:lstStyle/>
          <a:p>
            <a:fld id="{D75BC03C-E590-4DEC-B870-252CB8AEDACF}" type="datetime1">
              <a:rPr lang="ru-RU" smtClean="0">
                <a:solidFill>
                  <a:srgbClr val="000000"/>
                </a:solidFill>
              </a:rPr>
              <a:t>25.11.2017</a:t>
            </a:fld>
            <a:endParaRPr lang="ru-RU">
              <a:solidFill>
                <a:srgbClr val="000000"/>
              </a:solidFill>
            </a:endParaRPr>
          </a:p>
        </p:txBody>
      </p:sp>
      <p:sp>
        <p:nvSpPr>
          <p:cNvPr id="9" name="Text Box 13"/>
          <p:cNvSpPr txBox="1">
            <a:spLocks noGrp="1" noChangeArrowheads="1"/>
          </p:cNvSpPr>
          <p:nvPr>
            <p:ph sz="half" idx="1"/>
          </p:nvPr>
        </p:nvSpPr>
        <p:spPr bwMode="auto">
          <a:xfrm>
            <a:off x="259694" y="2148597"/>
            <a:ext cx="14505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lgn="ctr">
              <a:buNone/>
            </a:pPr>
            <a:r>
              <a:rPr lang="en-US" altLang="ru-RU" sz="1200" b="1" i="1" dirty="0" smtClean="0">
                <a:effectLst/>
              </a:rPr>
              <a:t>h</a:t>
            </a:r>
            <a:r>
              <a:rPr lang="en-US" altLang="ru-RU" sz="1200" b="1" i="1" baseline="-25000" dirty="0" smtClean="0">
                <a:effectLst/>
              </a:rPr>
              <a:t>i</a:t>
            </a:r>
            <a:r>
              <a:rPr lang="en-US" altLang="ru-RU" sz="1200" b="1" i="1" dirty="0" smtClean="0">
                <a:effectLst/>
              </a:rPr>
              <a:t>=g(</a:t>
            </a:r>
            <a:r>
              <a:rPr lang="el-GR" altLang="ru-RU" sz="1200" b="1" dirty="0">
                <a:effectLst/>
              </a:rPr>
              <a:t>Σ</a:t>
            </a:r>
            <a:r>
              <a:rPr lang="en-US" altLang="ru-RU" sz="1200" b="1" i="1" baseline="-25000" dirty="0" err="1">
                <a:effectLst/>
              </a:rPr>
              <a:t>j</a:t>
            </a:r>
            <a:r>
              <a:rPr lang="en-US" altLang="ru-RU" sz="1200" b="1" i="1" dirty="0" err="1">
                <a:effectLst/>
              </a:rPr>
              <a:t>w</a:t>
            </a:r>
            <a:r>
              <a:rPr lang="en-US" altLang="ru-RU" sz="1200" b="1" i="1" baseline="-25000" dirty="0" err="1">
                <a:effectLst/>
              </a:rPr>
              <a:t>ij</a:t>
            </a:r>
            <a:r>
              <a:rPr lang="en-US" altLang="ru-RU" sz="1200" b="1" i="1" dirty="0">
                <a:effectLst/>
              </a:rPr>
              <a:t> </a:t>
            </a:r>
            <a:r>
              <a:rPr lang="en-US" altLang="ru-RU" sz="1200" b="1" i="1" dirty="0" err="1">
                <a:effectLst/>
              </a:rPr>
              <a:t>s</a:t>
            </a:r>
            <a:r>
              <a:rPr lang="en-US" altLang="ru-RU" sz="1200" b="1" i="1" baseline="-25000" dirty="0" err="1">
                <a:effectLst/>
              </a:rPr>
              <a:t>j</a:t>
            </a:r>
            <a:r>
              <a:rPr lang="en-US" altLang="ru-RU" sz="1200" b="1" i="1" dirty="0">
                <a:effectLst/>
              </a:rPr>
              <a:t>)</a:t>
            </a:r>
            <a:endParaRPr lang="en-US" altLang="ru-RU" sz="1200" b="1" dirty="0">
              <a:solidFill>
                <a:srgbClr val="0000FF"/>
              </a:solidFill>
              <a:effectLst/>
            </a:endParaRPr>
          </a:p>
        </p:txBody>
      </p:sp>
      <p:graphicFrame>
        <p:nvGraphicFramePr>
          <p:cNvPr id="10" name="Объект 9"/>
          <p:cNvGraphicFramePr>
            <a:graphicFrameLocks noChangeAspect="1"/>
          </p:cNvGraphicFramePr>
          <p:nvPr>
            <p:extLst>
              <p:ext uri="{D42A27DB-BD31-4B8C-83A1-F6EECF244321}">
                <p14:modId xmlns:p14="http://schemas.microsoft.com/office/powerpoint/2010/main" val="2928255267"/>
              </p:ext>
            </p:extLst>
          </p:nvPr>
        </p:nvGraphicFramePr>
        <p:xfrm>
          <a:off x="1747654" y="1215553"/>
          <a:ext cx="1800225" cy="811213"/>
        </p:xfrm>
        <a:graphic>
          <a:graphicData uri="http://schemas.openxmlformats.org/presentationml/2006/ole">
            <mc:AlternateContent xmlns:mc="http://schemas.openxmlformats.org/markup-compatibility/2006">
              <mc:Choice xmlns:v="urn:schemas-microsoft-com:vml" Requires="v">
                <p:oleObj spid="_x0000_s47125" name="Формула" r:id="rId4" imgW="1257120" imgH="380880" progId="Equation.3">
                  <p:embed/>
                </p:oleObj>
              </mc:Choice>
              <mc:Fallback>
                <p:oleObj name="Формула" r:id="rId4" imgW="1257120" imgH="380880" progId="Equation.3">
                  <p:embed/>
                  <p:pic>
                    <p:nvPicPr>
                      <p:cNvPr id="0" name=""/>
                      <p:cNvPicPr>
                        <a:picLocks noChangeAspect="1" noChangeArrowheads="1"/>
                      </p:cNvPicPr>
                      <p:nvPr/>
                    </p:nvPicPr>
                    <p:blipFill>
                      <a:blip r:embed="rId5"/>
                      <a:srcRect/>
                      <a:stretch>
                        <a:fillRect/>
                      </a:stretch>
                    </p:blipFill>
                    <p:spPr bwMode="auto">
                      <a:xfrm>
                        <a:off x="1747654" y="1215553"/>
                        <a:ext cx="1800225" cy="811213"/>
                      </a:xfrm>
                      <a:prstGeom prst="rect">
                        <a:avLst/>
                      </a:prstGeom>
                      <a:noFill/>
                      <a:ln>
                        <a:noFill/>
                      </a:ln>
                      <a:extLst/>
                    </p:spPr>
                  </p:pic>
                </p:oleObj>
              </mc:Fallback>
            </mc:AlternateContent>
          </a:graphicData>
        </a:graphic>
      </p:graphicFrame>
      <p:pic>
        <p:nvPicPr>
          <p:cNvPr id="11" name="Рисунок 10"/>
          <p:cNvPicPr/>
          <p:nvPr/>
        </p:nvPicPr>
        <p:blipFill>
          <a:blip r:embed="rId6">
            <a:extLst>
              <a:ext uri="{28A0092B-C50C-407E-A947-70E740481C1C}">
                <a14:useLocalDpi xmlns:a14="http://schemas.microsoft.com/office/drawing/2010/main" val="0"/>
              </a:ext>
            </a:extLst>
          </a:blip>
          <a:srcRect/>
          <a:stretch>
            <a:fillRect/>
          </a:stretch>
        </p:blipFill>
        <p:spPr bwMode="auto">
          <a:xfrm>
            <a:off x="3707904" y="1369561"/>
            <a:ext cx="975677" cy="1008112"/>
          </a:xfrm>
          <a:prstGeom prst="rect">
            <a:avLst/>
          </a:prstGeom>
          <a:noFill/>
          <a:ln>
            <a:noFill/>
          </a:ln>
        </p:spPr>
      </p:pic>
      <p:pic>
        <p:nvPicPr>
          <p:cNvPr id="4986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234" y="3337196"/>
            <a:ext cx="2512501"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891061" y="3337196"/>
            <a:ext cx="6120680" cy="2308324"/>
          </a:xfrm>
          <a:prstGeom prst="rect">
            <a:avLst/>
          </a:prstGeom>
          <a:noFill/>
        </p:spPr>
        <p:txBody>
          <a:bodyPr wrap="square" rtlCol="0">
            <a:spAutoFit/>
          </a:bodyPr>
          <a:lstStyle/>
          <a:p>
            <a:pPr>
              <a:lnSpc>
                <a:spcPct val="150000"/>
              </a:lnSpc>
            </a:pPr>
            <a:r>
              <a:rPr lang="ru-RU" b="0" dirty="0" err="1" smtClean="0"/>
              <a:t>Т.</a:t>
            </a:r>
            <a:r>
              <a:rPr lang="ru-RU" b="0" dirty="0" err="1"/>
              <a:t>о</a:t>
            </a:r>
            <a:r>
              <a:rPr lang="ru-RU" b="0" dirty="0" smtClean="0"/>
              <a:t>. надо решать систему из </a:t>
            </a:r>
            <a:r>
              <a:rPr lang="ru-RU" b="0" dirty="0" smtClean="0">
                <a:solidFill>
                  <a:srgbClr val="FF0000"/>
                </a:solidFill>
              </a:rPr>
              <a:t>15 уравнений </a:t>
            </a:r>
            <a:endParaRPr lang="en-US" b="0" dirty="0" smtClean="0">
              <a:solidFill>
                <a:srgbClr val="FF0000"/>
              </a:solidFill>
            </a:endParaRPr>
          </a:p>
          <a:p>
            <a:pPr>
              <a:lnSpc>
                <a:spcPct val="150000"/>
              </a:lnSpc>
            </a:pPr>
            <a:r>
              <a:rPr lang="ru-RU" b="0" dirty="0" smtClean="0"/>
              <a:t>с 15 неизвестными значениями весов </a:t>
            </a:r>
            <a:r>
              <a:rPr lang="en-US" altLang="ru-RU" b="0" i="1" dirty="0" err="1" smtClean="0"/>
              <a:t>w</a:t>
            </a:r>
            <a:r>
              <a:rPr lang="en-US" altLang="ru-RU" b="0" i="1" baseline="-25000" dirty="0" err="1" smtClean="0"/>
              <a:t>ij</a:t>
            </a:r>
            <a:r>
              <a:rPr lang="en-US" altLang="ru-RU" b="0" i="1" dirty="0" smtClean="0"/>
              <a:t> </a:t>
            </a:r>
            <a:r>
              <a:rPr lang="en-US" altLang="ru-RU" b="0" i="1" dirty="0" err="1" smtClean="0"/>
              <a:t>w</a:t>
            </a:r>
            <a:r>
              <a:rPr lang="en-US" altLang="ru-RU" b="0" i="1" baseline="-25000" dirty="0" err="1" smtClean="0"/>
              <a:t>jk</a:t>
            </a:r>
            <a:r>
              <a:rPr lang="ru-RU" altLang="ru-RU" b="0" i="1" baseline="-25000" dirty="0" smtClean="0"/>
              <a:t>.</a:t>
            </a:r>
          </a:p>
          <a:p>
            <a:r>
              <a:rPr lang="ru-RU" b="0" dirty="0" smtClean="0"/>
              <a:t>Обычный метод решения - </a:t>
            </a:r>
            <a:r>
              <a:rPr lang="ru-RU" dirty="0" err="1" smtClean="0"/>
              <a:t>антиградиентный</a:t>
            </a:r>
            <a:r>
              <a:rPr lang="ru-RU" dirty="0" smtClean="0"/>
              <a:t> спуск </a:t>
            </a:r>
            <a:r>
              <a:rPr lang="ru-RU" b="0" dirty="0" smtClean="0"/>
              <a:t>– хорошо работает для унимодальных функций  при удачно выбранном начальном приближении, однако для функции </a:t>
            </a:r>
            <a:r>
              <a:rPr lang="en-US" b="0" dirty="0" smtClean="0"/>
              <a:t>E(</a:t>
            </a:r>
            <a:r>
              <a:rPr lang="en-US" altLang="ru-RU" b="0" i="1" dirty="0" err="1" smtClean="0"/>
              <a:t>w</a:t>
            </a:r>
            <a:r>
              <a:rPr lang="en-US" altLang="ru-RU" b="0" i="1" baseline="-25000" dirty="0" err="1" smtClean="0"/>
              <a:t>ij</a:t>
            </a:r>
            <a:r>
              <a:rPr lang="en-US" altLang="ru-RU" b="0" i="1" dirty="0" smtClean="0"/>
              <a:t> ,</a:t>
            </a:r>
            <a:r>
              <a:rPr lang="en-US" altLang="ru-RU" b="0" i="1" dirty="0" err="1" smtClean="0"/>
              <a:t>w</a:t>
            </a:r>
            <a:r>
              <a:rPr lang="en-US" altLang="ru-RU" b="0" i="1" baseline="-25000" dirty="0" err="1" smtClean="0"/>
              <a:t>jk</a:t>
            </a:r>
            <a:r>
              <a:rPr lang="en-US" b="0" dirty="0" smtClean="0"/>
              <a:t>) </a:t>
            </a:r>
            <a:r>
              <a:rPr lang="ru-RU" b="0" dirty="0" smtClean="0"/>
              <a:t>характерно овражное строение и наличие многих локальных минимумов.</a:t>
            </a:r>
            <a:endParaRPr lang="ru-RU" b="0" dirty="0"/>
          </a:p>
        </p:txBody>
      </p:sp>
      <p:sp>
        <p:nvSpPr>
          <p:cNvPr id="14" name="TextBox 13"/>
          <p:cNvSpPr txBox="1"/>
          <p:nvPr/>
        </p:nvSpPr>
        <p:spPr>
          <a:xfrm>
            <a:off x="2051720" y="2008585"/>
            <a:ext cx="1517660" cy="307777"/>
          </a:xfrm>
          <a:prstGeom prst="rect">
            <a:avLst/>
          </a:prstGeom>
          <a:noFill/>
        </p:spPr>
        <p:txBody>
          <a:bodyPr wrap="none" rtlCol="0">
            <a:spAutoFit/>
          </a:bodyPr>
          <a:lstStyle/>
          <a:p>
            <a:r>
              <a:rPr lang="ru-RU" sz="1400" dirty="0" smtClean="0">
                <a:solidFill>
                  <a:srgbClr val="FF0000"/>
                </a:solidFill>
              </a:rPr>
              <a:t>Всего 15 весов</a:t>
            </a:r>
            <a:endParaRPr lang="ru-RU" sz="1400" dirty="0">
              <a:solidFill>
                <a:srgbClr val="FF0000"/>
              </a:solidFill>
            </a:endParaRPr>
          </a:p>
        </p:txBody>
      </p:sp>
      <p:sp>
        <p:nvSpPr>
          <p:cNvPr id="15" name="TextBox 14"/>
          <p:cNvSpPr txBox="1"/>
          <p:nvPr/>
        </p:nvSpPr>
        <p:spPr>
          <a:xfrm>
            <a:off x="155129" y="1124744"/>
            <a:ext cx="359653" cy="461665"/>
          </a:xfrm>
          <a:prstGeom prst="rect">
            <a:avLst/>
          </a:prstGeom>
          <a:noFill/>
        </p:spPr>
        <p:txBody>
          <a:bodyPr wrap="square" rtlCol="0">
            <a:spAutoFit/>
          </a:bodyPr>
          <a:lstStyle/>
          <a:p>
            <a:r>
              <a:rPr lang="en-US" sz="1200" dirty="0" smtClean="0"/>
              <a:t>X</a:t>
            </a:r>
          </a:p>
          <a:p>
            <a:r>
              <a:rPr lang="en-US" sz="1200" dirty="0" smtClean="0"/>
              <a:t>y</a:t>
            </a:r>
            <a:endParaRPr lang="ru-RU" sz="1200" dirty="0"/>
          </a:p>
        </p:txBody>
      </p:sp>
      <mc:AlternateContent xmlns:mc="http://schemas.openxmlformats.org/markup-compatibility/2006" xmlns:a14="http://schemas.microsoft.com/office/drawing/2010/main">
        <mc:Choice Requires="a14">
          <p:sp>
            <p:nvSpPr>
              <p:cNvPr id="16" name="Прямоугольник 15"/>
              <p:cNvSpPr/>
              <p:nvPr/>
            </p:nvSpPr>
            <p:spPr>
              <a:xfrm>
                <a:off x="7668344" y="3317624"/>
                <a:ext cx="933076" cy="565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u-RU" sz="1400" i="1" smtClean="0">
                              <a:solidFill>
                                <a:srgbClr val="FF0000"/>
                              </a:solidFill>
                              <a:latin typeface="Cambria Math"/>
                            </a:rPr>
                          </m:ctrlPr>
                        </m:fPr>
                        <m:num>
                          <m:r>
                            <a:rPr lang="en-US" sz="1400" b="1" i="1">
                              <a:solidFill>
                                <a:srgbClr val="FF0000"/>
                              </a:solidFill>
                              <a:latin typeface="Cambria Math"/>
                            </a:rPr>
                            <m:t>𝝏</m:t>
                          </m:r>
                          <m:r>
                            <a:rPr lang="en-US" sz="1400" b="1" i="1">
                              <a:solidFill>
                                <a:srgbClr val="FF0000"/>
                              </a:solidFill>
                              <a:latin typeface="Cambria Math"/>
                            </a:rPr>
                            <m:t>𝑬</m:t>
                          </m:r>
                        </m:num>
                        <m:den>
                          <m:r>
                            <a:rPr lang="en-US" sz="1400" b="1" i="1">
                              <a:solidFill>
                                <a:srgbClr val="FF0000"/>
                              </a:solidFill>
                              <a:latin typeface="Cambria Math"/>
                            </a:rPr>
                            <m:t>𝝏</m:t>
                          </m:r>
                          <m:sSub>
                            <m:sSubPr>
                              <m:ctrlPr>
                                <a:rPr lang="ru-RU" sz="1400" i="1">
                                  <a:solidFill>
                                    <a:srgbClr val="FF0000"/>
                                  </a:solidFill>
                                  <a:latin typeface="Cambria Math"/>
                                </a:rPr>
                              </m:ctrlPr>
                            </m:sSubPr>
                            <m:e>
                              <m:r>
                                <a:rPr lang="en-US" sz="1400" b="1" i="1">
                                  <a:solidFill>
                                    <a:srgbClr val="FF0000"/>
                                  </a:solidFill>
                                  <a:latin typeface="Cambria Math"/>
                                </a:rPr>
                                <m:t>𝒘</m:t>
                              </m:r>
                            </m:e>
                            <m:sub>
                              <m:r>
                                <a:rPr lang="en-US" sz="1400" b="1" i="1">
                                  <a:solidFill>
                                    <a:srgbClr val="FF0000"/>
                                  </a:solidFill>
                                  <a:latin typeface="Cambria Math"/>
                                </a:rPr>
                                <m:t>𝒊𝒋</m:t>
                              </m:r>
                            </m:sub>
                          </m:sSub>
                        </m:den>
                      </m:f>
                      <m:r>
                        <a:rPr lang="en-US" sz="1400" b="1" i="1">
                          <a:solidFill>
                            <a:srgbClr val="FF0000"/>
                          </a:solidFill>
                          <a:latin typeface="Cambria Math"/>
                        </a:rPr>
                        <m:t>=</m:t>
                      </m:r>
                      <m:r>
                        <a:rPr lang="en-US" sz="1400" b="1" i="1">
                          <a:solidFill>
                            <a:srgbClr val="FF0000"/>
                          </a:solidFill>
                          <a:latin typeface="Cambria Math"/>
                        </a:rPr>
                        <m:t>𝟎</m:t>
                      </m:r>
                    </m:oMath>
                  </m:oMathPara>
                </a14:m>
                <a:endParaRPr lang="ru-RU" sz="1400" dirty="0">
                  <a:solidFill>
                    <a:srgbClr val="FF0000"/>
                  </a:solidFill>
                </a:endParaRPr>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7668344" y="3317624"/>
                <a:ext cx="933076" cy="565796"/>
              </a:xfrm>
              <a:prstGeom prst="rect">
                <a:avLst/>
              </a:prstGeom>
              <a:blipFill rotWithShape="1">
                <a:blip r:embed="rId8"/>
                <a:stretch>
                  <a:fillRect b="-7527"/>
                </a:stretch>
              </a:blipFill>
            </p:spPr>
            <p:txBody>
              <a:bodyPr/>
              <a:lstStyle/>
              <a:p>
                <a:r>
                  <a:rPr lang="ru-RU">
                    <a:noFill/>
                  </a:rPr>
                  <a:t> </a:t>
                </a:r>
              </a:p>
            </p:txBody>
          </p:sp>
        </mc:Fallback>
      </mc:AlternateContent>
      <p:sp>
        <p:nvSpPr>
          <p:cNvPr id="17" name="TextBox 16"/>
          <p:cNvSpPr txBox="1"/>
          <p:nvPr/>
        </p:nvSpPr>
        <p:spPr>
          <a:xfrm>
            <a:off x="226765" y="5696381"/>
            <a:ext cx="8784976" cy="646331"/>
          </a:xfrm>
          <a:prstGeom prst="rect">
            <a:avLst/>
          </a:prstGeom>
          <a:noFill/>
        </p:spPr>
        <p:txBody>
          <a:bodyPr wrap="square" rtlCol="0">
            <a:spAutoFit/>
          </a:bodyPr>
          <a:lstStyle/>
          <a:p>
            <a:r>
              <a:rPr lang="ru-RU" dirty="0" smtClean="0"/>
              <a:t>Поэтому в программах, реализующих ИНС, используется вся «тяжелая артиллерия» вычислительных методов</a:t>
            </a:r>
            <a:endParaRPr lang="ru-RU" dirty="0"/>
          </a:p>
        </p:txBody>
      </p:sp>
    </p:spTree>
    <p:extLst>
      <p:ext uri="{BB962C8B-B14F-4D97-AF65-F5344CB8AC3E}">
        <p14:creationId xmlns:p14="http://schemas.microsoft.com/office/powerpoint/2010/main" val="2036121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168" y="3500940"/>
            <a:ext cx="3642320" cy="201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9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80" y="1096126"/>
            <a:ext cx="2064445" cy="185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547446"/>
            <a:ext cx="9076899" cy="548680"/>
          </a:xfrm>
        </p:spPr>
        <p:txBody>
          <a:bodyPr/>
          <a:lstStyle/>
          <a:p>
            <a:r>
              <a:rPr lang="ru-RU" sz="2800" b="1" dirty="0">
                <a:solidFill>
                  <a:srgbClr val="0000FF"/>
                </a:solidFill>
              </a:rPr>
              <a:t>Тайны </a:t>
            </a:r>
            <a:r>
              <a:rPr lang="ru-RU" sz="2800" b="1" dirty="0" smtClean="0">
                <a:solidFill>
                  <a:srgbClr val="0000FF"/>
                </a:solidFill>
              </a:rPr>
              <a:t>обучения ИНС – вычислительные приемы</a:t>
            </a:r>
            <a:endParaRPr lang="ru-RU" sz="2800" dirty="0"/>
          </a:p>
        </p:txBody>
      </p:sp>
      <p:sp>
        <p:nvSpPr>
          <p:cNvPr id="3" name="Объект 2"/>
          <p:cNvSpPr>
            <a:spLocks noGrp="1"/>
          </p:cNvSpPr>
          <p:nvPr>
            <p:ph sz="half" idx="1"/>
          </p:nvPr>
        </p:nvSpPr>
        <p:spPr>
          <a:xfrm>
            <a:off x="63624" y="2996952"/>
            <a:ext cx="7348323" cy="323868"/>
          </a:xfrm>
        </p:spPr>
        <p:txBody>
          <a:bodyPr/>
          <a:lstStyle/>
          <a:p>
            <a:pPr marL="0" indent="0">
              <a:buNone/>
            </a:pPr>
            <a:r>
              <a:rPr lang="en-US" sz="1600" b="1" dirty="0" smtClean="0"/>
              <a:t>1. </a:t>
            </a:r>
            <a:r>
              <a:rPr lang="ru-RU" sz="1600" b="1" dirty="0" smtClean="0"/>
              <a:t>Наискорейший спуск для обычной и «овражной» поверхностей</a:t>
            </a:r>
            <a:endParaRPr lang="ru-RU" sz="1600" b="1" dirty="0"/>
          </a:p>
        </p:txBody>
      </p:sp>
      <p:sp>
        <p:nvSpPr>
          <p:cNvPr id="4" name="Объект 3"/>
          <p:cNvSpPr>
            <a:spLocks noGrp="1"/>
          </p:cNvSpPr>
          <p:nvPr>
            <p:ph sz="quarter" idx="2"/>
          </p:nvPr>
        </p:nvSpPr>
        <p:spPr>
          <a:xfrm>
            <a:off x="131057" y="3477644"/>
            <a:ext cx="6489155" cy="2111596"/>
          </a:xfrm>
        </p:spPr>
        <p:txBody>
          <a:bodyPr/>
          <a:lstStyle/>
          <a:p>
            <a:pPr marL="0" indent="0">
              <a:buNone/>
            </a:pPr>
            <a:r>
              <a:rPr lang="ru-RU" altLang="ru-RU" sz="2000" dirty="0" smtClean="0">
                <a:solidFill>
                  <a:srgbClr val="0000FF"/>
                </a:solidFill>
              </a:rPr>
              <a:t>2. Как </a:t>
            </a:r>
            <a:r>
              <a:rPr lang="ru-RU" altLang="ru-RU" sz="2000" dirty="0">
                <a:solidFill>
                  <a:srgbClr val="0000FF"/>
                </a:solidFill>
              </a:rPr>
              <a:t>выбраться из ложного локального </a:t>
            </a:r>
            <a:endParaRPr lang="ru-RU" altLang="ru-RU" sz="2000" dirty="0" smtClean="0">
              <a:solidFill>
                <a:srgbClr val="0000FF"/>
              </a:solidFill>
            </a:endParaRPr>
          </a:p>
          <a:p>
            <a:pPr marL="0" indent="0">
              <a:buNone/>
            </a:pPr>
            <a:r>
              <a:rPr lang="ru-RU" altLang="ru-RU" sz="2000" dirty="0" smtClean="0">
                <a:solidFill>
                  <a:srgbClr val="0000FF"/>
                </a:solidFill>
              </a:rPr>
              <a:t>минимума </a:t>
            </a:r>
            <a:r>
              <a:rPr lang="en-US" sz="2000" b="1" dirty="0"/>
              <a:t>E(</a:t>
            </a:r>
            <a:r>
              <a:rPr lang="en-US" altLang="ru-RU" sz="2000" b="1" i="1" dirty="0" err="1"/>
              <a:t>w</a:t>
            </a:r>
            <a:r>
              <a:rPr lang="en-US" altLang="ru-RU" sz="2000" b="1" i="1" baseline="-25000" dirty="0" err="1"/>
              <a:t>ij</a:t>
            </a:r>
            <a:r>
              <a:rPr lang="en-US" altLang="ru-RU" sz="2000" b="1" i="1" dirty="0"/>
              <a:t> ,</a:t>
            </a:r>
            <a:r>
              <a:rPr lang="en-US" altLang="ru-RU" sz="2000" b="1" i="1" dirty="0" err="1"/>
              <a:t>w</a:t>
            </a:r>
            <a:r>
              <a:rPr lang="en-US" altLang="ru-RU" sz="2000" b="1" i="1" baseline="-25000" dirty="0" err="1"/>
              <a:t>jk</a:t>
            </a:r>
            <a:r>
              <a:rPr lang="en-US" sz="2000" b="1" dirty="0" smtClean="0"/>
              <a:t>)</a:t>
            </a:r>
          </a:p>
          <a:p>
            <a:pPr marL="0" indent="0" algn="ctr">
              <a:buNone/>
            </a:pPr>
            <a:endParaRPr lang="ru-RU" sz="2000" dirty="0" smtClean="0"/>
          </a:p>
          <a:p>
            <a:pPr marL="0" indent="0" algn="ctr">
              <a:buNone/>
            </a:pPr>
            <a:endParaRPr lang="ru-RU" sz="2000" dirty="0" smtClean="0"/>
          </a:p>
          <a:p>
            <a:pPr marL="0" indent="0">
              <a:lnSpc>
                <a:spcPct val="80000"/>
              </a:lnSpc>
              <a:buNone/>
            </a:pPr>
            <a:r>
              <a:rPr lang="ru-RU" sz="2000" dirty="0" smtClean="0"/>
              <a:t>Метод симуляции отжига </a:t>
            </a:r>
            <a:r>
              <a:rPr lang="en-US" sz="2000" b="1" dirty="0" smtClean="0"/>
              <a:t>–</a:t>
            </a:r>
            <a:r>
              <a:rPr lang="ru-RU" sz="2000" b="1" dirty="0" smtClean="0"/>
              <a:t> </a:t>
            </a:r>
            <a:r>
              <a:rPr lang="en-US" sz="2000" b="1" dirty="0" smtClean="0">
                <a:solidFill>
                  <a:srgbClr val="0000FF"/>
                </a:solidFill>
              </a:rPr>
              <a:t>simulated annealing</a:t>
            </a:r>
            <a:endParaRPr lang="ru-RU" sz="2000" b="1" dirty="0" smtClean="0">
              <a:solidFill>
                <a:srgbClr val="0000FF"/>
              </a:solidFill>
            </a:endParaRPr>
          </a:p>
          <a:p>
            <a:pPr marL="0" indent="0">
              <a:buNone/>
            </a:pPr>
            <a:r>
              <a:rPr lang="en-US" sz="1800" dirty="0" smtClean="0"/>
              <a:t> </a:t>
            </a:r>
            <a:endParaRPr lang="ru-RU" altLang="ru-RU" sz="1800" dirty="0">
              <a:solidFill>
                <a:srgbClr val="0000FF"/>
              </a:solidFill>
            </a:endParaRPr>
          </a:p>
          <a:p>
            <a:pPr marL="0" indent="0">
              <a:buNone/>
            </a:pPr>
            <a:endParaRPr lang="ru-RU" sz="1800" dirty="0"/>
          </a:p>
        </p:txBody>
      </p:sp>
      <p:sp>
        <p:nvSpPr>
          <p:cNvPr id="6" name="Нижний колонтитул 5"/>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7" name="Номер слайда 6"/>
          <p:cNvSpPr>
            <a:spLocks noGrp="1"/>
          </p:cNvSpPr>
          <p:nvPr>
            <p:ph type="sldNum" sz="quarter" idx="11"/>
          </p:nvPr>
        </p:nvSpPr>
        <p:spPr/>
        <p:txBody>
          <a:bodyPr/>
          <a:lstStyle/>
          <a:p>
            <a:fld id="{88250E39-18FE-45A2-A9F7-DB9C62EA7E6B}" type="slidenum">
              <a:rPr lang="ru-RU" smtClean="0">
                <a:solidFill>
                  <a:srgbClr val="000000"/>
                </a:solidFill>
              </a:rPr>
              <a:pPr/>
              <a:t>5</a:t>
            </a:fld>
            <a:endParaRPr lang="ru-RU" dirty="0">
              <a:solidFill>
                <a:srgbClr val="000000"/>
              </a:solidFill>
            </a:endParaRPr>
          </a:p>
        </p:txBody>
      </p:sp>
      <p:sp>
        <p:nvSpPr>
          <p:cNvPr id="8" name="Дата 7"/>
          <p:cNvSpPr>
            <a:spLocks noGrp="1"/>
          </p:cNvSpPr>
          <p:nvPr>
            <p:ph type="dt" sz="half" idx="12"/>
          </p:nvPr>
        </p:nvSpPr>
        <p:spPr/>
        <p:txBody>
          <a:bodyPr/>
          <a:lstStyle/>
          <a:p>
            <a:fld id="{DDCCB74A-9C3E-40A8-B3C0-32C258BAC139}" type="datetime1">
              <a:rPr lang="ru-RU" smtClean="0">
                <a:solidFill>
                  <a:srgbClr val="000000"/>
                </a:solidFill>
              </a:rPr>
              <a:t>25.11.2017</a:t>
            </a:fld>
            <a:endParaRPr lang="ru-RU">
              <a:solidFill>
                <a:srgbClr val="000000"/>
              </a:solidFill>
            </a:endParaRPr>
          </a:p>
        </p:txBody>
      </p:sp>
      <p:pic>
        <p:nvPicPr>
          <p:cNvPr id="1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96000" contrast="28000"/>
                    </a14:imgEffect>
                  </a14:imgLayer>
                </a14:imgProps>
              </a:ext>
              <a:ext uri="{28A0092B-C50C-407E-A947-70E740481C1C}">
                <a14:useLocalDpi xmlns:a14="http://schemas.microsoft.com/office/drawing/2010/main" val="0"/>
              </a:ext>
            </a:extLst>
          </a:blip>
          <a:srcRect/>
          <a:stretch>
            <a:fillRect/>
          </a:stretch>
        </p:blipFill>
        <p:spPr bwMode="auto">
          <a:xfrm>
            <a:off x="395536" y="4176958"/>
            <a:ext cx="1615134" cy="69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16"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36000" contrast="91000"/>
                    </a14:imgEffect>
                  </a14:imgLayer>
                </a14:imgProps>
              </a:ext>
              <a:ext uri="{28A0092B-C50C-407E-A947-70E740481C1C}">
                <a14:useLocalDpi xmlns:a14="http://schemas.microsoft.com/office/drawing/2010/main" val="0"/>
              </a:ext>
            </a:extLst>
          </a:blip>
          <a:srcRect/>
          <a:stretch>
            <a:fillRect/>
          </a:stretch>
        </p:blipFill>
        <p:spPr bwMode="auto">
          <a:xfrm>
            <a:off x="2613798" y="1283596"/>
            <a:ext cx="4204435" cy="169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64444" y="4290453"/>
            <a:ext cx="2147515" cy="338554"/>
          </a:xfrm>
          <a:prstGeom prst="rect">
            <a:avLst/>
          </a:prstGeom>
          <a:noFill/>
        </p:spPr>
        <p:txBody>
          <a:bodyPr wrap="square" rtlCol="0">
            <a:spAutoFit/>
          </a:bodyPr>
          <a:lstStyle/>
          <a:p>
            <a:r>
              <a:rPr lang="en-US" sz="1600" dirty="0">
                <a:sym typeface="Symbol"/>
              </a:rPr>
              <a:t></a:t>
            </a:r>
            <a:r>
              <a:rPr lang="en-US" sz="1600" dirty="0"/>
              <a:t>=</a:t>
            </a:r>
            <a:r>
              <a:rPr lang="en-US" sz="1600" dirty="0" smtClean="0"/>
              <a:t>1/t    E=E(</a:t>
            </a:r>
            <a:r>
              <a:rPr lang="en-US" sz="1600" dirty="0" err="1" smtClean="0"/>
              <a:t>t,W</a:t>
            </a:r>
            <a:r>
              <a:rPr lang="en-US" sz="1600" dirty="0" smtClean="0"/>
              <a:t>)</a:t>
            </a:r>
            <a:endParaRPr lang="ru-RU" sz="1600" dirty="0"/>
          </a:p>
        </p:txBody>
      </p:sp>
      <p:cxnSp>
        <p:nvCxnSpPr>
          <p:cNvPr id="13" name="Прямая со стрелкой 12"/>
          <p:cNvCxnSpPr/>
          <p:nvPr/>
        </p:nvCxnSpPr>
        <p:spPr bwMode="auto">
          <a:xfrm>
            <a:off x="2699792" y="1628800"/>
            <a:ext cx="72008"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Прямая со стрелкой 14"/>
          <p:cNvCxnSpPr/>
          <p:nvPr/>
        </p:nvCxnSpPr>
        <p:spPr bwMode="auto">
          <a:xfrm flipV="1">
            <a:off x="3138201" y="2463548"/>
            <a:ext cx="520524" cy="189145"/>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6620213" y="1727124"/>
            <a:ext cx="2523787" cy="830997"/>
          </a:xfrm>
          <a:prstGeom prst="rect">
            <a:avLst/>
          </a:prstGeom>
          <a:noFill/>
        </p:spPr>
        <p:txBody>
          <a:bodyPr wrap="square" rtlCol="0">
            <a:spAutoFit/>
          </a:bodyPr>
          <a:lstStyle/>
          <a:p>
            <a:r>
              <a:rPr lang="ru-RU" sz="1600" dirty="0" smtClean="0"/>
              <a:t>Выход </a:t>
            </a:r>
            <a:r>
              <a:rPr lang="ru-RU" sz="1600" dirty="0"/>
              <a:t>– метод параллельных </a:t>
            </a:r>
            <a:r>
              <a:rPr lang="ru-RU" sz="1600" dirty="0" smtClean="0"/>
              <a:t>касательных «</a:t>
            </a:r>
            <a:r>
              <a:rPr lang="ru-RU" sz="1600" dirty="0" err="1" smtClean="0"/>
              <a:t>партан</a:t>
            </a:r>
            <a:r>
              <a:rPr lang="ru-RU" sz="1600" dirty="0" smtClean="0"/>
              <a:t>» </a:t>
            </a:r>
            <a:endParaRPr lang="ru-RU" sz="1600" dirty="0"/>
          </a:p>
        </p:txBody>
      </p:sp>
      <p:sp>
        <p:nvSpPr>
          <p:cNvPr id="12" name="TextBox 11"/>
          <p:cNvSpPr txBox="1"/>
          <p:nvPr/>
        </p:nvSpPr>
        <p:spPr>
          <a:xfrm>
            <a:off x="156812" y="5529495"/>
            <a:ext cx="8987188" cy="369332"/>
          </a:xfrm>
          <a:prstGeom prst="rect">
            <a:avLst/>
          </a:prstGeom>
          <a:noFill/>
        </p:spPr>
        <p:txBody>
          <a:bodyPr wrap="square" rtlCol="0">
            <a:spAutoFit/>
          </a:bodyPr>
          <a:lstStyle/>
          <a:p>
            <a:pPr marL="0" indent="0">
              <a:buNone/>
            </a:pPr>
            <a:r>
              <a:rPr lang="ru-RU" b="1" dirty="0">
                <a:solidFill>
                  <a:srgbClr val="0000FF"/>
                </a:solidFill>
              </a:rPr>
              <a:t>3. Метод стохастического градиента (</a:t>
            </a:r>
            <a:r>
              <a:rPr lang="en-US" b="1" dirty="0">
                <a:solidFill>
                  <a:srgbClr val="0000FF"/>
                </a:solidFill>
              </a:rPr>
              <a:t>stochastic gradient descent </a:t>
            </a:r>
            <a:r>
              <a:rPr lang="ru-RU" b="1" dirty="0" smtClean="0"/>
              <a:t>- </a:t>
            </a:r>
            <a:r>
              <a:rPr lang="en-US" b="1" dirty="0" smtClean="0">
                <a:solidFill>
                  <a:srgbClr val="0000FF"/>
                </a:solidFill>
              </a:rPr>
              <a:t>SGD</a:t>
            </a:r>
            <a:r>
              <a:rPr lang="en-US" b="1" dirty="0">
                <a:solidFill>
                  <a:srgbClr val="0000FF"/>
                </a:solidFill>
              </a:rPr>
              <a:t>) </a:t>
            </a:r>
            <a:endParaRPr lang="ru-RU" b="1" dirty="0">
              <a:solidFill>
                <a:srgbClr val="0000FF"/>
              </a:solidFill>
            </a:endParaRPr>
          </a:p>
        </p:txBody>
      </p:sp>
    </p:spTree>
    <p:extLst>
      <p:ext uri="{BB962C8B-B14F-4D97-AF65-F5344CB8AC3E}">
        <p14:creationId xmlns:p14="http://schemas.microsoft.com/office/powerpoint/2010/main" val="3989300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310070" y="188640"/>
            <a:ext cx="8806433" cy="620713"/>
          </a:xfrm>
        </p:spPr>
        <p:txBody>
          <a:bodyPr/>
          <a:lstStyle/>
          <a:p>
            <a:pPr algn="ctr" eaLnBrk="1" hangingPunct="1"/>
            <a:r>
              <a:rPr lang="ru-RU" altLang="ru-RU" sz="3200" b="1" dirty="0" smtClean="0">
                <a:solidFill>
                  <a:srgbClr val="0000FF"/>
                </a:solidFill>
              </a:rPr>
              <a:t>Почему ИНС востребованы в ФВЭ</a:t>
            </a:r>
            <a:endParaRPr lang="ru-RU" altLang="ru-RU" sz="3200" b="1" dirty="0">
              <a:solidFill>
                <a:srgbClr val="0000FF"/>
              </a:solidFill>
            </a:endParaRPr>
          </a:p>
        </p:txBody>
      </p:sp>
      <p:sp>
        <p:nvSpPr>
          <p:cNvPr id="12292" name="Rectangle 3"/>
          <p:cNvSpPr>
            <a:spLocks noGrp="1" noChangeArrowheads="1"/>
          </p:cNvSpPr>
          <p:nvPr>
            <p:ph type="body" idx="1"/>
          </p:nvPr>
        </p:nvSpPr>
        <p:spPr>
          <a:xfrm>
            <a:off x="0" y="836712"/>
            <a:ext cx="9144000" cy="5616624"/>
          </a:xfrm>
        </p:spPr>
        <p:txBody>
          <a:bodyPr/>
          <a:lstStyle/>
          <a:p>
            <a:pPr marL="0" indent="355600">
              <a:lnSpc>
                <a:spcPct val="90000"/>
              </a:lnSpc>
              <a:buNone/>
            </a:pPr>
            <a:r>
              <a:rPr lang="en-GB" altLang="ru-RU" sz="1800" dirty="0">
                <a:solidFill>
                  <a:srgbClr val="FF0000"/>
                </a:solidFill>
              </a:rPr>
              <a:t>    </a:t>
            </a:r>
            <a:r>
              <a:rPr lang="en-US" sz="1800" b="1" dirty="0"/>
              <a:t>Artificial neural networks (ANN) with their ability for learning and self-learning are effective ML tools, so physicists accumulated </a:t>
            </a:r>
            <a:r>
              <a:rPr lang="en-GB" sz="1800" b="1" dirty="0"/>
              <a:t>a quite solid experience in various ANN </a:t>
            </a:r>
            <a:r>
              <a:rPr lang="en-US" sz="1800" b="1" dirty="0"/>
              <a:t>applications</a:t>
            </a:r>
            <a:r>
              <a:rPr lang="en-GB" sz="1800" b="1" dirty="0"/>
              <a:t> in many </a:t>
            </a:r>
            <a:r>
              <a:rPr lang="en-US" sz="1800" b="1" dirty="0" smtClean="0"/>
              <a:t>HENP</a:t>
            </a:r>
            <a:r>
              <a:rPr lang="en-GB" sz="1800" b="1" dirty="0" smtClean="0"/>
              <a:t> </a:t>
            </a:r>
            <a:r>
              <a:rPr lang="en-GB" sz="1800" b="1" dirty="0"/>
              <a:t>experiments </a:t>
            </a:r>
            <a:r>
              <a:rPr lang="en-US" sz="1800" b="1" dirty="0"/>
              <a:t>for </a:t>
            </a:r>
            <a:r>
              <a:rPr lang="en-GB" sz="1800" b="1" dirty="0"/>
              <a:t>the recognition of charged particle tracks, Cherenkov rings</a:t>
            </a:r>
            <a:r>
              <a:rPr lang="en-US" sz="1800" b="1" dirty="0"/>
              <a:t>, </a:t>
            </a:r>
            <a:r>
              <a:rPr lang="en-GB" sz="1800" b="1" dirty="0"/>
              <a:t>physical hypotheses</a:t>
            </a:r>
            <a:r>
              <a:rPr lang="en-US" sz="1800" b="1" dirty="0"/>
              <a:t> testing</a:t>
            </a:r>
            <a:r>
              <a:rPr lang="en-GB" sz="1800" b="1" dirty="0"/>
              <a:t>, and image processing </a:t>
            </a:r>
            <a:r>
              <a:rPr lang="en-GB" sz="2000" dirty="0"/>
              <a:t>. </a:t>
            </a:r>
          </a:p>
          <a:p>
            <a:pPr marL="0" indent="355600">
              <a:lnSpc>
                <a:spcPct val="90000"/>
              </a:lnSpc>
              <a:buNone/>
            </a:pPr>
            <a:r>
              <a:rPr lang="en-US" altLang="ru-RU" sz="1800" dirty="0"/>
              <a:t>In particular, - </a:t>
            </a:r>
            <a:r>
              <a:rPr lang="en-US" altLang="ru-RU" sz="1800" dirty="0" smtClean="0"/>
              <a:t>MLP’s </a:t>
            </a:r>
            <a:r>
              <a:rPr lang="en-US" altLang="ru-RU" sz="1800" dirty="0"/>
              <a:t>are quite popular in physics, moreover namely physicists wrote in 80-ties one of the first NN programing packages – </a:t>
            </a:r>
            <a:r>
              <a:rPr lang="en-US" altLang="ru-RU" sz="1800" dirty="0" err="1"/>
              <a:t>Jetnet</a:t>
            </a:r>
            <a:r>
              <a:rPr lang="en-US" altLang="ru-RU" sz="1800" dirty="0"/>
              <a:t>. They were also among first neuro-chip users. </a:t>
            </a:r>
          </a:p>
          <a:p>
            <a:pPr marL="0" indent="0">
              <a:lnSpc>
                <a:spcPct val="110000"/>
              </a:lnSpc>
              <a:buNone/>
            </a:pPr>
            <a:r>
              <a:rPr lang="en-US" altLang="ru-RU" sz="1800" dirty="0">
                <a:solidFill>
                  <a:srgbClr val="D53807"/>
                </a:solidFill>
              </a:rPr>
              <a:t>Main reasons were</a:t>
            </a:r>
            <a:r>
              <a:rPr lang="en-US" altLang="ru-RU" sz="1800" dirty="0"/>
              <a:t>:</a:t>
            </a:r>
          </a:p>
          <a:p>
            <a:pPr>
              <a:lnSpc>
                <a:spcPct val="110000"/>
              </a:lnSpc>
            </a:pPr>
            <a:r>
              <a:rPr lang="en-US" altLang="ru-RU" sz="1800" dirty="0"/>
              <a:t>The possibility to generate </a:t>
            </a:r>
            <a:r>
              <a:rPr lang="en-US" altLang="ru-RU" sz="1800" dirty="0">
                <a:solidFill>
                  <a:srgbClr val="FF0000"/>
                </a:solidFill>
              </a:rPr>
              <a:t>training samples of any arbitrary needed length</a:t>
            </a:r>
            <a:r>
              <a:rPr lang="en-US" altLang="ru-RU" sz="1800" dirty="0"/>
              <a:t> by Monte Carlo on the basis of some new physical model implemented in GEANT simulation program</a:t>
            </a:r>
          </a:p>
          <a:p>
            <a:pPr>
              <a:lnSpc>
                <a:spcPct val="110000"/>
              </a:lnSpc>
            </a:pPr>
            <a:r>
              <a:rPr lang="en-US" altLang="ru-RU" sz="1800" dirty="0" smtClean="0">
                <a:solidFill>
                  <a:srgbClr val="D53807"/>
                </a:solidFill>
              </a:rPr>
              <a:t>neuro-chip</a:t>
            </a:r>
            <a:r>
              <a:rPr lang="en-US" altLang="ru-RU" sz="1800" dirty="0" smtClean="0"/>
              <a:t> </a:t>
            </a:r>
            <a:r>
              <a:rPr lang="en-US" altLang="ru-RU" sz="1800" dirty="0"/>
              <a:t>appearance on the market at that time which make feasible implementing a trained NN, as a hardware for the very fast triggering and other NN application.</a:t>
            </a:r>
          </a:p>
          <a:p>
            <a:pPr>
              <a:lnSpc>
                <a:spcPct val="110000"/>
              </a:lnSpc>
            </a:pPr>
            <a:r>
              <a:rPr lang="en-US" sz="1800" dirty="0"/>
              <a:t>the handy MLP realization with the error back-propagation algorithm for its training in </a:t>
            </a:r>
            <a:r>
              <a:rPr lang="en-US" sz="1800" dirty="0">
                <a:solidFill>
                  <a:srgbClr val="FF0000"/>
                </a:solidFill>
              </a:rPr>
              <a:t>TMVA</a:t>
            </a:r>
            <a:r>
              <a:rPr lang="en-US" sz="1800" dirty="0"/>
              <a:t> – the Toolkit for Multivariate Data Analysis with ROOT </a:t>
            </a:r>
          </a:p>
          <a:p>
            <a:pPr marL="0" indent="0">
              <a:lnSpc>
                <a:spcPct val="110000"/>
              </a:lnSpc>
              <a:buNone/>
            </a:pPr>
            <a:endParaRPr lang="en-US" altLang="ru-RU" sz="1800" dirty="0"/>
          </a:p>
        </p:txBody>
      </p:sp>
      <p:sp>
        <p:nvSpPr>
          <p:cNvPr id="3" name="Нижний колонтитул 2"/>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Дата 3"/>
          <p:cNvSpPr>
            <a:spLocks noGrp="1"/>
          </p:cNvSpPr>
          <p:nvPr>
            <p:ph type="dt" sz="half" idx="12"/>
          </p:nvPr>
        </p:nvSpPr>
        <p:spPr/>
        <p:txBody>
          <a:bodyPr/>
          <a:lstStyle/>
          <a:p>
            <a:fld id="{3EB76FF1-DABA-4C74-8C30-C0655472CC3D}" type="datetime1">
              <a:rPr lang="ru-RU" smtClean="0">
                <a:solidFill>
                  <a:srgbClr val="000000"/>
                </a:solidFill>
              </a:rPr>
              <a:t>25.11.2017</a:t>
            </a:fld>
            <a:endParaRPr lang="ru-RU">
              <a:solidFill>
                <a:srgbClr val="000000"/>
              </a:solidFill>
            </a:endParaRPr>
          </a:p>
        </p:txBody>
      </p:sp>
      <p:sp>
        <p:nvSpPr>
          <p:cNvPr id="7" name="Номер слайда 6">
            <a:extLst>
              <a:ext uri="{FF2B5EF4-FFF2-40B4-BE49-F238E27FC236}">
                <a16:creationId xmlns:a16="http://schemas.microsoft.com/office/drawing/2014/main" xmlns="" id="{FF0D483A-2A1A-487A-A9E4-DC34D047197D}"/>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6</a:t>
            </a:fld>
            <a:endParaRPr lang="ru-RU" altLang="ru-RU"/>
          </a:p>
        </p:txBody>
      </p:sp>
    </p:spTree>
    <p:extLst>
      <p:ext uri="{BB962C8B-B14F-4D97-AF65-F5344CB8AC3E}">
        <p14:creationId xmlns:p14="http://schemas.microsoft.com/office/powerpoint/2010/main" val="368751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6"/>
          <p:cNvSpPr>
            <a:spLocks noGrp="1"/>
          </p:cNvSpPr>
          <p:nvPr>
            <p:ph type="sldNum" sz="quarter" idx="11"/>
          </p:nvPr>
        </p:nvSpPr>
        <p:spPr/>
        <p:txBody>
          <a:bodyPr/>
          <a:lstStyle/>
          <a:p>
            <a:fld id="{DD55753F-7A3A-4A73-8C73-34FEE8DA5D88}" type="slidenum">
              <a:rPr lang="ru-RU" altLang="ru-RU"/>
              <a:pPr/>
              <a:t>7</a:t>
            </a:fld>
            <a:endParaRPr lang="ru-RU" altLang="ru-RU"/>
          </a:p>
        </p:txBody>
      </p:sp>
      <p:sp>
        <p:nvSpPr>
          <p:cNvPr id="22530" name="Rectangle 2"/>
          <p:cNvSpPr>
            <a:spLocks noGrp="1" noChangeArrowheads="1"/>
          </p:cNvSpPr>
          <p:nvPr>
            <p:ph type="title"/>
          </p:nvPr>
        </p:nvSpPr>
        <p:spPr>
          <a:xfrm>
            <a:off x="0" y="457201"/>
            <a:ext cx="9144000" cy="595536"/>
          </a:xfrm>
        </p:spPr>
        <p:txBody>
          <a:bodyPr/>
          <a:lstStyle/>
          <a:p>
            <a:r>
              <a:rPr lang="ru-RU" altLang="ru-RU" sz="3200" b="1" dirty="0">
                <a:solidFill>
                  <a:srgbClr val="0000FF"/>
                </a:solidFill>
              </a:rPr>
              <a:t>Пример изображений из эксперимента </a:t>
            </a:r>
            <a:r>
              <a:rPr lang="ru-RU" altLang="ru-RU" sz="2800" b="1" dirty="0">
                <a:solidFill>
                  <a:srgbClr val="0000FF"/>
                </a:solidFill>
                <a:effectLst>
                  <a:outerShdw blurRad="38100" dist="38100" dir="2700000" algn="tl">
                    <a:srgbClr val="C0C0C0"/>
                  </a:outerShdw>
                </a:effectLst>
              </a:rPr>
              <a:t>СВМ</a:t>
            </a:r>
            <a:endParaRPr lang="ru-RU" altLang="ru-RU" sz="3200" b="1" dirty="0">
              <a:solidFill>
                <a:srgbClr val="0000FF"/>
              </a:solidFill>
            </a:endParaRPr>
          </a:p>
        </p:txBody>
      </p:sp>
      <p:graphicFrame>
        <p:nvGraphicFramePr>
          <p:cNvPr id="22532" name="Object 4"/>
          <p:cNvGraphicFramePr>
            <a:graphicFrameLocks noGrp="1" noChangeAspect="1"/>
          </p:cNvGraphicFramePr>
          <p:nvPr>
            <p:ph sz="quarter" idx="2"/>
            <p:extLst>
              <p:ext uri="{D42A27DB-BD31-4B8C-83A1-F6EECF244321}">
                <p14:modId xmlns:p14="http://schemas.microsoft.com/office/powerpoint/2010/main" val="3866331169"/>
              </p:ext>
            </p:extLst>
          </p:nvPr>
        </p:nvGraphicFramePr>
        <p:xfrm>
          <a:off x="139700" y="1271828"/>
          <a:ext cx="3240087" cy="2528887"/>
        </p:xfrm>
        <a:graphic>
          <a:graphicData uri="http://schemas.openxmlformats.org/presentationml/2006/ole">
            <mc:AlternateContent xmlns:mc="http://schemas.openxmlformats.org/markup-compatibility/2006">
              <mc:Choice xmlns:v="urn:schemas-microsoft-com:vml" Requires="v">
                <p:oleObj spid="_x0000_s26841" r:id="rId3" imgW="12047619" imgH="12161905" progId="">
                  <p:embed/>
                </p:oleObj>
              </mc:Choice>
              <mc:Fallback>
                <p:oleObj r:id="rId3" imgW="12047619" imgH="121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1271828"/>
                        <a:ext cx="32400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5" name="Rectangle 7"/>
          <p:cNvSpPr>
            <a:spLocks noChangeArrowheads="1"/>
          </p:cNvSpPr>
          <p:nvPr/>
        </p:nvSpPr>
        <p:spPr bwMode="auto">
          <a:xfrm>
            <a:off x="250329" y="3786188"/>
            <a:ext cx="2855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schematic view of the </a:t>
            </a:r>
            <a:r>
              <a:rPr lang="ru-RU" altLang="ru-RU" sz="1400" dirty="0">
                <a:effectLst/>
              </a:rPr>
              <a:t> СВМ</a:t>
            </a:r>
            <a:r>
              <a:rPr lang="en-US" altLang="ru-RU" sz="1400" dirty="0">
                <a:effectLst/>
              </a:rPr>
              <a:t> setup</a:t>
            </a:r>
            <a:endParaRPr lang="ru-RU" altLang="ru-RU" sz="1400" dirty="0">
              <a:effectLst/>
            </a:endParaRPr>
          </a:p>
        </p:txBody>
      </p:sp>
      <p:pic>
        <p:nvPicPr>
          <p:cNvPr id="22536" name="Picture 8" descr="URQMD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662" y="1478535"/>
            <a:ext cx="24844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ChangeArrowheads="1"/>
          </p:cNvSpPr>
          <p:nvPr/>
        </p:nvSpPr>
        <p:spPr bwMode="auto">
          <a:xfrm>
            <a:off x="5003800" y="1844675"/>
            <a:ext cx="237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b="1">
              <a:solidFill>
                <a:srgbClr val="0000FF"/>
              </a:solidFill>
              <a:effectLst/>
            </a:endParaRPr>
          </a:p>
        </p:txBody>
      </p:sp>
      <p:sp>
        <p:nvSpPr>
          <p:cNvPr id="22538" name="Rectangle 10"/>
          <p:cNvSpPr>
            <a:spLocks noChangeArrowheads="1"/>
          </p:cNvSpPr>
          <p:nvPr/>
        </p:nvSpPr>
        <p:spPr bwMode="auto">
          <a:xfrm>
            <a:off x="3563938" y="1282700"/>
            <a:ext cx="3096294"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2000" b="1" dirty="0">
                <a:solidFill>
                  <a:srgbClr val="0000FF"/>
                </a:solidFill>
                <a:effectLst>
                  <a:outerShdw blurRad="38100" dist="38100" dir="2700000" algn="tl">
                    <a:srgbClr val="C0C0C0"/>
                  </a:outerShdw>
                </a:effectLst>
              </a:rPr>
              <a:t>1.</a:t>
            </a:r>
            <a:r>
              <a:rPr lang="en-US" altLang="ru-RU" sz="2000" b="1" dirty="0">
                <a:solidFill>
                  <a:schemeClr val="tx2"/>
                </a:solidFill>
                <a:effectLst>
                  <a:outerShdw blurRad="38100" dist="38100" dir="2700000" algn="tl">
                    <a:srgbClr val="C0C0C0"/>
                  </a:outerShdw>
                </a:effectLst>
              </a:rPr>
              <a:t> </a:t>
            </a:r>
            <a:r>
              <a:rPr lang="ru-RU" altLang="ru-RU" sz="2000" b="1" dirty="0">
                <a:solidFill>
                  <a:srgbClr val="0000FF"/>
                </a:solidFill>
                <a:effectLst>
                  <a:outerShdw blurRad="38100" dist="38100" dir="2700000" algn="tl">
                    <a:srgbClr val="C0C0C0"/>
                  </a:outerShdw>
                </a:effectLst>
              </a:rPr>
              <a:t>СВМ </a:t>
            </a:r>
            <a:r>
              <a:rPr lang="en-US" altLang="ru-RU" sz="2000" b="1" dirty="0">
                <a:solidFill>
                  <a:srgbClr val="0000FF"/>
                </a:solidFill>
                <a:effectLst>
                  <a:outerShdw blurRad="38100" dist="38100" dir="2700000" algn="tl">
                    <a:srgbClr val="C0C0C0"/>
                  </a:outerShdw>
                </a:effectLst>
              </a:rPr>
              <a:t>experiment</a:t>
            </a:r>
            <a:r>
              <a:rPr lang="en-US" altLang="ru-RU" b="1" dirty="0">
                <a:solidFill>
                  <a:srgbClr val="0000FF"/>
                </a:solidFill>
                <a:effectLst/>
              </a:rPr>
              <a:t> </a:t>
            </a:r>
          </a:p>
          <a:p>
            <a:r>
              <a:rPr lang="ru-RU" altLang="ru-RU" b="1" dirty="0">
                <a:solidFill>
                  <a:srgbClr val="0000FF"/>
                </a:solidFill>
                <a:effectLst/>
              </a:rPr>
              <a:t>(</a:t>
            </a:r>
            <a:r>
              <a:rPr lang="en-US" altLang="ru-RU" b="1" dirty="0">
                <a:solidFill>
                  <a:srgbClr val="0000FF"/>
                </a:solidFill>
                <a:effectLst/>
              </a:rPr>
              <a:t>Germany,</a:t>
            </a:r>
            <a:r>
              <a:rPr lang="ru-RU" altLang="ru-RU" b="1" dirty="0">
                <a:solidFill>
                  <a:srgbClr val="0000FF"/>
                </a:solidFill>
                <a:effectLst/>
              </a:rPr>
              <a:t> </a:t>
            </a:r>
            <a:r>
              <a:rPr lang="en-US" altLang="ru-RU" b="1" dirty="0">
                <a:solidFill>
                  <a:srgbClr val="0000FF"/>
                </a:solidFill>
                <a:effectLst/>
              </a:rPr>
              <a:t>GSI, to be running in 2018)</a:t>
            </a:r>
          </a:p>
          <a:p>
            <a:r>
              <a:rPr lang="en-US" altLang="ru-RU" sz="1600" b="1" dirty="0">
                <a:solidFill>
                  <a:srgbClr val="0000FF"/>
                </a:solidFill>
                <a:effectLst/>
              </a:rPr>
              <a:t>Data rate: 10</a:t>
            </a:r>
            <a:r>
              <a:rPr lang="en-US" altLang="ru-RU" sz="1600" b="1" baseline="30000" dirty="0">
                <a:solidFill>
                  <a:srgbClr val="0000FF"/>
                </a:solidFill>
                <a:effectLst/>
              </a:rPr>
              <a:t>7</a:t>
            </a:r>
            <a:r>
              <a:rPr lang="en-US" altLang="ru-RU" sz="1600" b="1" dirty="0">
                <a:solidFill>
                  <a:srgbClr val="0000FF"/>
                </a:solidFill>
                <a:effectLst/>
              </a:rPr>
              <a:t> events per sec,</a:t>
            </a:r>
          </a:p>
          <a:p>
            <a:r>
              <a:rPr lang="en-US" altLang="ru-RU" sz="1600" b="1" dirty="0">
                <a:solidFill>
                  <a:srgbClr val="0000FF"/>
                </a:solidFill>
                <a:effectLst/>
              </a:rPr>
              <a:t> ~1000 tracks per event</a:t>
            </a:r>
          </a:p>
          <a:p>
            <a:r>
              <a:rPr lang="en-US" altLang="ru-RU" sz="1600" b="1" u="sng" dirty="0">
                <a:solidFill>
                  <a:srgbClr val="0000FF"/>
                </a:solidFill>
                <a:effectLst/>
              </a:rPr>
              <a:t>~100 numbers per track</a:t>
            </a:r>
          </a:p>
          <a:p>
            <a:r>
              <a:rPr lang="en-US" altLang="ru-RU" b="1" dirty="0">
                <a:solidFill>
                  <a:srgbClr val="FF0066"/>
                </a:solidFill>
                <a:effectLst>
                  <a:outerShdw blurRad="38100" dist="38100" dir="2700000" algn="tl">
                    <a:srgbClr val="C0C0C0"/>
                  </a:outerShdw>
                </a:effectLst>
              </a:rPr>
              <a:t>Total: terabytes/sec !</a:t>
            </a:r>
          </a:p>
          <a:p>
            <a:endParaRPr lang="en-US" altLang="ru-RU" sz="800" b="1" dirty="0">
              <a:solidFill>
                <a:srgbClr val="0000FF"/>
              </a:solidFill>
              <a:effectLst>
                <a:outerShdw blurRad="38100" dist="38100" dir="2700000" algn="tl">
                  <a:srgbClr val="C0C0C0"/>
                </a:outerShdw>
              </a:effectLst>
            </a:endParaRPr>
          </a:p>
          <a:p>
            <a:r>
              <a:rPr lang="en-US" altLang="ru-RU" sz="1700" b="1" dirty="0">
                <a:solidFill>
                  <a:srgbClr val="990033"/>
                </a:solidFill>
                <a:effectLst/>
              </a:rPr>
              <a:t>RICH - Cherenkov </a:t>
            </a:r>
          </a:p>
          <a:p>
            <a:r>
              <a:rPr lang="en-US" altLang="ru-RU" sz="1700" b="1" dirty="0">
                <a:solidFill>
                  <a:srgbClr val="990033"/>
                </a:solidFill>
                <a:effectLst/>
              </a:rPr>
              <a:t>radiation </a:t>
            </a:r>
          </a:p>
          <a:p>
            <a:r>
              <a:rPr lang="en-US" altLang="ru-RU" sz="1700" b="1" dirty="0">
                <a:solidFill>
                  <a:srgbClr val="990033"/>
                </a:solidFill>
                <a:effectLst/>
              </a:rPr>
              <a:t>detector</a:t>
            </a:r>
          </a:p>
        </p:txBody>
      </p:sp>
      <p:sp>
        <p:nvSpPr>
          <p:cNvPr id="22539" name="Rectangle 11"/>
          <p:cNvSpPr>
            <a:spLocks noChangeArrowheads="1"/>
          </p:cNvSpPr>
          <p:nvPr/>
        </p:nvSpPr>
        <p:spPr bwMode="auto">
          <a:xfrm>
            <a:off x="6048375" y="3573463"/>
            <a:ext cx="3095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a:effectLst/>
              </a:rPr>
              <a:t>simulated event of the central</a:t>
            </a:r>
            <a:r>
              <a:rPr lang="ru-RU" altLang="ru-RU" sz="1400">
                <a:effectLst/>
              </a:rPr>
              <a:t> Au+Au </a:t>
            </a:r>
            <a:endParaRPr lang="en-US" altLang="ru-RU" sz="1400">
              <a:effectLst/>
            </a:endParaRPr>
          </a:p>
          <a:p>
            <a:r>
              <a:rPr lang="en-US" altLang="ru-RU" sz="1400">
                <a:effectLst/>
              </a:rPr>
              <a:t>collision in the vertex detector</a:t>
            </a:r>
            <a:endParaRPr lang="ru-RU" altLang="ru-RU" sz="1400">
              <a:effectLst/>
            </a:endParaRPr>
          </a:p>
        </p:txBody>
      </p:sp>
      <p:graphicFrame>
        <p:nvGraphicFramePr>
          <p:cNvPr id="22540" name="Object 12"/>
          <p:cNvGraphicFramePr>
            <a:graphicFrameLocks noGrp="1" noChangeAspect="1"/>
          </p:cNvGraphicFramePr>
          <p:nvPr>
            <p:ph sz="quarter" idx="3"/>
          </p:nvPr>
        </p:nvGraphicFramePr>
        <p:xfrm>
          <a:off x="5508625" y="4149725"/>
          <a:ext cx="3635375" cy="1908175"/>
        </p:xfrm>
        <a:graphic>
          <a:graphicData uri="http://schemas.openxmlformats.org/presentationml/2006/ole">
            <mc:AlternateContent xmlns:mc="http://schemas.openxmlformats.org/markup-compatibility/2006">
              <mc:Choice xmlns:v="urn:schemas-microsoft-com:vml" Requires="v">
                <p:oleObj spid="_x0000_s26842" r:id="rId6" imgW="6792273" imgH="3561905" progId="">
                  <p:embed/>
                </p:oleObj>
              </mc:Choice>
              <mc:Fallback>
                <p:oleObj r:id="rId6" imgW="6792273" imgH="356190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149725"/>
                        <a:ext cx="36353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42" name="Rectangle 14"/>
          <p:cNvSpPr>
            <a:spLocks noChangeArrowheads="1"/>
          </p:cNvSpPr>
          <p:nvPr/>
        </p:nvSpPr>
        <p:spPr bwMode="auto">
          <a:xfrm>
            <a:off x="-45998" y="4232166"/>
            <a:ext cx="56165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2200" b="1" dirty="0">
                <a:effectLst/>
              </a:rPr>
              <a:t>Problems are to recognize all of these tracks and RICH rings and evaluate their parameters despite of their overlapping, noise  and optical shape distortions</a:t>
            </a:r>
            <a:endParaRPr lang="ru-RU" altLang="ru-RU" sz="2200" b="1" dirty="0">
              <a:effectLst/>
            </a:endParaRPr>
          </a:p>
        </p:txBody>
      </p:sp>
      <p:sp>
        <p:nvSpPr>
          <p:cNvPr id="22543" name="Rectangle 15"/>
          <p:cNvSpPr>
            <a:spLocks noChangeArrowheads="1"/>
          </p:cNvSpPr>
          <p:nvPr/>
        </p:nvSpPr>
        <p:spPr bwMode="auto">
          <a:xfrm>
            <a:off x="5651500" y="5949950"/>
            <a:ext cx="31686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a:effectLst/>
              </a:rPr>
              <a:t>view of Cherenkov radiation rings </a:t>
            </a:r>
          </a:p>
          <a:p>
            <a:r>
              <a:rPr lang="en-US" altLang="ru-RU" sz="1400">
                <a:effectLst/>
              </a:rPr>
              <a:t>registered by the CBM</a:t>
            </a:r>
            <a:r>
              <a:rPr lang="ru-RU" altLang="ru-RU" sz="1400">
                <a:effectLst/>
              </a:rPr>
              <a:t> </a:t>
            </a:r>
            <a:r>
              <a:rPr lang="en-US" altLang="ru-RU" sz="1400">
                <a:effectLst/>
              </a:rPr>
              <a:t>RICH detector</a:t>
            </a:r>
            <a:endParaRPr lang="ru-RU" altLang="ru-RU" sz="1400">
              <a:effectLst/>
            </a:endParaRPr>
          </a:p>
        </p:txBody>
      </p:sp>
      <p:sp>
        <p:nvSpPr>
          <p:cNvPr id="22544" name="Text Box 16"/>
          <p:cNvSpPr txBox="1">
            <a:spLocks noChangeArrowheads="1"/>
          </p:cNvSpPr>
          <p:nvPr/>
        </p:nvSpPr>
        <p:spPr bwMode="auto">
          <a:xfrm>
            <a:off x="139700" y="1408113"/>
            <a:ext cx="10906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solidFill>
                  <a:srgbClr val="0033CC"/>
                </a:solidFill>
                <a:effectLst/>
              </a:rPr>
              <a:t>C</a:t>
            </a:r>
            <a:r>
              <a:rPr lang="en-US" altLang="ru-RU" sz="1400" dirty="0">
                <a:solidFill>
                  <a:srgbClr val="0033CC"/>
                </a:solidFill>
                <a:effectLst/>
              </a:rPr>
              <a:t>ondensed</a:t>
            </a:r>
          </a:p>
          <a:p>
            <a:r>
              <a:rPr lang="en-US" altLang="ru-RU" sz="1400" b="1" dirty="0" err="1">
                <a:solidFill>
                  <a:srgbClr val="0033CC"/>
                </a:solidFill>
                <a:effectLst/>
              </a:rPr>
              <a:t>B</a:t>
            </a:r>
            <a:r>
              <a:rPr lang="en-US" altLang="ru-RU" sz="1400" dirty="0" err="1">
                <a:solidFill>
                  <a:srgbClr val="0033CC"/>
                </a:solidFill>
                <a:effectLst/>
              </a:rPr>
              <a:t>arion</a:t>
            </a:r>
            <a:endParaRPr lang="en-US" altLang="ru-RU" sz="1400" dirty="0">
              <a:solidFill>
                <a:srgbClr val="0033CC"/>
              </a:solidFill>
              <a:effectLst/>
            </a:endParaRPr>
          </a:p>
          <a:p>
            <a:r>
              <a:rPr lang="en-US" altLang="ru-RU" sz="1400" b="1" dirty="0">
                <a:solidFill>
                  <a:srgbClr val="0033CC"/>
                </a:solidFill>
                <a:effectLst/>
              </a:rPr>
              <a:t>M</a:t>
            </a:r>
            <a:r>
              <a:rPr lang="en-US" altLang="ru-RU" sz="1400" dirty="0">
                <a:solidFill>
                  <a:srgbClr val="0033CC"/>
                </a:solidFill>
                <a:effectLst/>
              </a:rPr>
              <a:t>atter</a:t>
            </a:r>
            <a:endParaRPr lang="ru-RU" altLang="ru-RU" sz="1400" dirty="0">
              <a:solidFill>
                <a:srgbClr val="0033CC"/>
              </a:solidFill>
              <a:effectLst/>
            </a:endParaRPr>
          </a:p>
        </p:txBody>
      </p:sp>
      <p:sp>
        <p:nvSpPr>
          <p:cNvPr id="22545" name="AutoShape 17"/>
          <p:cNvSpPr>
            <a:spLocks noChangeArrowheads="1"/>
          </p:cNvSpPr>
          <p:nvPr/>
        </p:nvSpPr>
        <p:spPr bwMode="auto">
          <a:xfrm>
            <a:off x="981452" y="5570766"/>
            <a:ext cx="4895850" cy="215900"/>
          </a:xfrm>
          <a:prstGeom prst="rightArrow">
            <a:avLst>
              <a:gd name="adj1" fmla="val 50000"/>
              <a:gd name="adj2" fmla="val 5669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546" name="Text Box 18"/>
          <p:cNvSpPr txBox="1">
            <a:spLocks noChangeArrowheads="1"/>
          </p:cNvSpPr>
          <p:nvPr/>
        </p:nvSpPr>
        <p:spPr bwMode="auto">
          <a:xfrm>
            <a:off x="705469" y="2028031"/>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RICH</a:t>
            </a:r>
            <a:endParaRPr lang="ru-RU" altLang="ru-RU" sz="1400" dirty="0">
              <a:effectLst/>
            </a:endParaRPr>
          </a:p>
        </p:txBody>
      </p:sp>
      <p:sp>
        <p:nvSpPr>
          <p:cNvPr id="22547" name="Text Box 19"/>
          <p:cNvSpPr txBox="1">
            <a:spLocks noChangeArrowheads="1"/>
          </p:cNvSpPr>
          <p:nvPr/>
        </p:nvSpPr>
        <p:spPr bwMode="auto">
          <a:xfrm>
            <a:off x="1403648" y="1544564"/>
            <a:ext cx="54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TRD</a:t>
            </a:r>
            <a:endParaRPr lang="ru-RU" altLang="ru-RU" sz="1400" dirty="0">
              <a:effectLst/>
            </a:endParaRPr>
          </a:p>
        </p:txBody>
      </p:sp>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Дата 2"/>
          <p:cNvSpPr>
            <a:spLocks noGrp="1"/>
          </p:cNvSpPr>
          <p:nvPr>
            <p:ph type="dt" sz="half" idx="12"/>
          </p:nvPr>
        </p:nvSpPr>
        <p:spPr/>
        <p:txBody>
          <a:bodyPr/>
          <a:lstStyle/>
          <a:p>
            <a:fld id="{12A9D648-2BC5-42B2-A893-E2C1B68B003C}" type="datetime1">
              <a:rPr lang="ru-RU" smtClean="0">
                <a:solidFill>
                  <a:srgbClr val="000000"/>
                </a:solidFill>
              </a:rPr>
              <a:t>25.11.2017</a:t>
            </a:fld>
            <a:endParaRPr lang="ru-RU">
              <a:solidFill>
                <a:srgbClr val="000000"/>
              </a:solidFill>
            </a:endParaRPr>
          </a:p>
        </p:txBody>
      </p:sp>
      <p:pic>
        <p:nvPicPr>
          <p:cNvPr id="26824" name="Picture 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5888" y="5872363"/>
            <a:ext cx="996401" cy="67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094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0" y="332656"/>
            <a:ext cx="9077821" cy="424582"/>
          </a:xfrm>
        </p:spPr>
        <p:txBody>
          <a:bodyPr/>
          <a:lstStyle/>
          <a:p>
            <a:pPr algn="ctr"/>
            <a:r>
              <a:rPr lang="ru-RU" altLang="ru-RU" sz="2800" b="1" dirty="0">
                <a:solidFill>
                  <a:srgbClr val="0000FF"/>
                </a:solidFill>
              </a:rPr>
              <a:t>2. Пример изображения из </a:t>
            </a:r>
            <a:r>
              <a:rPr lang="ru-RU" altLang="ru-RU" sz="2800" b="1" dirty="0" smtClean="0">
                <a:solidFill>
                  <a:srgbClr val="0000FF"/>
                </a:solidFill>
              </a:rPr>
              <a:t>генетики протеинов</a:t>
            </a:r>
            <a:endParaRPr lang="en-US" altLang="ru-RU" sz="2800" b="1" dirty="0">
              <a:solidFill>
                <a:srgbClr val="0000FF"/>
              </a:solidFill>
            </a:endParaRPr>
          </a:p>
        </p:txBody>
      </p:sp>
      <p:graphicFrame>
        <p:nvGraphicFramePr>
          <p:cNvPr id="368644" name="Object 4"/>
          <p:cNvGraphicFramePr>
            <a:graphicFrameLocks noGrp="1" noChangeAspect="1"/>
          </p:cNvGraphicFramePr>
          <p:nvPr>
            <p:ph sz="half" idx="1"/>
            <p:extLst>
              <p:ext uri="{D42A27DB-BD31-4B8C-83A1-F6EECF244321}">
                <p14:modId xmlns:p14="http://schemas.microsoft.com/office/powerpoint/2010/main" val="184529417"/>
              </p:ext>
            </p:extLst>
          </p:nvPr>
        </p:nvGraphicFramePr>
        <p:xfrm>
          <a:off x="348283" y="1052736"/>
          <a:ext cx="2778125" cy="3513466"/>
        </p:xfrm>
        <a:graphic>
          <a:graphicData uri="http://schemas.openxmlformats.org/presentationml/2006/ole">
            <mc:AlternateContent xmlns:mc="http://schemas.openxmlformats.org/markup-compatibility/2006">
              <mc:Choice xmlns:v="urn:schemas-microsoft-com:vml" Requires="v">
                <p:oleObj spid="_x0000_s39054" name="Image" r:id="rId3" imgW="1206704" imgH="1326957" progId="Photoshop.Image.9">
                  <p:embed/>
                </p:oleObj>
              </mc:Choice>
              <mc:Fallback>
                <p:oleObj name="Image" r:id="rId3" imgW="1206704" imgH="1326957" progId="Photoshop.Image.9">
                  <p:embed/>
                  <p:pic>
                    <p:nvPicPr>
                      <p:cNvPr id="0" name=""/>
                      <p:cNvPicPr>
                        <a:picLocks noChangeAspect="1" noChangeArrowheads="1"/>
                      </p:cNvPicPr>
                      <p:nvPr/>
                    </p:nvPicPr>
                    <p:blipFill>
                      <a:blip r:embed="rId4">
                        <a:lum bright="-6000" contrast="36000"/>
                        <a:extLst>
                          <a:ext uri="{28A0092B-C50C-407E-A947-70E740481C1C}">
                            <a14:useLocalDpi xmlns:a14="http://schemas.microsoft.com/office/drawing/2010/main" val="0"/>
                          </a:ext>
                        </a:extLst>
                      </a:blip>
                      <a:srcRect/>
                      <a:stretch>
                        <a:fillRect/>
                      </a:stretch>
                    </p:blipFill>
                    <p:spPr bwMode="auto">
                      <a:xfrm>
                        <a:off x="348283" y="1052736"/>
                        <a:ext cx="2778125" cy="3513466"/>
                      </a:xfrm>
                      <a:prstGeom prst="rect">
                        <a:avLst/>
                      </a:prstGeom>
                      <a:noFill/>
                      <a:ln>
                        <a:noFill/>
                      </a:ln>
                      <a:effectLst/>
                      <a:extLst/>
                    </p:spPr>
                  </p:pic>
                </p:oleObj>
              </mc:Fallback>
            </mc:AlternateContent>
          </a:graphicData>
        </a:graphic>
      </p:graphicFrame>
      <p:sp>
        <p:nvSpPr>
          <p:cNvPr id="368646" name="Text Box 6"/>
          <p:cNvSpPr txBox="1">
            <a:spLocks noChangeArrowheads="1"/>
          </p:cNvSpPr>
          <p:nvPr/>
        </p:nvSpPr>
        <p:spPr bwMode="auto">
          <a:xfrm>
            <a:off x="3805094" y="768350"/>
            <a:ext cx="507061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effectLst/>
              </a:rPr>
              <a:t>The genetics of gliadin (alcohol soluble protein) </a:t>
            </a:r>
          </a:p>
          <a:p>
            <a:r>
              <a:rPr lang="en-US" altLang="ru-RU" dirty="0">
                <a:effectLst/>
              </a:rPr>
              <a:t>have been studied in detail by a special gel </a:t>
            </a:r>
          </a:p>
          <a:p>
            <a:r>
              <a:rPr lang="en-US" altLang="ru-RU" dirty="0">
                <a:solidFill>
                  <a:srgbClr val="D53807"/>
                </a:solidFill>
                <a:effectLst/>
              </a:rPr>
              <a:t>electrophoresis. </a:t>
            </a:r>
            <a:r>
              <a:rPr lang="en-US" altLang="ru-RU" dirty="0">
                <a:effectLst/>
              </a:rPr>
              <a:t>Each</a:t>
            </a:r>
            <a:r>
              <a:rPr lang="en-US" altLang="ru-RU" dirty="0">
                <a:solidFill>
                  <a:srgbClr val="D53807"/>
                </a:solidFill>
                <a:effectLst/>
              </a:rPr>
              <a:t> </a:t>
            </a:r>
            <a:r>
              <a:rPr lang="en-US" altLang="ru-RU" dirty="0">
                <a:effectLst/>
              </a:rPr>
              <a:t>electrophoretogram strip </a:t>
            </a:r>
          </a:p>
          <a:p>
            <a:r>
              <a:rPr lang="en-US" altLang="ru-RU" dirty="0">
                <a:effectLst/>
              </a:rPr>
              <a:t>after its digitalization became a  </a:t>
            </a:r>
            <a:r>
              <a:rPr lang="en-US" altLang="ru-RU" dirty="0" err="1">
                <a:effectLst/>
              </a:rPr>
              <a:t>densitogram</a:t>
            </a:r>
            <a:r>
              <a:rPr lang="en-US" altLang="ru-RU" dirty="0">
                <a:effectLst/>
              </a:rPr>
              <a:t> </a:t>
            </a:r>
          </a:p>
          <a:p>
            <a:r>
              <a:rPr lang="en-US" altLang="ru-RU" dirty="0">
                <a:effectLst/>
              </a:rPr>
              <a:t>spectrum consisting of about 4000 pixels.</a:t>
            </a:r>
          </a:p>
        </p:txBody>
      </p:sp>
      <p:sp>
        <p:nvSpPr>
          <p:cNvPr id="368647" name="Text Box 7"/>
          <p:cNvSpPr txBox="1">
            <a:spLocks noChangeArrowheads="1"/>
          </p:cNvSpPr>
          <p:nvPr/>
        </p:nvSpPr>
        <p:spPr bwMode="auto">
          <a:xfrm>
            <a:off x="323850" y="4876800"/>
            <a:ext cx="26797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1600" b="0" dirty="0" err="1"/>
              <a:t>Electrophoregram</a:t>
            </a:r>
            <a:r>
              <a:rPr lang="en-US" altLang="ru-RU" sz="1600" b="0" dirty="0"/>
              <a:t> example</a:t>
            </a:r>
            <a:r>
              <a:rPr lang="en-US" altLang="ru-RU" sz="1600" dirty="0"/>
              <a:t> </a:t>
            </a:r>
          </a:p>
          <a:p>
            <a:pPr algn="ctr"/>
            <a:r>
              <a:rPr lang="en-US" altLang="ru-RU" sz="1600" b="0" dirty="0"/>
              <a:t>with 17 wheat cultivar</a:t>
            </a:r>
            <a:r>
              <a:rPr lang="en-US" altLang="ru-RU" dirty="0"/>
              <a:t> </a:t>
            </a:r>
          </a:p>
        </p:txBody>
      </p:sp>
      <p:pic>
        <p:nvPicPr>
          <p:cNvPr id="3686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2205038"/>
            <a:ext cx="5256212" cy="1871662"/>
          </a:xfrm>
          <a:prstGeom prst="rect">
            <a:avLst/>
          </a:prstGeom>
          <a:noFill/>
          <a:extLst>
            <a:ext uri="{909E8E84-426E-40DD-AFC4-6F175D3DCCD1}">
              <a14:hiddenFill xmlns:a14="http://schemas.microsoft.com/office/drawing/2010/main">
                <a:solidFill>
                  <a:srgbClr val="FFFFFF"/>
                </a:solidFill>
              </a14:hiddenFill>
            </a:ext>
          </a:extLst>
        </p:spPr>
      </p:pic>
      <p:sp>
        <p:nvSpPr>
          <p:cNvPr id="368650" name="Text Box 10"/>
          <p:cNvSpPr txBox="1">
            <a:spLocks noChangeArrowheads="1"/>
          </p:cNvSpPr>
          <p:nvPr/>
        </p:nvSpPr>
        <p:spPr bwMode="auto">
          <a:xfrm>
            <a:off x="3348038" y="4724400"/>
            <a:ext cx="5527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a:t>It can be considered as a simple genetic formula,</a:t>
            </a:r>
          </a:p>
          <a:p>
            <a:r>
              <a:rPr lang="en-US" altLang="ru-RU"/>
              <a:t>which allows for a qualified expert to classify any spectrum to its corresponding protein.</a:t>
            </a:r>
          </a:p>
        </p:txBody>
      </p:sp>
      <p:sp>
        <p:nvSpPr>
          <p:cNvPr id="368651" name="Text Box 11"/>
          <p:cNvSpPr txBox="1">
            <a:spLocks noChangeArrowheads="1"/>
          </p:cNvSpPr>
          <p:nvPr/>
        </p:nvSpPr>
        <p:spPr bwMode="auto">
          <a:xfrm>
            <a:off x="204787" y="5602288"/>
            <a:ext cx="88931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dirty="0">
                <a:solidFill>
                  <a:srgbClr val="D53807"/>
                </a:solidFill>
              </a:rPr>
              <a:t>Such classifying procedure is of great importance in </a:t>
            </a:r>
          </a:p>
          <a:p>
            <a:pPr algn="ctr"/>
            <a:r>
              <a:rPr lang="en-US" altLang="ru-RU" dirty="0">
                <a:solidFill>
                  <a:srgbClr val="D53807"/>
                </a:solidFill>
              </a:rPr>
              <a:t>radiobiology and, especially, in agriculture</a:t>
            </a:r>
          </a:p>
          <a:p>
            <a:pPr algn="ctr"/>
            <a:r>
              <a:rPr lang="en-US" altLang="ru-RU" dirty="0">
                <a:solidFill>
                  <a:srgbClr val="D53807"/>
                </a:solidFill>
              </a:rPr>
              <a:t> </a:t>
            </a:r>
            <a:r>
              <a:rPr lang="en-US" altLang="ru-RU" dirty="0">
                <a:solidFill>
                  <a:srgbClr val="0000FF"/>
                </a:solidFill>
              </a:rPr>
              <a:t>Therefore it is to be automatized.</a:t>
            </a:r>
          </a:p>
        </p:txBody>
      </p:sp>
      <p:graphicFrame>
        <p:nvGraphicFramePr>
          <p:cNvPr id="368656" name="Object 16"/>
          <p:cNvGraphicFramePr>
            <a:graphicFrameLocks noGrp="1" noChangeAspect="1"/>
          </p:cNvGraphicFramePr>
          <p:nvPr>
            <p:ph sz="half" idx="2"/>
          </p:nvPr>
        </p:nvGraphicFramePr>
        <p:xfrm>
          <a:off x="3779838" y="4221163"/>
          <a:ext cx="4975225" cy="250825"/>
        </p:xfrm>
        <a:graphic>
          <a:graphicData uri="http://schemas.openxmlformats.org/presentationml/2006/ole">
            <mc:AlternateContent xmlns:mc="http://schemas.openxmlformats.org/markup-compatibility/2006">
              <mc:Choice xmlns:v="urn:schemas-microsoft-com:vml" Requires="v">
                <p:oleObj spid="_x0000_s39055" r:id="rId6" imgW="9866667" imgH="495369" progId="">
                  <p:embed/>
                </p:oleObj>
              </mc:Choice>
              <mc:Fallback>
                <p:oleObj r:id="rId6" imgW="9866667" imgH="49536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221163"/>
                        <a:ext cx="49752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Нижний колонтитул 2"/>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Дата 3"/>
          <p:cNvSpPr>
            <a:spLocks noGrp="1"/>
          </p:cNvSpPr>
          <p:nvPr>
            <p:ph type="dt" sz="half" idx="12"/>
          </p:nvPr>
        </p:nvSpPr>
        <p:spPr>
          <a:xfrm>
            <a:off x="317426" y="6237312"/>
            <a:ext cx="2133600" cy="476250"/>
          </a:xfrm>
        </p:spPr>
        <p:txBody>
          <a:bodyPr/>
          <a:lstStyle/>
          <a:p>
            <a:fld id="{86C8E266-3C82-4335-B5CE-D1040137A2B1}" type="datetime1">
              <a:rPr lang="ru-RU" smtClean="0">
                <a:solidFill>
                  <a:srgbClr val="000000"/>
                </a:solidFill>
              </a:rPr>
              <a:t>25.11.2017</a:t>
            </a:fld>
            <a:endParaRPr lang="ru-RU" dirty="0">
              <a:solidFill>
                <a:srgbClr val="000000"/>
              </a:solidFill>
            </a:endParaRPr>
          </a:p>
        </p:txBody>
      </p:sp>
      <p:sp>
        <p:nvSpPr>
          <p:cNvPr id="14" name="Номер слайда 6">
            <a:extLst>
              <a:ext uri="{FF2B5EF4-FFF2-40B4-BE49-F238E27FC236}">
                <a16:creationId xmlns:a16="http://schemas.microsoft.com/office/drawing/2014/main" xmlns="" id="{02989D8A-AEE6-4BCC-91DB-6FD1A79D84B7}"/>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8</a:t>
            </a:fld>
            <a:endParaRPr lang="ru-RU" altLang="ru-RU"/>
          </a:p>
        </p:txBody>
      </p:sp>
    </p:spTree>
    <p:extLst>
      <p:ext uri="{BB962C8B-B14F-4D97-AF65-F5344CB8AC3E}">
        <p14:creationId xmlns:p14="http://schemas.microsoft.com/office/powerpoint/2010/main" val="3995079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5"/>
          <p:cNvSpPr txBox="1">
            <a:spLocks noChangeArrowheads="1"/>
          </p:cNvSpPr>
          <p:nvPr/>
        </p:nvSpPr>
        <p:spPr bwMode="auto">
          <a:xfrm>
            <a:off x="251520" y="33909"/>
            <a:ext cx="86409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ru-RU" altLang="ru-RU" sz="3600" dirty="0" smtClean="0">
                <a:solidFill>
                  <a:srgbClr val="0000FF"/>
                </a:solidFill>
                <a:effectLst/>
              </a:rPr>
              <a:t>Применения МСП. </a:t>
            </a:r>
          </a:p>
          <a:p>
            <a:pPr algn="r" eaLnBrk="1" hangingPunct="1"/>
            <a:r>
              <a:rPr lang="ru-RU" altLang="ru-RU" sz="2400" dirty="0" smtClean="0">
                <a:solidFill>
                  <a:srgbClr val="0000FF"/>
                </a:solidFill>
                <a:effectLst/>
              </a:rPr>
              <a:t>1. Классификация колец </a:t>
            </a:r>
            <a:r>
              <a:rPr lang="ru-RU" altLang="ru-RU" sz="2400" dirty="0" err="1" smtClean="0">
                <a:solidFill>
                  <a:srgbClr val="0000FF"/>
                </a:solidFill>
                <a:effectLst/>
              </a:rPr>
              <a:t>черенковского</a:t>
            </a:r>
            <a:r>
              <a:rPr lang="ru-RU" altLang="ru-RU" sz="2400" dirty="0" smtClean="0">
                <a:solidFill>
                  <a:srgbClr val="0000FF"/>
                </a:solidFill>
                <a:effectLst/>
              </a:rPr>
              <a:t> излучения </a:t>
            </a:r>
            <a:endParaRPr lang="ru-RU" altLang="ru-RU" sz="2400" dirty="0">
              <a:solidFill>
                <a:srgbClr val="0000FF"/>
              </a:solidFill>
              <a:effectLst/>
            </a:endParaRPr>
          </a:p>
        </p:txBody>
      </p:sp>
      <p:sp>
        <p:nvSpPr>
          <p:cNvPr id="3" name="Нижний колонтитул 2"/>
          <p:cNvSpPr>
            <a:spLocks noGrp="1"/>
          </p:cNvSpPr>
          <p:nvPr>
            <p:ph type="ftr" sz="quarter" idx="10"/>
          </p:nvPr>
        </p:nvSpPr>
        <p:spPr>
          <a:xfrm>
            <a:off x="2627784" y="6453336"/>
            <a:ext cx="4896545" cy="288056"/>
          </a:xfrm>
        </p:spPr>
        <p:txBody>
          <a:bodyPr/>
          <a:lstStyle/>
          <a:p>
            <a:r>
              <a:rPr lang="ru-RU" dirty="0" err="1" smtClean="0">
                <a:solidFill>
                  <a:srgbClr val="000000"/>
                </a:solidFill>
              </a:rPr>
              <a:t>Ососков-Гончаров_Глубокие</a:t>
            </a:r>
            <a:r>
              <a:rPr lang="ru-RU" dirty="0" smtClean="0">
                <a:solidFill>
                  <a:srgbClr val="000000"/>
                </a:solidFill>
              </a:rPr>
              <a:t> </a:t>
            </a:r>
            <a:r>
              <a:rPr lang="ru-RU" dirty="0" err="1" smtClean="0">
                <a:solidFill>
                  <a:srgbClr val="000000"/>
                </a:solidFill>
              </a:rPr>
              <a:t>нейросети</a:t>
            </a:r>
            <a:r>
              <a:rPr lang="ru-RU" dirty="0" smtClean="0">
                <a:solidFill>
                  <a:srgbClr val="000000"/>
                </a:solidFill>
              </a:rPr>
              <a:t>_</a:t>
            </a:r>
            <a:r>
              <a:rPr lang="en-US" dirty="0" smtClean="0">
                <a:solidFill>
                  <a:srgbClr val="000000"/>
                </a:solidFill>
              </a:rPr>
              <a:t>NEC-2017</a:t>
            </a:r>
            <a:endParaRPr lang="ru-RU" dirty="0">
              <a:solidFill>
                <a:srgbClr val="000000"/>
              </a:solidFill>
            </a:endParaRPr>
          </a:p>
        </p:txBody>
      </p:sp>
      <p:sp>
        <p:nvSpPr>
          <p:cNvPr id="4" name="Прямоугольник 3"/>
          <p:cNvSpPr/>
          <p:nvPr/>
        </p:nvSpPr>
        <p:spPr>
          <a:xfrm>
            <a:off x="27401" y="1038860"/>
            <a:ext cx="8784976" cy="3293209"/>
          </a:xfrm>
          <a:prstGeom prst="rect">
            <a:avLst/>
          </a:prstGeom>
        </p:spPr>
        <p:txBody>
          <a:bodyPr wrap="square">
            <a:spAutoFit/>
          </a:bodyPr>
          <a:lstStyle/>
          <a:p>
            <a:pPr eaLnBrk="1" hangingPunct="1"/>
            <a:r>
              <a:rPr lang="en-US" altLang="ru-RU" sz="1600" dirty="0" smtClean="0">
                <a:solidFill>
                  <a:srgbClr val="0000FF"/>
                </a:solidFill>
                <a:effectLst/>
              </a:rPr>
              <a:t>The </a:t>
            </a:r>
            <a:r>
              <a:rPr lang="en-US" altLang="ru-RU" sz="1600" dirty="0">
                <a:solidFill>
                  <a:srgbClr val="0000FF"/>
                </a:solidFill>
                <a:effectLst/>
              </a:rPr>
              <a:t>study has been made to select the </a:t>
            </a:r>
            <a:r>
              <a:rPr lang="en-US" altLang="ru-RU" sz="1600" u="sng" dirty="0">
                <a:solidFill>
                  <a:srgbClr val="0000FF"/>
                </a:solidFill>
                <a:effectLst/>
              </a:rPr>
              <a:t>most informative ring features</a:t>
            </a:r>
            <a:r>
              <a:rPr lang="en-US" altLang="ru-RU" sz="1600" dirty="0">
                <a:solidFill>
                  <a:srgbClr val="0000FF"/>
                </a:solidFill>
                <a:effectLst/>
              </a:rPr>
              <a:t> needed to </a:t>
            </a:r>
          </a:p>
          <a:p>
            <a:pPr eaLnBrk="1" hangingPunct="1"/>
            <a:r>
              <a:rPr lang="en-US" altLang="ru-RU" sz="1600" dirty="0">
                <a:solidFill>
                  <a:srgbClr val="0000FF"/>
                </a:solidFill>
                <a:effectLst/>
              </a:rPr>
              <a:t>(1) </a:t>
            </a:r>
            <a:r>
              <a:rPr lang="en-US" altLang="ru-RU" sz="1600" b="1" dirty="0">
                <a:solidFill>
                  <a:srgbClr val="C00000"/>
                </a:solidFill>
                <a:effectLst/>
              </a:rPr>
              <a:t>distinguish between good and fake rings</a:t>
            </a:r>
            <a:r>
              <a:rPr lang="en-US" altLang="ru-RU" sz="1600" dirty="0">
                <a:solidFill>
                  <a:srgbClr val="C00000"/>
                </a:solidFill>
                <a:effectLst/>
              </a:rPr>
              <a:t> </a:t>
            </a:r>
            <a:r>
              <a:rPr lang="en-US" altLang="ru-RU" sz="1600" dirty="0">
                <a:solidFill>
                  <a:srgbClr val="0000FF"/>
                </a:solidFill>
                <a:effectLst/>
              </a:rPr>
              <a:t>and to (2) </a:t>
            </a:r>
            <a:r>
              <a:rPr lang="en-US" altLang="ru-RU" sz="1600" b="1" u="sng" dirty="0">
                <a:solidFill>
                  <a:srgbClr val="C00000"/>
                </a:solidFill>
                <a:effectLst/>
              </a:rPr>
              <a:t>identify electrons</a:t>
            </a:r>
            <a:r>
              <a:rPr lang="en-US" altLang="ru-RU" sz="1600" b="1" dirty="0">
                <a:solidFill>
                  <a:srgbClr val="C00000"/>
                </a:solidFill>
                <a:effectLst/>
              </a:rPr>
              <a:t>. </a:t>
            </a:r>
          </a:p>
          <a:p>
            <a:pPr eaLnBrk="1" hangingPunct="1"/>
            <a:r>
              <a:rPr lang="en-US" altLang="ru-RU" sz="1600" dirty="0">
                <a:solidFill>
                  <a:srgbClr val="0000FF"/>
                </a:solidFill>
                <a:effectLst/>
              </a:rPr>
              <a:t>Ten of them have been chosen to be input to ANNs, they are:</a:t>
            </a:r>
            <a:endParaRPr lang="ru-RU" altLang="ru-RU" sz="1600" dirty="0">
              <a:solidFill>
                <a:srgbClr val="0000FF"/>
              </a:solidFill>
              <a:effectLst/>
            </a:endParaRPr>
          </a:p>
          <a:p>
            <a:pPr eaLnBrk="1" hangingPunct="1">
              <a:buFontTx/>
              <a:buAutoNum type="arabicPeriod"/>
            </a:pPr>
            <a:r>
              <a:rPr lang="en-US" altLang="ru-RU" sz="1600" dirty="0">
                <a:solidFill>
                  <a:srgbClr val="D53807"/>
                </a:solidFill>
                <a:effectLst/>
              </a:rPr>
              <a:t>Number of points in the found ring</a:t>
            </a:r>
            <a:r>
              <a:rPr lang="ru-RU" altLang="ru-RU" sz="1600" dirty="0">
                <a:solidFill>
                  <a:srgbClr val="D53807"/>
                </a:solidFill>
                <a:effectLst/>
              </a:rPr>
              <a:t> </a:t>
            </a:r>
          </a:p>
          <a:p>
            <a:pPr eaLnBrk="1" hangingPunct="1">
              <a:buFontTx/>
              <a:buAutoNum type="arabicPeriod"/>
            </a:pPr>
            <a:r>
              <a:rPr lang="en-US" altLang="ru-RU" sz="1600" dirty="0">
                <a:solidFill>
                  <a:srgbClr val="D53807"/>
                </a:solidFill>
                <a:effectLst/>
              </a:rPr>
              <a:t>Its distance to the nearest track </a:t>
            </a:r>
          </a:p>
          <a:p>
            <a:pPr eaLnBrk="1" hangingPunct="1">
              <a:buFontTx/>
              <a:buAutoNum type="arabicPeriod"/>
            </a:pPr>
            <a:r>
              <a:rPr lang="en-US" altLang="ru-RU" sz="1600" dirty="0">
                <a:solidFill>
                  <a:srgbClr val="D53807"/>
                </a:solidFill>
                <a:effectLst/>
              </a:rPr>
              <a:t>The biggest angle between two </a:t>
            </a:r>
            <a:r>
              <a:rPr lang="en-US" altLang="ru-RU" sz="1600" dirty="0" err="1">
                <a:solidFill>
                  <a:srgbClr val="D53807"/>
                </a:solidFill>
                <a:effectLst/>
              </a:rPr>
              <a:t>neighbouring</a:t>
            </a:r>
            <a:r>
              <a:rPr lang="en-US" altLang="ru-RU" sz="1600" dirty="0">
                <a:solidFill>
                  <a:srgbClr val="D53807"/>
                </a:solidFill>
                <a:effectLst/>
              </a:rPr>
              <a:t> points </a:t>
            </a:r>
          </a:p>
          <a:p>
            <a:pPr eaLnBrk="1" hangingPunct="1">
              <a:buFontTx/>
              <a:buAutoNum type="arabicPeriod"/>
            </a:pPr>
            <a:r>
              <a:rPr lang="en-US" altLang="ru-RU" sz="1600" dirty="0">
                <a:solidFill>
                  <a:srgbClr val="D53807"/>
                </a:solidFill>
                <a:effectLst/>
              </a:rPr>
              <a:t>Number of points in the narrow corridor surrounding ring </a:t>
            </a:r>
          </a:p>
          <a:p>
            <a:pPr eaLnBrk="1" hangingPunct="1">
              <a:buFontTx/>
              <a:buAutoNum type="arabicPeriod"/>
            </a:pPr>
            <a:r>
              <a:rPr lang="en-US" altLang="ru-RU" sz="1600" dirty="0">
                <a:solidFill>
                  <a:srgbClr val="D53807"/>
                </a:solidFill>
                <a:effectLst/>
              </a:rPr>
              <a:t>Radial ring position on the photodetector plane </a:t>
            </a:r>
          </a:p>
          <a:p>
            <a:pPr eaLnBrk="1" hangingPunct="1">
              <a:buFontTx/>
              <a:buAutoNum type="arabicPeriod"/>
            </a:pPr>
            <a:r>
              <a:rPr lang="ru-RU" altLang="ru-RU" sz="1600" i="1" dirty="0">
                <a:solidFill>
                  <a:srgbClr val="D53807"/>
                </a:solidFill>
                <a:effectLst/>
              </a:rPr>
              <a:t>χ</a:t>
            </a:r>
            <a:r>
              <a:rPr lang="ru-RU" altLang="ru-RU" sz="1600" i="1" baseline="30000" dirty="0">
                <a:solidFill>
                  <a:srgbClr val="D53807"/>
                </a:solidFill>
                <a:effectLst/>
              </a:rPr>
              <a:t>2</a:t>
            </a:r>
            <a:r>
              <a:rPr lang="ru-RU" altLang="ru-RU" sz="1600" dirty="0">
                <a:solidFill>
                  <a:srgbClr val="D53807"/>
                </a:solidFill>
                <a:effectLst/>
              </a:rPr>
              <a:t> </a:t>
            </a:r>
            <a:r>
              <a:rPr lang="en-US" altLang="ru-RU" sz="1600" dirty="0">
                <a:solidFill>
                  <a:srgbClr val="0000FF"/>
                </a:solidFill>
                <a:effectLst/>
              </a:rPr>
              <a:t>of ellipse fitting</a:t>
            </a:r>
            <a:endParaRPr lang="ru-RU" altLang="ru-RU" sz="1600" dirty="0">
              <a:solidFill>
                <a:srgbClr val="0000FF"/>
              </a:solidFill>
              <a:effectLst/>
            </a:endParaRPr>
          </a:p>
          <a:p>
            <a:pPr eaLnBrk="1" hangingPunct="1">
              <a:buFontTx/>
              <a:buAutoNum type="arabicPeriod"/>
            </a:pPr>
            <a:r>
              <a:rPr lang="en-US" altLang="ru-RU" sz="1600" dirty="0">
                <a:solidFill>
                  <a:srgbClr val="0000FF"/>
                </a:solidFill>
                <a:effectLst/>
              </a:rPr>
              <a:t>Both ellipse half-axes (A and B)</a:t>
            </a:r>
            <a:endParaRPr lang="ru-RU" altLang="ru-RU" sz="1600" dirty="0">
              <a:solidFill>
                <a:srgbClr val="0000FF"/>
              </a:solidFill>
              <a:effectLst/>
            </a:endParaRPr>
          </a:p>
          <a:p>
            <a:pPr eaLnBrk="1" hangingPunct="1">
              <a:buFontTx/>
              <a:buAutoNum type="arabicPeriod"/>
            </a:pPr>
            <a:r>
              <a:rPr lang="en-US" altLang="ru-RU" sz="1600" dirty="0">
                <a:solidFill>
                  <a:srgbClr val="0000FF"/>
                </a:solidFill>
                <a:effectLst/>
              </a:rPr>
              <a:t>angle</a:t>
            </a:r>
            <a:r>
              <a:rPr lang="ru-RU" altLang="ru-RU" sz="1600" dirty="0">
                <a:solidFill>
                  <a:srgbClr val="0000FF"/>
                </a:solidFill>
                <a:effectLst/>
              </a:rPr>
              <a:t> </a:t>
            </a:r>
            <a:r>
              <a:rPr lang="ru-RU" altLang="ru-RU" sz="1600" i="1" dirty="0">
                <a:solidFill>
                  <a:srgbClr val="0000FF"/>
                </a:solidFill>
                <a:effectLst/>
              </a:rPr>
              <a:t>φ</a:t>
            </a:r>
            <a:r>
              <a:rPr lang="ru-RU" altLang="ru-RU" sz="1600" dirty="0">
                <a:solidFill>
                  <a:srgbClr val="0000FF"/>
                </a:solidFill>
                <a:effectLst/>
              </a:rPr>
              <a:t> </a:t>
            </a:r>
            <a:r>
              <a:rPr lang="en-US" altLang="ru-RU" sz="1600" dirty="0">
                <a:solidFill>
                  <a:srgbClr val="0000FF"/>
                </a:solidFill>
                <a:effectLst/>
              </a:rPr>
              <a:t>of the ellipse </a:t>
            </a:r>
            <a:r>
              <a:rPr lang="ru-RU" altLang="ru-RU" sz="1600" dirty="0" err="1">
                <a:solidFill>
                  <a:srgbClr val="0000CC"/>
                </a:solidFill>
                <a:effectLst/>
              </a:rPr>
              <a:t>inclination</a:t>
            </a:r>
            <a:r>
              <a:rPr lang="en-US" altLang="ru-RU" sz="1600" dirty="0">
                <a:solidFill>
                  <a:srgbClr val="0000CC"/>
                </a:solidFill>
                <a:effectLst/>
              </a:rPr>
              <a:t> to abscissa</a:t>
            </a:r>
            <a:r>
              <a:rPr lang="ru-RU" altLang="ru-RU" sz="1600" dirty="0">
                <a:solidFill>
                  <a:srgbClr val="0000FF"/>
                </a:solidFill>
                <a:effectLst/>
              </a:rPr>
              <a:t> </a:t>
            </a:r>
          </a:p>
          <a:p>
            <a:pPr eaLnBrk="1" hangingPunct="1">
              <a:buFontTx/>
              <a:buAutoNum type="arabicPeriod"/>
            </a:pPr>
            <a:r>
              <a:rPr lang="en-US" altLang="ru-RU" sz="1600" dirty="0">
                <a:solidFill>
                  <a:srgbClr val="0000FF"/>
                </a:solidFill>
                <a:effectLst/>
              </a:rPr>
              <a:t>track azimuth</a:t>
            </a:r>
            <a:endParaRPr lang="ru-RU" altLang="ru-RU" sz="1600" dirty="0">
              <a:solidFill>
                <a:srgbClr val="0000FF"/>
              </a:solidFill>
              <a:effectLst/>
            </a:endParaRPr>
          </a:p>
          <a:p>
            <a:pPr eaLnBrk="1" hangingPunct="1">
              <a:buFontTx/>
              <a:buAutoNum type="arabicPeriod"/>
            </a:pPr>
            <a:r>
              <a:rPr lang="ru-RU" altLang="ru-RU" sz="1600" dirty="0">
                <a:solidFill>
                  <a:srgbClr val="0000FF"/>
                </a:solidFill>
                <a:effectLst/>
              </a:rPr>
              <a:t> </a:t>
            </a:r>
            <a:r>
              <a:rPr lang="en-US" altLang="ru-RU" sz="1600" dirty="0">
                <a:solidFill>
                  <a:srgbClr val="0000FF"/>
                </a:solidFill>
                <a:effectLst/>
              </a:rPr>
              <a:t>track momentum</a:t>
            </a:r>
            <a:r>
              <a:rPr lang="en-US" altLang="ru-RU" sz="1600" b="1" dirty="0">
                <a:solidFill>
                  <a:srgbClr val="0000FF"/>
                </a:solidFill>
                <a:effectLst/>
              </a:rPr>
              <a:t> </a:t>
            </a:r>
            <a:endParaRPr lang="ru-RU" sz="1600" dirty="0">
              <a:effectLst/>
            </a:endParaRPr>
          </a:p>
        </p:txBody>
      </p:sp>
      <p:pic>
        <p:nvPicPr>
          <p:cNvPr id="8" name="Picture 6"/>
          <p:cNvPicPr>
            <a:picLocks noChangeAspect="1"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5399088" y="2348880"/>
            <a:ext cx="37449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0" y="4293096"/>
            <a:ext cx="3851920" cy="197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995936" y="4581128"/>
            <a:ext cx="4896544" cy="1323439"/>
          </a:xfrm>
          <a:prstGeom prst="rect">
            <a:avLst/>
          </a:prstGeom>
        </p:spPr>
        <p:txBody>
          <a:bodyPr wrap="square">
            <a:spAutoFit/>
          </a:bodyPr>
          <a:lstStyle/>
          <a:p>
            <a:r>
              <a:rPr lang="en-US" altLang="ru-RU" sz="1600" dirty="0">
                <a:effectLst/>
              </a:rPr>
              <a:t>Two samples with 3000 e (+1)and 3000 </a:t>
            </a:r>
            <a:r>
              <a:rPr lang="el-GR" altLang="ru-RU" sz="1600" dirty="0">
                <a:effectLst/>
                <a:latin typeface="Georgia" pitchFamily="18" charset="0"/>
              </a:rPr>
              <a:t>π</a:t>
            </a:r>
            <a:r>
              <a:rPr lang="en-US" altLang="ru-RU" sz="1600" dirty="0">
                <a:effectLst/>
                <a:latin typeface="Georgia" pitchFamily="18" charset="0"/>
              </a:rPr>
              <a:t> </a:t>
            </a:r>
            <a:r>
              <a:rPr lang="en-US" altLang="ru-RU" sz="1600" dirty="0">
                <a:effectLst/>
              </a:rPr>
              <a:t>(-1) have been simulated to train NN. Electron recognition efficiency was fixed  on 90% Probabilities of the 1-st kind error 0.018 and the 2-d kind errors 0.0004 </a:t>
            </a:r>
          </a:p>
          <a:p>
            <a:r>
              <a:rPr lang="en-US" altLang="ru-RU" sz="1600" dirty="0">
                <a:effectLst/>
              </a:rPr>
              <a:t>correspondingly were obtained </a:t>
            </a:r>
            <a:endParaRPr lang="el-GR" altLang="ru-RU" sz="1600" dirty="0">
              <a:effectLst/>
            </a:endParaRPr>
          </a:p>
        </p:txBody>
      </p:sp>
      <p:sp>
        <p:nvSpPr>
          <p:cNvPr id="12" name="Line 9"/>
          <p:cNvSpPr>
            <a:spLocks noChangeShapeType="1"/>
          </p:cNvSpPr>
          <p:nvPr/>
        </p:nvSpPr>
        <p:spPr bwMode="auto">
          <a:xfrm>
            <a:off x="6732240" y="2924671"/>
            <a:ext cx="0" cy="13684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 name="Дата 5"/>
          <p:cNvSpPr>
            <a:spLocks noGrp="1"/>
          </p:cNvSpPr>
          <p:nvPr>
            <p:ph type="dt" sz="half" idx="12"/>
          </p:nvPr>
        </p:nvSpPr>
        <p:spPr/>
        <p:txBody>
          <a:bodyPr/>
          <a:lstStyle/>
          <a:p>
            <a:fld id="{7729BDDF-4B7D-441E-B909-11FE458182E5}" type="datetime1">
              <a:rPr lang="ru-RU" smtClean="0">
                <a:solidFill>
                  <a:srgbClr val="000000"/>
                </a:solidFill>
              </a:rPr>
              <a:t>25.11.2017</a:t>
            </a:fld>
            <a:endParaRPr lang="ru-RU">
              <a:solidFill>
                <a:srgbClr val="000000"/>
              </a:solidFill>
            </a:endParaRPr>
          </a:p>
        </p:txBody>
      </p:sp>
      <p:sp>
        <p:nvSpPr>
          <p:cNvPr id="11" name="Номер слайда 6">
            <a:extLst>
              <a:ext uri="{FF2B5EF4-FFF2-40B4-BE49-F238E27FC236}">
                <a16:creationId xmlns="" xmlns:a16="http://schemas.microsoft.com/office/drawing/2014/main" id="{DE0CFC10-B6B1-4D42-B98F-85AA460E8BE2}"/>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9</a:t>
            </a:fld>
            <a:endParaRPr lang="ru-RU" altLang="ru-RU"/>
          </a:p>
        </p:txBody>
      </p:sp>
    </p:spTree>
    <p:extLst>
      <p:ext uri="{BB962C8B-B14F-4D97-AF65-F5344CB8AC3E}">
        <p14:creationId xmlns:p14="http://schemas.microsoft.com/office/powerpoint/2010/main" val="231029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42973</TotalTime>
  <Words>4451</Words>
  <Application>Microsoft Office PowerPoint</Application>
  <PresentationFormat>Экран (4:3)</PresentationFormat>
  <Paragraphs>557</Paragraphs>
  <Slides>33</Slides>
  <Notes>4</Notes>
  <HiddenSlides>0</HiddenSlides>
  <MMClips>0</MMClips>
  <ScaleCrop>false</ScaleCrop>
  <HeadingPairs>
    <vt:vector size="6" baseType="variant">
      <vt:variant>
        <vt:lpstr>Тема</vt:lpstr>
      </vt:variant>
      <vt:variant>
        <vt:i4>4</vt:i4>
      </vt:variant>
      <vt:variant>
        <vt:lpstr>Внедренные серверы OLE</vt:lpstr>
      </vt:variant>
      <vt:variant>
        <vt:i4>4</vt:i4>
      </vt:variant>
      <vt:variant>
        <vt:lpstr>Заголовки слайдов</vt:lpstr>
      </vt:variant>
      <vt:variant>
        <vt:i4>33</vt:i4>
      </vt:variant>
    </vt:vector>
  </HeadingPairs>
  <TitlesOfParts>
    <vt:vector size="41" baseType="lpstr">
      <vt:lpstr>Pixel</vt:lpstr>
      <vt:lpstr>1_Pixel</vt:lpstr>
      <vt:lpstr>2_Pixel</vt:lpstr>
      <vt:lpstr>3_Pixel</vt:lpstr>
      <vt:lpstr>Unknown</vt:lpstr>
      <vt:lpstr>Формула</vt:lpstr>
      <vt:lpstr>Image</vt:lpstr>
      <vt:lpstr>Photo Editor Photo</vt:lpstr>
      <vt:lpstr>Введение в глубокие  нейронные сети</vt:lpstr>
      <vt:lpstr>Презентация PowerPoint</vt:lpstr>
      <vt:lpstr>ИНС, применяемые в экспериментальной физике</vt:lpstr>
      <vt:lpstr>                                            Тайны обучения.             Что внутри черного ящика ИНС?</vt:lpstr>
      <vt:lpstr>Тайны обучения ИНС – вычислительные приемы</vt:lpstr>
      <vt:lpstr>Почему ИНС востребованы в ФВЭ</vt:lpstr>
      <vt:lpstr>Пример изображений из эксперимента СВМ</vt:lpstr>
      <vt:lpstr>2. Пример изображения из генетики протеинов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Сверточный автоэнкодер</vt:lpstr>
      <vt:lpstr>Сравнительные результаты  классификации протеинов</vt:lpstr>
      <vt:lpstr>Ускорение обучения ИНС путем применения карт GPU в облачной инфраструктуре </vt:lpstr>
      <vt:lpstr>Немного философии об изменяющемся мире</vt:lpstr>
      <vt:lpstr>Рекуррентные нейронные сети</vt:lpstr>
      <vt:lpstr>Сети LSTM</vt:lpstr>
      <vt:lpstr>Управляемые рекуррентные модули  GRU (Gated Recurrent Unit) </vt:lpstr>
      <vt:lpstr>Как создавать, обучать и тестировать нейросети</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approaches of data-mining in experimental physics</dc:title>
  <dc:creator>Gena</dc:creator>
  <cp:lastModifiedBy>Gena</cp:lastModifiedBy>
  <cp:revision>682</cp:revision>
  <dcterms:created xsi:type="dcterms:W3CDTF">2011-06-12T17:20:13Z</dcterms:created>
  <dcterms:modified xsi:type="dcterms:W3CDTF">2017-11-25T17:36:42Z</dcterms:modified>
</cp:coreProperties>
</file>