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01" r:id="rId2"/>
  </p:sldMasterIdLst>
  <p:notesMasterIdLst>
    <p:notesMasterId r:id="rId22"/>
  </p:notesMasterIdLst>
  <p:sldIdLst>
    <p:sldId id="257" r:id="rId3"/>
    <p:sldId id="271" r:id="rId4"/>
    <p:sldId id="272" r:id="rId5"/>
    <p:sldId id="268" r:id="rId6"/>
    <p:sldId id="269" r:id="rId7"/>
    <p:sldId id="258" r:id="rId8"/>
    <p:sldId id="263" r:id="rId9"/>
    <p:sldId id="275" r:id="rId10"/>
    <p:sldId id="276" r:id="rId11"/>
    <p:sldId id="259" r:id="rId12"/>
    <p:sldId id="266" r:id="rId13"/>
    <p:sldId id="273" r:id="rId14"/>
    <p:sldId id="506" r:id="rId15"/>
    <p:sldId id="260" r:id="rId16"/>
    <p:sldId id="507" r:id="rId17"/>
    <p:sldId id="277" r:id="rId18"/>
    <p:sldId id="256" r:id="rId19"/>
    <p:sldId id="267" r:id="rId20"/>
    <p:sldId id="50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43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4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TrackNETv2 inference acceleration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Sheet1!$E$10:$E$11</c:f>
              <c:strCache>
                <c:ptCount val="2"/>
                <c:pt idx="0">
                  <c:v>Batch size</c:v>
                </c:pt>
                <c:pt idx="1">
                  <c:v>2048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multiLvlStrRef>
              <c:f>Sheet1!$C$12:$D$16</c:f>
              <c:multiLvlStrCache>
                <c:ptCount val="5"/>
                <c:lvl>
                  <c:pt idx="0">
                    <c:v>Intel Xeon CPU E5-2695 v3 @ 2.30GHz</c:v>
                  </c:pt>
                  <c:pt idx="1">
                    <c:v>Intel Xeon Gold 6148 CPU @ 2.40GHz</c:v>
                  </c:pt>
                  <c:pt idx="2">
                    <c:v>Nvidia Tesla K80</c:v>
                  </c:pt>
                  <c:pt idx="3">
                    <c:v>Nvidia Tesla V100</c:v>
                  </c:pt>
                  <c:pt idx="4">
                    <c:v>Nvidia Tesla V100 (Tensor Cores)</c:v>
                  </c:pt>
                </c:lvl>
                <c:lvl>
                  <c:pt idx="0">
                    <c:v>CPU</c:v>
                  </c:pt>
                  <c:pt idx="2">
                    <c:v>GPU</c:v>
                  </c:pt>
                </c:lvl>
              </c:multiLvlStrCache>
            </c:multiLvlStrRef>
          </c:cat>
          <c:val>
            <c:numRef>
              <c:f>Sheet1!$E$12:$E$16</c:f>
              <c:numCache>
                <c:formatCode>General</c:formatCode>
                <c:ptCount val="5"/>
                <c:pt idx="0" formatCode="0.00">
                  <c:v>1</c:v>
                </c:pt>
                <c:pt idx="2" formatCode="0.00">
                  <c:v>6.2879019897800301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A8-4C68-8536-C76E77EF0AFD}"/>
            </c:ext>
          </c:extLst>
        </c:ser>
        <c:ser>
          <c:idx val="1"/>
          <c:order val="1"/>
          <c:tx>
            <c:strRef>
              <c:f>Sheet1!$F$10:$F$11</c:f>
              <c:strCache>
                <c:ptCount val="2"/>
                <c:pt idx="0">
                  <c:v>Batch size</c:v>
                </c:pt>
                <c:pt idx="1">
                  <c:v>8192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multiLvlStrRef>
              <c:f>Sheet1!$C$12:$D$16</c:f>
              <c:multiLvlStrCache>
                <c:ptCount val="5"/>
                <c:lvl>
                  <c:pt idx="0">
                    <c:v>Intel Xeon CPU E5-2695 v3 @ 2.30GHz</c:v>
                  </c:pt>
                  <c:pt idx="1">
                    <c:v>Intel Xeon Gold 6148 CPU @ 2.40GHz</c:v>
                  </c:pt>
                  <c:pt idx="2">
                    <c:v>Nvidia Tesla K80</c:v>
                  </c:pt>
                  <c:pt idx="3">
                    <c:v>Nvidia Tesla V100</c:v>
                  </c:pt>
                  <c:pt idx="4">
                    <c:v>Nvidia Tesla V100 (Tensor Cores)</c:v>
                  </c:pt>
                </c:lvl>
                <c:lvl>
                  <c:pt idx="0">
                    <c:v>CPU</c:v>
                  </c:pt>
                  <c:pt idx="2">
                    <c:v>GPU</c:v>
                  </c:pt>
                </c:lvl>
              </c:multiLvlStrCache>
            </c:multiLvlStrRef>
          </c:cat>
          <c:val>
            <c:numRef>
              <c:f>Sheet1!$F$12:$F$16</c:f>
              <c:numCache>
                <c:formatCode>0.00</c:formatCode>
                <c:ptCount val="5"/>
                <c:pt idx="1">
                  <c:v>4.1668660034768275</c:v>
                </c:pt>
                <c:pt idx="3">
                  <c:v>10.171458899290867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A8-4C68-8536-C76E77EF0AFD}"/>
            </c:ext>
          </c:extLst>
        </c:ser>
        <c:ser>
          <c:idx val="2"/>
          <c:order val="2"/>
          <c:tx>
            <c:strRef>
              <c:f>Sheet1!$G$10:$G$11</c:f>
              <c:strCache>
                <c:ptCount val="2"/>
                <c:pt idx="0">
                  <c:v>Batch size</c:v>
                </c:pt>
                <c:pt idx="1">
                  <c:v>524288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cat>
            <c:multiLvlStrRef>
              <c:f>Sheet1!$C$12:$D$16</c:f>
              <c:multiLvlStrCache>
                <c:ptCount val="5"/>
                <c:lvl>
                  <c:pt idx="0">
                    <c:v>Intel Xeon CPU E5-2695 v3 @ 2.30GHz</c:v>
                  </c:pt>
                  <c:pt idx="1">
                    <c:v>Intel Xeon Gold 6148 CPU @ 2.40GHz</c:v>
                  </c:pt>
                  <c:pt idx="2">
                    <c:v>Nvidia Tesla K80</c:v>
                  </c:pt>
                  <c:pt idx="3">
                    <c:v>Nvidia Tesla V100</c:v>
                  </c:pt>
                  <c:pt idx="4">
                    <c:v>Nvidia Tesla V100 (Tensor Cores)</c:v>
                  </c:pt>
                </c:lvl>
                <c:lvl>
                  <c:pt idx="0">
                    <c:v>CPU</c:v>
                  </c:pt>
                  <c:pt idx="2">
                    <c:v>GPU</c:v>
                  </c:pt>
                </c:lvl>
              </c:multiLvlStrCache>
            </c:multiLvlStrRef>
          </c:cat>
          <c:val>
            <c:numRef>
              <c:f>Sheet1!$G$12:$G$16</c:f>
              <c:numCache>
                <c:formatCode>General</c:formatCode>
                <c:ptCount val="5"/>
                <c:pt idx="4">
                  <c:v>34.561250549262709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A8-4C68-8536-C76E77EF0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2123391"/>
        <c:axId val="212035359"/>
        <c:axId val="0"/>
      </c:bar3DChart>
      <c:catAx>
        <c:axId val="3221233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035359"/>
        <c:crossesAt val="0"/>
        <c:auto val="1"/>
        <c:lblAlgn val="ctr"/>
        <c:lblOffset val="100"/>
        <c:noMultiLvlLbl val="0"/>
      </c:catAx>
      <c:valAx>
        <c:axId val="2120353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Performance</a:t>
                </a:r>
                <a:r>
                  <a:rPr lang="en-US" b="1" baseline="0"/>
                  <a:t> Normalized to CPU</a:t>
                </a:r>
                <a:endParaRPr lang="en-US" b="1"/>
              </a:p>
            </c:rich>
          </c:tx>
          <c:layout>
            <c:manualLayout>
              <c:xMode val="edge"/>
              <c:yMode val="edge"/>
              <c:x val="0.51293560135577843"/>
              <c:y val="0.945300761353430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\x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2123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GraphNet inference acceleration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Sheet1!$E$28:$E$29</c:f>
              <c:strCache>
                <c:ptCount val="2"/>
                <c:pt idx="0">
                  <c:v>Batch size</c:v>
                </c:pt>
                <c:pt idx="1">
                  <c:v>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multiLvlStrRef>
              <c:f>Sheet1!$C$30:$D$34</c:f>
              <c:multiLvlStrCache>
                <c:ptCount val="5"/>
                <c:lvl>
                  <c:pt idx="0">
                    <c:v>Intel Xeon CPU E5-2695 v3 @ 2.30GHz</c:v>
                  </c:pt>
                  <c:pt idx="1">
                    <c:v>Intel Xeon Gold 6148 CPU @ 2.40GHz</c:v>
                  </c:pt>
                  <c:pt idx="2">
                    <c:v>Nvidia Tesla K80</c:v>
                  </c:pt>
                  <c:pt idx="3">
                    <c:v>Nvidia Tesla V100</c:v>
                  </c:pt>
                  <c:pt idx="4">
                    <c:v>Nvidia Tesla V100 (Tensor Cores)</c:v>
                  </c:pt>
                </c:lvl>
                <c:lvl>
                  <c:pt idx="0">
                    <c:v>CPU</c:v>
                  </c:pt>
                  <c:pt idx="2">
                    <c:v>GPU</c:v>
                  </c:pt>
                </c:lvl>
              </c:multiLvlStrCache>
            </c:multiLvlStrRef>
          </c:cat>
          <c:val>
            <c:numRef>
              <c:f>Sheet1!$E$30:$E$34</c:f>
              <c:numCache>
                <c:formatCode>General</c:formatCode>
                <c:ptCount val="5"/>
                <c:pt idx="0" formatCode="0.00">
                  <c:v>1</c:v>
                </c:pt>
                <c:pt idx="2" formatCode="0.00">
                  <c:v>6.5161290322580649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60-45A9-81AB-33B2B6BCA412}"/>
            </c:ext>
          </c:extLst>
        </c:ser>
        <c:ser>
          <c:idx val="1"/>
          <c:order val="1"/>
          <c:tx>
            <c:strRef>
              <c:f>Sheet1!$F$28:$F$29</c:f>
              <c:strCache>
                <c:ptCount val="2"/>
                <c:pt idx="0">
                  <c:v>Batch size</c:v>
                </c:pt>
                <c:pt idx="1">
                  <c:v>64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multiLvlStrRef>
              <c:f>Sheet1!$C$30:$D$34</c:f>
              <c:multiLvlStrCache>
                <c:ptCount val="5"/>
                <c:lvl>
                  <c:pt idx="0">
                    <c:v>Intel Xeon CPU E5-2695 v3 @ 2.30GHz</c:v>
                  </c:pt>
                  <c:pt idx="1">
                    <c:v>Intel Xeon Gold 6148 CPU @ 2.40GHz</c:v>
                  </c:pt>
                  <c:pt idx="2">
                    <c:v>Nvidia Tesla K80</c:v>
                  </c:pt>
                  <c:pt idx="3">
                    <c:v>Nvidia Tesla V100</c:v>
                  </c:pt>
                  <c:pt idx="4">
                    <c:v>Nvidia Tesla V100 (Tensor Cores)</c:v>
                  </c:pt>
                </c:lvl>
                <c:lvl>
                  <c:pt idx="0">
                    <c:v>CPU</c:v>
                  </c:pt>
                  <c:pt idx="2">
                    <c:v>GPU</c:v>
                  </c:pt>
                </c:lvl>
              </c:multiLvlStrCache>
            </c:multiLvlStrRef>
          </c:cat>
          <c:val>
            <c:numRef>
              <c:f>Sheet1!$F$30:$F$34</c:f>
              <c:numCache>
                <c:formatCode>0.00</c:formatCode>
                <c:ptCount val="5"/>
                <c:pt idx="1">
                  <c:v>9.2258064516129039</c:v>
                </c:pt>
                <c:pt idx="3">
                  <c:v>18.70967741935484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60-45A9-81AB-33B2B6BCA412}"/>
            </c:ext>
          </c:extLst>
        </c:ser>
        <c:ser>
          <c:idx val="2"/>
          <c:order val="2"/>
          <c:tx>
            <c:strRef>
              <c:f>Sheet1!$G$28:$G$29</c:f>
              <c:strCache>
                <c:ptCount val="2"/>
                <c:pt idx="0">
                  <c:v>Batch size</c:v>
                </c:pt>
                <c:pt idx="1">
                  <c:v>128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cat>
            <c:multiLvlStrRef>
              <c:f>Sheet1!$C$30:$D$34</c:f>
              <c:multiLvlStrCache>
                <c:ptCount val="5"/>
                <c:lvl>
                  <c:pt idx="0">
                    <c:v>Intel Xeon CPU E5-2695 v3 @ 2.30GHz</c:v>
                  </c:pt>
                  <c:pt idx="1">
                    <c:v>Intel Xeon Gold 6148 CPU @ 2.40GHz</c:v>
                  </c:pt>
                  <c:pt idx="2">
                    <c:v>Nvidia Tesla K80</c:v>
                  </c:pt>
                  <c:pt idx="3">
                    <c:v>Nvidia Tesla V100</c:v>
                  </c:pt>
                  <c:pt idx="4">
                    <c:v>Nvidia Tesla V100 (Tensor Cores)</c:v>
                  </c:pt>
                </c:lvl>
                <c:lvl>
                  <c:pt idx="0">
                    <c:v>CPU</c:v>
                  </c:pt>
                  <c:pt idx="2">
                    <c:v>GPU</c:v>
                  </c:pt>
                </c:lvl>
              </c:multiLvlStrCache>
            </c:multiLvlStrRef>
          </c:cat>
          <c:val>
            <c:numRef>
              <c:f>Sheet1!$G$30:$G$34</c:f>
              <c:numCache>
                <c:formatCode>General</c:formatCode>
                <c:ptCount val="5"/>
                <c:pt idx="4" formatCode="0.0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60-45A9-81AB-33B2B6BCA4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2123391"/>
        <c:axId val="212035359"/>
        <c:axId val="0"/>
      </c:bar3DChart>
      <c:catAx>
        <c:axId val="3221233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035359"/>
        <c:crossesAt val="0"/>
        <c:auto val="1"/>
        <c:lblAlgn val="ctr"/>
        <c:lblOffset val="100"/>
        <c:noMultiLvlLbl val="0"/>
      </c:catAx>
      <c:valAx>
        <c:axId val="2120353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Performance</a:t>
                </a:r>
                <a:r>
                  <a:rPr lang="en-US" b="1" baseline="0"/>
                  <a:t> Normalized to CPU</a:t>
                </a:r>
                <a:endParaRPr lang="en-US" b="1"/>
              </a:p>
            </c:rich>
          </c:tx>
          <c:layout>
            <c:manualLayout>
              <c:xMode val="edge"/>
              <c:yMode val="edge"/>
              <c:x val="0.51002230971128604"/>
              <c:y val="0.947248807606869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\x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2123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0.47722</cdr:x>
      <cdr:y>0.53607</cdr:y>
    </cdr:from>
    <cdr:to>
      <cdr:x>0.96021</cdr:x>
      <cdr:y>0.68973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31DE5A5-984C-4268-9CA4-842F4AB521D6}"/>
            </a:ext>
          </a:extLst>
        </cdr:cNvPr>
        <cdr:cNvSpPr txBox="1"/>
      </cdr:nvSpPr>
      <cdr:spPr>
        <a:xfrm xmlns:a="http://schemas.openxmlformats.org/drawingml/2006/main">
          <a:off x="4517400" y="3020233"/>
          <a:ext cx="4572000" cy="86573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dirty="0"/>
            <a:t>~2</a:t>
          </a:r>
          <a:r>
            <a:rPr lang="ru-RU" sz="1600" dirty="0"/>
            <a:t>,5 млн. трек</a:t>
          </a:r>
          <a:r>
            <a:rPr lang="en-US" sz="1600" dirty="0"/>
            <a:t>-</a:t>
          </a:r>
          <a:r>
            <a:rPr lang="ru-RU" sz="1600" dirty="0"/>
            <a:t>кандидатов</a:t>
          </a:r>
          <a:r>
            <a:rPr lang="en-US" sz="1600" dirty="0"/>
            <a:t>/</a:t>
          </a:r>
          <a:r>
            <a:rPr lang="ru-RU" sz="1600" dirty="0"/>
            <a:t>сек на </a:t>
          </a:r>
          <a:r>
            <a:rPr lang="en-US" sz="1600" dirty="0"/>
            <a:t>Tesla V100</a:t>
          </a:r>
          <a:r>
            <a:rPr lang="ru-RU" sz="1600" dirty="0"/>
            <a:t> </a:t>
          </a:r>
          <a:r>
            <a:rPr lang="en-US" sz="1600" dirty="0"/>
            <a:t>vs </a:t>
          </a:r>
          <a:br>
            <a:rPr lang="en-US" sz="1600" dirty="0"/>
          </a:br>
          <a:r>
            <a:rPr lang="en-US" sz="1600" dirty="0"/>
            <a:t>~71 </a:t>
          </a:r>
          <a:r>
            <a:rPr lang="ru-RU" sz="1600" dirty="0"/>
            <a:t>тыс. трек-кандидатов</a:t>
          </a:r>
          <a:r>
            <a:rPr lang="en-US" sz="1600" dirty="0"/>
            <a:t>/</a:t>
          </a:r>
          <a:r>
            <a:rPr lang="ru-RU" sz="1600" dirty="0"/>
            <a:t>сек на </a:t>
          </a:r>
          <a:r>
            <a:rPr lang="en-US" sz="1600" dirty="0"/>
            <a:t>CPU</a:t>
          </a:r>
          <a:endParaRPr lang="ru-RU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1AF21-E50A-475F-A646-3089FCAC7930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A7284-2803-47BD-8A5D-E06B2E846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824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529411" name="Notes Placeholder 2"/>
          <p:cNvSpPr txBox="1">
            <a:spLocks noGrp="1"/>
          </p:cNvSpPr>
          <p:nvPr>
            <p:ph type="body" idx="1"/>
          </p:nvPr>
        </p:nvSpPr>
        <p:spPr>
          <a:xfrm>
            <a:off x="685800" y="4343755"/>
            <a:ext cx="5486400" cy="4114721"/>
          </a:xfrm>
          <a:noFill/>
        </p:spPr>
        <p:txBody>
          <a:bodyPr wrap="square" lIns="91440" tIns="45720" rIns="91440" bIns="45720" anchor="t"/>
          <a:lstStyle/>
          <a:p>
            <a:pPr defTabSz="914400"/>
            <a:endParaRPr lang="ru-RU" altLang="ru-RU"/>
          </a:p>
        </p:txBody>
      </p:sp>
      <p:sp>
        <p:nvSpPr>
          <p:cNvPr id="529412" name="Slide Number Placeholder 3"/>
          <p:cNvSpPr txBox="1">
            <a:spLocks noGrp="1"/>
          </p:cNvSpPr>
          <p:nvPr/>
        </p:nvSpPr>
        <p:spPr bwMode="auto">
          <a:xfrm>
            <a:off x="3884613" y="8685932"/>
            <a:ext cx="2971800" cy="45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3DF7122E-0D06-439A-8140-9573AFA34D60}" type="slidenum">
              <a:rPr lang="en-US" altLang="ru-RU" sz="1200">
                <a:solidFill>
                  <a:prstClr val="black"/>
                </a:solidFill>
                <a:effectLst/>
                <a:latin typeface="Arial" pitchFamily="34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19</a:t>
            </a:fld>
            <a:endParaRPr lang="en-US" altLang="ru-RU" sz="1200">
              <a:solidFill>
                <a:prstClr val="black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47" indent="0" algn="ctr">
              <a:buNone/>
              <a:defRPr/>
            </a:lvl2pPr>
            <a:lvl3pPr marL="914295" indent="0" algn="ctr">
              <a:buNone/>
              <a:defRPr/>
            </a:lvl3pPr>
            <a:lvl4pPr marL="1371443" indent="0" algn="ctr">
              <a:buNone/>
              <a:defRPr/>
            </a:lvl4pPr>
            <a:lvl5pPr marL="1828590" indent="0" algn="ctr">
              <a:buNone/>
              <a:defRPr/>
            </a:lvl5pPr>
            <a:lvl6pPr marL="2285737" indent="0" algn="ctr">
              <a:buNone/>
              <a:defRPr/>
            </a:lvl6pPr>
            <a:lvl7pPr marL="2742885" indent="0" algn="ctr">
              <a:buNone/>
              <a:defRPr/>
            </a:lvl7pPr>
            <a:lvl8pPr marL="3200032" indent="0" algn="ctr">
              <a:buNone/>
              <a:defRPr/>
            </a:lvl8pPr>
            <a:lvl9pPr marL="365718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104B02-6468-4675-88B6-140310AA15A2}" type="datetime1">
              <a:rPr lang="ru-RU" altLang="ru-RU" smtClean="0">
                <a:solidFill>
                  <a:srgbClr val="000000"/>
                </a:solidFill>
              </a:rPr>
              <a:t>22.09.2021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000000"/>
                </a:solidFill>
              </a:rPr>
              <a:t>Ососков Нейросетевой подход для задач ФВЭ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0AFD3-ADF8-4CB5-861F-836CE80AE41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2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D5EC19-31F3-4AD4-98FE-394405ECD550}" type="datetime1">
              <a:rPr lang="ru-RU" altLang="ru-RU" smtClean="0">
                <a:solidFill>
                  <a:srgbClr val="000000"/>
                </a:solidFill>
              </a:rPr>
              <a:t>22.09.2021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000000"/>
                </a:solidFill>
              </a:rPr>
              <a:t>Ососков Нейросетевой подход для задач ФВЭ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531B1-749D-41FA-840C-FBEEEC94D45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37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1116EC-65EC-409A-BA75-6AFCDF3E483D}" type="datetime1">
              <a:rPr lang="ru-RU" altLang="ru-RU" smtClean="0">
                <a:solidFill>
                  <a:srgbClr val="000000"/>
                </a:solidFill>
              </a:rPr>
              <a:t>22.09.2021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000000"/>
                </a:solidFill>
              </a:rPr>
              <a:t>Ососков Нейросетевой подход для задач ФВЭ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574AB-4E37-4B8B-B78F-D066ACF17AD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79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981201"/>
            <a:ext cx="53848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4000500"/>
            <a:ext cx="53848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000000"/>
                </a:solidFill>
              </a:rPr>
              <a:t>Ососков Нейросетевой подход для задач ФВЭ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250E39-18FE-45A2-A9F7-DB9C62EA7E6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4C80E5-BC4F-4573-BEBC-6D2E4D49243C}" type="datetime1">
              <a:rPr lang="ru-RU" smtClean="0">
                <a:solidFill>
                  <a:srgbClr val="000000"/>
                </a:solidFill>
              </a:rPr>
              <a:t>22.09.2021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665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981201"/>
            <a:ext cx="53848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4000500"/>
            <a:ext cx="53848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000000"/>
                </a:solidFill>
              </a:rPr>
              <a:t>Ососков Нейросетевой подход для задач ФВЭ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250E39-18FE-45A2-A9F7-DB9C62EA7E6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C5B596-6582-43F2-A30A-474D467CFB23}" type="datetime1">
              <a:rPr lang="ru-RU" smtClean="0">
                <a:solidFill>
                  <a:srgbClr val="000000"/>
                </a:solidFill>
              </a:rPr>
              <a:t>22.09.2021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810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55CB2-6029-428E-BA03-55C4AE9B3A59}" type="datetime1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Ососков Нейросетевой подход для задач ФВЭ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55E6-CF97-4A9E-A6E4-3DC6CC37D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694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19EE-BFB8-4B18-9F62-C0F8A8FD188B}" type="datetime1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Ососков Нейросетевой подход для задач ФВЭ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55E6-CF97-4A9E-A6E4-3DC6CC37D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144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D2CE-BCD6-478B-9130-833F09D304F8}" type="datetime1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Ососков Нейросетевой подход для задач ФВЭ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55E6-CF97-4A9E-A6E4-3DC6CC37D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761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A1B9-8882-4117-AE1E-4266F96A44BE}" type="datetime1">
              <a:rPr lang="ru-RU" smtClean="0"/>
              <a:t>22.09.2021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Ососков Нейросетевой подход для задач ФВЭ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55E6-CF97-4A9E-A6E4-3DC6CC37D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455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D03F-300D-4BB4-B07F-09775F09F023}" type="datetime1">
              <a:rPr lang="ru-RU" smtClean="0"/>
              <a:t>22.09.2021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Ососков Нейросетевой подход для задач ФВЭ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55E6-CF97-4A9E-A6E4-3DC6CC37D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5353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662B-BC8C-4F56-8BCF-EF54D8AB9B8C}" type="datetime1">
              <a:rPr lang="ru-RU" smtClean="0"/>
              <a:t>22.09.2021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Ососков Нейросетевой подход для задач ФВЭ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55E6-CF97-4A9E-A6E4-3DC6CC37D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9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5EB379-BF40-47A6-BD0B-02A2A2A6147A}" type="datetime1">
              <a:rPr lang="ru-RU" altLang="ru-RU" smtClean="0">
                <a:solidFill>
                  <a:srgbClr val="000000"/>
                </a:solidFill>
              </a:rPr>
              <a:t>22.09.2021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000000"/>
                </a:solidFill>
              </a:rPr>
              <a:t>Ососков Нейросетевой подход для задач ФВЭ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3492E-593C-44B2-A8F0-51CE709223F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213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286A7-4353-4DE1-8277-38FA25E73C95}" type="datetime1">
              <a:rPr lang="ru-RU" smtClean="0"/>
              <a:t>22.09.2021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Ососков Нейросетевой подход для задач ФВЭ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55E6-CF97-4A9E-A6E4-3DC6CC37D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697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62F1-D15D-49DB-99BC-B34EFF57A529}" type="datetime1">
              <a:rPr lang="ru-RU" smtClean="0"/>
              <a:t>22.09.2021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Ососков Нейросетевой подход для задач ФВЭ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55E6-CF97-4A9E-A6E4-3DC6CC37D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814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4445-5A6F-4457-9DB7-CDF0FCEDC28E}" type="datetime1">
              <a:rPr lang="ru-RU" smtClean="0"/>
              <a:t>22.09.2021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Ососков Нейросетевой подход для задач ФВЭ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55E6-CF97-4A9E-A6E4-3DC6CC37D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2204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26BF-313E-4036-A2FE-60E12128FD5C}" type="datetime1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Ососков Нейросетевой подход для задач ФВЭ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55E6-CF97-4A9E-A6E4-3DC6CC37D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2191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6D08-68C6-45BA-A4A8-753608298E1D}" type="datetime1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Ососков Нейросетевой подход для задач ФВЭ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55E6-CF97-4A9E-A6E4-3DC6CC37D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660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7" indent="0">
              <a:buNone/>
              <a:defRPr sz="1800"/>
            </a:lvl2pPr>
            <a:lvl3pPr marL="914295" indent="0">
              <a:buNone/>
              <a:defRPr sz="1600"/>
            </a:lvl3pPr>
            <a:lvl4pPr marL="1371443" indent="0">
              <a:buNone/>
              <a:defRPr sz="1400"/>
            </a:lvl4pPr>
            <a:lvl5pPr marL="1828590" indent="0">
              <a:buNone/>
              <a:defRPr sz="1400"/>
            </a:lvl5pPr>
            <a:lvl6pPr marL="2285737" indent="0">
              <a:buNone/>
              <a:defRPr sz="1400"/>
            </a:lvl6pPr>
            <a:lvl7pPr marL="2742885" indent="0">
              <a:buNone/>
              <a:defRPr sz="1400"/>
            </a:lvl7pPr>
            <a:lvl8pPr marL="3200032" indent="0">
              <a:buNone/>
              <a:defRPr sz="1400"/>
            </a:lvl8pPr>
            <a:lvl9pPr marL="365718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4FA86D-483A-458E-A665-FECDF4EEEB9D}" type="datetime1">
              <a:rPr lang="ru-RU" altLang="ru-RU" smtClean="0">
                <a:solidFill>
                  <a:srgbClr val="000000"/>
                </a:solidFill>
              </a:rPr>
              <a:t>22.09.2021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000000"/>
                </a:solidFill>
              </a:rPr>
              <a:t>Ососков Нейросетевой подход для задач ФВЭ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47CE0-2072-4FE0-B721-4C472F1DE84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5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B4259B-7447-40B9-A40B-BC6F6188A5A0}" type="datetime1">
              <a:rPr lang="ru-RU" altLang="ru-RU" smtClean="0">
                <a:solidFill>
                  <a:srgbClr val="000000"/>
                </a:solidFill>
              </a:rPr>
              <a:t>22.09.2021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000000"/>
                </a:solidFill>
              </a:rPr>
              <a:t>Ососков Нейросетевой подход для задач ФВЭ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9BABC-D026-4351-9880-753067DD057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44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7" indent="0">
              <a:buNone/>
              <a:defRPr sz="2000" b="1"/>
            </a:lvl2pPr>
            <a:lvl3pPr marL="914295" indent="0">
              <a:buNone/>
              <a:defRPr sz="1800" b="1"/>
            </a:lvl3pPr>
            <a:lvl4pPr marL="1371443" indent="0">
              <a:buNone/>
              <a:defRPr sz="1600" b="1"/>
            </a:lvl4pPr>
            <a:lvl5pPr marL="1828590" indent="0">
              <a:buNone/>
              <a:defRPr sz="1600" b="1"/>
            </a:lvl5pPr>
            <a:lvl6pPr marL="2285737" indent="0">
              <a:buNone/>
              <a:defRPr sz="1600" b="1"/>
            </a:lvl6pPr>
            <a:lvl7pPr marL="2742885" indent="0">
              <a:buNone/>
              <a:defRPr sz="1600" b="1"/>
            </a:lvl7pPr>
            <a:lvl8pPr marL="3200032" indent="0">
              <a:buNone/>
              <a:defRPr sz="1600" b="1"/>
            </a:lvl8pPr>
            <a:lvl9pPr marL="365718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7" indent="0">
              <a:buNone/>
              <a:defRPr sz="2000" b="1"/>
            </a:lvl2pPr>
            <a:lvl3pPr marL="914295" indent="0">
              <a:buNone/>
              <a:defRPr sz="1800" b="1"/>
            </a:lvl3pPr>
            <a:lvl4pPr marL="1371443" indent="0">
              <a:buNone/>
              <a:defRPr sz="1600" b="1"/>
            </a:lvl4pPr>
            <a:lvl5pPr marL="1828590" indent="0">
              <a:buNone/>
              <a:defRPr sz="1600" b="1"/>
            </a:lvl5pPr>
            <a:lvl6pPr marL="2285737" indent="0">
              <a:buNone/>
              <a:defRPr sz="1600" b="1"/>
            </a:lvl6pPr>
            <a:lvl7pPr marL="2742885" indent="0">
              <a:buNone/>
              <a:defRPr sz="1600" b="1"/>
            </a:lvl7pPr>
            <a:lvl8pPr marL="3200032" indent="0">
              <a:buNone/>
              <a:defRPr sz="1600" b="1"/>
            </a:lvl8pPr>
            <a:lvl9pPr marL="365718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6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A05AE4-FB62-468D-A90E-6F616E25C43D}" type="datetime1">
              <a:rPr lang="ru-RU" altLang="ru-RU" smtClean="0">
                <a:solidFill>
                  <a:srgbClr val="000000"/>
                </a:solidFill>
              </a:rPr>
              <a:t>22.09.2021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000000"/>
                </a:solidFill>
              </a:rPr>
              <a:t>Ососков Нейросетевой подход для задач ФВЭ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D772E-BCE8-458E-8BDB-CBDA9D7DAA2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677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9232F6-C469-4BF2-9075-7FAE6EFA1018}" type="datetime1">
              <a:rPr lang="ru-RU" altLang="ru-RU" smtClean="0">
                <a:solidFill>
                  <a:srgbClr val="000000"/>
                </a:solidFill>
              </a:rPr>
              <a:t>22.09.2021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000000"/>
                </a:solidFill>
              </a:rPr>
              <a:t>Ососков Нейросетевой подход для задач ФВЭ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93C08-8341-4293-9353-6D9BB6DEABF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60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2119C5-D97B-45A1-AF75-5C51DF4E1B53}" type="datetime1">
              <a:rPr lang="ru-RU" altLang="ru-RU" smtClean="0">
                <a:solidFill>
                  <a:srgbClr val="000000"/>
                </a:solidFill>
              </a:rPr>
              <a:t>22.09.2021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000000"/>
                </a:solidFill>
              </a:rPr>
              <a:t>Ососков Нейросетевой подход для задач ФВЭ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8442F-AA51-453E-A45D-AEAE194BB88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649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7" indent="0">
              <a:buNone/>
              <a:defRPr sz="1200"/>
            </a:lvl2pPr>
            <a:lvl3pPr marL="914295" indent="0">
              <a:buNone/>
              <a:defRPr sz="1000"/>
            </a:lvl3pPr>
            <a:lvl4pPr marL="1371443" indent="0">
              <a:buNone/>
              <a:defRPr sz="900"/>
            </a:lvl4pPr>
            <a:lvl5pPr marL="1828590" indent="0">
              <a:buNone/>
              <a:defRPr sz="900"/>
            </a:lvl5pPr>
            <a:lvl6pPr marL="2285737" indent="0">
              <a:buNone/>
              <a:defRPr sz="900"/>
            </a:lvl6pPr>
            <a:lvl7pPr marL="2742885" indent="0">
              <a:buNone/>
              <a:defRPr sz="900"/>
            </a:lvl7pPr>
            <a:lvl8pPr marL="3200032" indent="0">
              <a:buNone/>
              <a:defRPr sz="900"/>
            </a:lvl8pPr>
            <a:lvl9pPr marL="365718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019FC1-21AB-47BE-BBBF-786BE5006C36}" type="datetime1">
              <a:rPr lang="ru-RU" altLang="ru-RU" smtClean="0">
                <a:solidFill>
                  <a:srgbClr val="000000"/>
                </a:solidFill>
              </a:rPr>
              <a:t>22.09.2021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000000"/>
                </a:solidFill>
              </a:rPr>
              <a:t>Ососков Нейросетевой подход для задач ФВЭ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60B58-B7E9-4457-AC7E-F41372F9DA3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66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7" indent="0">
              <a:buNone/>
              <a:defRPr sz="2800"/>
            </a:lvl2pPr>
            <a:lvl3pPr marL="914295" indent="0">
              <a:buNone/>
              <a:defRPr sz="2400"/>
            </a:lvl3pPr>
            <a:lvl4pPr marL="1371443" indent="0">
              <a:buNone/>
              <a:defRPr sz="2000"/>
            </a:lvl4pPr>
            <a:lvl5pPr marL="1828590" indent="0">
              <a:buNone/>
              <a:defRPr sz="2000"/>
            </a:lvl5pPr>
            <a:lvl6pPr marL="2285737" indent="0">
              <a:buNone/>
              <a:defRPr sz="2000"/>
            </a:lvl6pPr>
            <a:lvl7pPr marL="2742885" indent="0">
              <a:buNone/>
              <a:defRPr sz="2000"/>
            </a:lvl7pPr>
            <a:lvl8pPr marL="3200032" indent="0">
              <a:buNone/>
              <a:defRPr sz="2000"/>
            </a:lvl8pPr>
            <a:lvl9pPr marL="365718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7" indent="0">
              <a:buNone/>
              <a:defRPr sz="1200"/>
            </a:lvl2pPr>
            <a:lvl3pPr marL="914295" indent="0">
              <a:buNone/>
              <a:defRPr sz="1000"/>
            </a:lvl3pPr>
            <a:lvl4pPr marL="1371443" indent="0">
              <a:buNone/>
              <a:defRPr sz="900"/>
            </a:lvl4pPr>
            <a:lvl5pPr marL="1828590" indent="0">
              <a:buNone/>
              <a:defRPr sz="900"/>
            </a:lvl5pPr>
            <a:lvl6pPr marL="2285737" indent="0">
              <a:buNone/>
              <a:defRPr sz="900"/>
            </a:lvl6pPr>
            <a:lvl7pPr marL="2742885" indent="0">
              <a:buNone/>
              <a:defRPr sz="900"/>
            </a:lvl7pPr>
            <a:lvl8pPr marL="3200032" indent="0">
              <a:buNone/>
              <a:defRPr sz="900"/>
            </a:lvl8pPr>
            <a:lvl9pPr marL="365718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E138FB-7D3E-4EA1-B7E9-13EF9B9F1E7E}" type="datetime1">
              <a:rPr lang="ru-RU" altLang="ru-RU" smtClean="0">
                <a:solidFill>
                  <a:srgbClr val="000000"/>
                </a:solidFill>
              </a:rPr>
              <a:t>22.09.2021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000000"/>
                </a:solidFill>
              </a:rPr>
              <a:t>Ососков Нейросетевой подход для задач ФВЭ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0EE3D-E131-4F53-9E24-CD09D9450CC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568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47F729-D411-4008-989C-3E554698E58C}" type="datetime1">
              <a:rPr lang="ru-RU" altLang="ru-RU" smtClean="0">
                <a:solidFill>
                  <a:srgbClr val="000000"/>
                </a:solidFill>
              </a:rPr>
              <a:t>22.09.2021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Ососков Нейросетевой подход для задач ФВЭ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B59C84-8BC1-402B-81A1-4A841C1395FC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9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4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9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4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59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61" indent="-342861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65" indent="-285717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869" indent="-228574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16" indent="-228574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64" indent="-22857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11" indent="-22857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458" indent="-22857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06" indent="-22857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754" indent="-22857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7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5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3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0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7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5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2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0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6D434-4626-44D1-B5E9-16C5BB361D0E}" type="datetime1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Ососков Нейросетевой подход для задач ФВЭ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055E6-CF97-4A9E-A6E4-3DC6CC37D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76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ososkov@jinr.r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63/1.5130102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2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AA75-7129-427D-9F4C-0A9716853356}" type="datetime1">
              <a:rPr lang="ru-RU" altLang="ru-RU" smtClean="0">
                <a:solidFill>
                  <a:srgbClr val="000000"/>
                </a:solidFill>
              </a:rPr>
              <a:t>22.09.2021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442F-AA51-453E-A45D-AEAE194BB88B}" type="slidenum">
              <a:rPr lang="ru-RU" altLang="ru-RU" smtClean="0">
                <a:solidFill>
                  <a:srgbClr val="000000"/>
                </a:solidFill>
              </a:rPr>
              <a:pPr/>
              <a:t>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39823" y="1124757"/>
            <a:ext cx="1847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6000" b="1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11524" y="1671942"/>
            <a:ext cx="8568952" cy="1617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400" b="1" i="0" dirty="0" err="1">
                <a:solidFill>
                  <a:srgbClr val="0000FF"/>
                </a:solidFill>
                <a:effectLst/>
                <a:latin typeface="Roboto"/>
              </a:rPr>
              <a:t>Нейросетевой</a:t>
            </a:r>
            <a:r>
              <a:rPr lang="ru-RU" sz="4400" b="1" i="0" dirty="0">
                <a:solidFill>
                  <a:srgbClr val="0000FF"/>
                </a:solidFill>
                <a:effectLst/>
                <a:latin typeface="Roboto"/>
              </a:rPr>
              <a:t> подход </a:t>
            </a:r>
          </a:p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400" b="1" i="0" dirty="0">
                <a:solidFill>
                  <a:srgbClr val="0000FF"/>
                </a:solidFill>
                <a:effectLst/>
                <a:latin typeface="Roboto"/>
              </a:rPr>
              <a:t>для задач физики </a:t>
            </a:r>
          </a:p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400" b="1" i="0" dirty="0">
                <a:solidFill>
                  <a:srgbClr val="0000FF"/>
                </a:solidFill>
                <a:effectLst/>
                <a:latin typeface="Roboto"/>
              </a:rPr>
              <a:t>высоких энергий</a:t>
            </a:r>
            <a:endParaRPr lang="ru-RU" sz="3600" b="1" dirty="0">
              <a:solidFill>
                <a:srgbClr val="0000FF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5B3F326-0065-41D9-88AA-4264316DE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24" y="219995"/>
            <a:ext cx="1561905" cy="18095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3C1E39-C330-4B64-B56B-64A421BD6DDE}"/>
              </a:ext>
            </a:extLst>
          </p:cNvPr>
          <p:cNvSpPr txBox="1"/>
          <p:nvPr/>
        </p:nvSpPr>
        <p:spPr>
          <a:xfrm>
            <a:off x="3227294" y="362405"/>
            <a:ext cx="6562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Семинар, посвященный 90-летию со дня рождения </a:t>
            </a:r>
            <a:r>
              <a:rPr lang="ru-RU" dirty="0" err="1"/>
              <a:t>Н.Н.Говоруна</a:t>
            </a:r>
            <a:r>
              <a:rPr lang="ru-RU" dirty="0"/>
              <a:t>, 16 сентября 2020 ЛИТ ОИЯИ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B2DEB8C-5C15-4C79-B12E-35E65A15E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9459" y="95524"/>
            <a:ext cx="2333333" cy="16952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8278F83-DFD6-41FB-86D7-EBCD61357335}"/>
              </a:ext>
            </a:extLst>
          </p:cNvPr>
          <p:cNvSpPr txBox="1"/>
          <p:nvPr/>
        </p:nvSpPr>
        <p:spPr>
          <a:xfrm>
            <a:off x="427290" y="3716838"/>
            <a:ext cx="11442818" cy="179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>
                <a:solidFill>
                  <a:srgbClr val="000000"/>
                </a:solidFill>
                <a:latin typeface="Arial"/>
              </a:rPr>
              <a:t>Г.А.Ососков</a:t>
            </a:r>
            <a:r>
              <a:rPr lang="ru-RU" sz="2400" b="1" dirty="0">
                <a:solidFill>
                  <a:srgbClr val="000000"/>
                </a:solidFill>
                <a:latin typeface="Arial"/>
              </a:rPr>
              <a:t>, П.В Гончаров, </a:t>
            </a:r>
            <a:r>
              <a:rPr lang="ru-RU" sz="2400" b="1" dirty="0" err="1">
                <a:solidFill>
                  <a:srgbClr val="000000"/>
                </a:solidFill>
                <a:latin typeface="Arial"/>
              </a:rPr>
              <a:t>А.В.Нечаевский</a:t>
            </a:r>
            <a:r>
              <a:rPr lang="ru-RU" sz="2400" b="1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2400" b="1" dirty="0" err="1">
                <a:solidFill>
                  <a:srgbClr val="000000"/>
                </a:solidFill>
                <a:latin typeface="Arial"/>
              </a:rPr>
              <a:t>А.В.Ужинский</a:t>
            </a:r>
            <a:r>
              <a:rPr lang="ru-RU" sz="2400" b="1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2400" b="1" dirty="0" err="1">
                <a:solidFill>
                  <a:srgbClr val="000000"/>
                </a:solidFill>
                <a:latin typeface="Arial"/>
              </a:rPr>
              <a:t>Д.А.Баранов</a:t>
            </a:r>
            <a:r>
              <a:rPr lang="ru-RU" sz="2400" b="1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>
                <a:solidFill>
                  <a:srgbClr val="0000FF"/>
                </a:solidFill>
              </a:rPr>
              <a:t>ЛИТ ОИЯИ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err="1"/>
              <a:t>Е.М.Щавелев</a:t>
            </a:r>
            <a:endParaRPr lang="ru-RU" altLang="ru-RU" sz="2400" b="1" dirty="0"/>
          </a:p>
          <a:p>
            <a:pPr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FF"/>
                </a:solidFill>
              </a:rPr>
              <a:t>СПбГУ</a:t>
            </a:r>
            <a:endParaRPr lang="en-US" altLang="ru-RU" b="1" dirty="0">
              <a:solidFill>
                <a:srgbClr val="0000FF"/>
              </a:solidFill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u-RU" sz="1800" b="1" dirty="0">
                <a:solidFill>
                  <a:srgbClr val="0000FF"/>
                </a:solidFill>
              </a:rPr>
              <a:t>email: </a:t>
            </a:r>
            <a:r>
              <a:rPr lang="en-GB" altLang="ru-RU" sz="1800" b="1" dirty="0">
                <a:solidFill>
                  <a:srgbClr val="0000FF"/>
                </a:solidFill>
                <a:hlinkClick r:id="rId4"/>
              </a:rPr>
              <a:t>ososkov@jinr.ru</a:t>
            </a:r>
            <a:endParaRPr lang="en-GB" altLang="ru-RU" sz="1800" b="1" dirty="0">
              <a:solidFill>
                <a:srgbClr val="0000FF"/>
              </a:solidFill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u-RU" sz="1800" b="1" dirty="0">
                <a:solidFill>
                  <a:srgbClr val="0000FF"/>
                </a:solidFill>
              </a:rPr>
              <a:t>http://gososkov.ru</a:t>
            </a:r>
            <a:endParaRPr lang="ru-RU" altLang="ru-RU" sz="1800" b="1" dirty="0">
              <a:solidFill>
                <a:srgbClr val="0000FF"/>
              </a:solidFill>
            </a:endParaRPr>
          </a:p>
          <a:p>
            <a:pPr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4621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AF0DD0-D076-4159-B7AA-F87DFCB06678}"/>
              </a:ext>
            </a:extLst>
          </p:cNvPr>
          <p:cNvSpPr txBox="1"/>
          <p:nvPr/>
        </p:nvSpPr>
        <p:spPr>
          <a:xfrm>
            <a:off x="777667" y="738518"/>
            <a:ext cx="10682243" cy="5505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8288">
              <a:lnSpc>
                <a:spcPct val="85000"/>
              </a:lnSpc>
              <a:spcAft>
                <a:spcPts val="600"/>
              </a:spcAft>
            </a:pP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выходом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экзабайтный</a:t>
            </a:r>
            <a:r>
              <a:rPr lang="ru-RU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уровень 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потоков получаемых данных в 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современных и, особенно, планируемых экспериментах в физике высоких энергий и ядерной физике неизбежно потребовался новый подход к методам их обработки, который должен обеспечить реализацию </a:t>
            </a:r>
            <a:r>
              <a:rPr lang="ru-RU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новых параллельных и хорошо масштабируемых алгоритмов реконструкции физических событий 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экспериментальных детекторах, а также моделирования этих событий с учетом всех условий экспериментов. Такие подходы начали разрабатываться на основе методов машинного обучения, использующих богатый аппарат </a:t>
            </a:r>
            <a:r>
              <a:rPr lang="ru-RU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глубоких искусственных нейронных сетей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indent="268288">
              <a:lnSpc>
                <a:spcPct val="85000"/>
              </a:lnSpc>
              <a:spcAft>
                <a:spcPts val="600"/>
              </a:spcAft>
            </a:pP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Поскольку традиционные алгоритмы трекинга масштабируются квадратично или хуже, в зависимости от загрузки детектора, при обработке миллионов треков заряженных частиц в секунду в будущих экспериментах HL-LHC или NICA, алгоритмы трекинга должны стать на порядок быстрее и работать параллельно.</a:t>
            </a:r>
          </a:p>
          <a:p>
            <a:pPr indent="268288">
              <a:lnSpc>
                <a:spcPct val="85000"/>
              </a:lnSpc>
              <a:spcAft>
                <a:spcPts val="600"/>
              </a:spcAft>
            </a:pPr>
            <a:r>
              <a:rPr lang="ru-RU" sz="22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Примеры решений глубокого трекинга, разработанные в ЛИТ совместно с СПбГУ:</a:t>
            </a:r>
          </a:p>
          <a:p>
            <a:pPr lvl="0" indent="268288">
              <a:lnSpc>
                <a:spcPct val="8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Локальный подход 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эксперимента </a:t>
            </a:r>
            <a:r>
              <a:rPr lang="en-US" sz="22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BM@N</a:t>
            </a:r>
            <a:r>
              <a:rPr lang="ru-RU" sz="22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, когда </a:t>
            </a:r>
            <a:r>
              <a:rPr lang="ru-RU" sz="22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треки реконструируются независимо друг от друга</a:t>
            </a:r>
            <a:r>
              <a:rPr lang="ru-RU" sz="22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2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параллельно</a:t>
            </a:r>
            <a:r>
              <a:rPr lang="ru-RU" sz="22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2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Процедура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трекинга для эксперимента BM@N со </a:t>
            </a:r>
            <a:r>
              <a:rPr lang="ru-RU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стриповым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 GEM детектором особенно сложна из-за того, что в таких детекторах неизбежно </a:t>
            </a:r>
            <a:r>
              <a:rPr lang="ru-RU" sz="22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появление, помимо истинных отсчетов, на 2 порядка большего количества ложных (фейков). 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32FF6B-0CC3-4BED-8CC2-10FE93CAA8CF}"/>
              </a:ext>
            </a:extLst>
          </p:cNvPr>
          <p:cNvSpPr txBox="1"/>
          <p:nvPr/>
        </p:nvSpPr>
        <p:spPr>
          <a:xfrm>
            <a:off x="2678567" y="101006"/>
            <a:ext cx="7732058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Неизбежность глубокого трекинга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E295F6AD-8FAC-4829-A170-5B9C4B31A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3BC03C-5BC3-400A-859B-2B7544A0F17C}" type="datetime1">
              <a:rPr lang="ru-RU" smtClean="0"/>
              <a:t>22.09.2021</a:t>
            </a:fld>
            <a:endParaRPr lang="en-GB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4FED67A-14C1-4E73-842B-417B871A6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449217"/>
            <a:ext cx="4378632" cy="272258"/>
          </a:xfrm>
        </p:spPr>
        <p:txBody>
          <a:bodyPr/>
          <a:lstStyle/>
          <a:p>
            <a:pPr>
              <a:defRPr/>
            </a:pPr>
            <a:r>
              <a:rPr lang="ru-RU" dirty="0" err="1"/>
              <a:t>Ососков</a:t>
            </a:r>
            <a:r>
              <a:rPr lang="ru-RU" dirty="0"/>
              <a:t> </a:t>
            </a:r>
            <a:r>
              <a:rPr lang="ru-RU" dirty="0" err="1"/>
              <a:t>Нейросетевой</a:t>
            </a:r>
            <a:r>
              <a:rPr lang="ru-RU" dirty="0"/>
              <a:t> подход для задач ФВЭ</a:t>
            </a:r>
            <a:endParaRPr lang="en-GB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7F1E06-CCC0-44D3-BB73-EF9B9BAAA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17C97-EB89-4561-BC34-95EE9A12D28C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223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9434" y="4315077"/>
            <a:ext cx="4114800" cy="455522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solidFill>
                  <a:srgbClr val="1A0AEC"/>
                </a:solidFill>
              </a:rPr>
              <a:t>Пример результатов поиска треков-кандидатов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CE12E0F-1111-4711-9CAF-705E738A7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56" y="608035"/>
            <a:ext cx="7375644" cy="3824025"/>
          </a:xfrm>
          <a:prstGeom prst="rect">
            <a:avLst/>
          </a:prstGeom>
        </p:spPr>
      </p:pic>
      <p:sp>
        <p:nvSpPr>
          <p:cNvPr id="21" name="Дата 2">
            <a:extLst>
              <a:ext uri="{FF2B5EF4-FFF2-40B4-BE49-F238E27FC236}">
                <a16:creationId xmlns:a16="http://schemas.microsoft.com/office/drawing/2014/main" id="{4C90B440-5F37-4768-9637-6A21043B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6356363"/>
            <a:ext cx="2133600" cy="365125"/>
          </a:xfrm>
        </p:spPr>
        <p:txBody>
          <a:bodyPr/>
          <a:lstStyle/>
          <a:p>
            <a:fld id="{8DCF6010-5547-48B7-9F9D-BF1D47E1CCA7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22.09.2021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3" name="Номер слайда 4">
            <a:extLst>
              <a:ext uri="{FF2B5EF4-FFF2-40B4-BE49-F238E27FC236}">
                <a16:creationId xmlns:a16="http://schemas.microsoft.com/office/drawing/2014/main" id="{471DB51E-4A84-4742-996D-4FE5543B4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63"/>
            <a:ext cx="2133600" cy="365125"/>
          </a:xfrm>
        </p:spPr>
        <p:txBody>
          <a:bodyPr/>
          <a:lstStyle/>
          <a:p>
            <a:fld id="{3A3F53D8-0467-4BC7-83BB-6F68418DED5E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2" name="Нижний колонтитул 3">
            <a:extLst>
              <a:ext uri="{FF2B5EF4-FFF2-40B4-BE49-F238E27FC236}">
                <a16:creationId xmlns:a16="http://schemas.microsoft.com/office/drawing/2014/main" id="{EFC231FA-D6F2-4F7A-A636-F275AB951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356363"/>
            <a:ext cx="3522406" cy="365125"/>
          </a:xfrm>
        </p:spPr>
        <p:txBody>
          <a:bodyPr/>
          <a:lstStyle/>
          <a:p>
            <a:r>
              <a:rPr lang="ru-RU" dirty="0" err="1">
                <a:solidFill>
                  <a:prstClr val="black">
                    <a:tint val="75000"/>
                  </a:prstClr>
                </a:solidFill>
                <a:latin typeface="Calibri"/>
              </a:rPr>
              <a:t>Ососков</a:t>
            </a:r>
            <a:r>
              <a:rPr lang="ru-RU" dirty="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  <a:r>
              <a:rPr lang="ru-RU" dirty="0" err="1">
                <a:solidFill>
                  <a:prstClr val="black">
                    <a:tint val="75000"/>
                  </a:prstClr>
                </a:solidFill>
                <a:latin typeface="Calibri"/>
              </a:rPr>
              <a:t>Нейросетевой</a:t>
            </a:r>
            <a:r>
              <a:rPr lang="ru-RU" dirty="0">
                <a:solidFill>
                  <a:prstClr val="black">
                    <a:tint val="75000"/>
                  </a:prstClr>
                </a:solidFill>
                <a:latin typeface="Calibri"/>
              </a:rPr>
              <a:t> подход для задач ФВЭ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81564" y="4432060"/>
            <a:ext cx="3590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latin typeface="Calibri"/>
              </a:rPr>
              <a:t>белые точки – зарегистрированные хиты</a:t>
            </a:r>
            <a:endParaRPr lang="en-US" sz="1400" b="1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>
            <a:off x="371872" y="980728"/>
            <a:ext cx="1152128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1728815" y="811451"/>
            <a:ext cx="1622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99FF99"/>
                </a:solidFill>
                <a:latin typeface="Calibri"/>
              </a:rPr>
              <a:t>реальные треки</a:t>
            </a:r>
          </a:p>
        </p:txBody>
      </p:sp>
      <p:cxnSp>
        <p:nvCxnSpPr>
          <p:cNvPr id="11" name="Прямая соединительная линия 10"/>
          <p:cNvCxnSpPr>
            <a:cxnSpLocks/>
          </p:cNvCxnSpPr>
          <p:nvPr/>
        </p:nvCxnSpPr>
        <p:spPr bwMode="auto">
          <a:xfrm>
            <a:off x="371872" y="1290246"/>
            <a:ext cx="1152128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Прямоугольник 12"/>
          <p:cNvSpPr/>
          <p:nvPr/>
        </p:nvSpPr>
        <p:spPr>
          <a:xfrm>
            <a:off x="1807105" y="1089319"/>
            <a:ext cx="14659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F79646"/>
                </a:solidFill>
                <a:latin typeface="Calibri"/>
              </a:rPr>
              <a:t>ложные треки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8156" y="4038818"/>
            <a:ext cx="4164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white"/>
                </a:solidFill>
                <a:latin typeface="Calibri"/>
              </a:rPr>
              <a:t>белые точки –зарегистрированные хиты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60682" y="3669722"/>
            <a:ext cx="4368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A0AEC"/>
                </a:solidFill>
                <a:latin typeface="Calibri"/>
              </a:rPr>
              <a:t>На 2-м этапе для классификация треков-кандидатов применили </a:t>
            </a:r>
            <a:r>
              <a:rPr lang="ru-RU" b="1" dirty="0">
                <a:solidFill>
                  <a:srgbClr val="0000FF"/>
                </a:solidFill>
                <a:latin typeface="Calibri"/>
              </a:rPr>
              <a:t>г</a:t>
            </a:r>
            <a:r>
              <a:rPr lang="ru-RU" b="1" dirty="0">
                <a:solidFill>
                  <a:srgbClr val="0000FF"/>
                </a:solidFill>
              </a:rPr>
              <a:t>лубокую рекуррентную сеть </a:t>
            </a:r>
            <a:r>
              <a:rPr lang="en-US" b="1" dirty="0">
                <a:solidFill>
                  <a:srgbClr val="0000FF"/>
                </a:solidFill>
              </a:rPr>
              <a:t>TrackNETv1 </a:t>
            </a:r>
            <a:r>
              <a:rPr lang="ru-RU" dirty="0">
                <a:solidFill>
                  <a:prstClr val="black"/>
                </a:solidFill>
              </a:rPr>
              <a:t>со сверткой на входе и двумя </a:t>
            </a:r>
            <a:r>
              <a:rPr lang="en-US" dirty="0" err="1">
                <a:solidFill>
                  <a:prstClr val="black"/>
                </a:solidFill>
              </a:rPr>
              <a:t>BiGRU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слоями,</a:t>
            </a:r>
            <a:endParaRPr lang="ru-RU" b="1" dirty="0">
              <a:solidFill>
                <a:srgbClr val="1A0AEC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998" y="4765174"/>
            <a:ext cx="1196084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ru-RU" dirty="0">
                <a:solidFill>
                  <a:prstClr val="black"/>
                </a:solidFill>
                <a:latin typeface="Calibri"/>
              </a:rPr>
              <a:t>а также специальной целевой функцией, учитывающей несбалансированность выборки. Результат после обучения при тестовой проверке: правильная классификация треков-кандидатов  на реальные треки и ложные (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ghosts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) с эффективностью 97%. </a:t>
            </a:r>
            <a:r>
              <a:rPr lang="ru-RU" b="1" dirty="0">
                <a:solidFill>
                  <a:prstClr val="black"/>
                </a:solidFill>
                <a:latin typeface="Calibri"/>
              </a:rPr>
              <a:t>Обученная RNN обрабатывала 10 666 треков-кандидатов за одну секунду на одном </a:t>
            </a:r>
            <a:r>
              <a:rPr lang="ru-RU" b="1" dirty="0" err="1">
                <a:solidFill>
                  <a:prstClr val="black"/>
                </a:solidFill>
                <a:latin typeface="Calibri"/>
              </a:rPr>
              <a:t>Nvidia</a:t>
            </a:r>
            <a:r>
              <a:rPr lang="ru-RU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Calibri"/>
              </a:rPr>
              <a:t>Tesla</a:t>
            </a:r>
            <a:r>
              <a:rPr lang="ru-RU" b="1" dirty="0">
                <a:solidFill>
                  <a:prstClr val="black"/>
                </a:solidFill>
                <a:latin typeface="Calibri"/>
              </a:rPr>
              <a:t> M60 от облачного сервиса </a:t>
            </a:r>
            <a:r>
              <a:rPr lang="ru-RU" b="1" dirty="0" err="1">
                <a:solidFill>
                  <a:prstClr val="black"/>
                </a:solidFill>
                <a:latin typeface="Calibri"/>
              </a:rPr>
              <a:t>HybriLIT</a:t>
            </a:r>
            <a:r>
              <a:rPr lang="ru-RU" b="1" dirty="0">
                <a:solidFill>
                  <a:prstClr val="black"/>
                </a:solidFill>
                <a:latin typeface="Calibri"/>
              </a:rPr>
              <a:t> и 34 602 трека-кандидата в секунду, используя </a:t>
            </a:r>
            <a:r>
              <a:rPr lang="ru-RU" b="1" dirty="0" err="1">
                <a:solidFill>
                  <a:prstClr val="black"/>
                </a:solidFill>
                <a:latin typeface="Calibri"/>
              </a:rPr>
              <a:t>Tesla</a:t>
            </a:r>
            <a:r>
              <a:rPr lang="ru-RU" b="1" dirty="0">
                <a:solidFill>
                  <a:prstClr val="black"/>
                </a:solidFill>
                <a:latin typeface="Calibri"/>
              </a:rPr>
              <a:t> V100 на суперкомпьютере GOVORUN с размером </a:t>
            </a:r>
            <a:r>
              <a:rPr lang="ru-RU" b="1" dirty="0" err="1">
                <a:solidFill>
                  <a:prstClr val="black"/>
                </a:solidFill>
                <a:latin typeface="Calibri"/>
              </a:rPr>
              <a:t>батча</a:t>
            </a:r>
            <a:r>
              <a:rPr lang="ru-RU" b="1" dirty="0">
                <a:solidFill>
                  <a:prstClr val="black"/>
                </a:solidFill>
                <a:latin typeface="Calibri"/>
              </a:rPr>
              <a:t> – 128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.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0" lvl="1"/>
            <a:endParaRPr lang="ru-RU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48A7AE-40E2-4916-9E9C-AF79A4AB1CEE}"/>
              </a:ext>
            </a:extLst>
          </p:cNvPr>
          <p:cNvSpPr txBox="1"/>
          <p:nvPr/>
        </p:nvSpPr>
        <p:spPr>
          <a:xfrm>
            <a:off x="7760682" y="1029596"/>
            <a:ext cx="38173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Мы начали с </a:t>
            </a:r>
            <a:r>
              <a:rPr lang="ru-RU" b="1" dirty="0">
                <a:solidFill>
                  <a:srgbClr val="0000FF"/>
                </a:solidFill>
              </a:rPr>
              <a:t>этапа</a:t>
            </a:r>
            <a:r>
              <a:rPr lang="ru-RU" dirty="0"/>
              <a:t> </a:t>
            </a:r>
            <a:r>
              <a:rPr lang="ru-RU" b="1" dirty="0">
                <a:solidFill>
                  <a:srgbClr val="0000FF"/>
                </a:solidFill>
              </a:rPr>
              <a:t>пространственного поиска </a:t>
            </a:r>
          </a:p>
          <a:p>
            <a:r>
              <a:rPr lang="ru-RU" dirty="0"/>
              <a:t>треков-кандидатов с учетом магнитного поля, ускоренного за счет </a:t>
            </a:r>
            <a:r>
              <a:rPr lang="ru-RU" b="1" dirty="0"/>
              <a:t>применения техники </a:t>
            </a:r>
            <a:r>
              <a:rPr lang="en-US" b="1" dirty="0"/>
              <a:t>KD- </a:t>
            </a:r>
            <a:r>
              <a:rPr lang="ru-RU" b="1" dirty="0"/>
              <a:t>деревьев. </a:t>
            </a:r>
            <a:r>
              <a:rPr lang="ru-RU" dirty="0"/>
              <a:t>Получили размеченную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FE1752-A026-439B-911E-6904DDB31BDE}"/>
              </a:ext>
            </a:extLst>
          </p:cNvPr>
          <p:cNvSpPr txBox="1"/>
          <p:nvPr/>
        </p:nvSpPr>
        <p:spPr>
          <a:xfrm>
            <a:off x="0" y="1283"/>
            <a:ext cx="10568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00FF"/>
                </a:solidFill>
              </a:rPr>
              <a:t>Двухэтапное начало глубокого трекинга на </a:t>
            </a:r>
            <a:r>
              <a:rPr lang="en-US" sz="3600" b="1" dirty="0">
                <a:solidFill>
                  <a:srgbClr val="0000FF"/>
                </a:solidFill>
              </a:rPr>
              <a:t>BM@N</a:t>
            </a:r>
            <a:r>
              <a:rPr lang="ru-RU" sz="3600" b="1" dirty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D923C55C-F1E9-43C3-B797-4444BB6CD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928" y="526939"/>
            <a:ext cx="1052433" cy="118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735CC55-2FDA-4D9A-AEDF-08FB7F606B71}"/>
              </a:ext>
            </a:extLst>
          </p:cNvPr>
          <p:cNvSpPr txBox="1"/>
          <p:nvPr/>
        </p:nvSpPr>
        <p:spPr>
          <a:xfrm>
            <a:off x="7766030" y="2671563"/>
            <a:ext cx="441146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/>
              <a:t>выборку из </a:t>
            </a:r>
            <a:r>
              <a:rPr lang="en-US" sz="1700" b="1" dirty="0"/>
              <a:t>82 677 </a:t>
            </a:r>
            <a:r>
              <a:rPr lang="ru-RU" sz="1700" dirty="0"/>
              <a:t>треков, с метками </a:t>
            </a:r>
            <a:r>
              <a:rPr lang="ru-RU" sz="1700" b="1" dirty="0"/>
              <a:t>подлинные</a:t>
            </a:r>
            <a:r>
              <a:rPr lang="ru-RU" sz="1700" dirty="0"/>
              <a:t>, и</a:t>
            </a:r>
            <a:r>
              <a:rPr lang="en-US" sz="1700" dirty="0"/>
              <a:t> </a:t>
            </a:r>
            <a:r>
              <a:rPr lang="en-US" sz="1700" b="1" dirty="0"/>
              <a:t>695 887</a:t>
            </a:r>
            <a:r>
              <a:rPr lang="ru-RU" sz="1700" b="1" dirty="0"/>
              <a:t> </a:t>
            </a:r>
            <a:r>
              <a:rPr lang="ru-RU" sz="1700" dirty="0"/>
              <a:t>отнесенных</a:t>
            </a:r>
            <a:r>
              <a:rPr lang="ru-RU" sz="1700" b="1" dirty="0"/>
              <a:t> к ложным. </a:t>
            </a:r>
            <a:r>
              <a:rPr lang="ru-RU" sz="1700" b="1" dirty="0">
                <a:solidFill>
                  <a:srgbClr val="C00000"/>
                </a:solidFill>
              </a:rPr>
              <a:t>Этап оказался медленным, выборка несбалансированная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1270055-C2F6-4726-86AA-2097BD507F87}"/>
              </a:ext>
            </a:extLst>
          </p:cNvPr>
          <p:cNvSpPr/>
          <p:nvPr/>
        </p:nvSpPr>
        <p:spPr>
          <a:xfrm>
            <a:off x="10516425" y="706430"/>
            <a:ext cx="792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Magnetic field</a:t>
            </a:r>
          </a:p>
          <a:p>
            <a:r>
              <a:rPr lang="en-US" sz="1200" dirty="0"/>
              <a:t>direction</a:t>
            </a:r>
            <a:endParaRPr lang="ru-RU" sz="1200" dirty="0"/>
          </a:p>
        </p:txBody>
      </p:sp>
      <p:sp>
        <p:nvSpPr>
          <p:cNvPr id="18" name="Стрелка вверх 6">
            <a:extLst>
              <a:ext uri="{FF2B5EF4-FFF2-40B4-BE49-F238E27FC236}">
                <a16:creationId xmlns:a16="http://schemas.microsoft.com/office/drawing/2014/main" id="{28174E92-ED6E-43A1-8738-5FE5578E487B}"/>
              </a:ext>
            </a:extLst>
          </p:cNvPr>
          <p:cNvSpPr/>
          <p:nvPr/>
        </p:nvSpPr>
        <p:spPr bwMode="auto">
          <a:xfrm>
            <a:off x="11417848" y="518930"/>
            <a:ext cx="196600" cy="689645"/>
          </a:xfrm>
          <a:prstGeom prst="upArrow">
            <a:avLst/>
          </a:prstGeom>
          <a:solidFill>
            <a:schemeClr val="accent1">
              <a:alpha val="2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234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4C5FC2-84AE-4033-A0B8-5DA7EC937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250"/>
            <a:ext cx="10972800" cy="567704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Локальный трекинг для эксперимента </a:t>
            </a:r>
            <a:r>
              <a:rPr lang="en-US" sz="4400" b="1" i="0" u="none" strike="noStrike" baseline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BM@N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ADBAEC-2BA5-4809-BE5E-5BB4F42DA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10" y="588335"/>
            <a:ext cx="11975690" cy="124923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prstClr val="black"/>
                </a:solidFill>
                <a:latin typeface="Calibri"/>
              </a:rPr>
              <a:t>Богатые возможности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рекуррентной нейросети </a:t>
            </a:r>
            <a:r>
              <a:rPr lang="en-US" sz="1800" dirty="0">
                <a:solidFill>
                  <a:prstClr val="black"/>
                </a:solidFill>
              </a:rPr>
              <a:t>TrackNETv1</a:t>
            </a:r>
            <a:r>
              <a:rPr lang="ru-RU" sz="1800" dirty="0">
                <a:solidFill>
                  <a:prstClr val="black"/>
                </a:solidFill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позволили нам развить её так, чтобы преодолеть трудности 1-го этапа, путем объединения двух этапов в одном - сквозном - с регрессионной частью из четырех нейронов, два из которых предсказывают точку центра эллипса на следующей координатной плоскости, в которой нужно искать продолжение трека-кандидата, и еще две - определяют размеры полуосей этого 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эллипса. </a:t>
            </a:r>
            <a:endParaRPr lang="ru-RU" sz="180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25FBA8-8AFE-484C-99A0-A5B948381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BCB6-54D2-4624-8E4B-DE273ED8621A}" type="datetime1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FE5A8B-1C46-4D36-8C52-3E0BD34C9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Ососков Нейросетевой подход для задач ФВЭ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F78326-38E3-4387-AB88-FF2122FF7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55E6-CF97-4A9E-A6E4-3DC6CC37D2D9}" type="slidenum">
              <a:rPr lang="ru-RU" smtClean="0"/>
              <a:t>12</a:t>
            </a:fld>
            <a:endParaRPr lang="ru-RU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73E6B8F-D8B9-48FB-A87C-380729F227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10" y="1728267"/>
            <a:ext cx="4756206" cy="30476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8CFD603-43B4-4D27-BD83-DA839EB9E27B}"/>
              </a:ext>
            </a:extLst>
          </p:cNvPr>
          <p:cNvSpPr txBox="1"/>
          <p:nvPr/>
        </p:nvSpPr>
        <p:spPr>
          <a:xfrm>
            <a:off x="5338915" y="1670130"/>
            <a:ext cx="663677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полученной нейросети </a:t>
            </a:r>
            <a:r>
              <a:rPr lang="ru-RU" sz="18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TrackNETv2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предсказание эллипса само по себе включает критерий гладкости трека, поэтому 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уже не нужна классификационная часть и для обучения ей требуются размеченная выборка только из подлинных треков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мы получили нейронную сеть, </a:t>
            </a:r>
            <a:r>
              <a:rPr lang="ru-RU" sz="18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выполняющую трекинг, как фильтр Калмана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хотя и без заключительного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фитирования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для определения физических параметров треков.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1D6151-713E-465B-A8C6-73EE67FE72EF}"/>
              </a:ext>
            </a:extLst>
          </p:cNvPr>
          <p:cNvSpPr txBox="1"/>
          <p:nvPr/>
        </p:nvSpPr>
        <p:spPr>
          <a:xfrm>
            <a:off x="1538924" y="4775956"/>
            <a:ext cx="2510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Схема нейросети </a:t>
            </a: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TrackNETv2</a:t>
            </a:r>
            <a:r>
              <a:rPr lang="ru-RU" sz="1400" b="1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1BC5E5-D43B-444A-A238-9C0EBE891FB9}"/>
              </a:ext>
            </a:extLst>
          </p:cNvPr>
          <p:cNvSpPr txBox="1"/>
          <p:nvPr/>
        </p:nvSpPr>
        <p:spPr>
          <a:xfrm>
            <a:off x="879586" y="5334881"/>
            <a:ext cx="31112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P.Goncharov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G.Ososkov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D.Baranov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ru-RU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rgbClr val="6432F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https://doi.org/10.1063/1.5130102</a:t>
            </a:r>
            <a:r>
              <a:rPr lang="ru-RU" sz="1400" b="1" dirty="0">
                <a:solidFill>
                  <a:srgbClr val="6432F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372E5ED-C763-4DF5-984E-A93CB83C7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070" y="3702212"/>
            <a:ext cx="4646170" cy="26549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956DEBC-C2AC-4E0D-AE8E-4E60176A67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899"/>
          <a:stretch/>
        </p:blipFill>
        <p:spPr>
          <a:xfrm>
            <a:off x="9441690" y="5641700"/>
            <a:ext cx="1322420" cy="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23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C44DE5-DB54-42FC-A07D-C216FE6DA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A9015-85D5-4225-9157-DA0E6340B7D0}" type="datetime1">
              <a:rPr lang="ru-RU" altLang="ru-RU" smtClean="0">
                <a:solidFill>
                  <a:srgbClr val="000000"/>
                </a:solidFill>
              </a:rPr>
              <a:t>22.09.2021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BC67C8E-EF67-4425-A22B-D35756524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88386" y="6459794"/>
            <a:ext cx="4319639" cy="282800"/>
          </a:xfrm>
        </p:spPr>
        <p:txBody>
          <a:bodyPr/>
          <a:lstStyle/>
          <a:p>
            <a:r>
              <a:rPr lang="ru-RU" altLang="ru-RU" dirty="0" err="1">
                <a:solidFill>
                  <a:srgbClr val="000000"/>
                </a:solidFill>
              </a:rPr>
              <a:t>Ососков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  <a:r>
              <a:rPr lang="ru-RU" altLang="ru-RU" dirty="0" err="1">
                <a:solidFill>
                  <a:srgbClr val="000000"/>
                </a:solidFill>
              </a:rPr>
              <a:t>Нейросетевой</a:t>
            </a:r>
            <a:r>
              <a:rPr lang="ru-RU" altLang="ru-RU" dirty="0">
                <a:solidFill>
                  <a:srgbClr val="000000"/>
                </a:solidFill>
              </a:rPr>
              <a:t> подход для задач ФВЭ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477E7B-7F05-4C80-AAAA-CC48685A1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442F-AA51-453E-A45D-AEAE194BB88B}" type="slidenum">
              <a:rPr lang="ru-RU" altLang="ru-RU" smtClean="0">
                <a:solidFill>
                  <a:srgbClr val="000000"/>
                </a:solidFill>
              </a:rPr>
              <a:pPr/>
              <a:t>13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39DB32-B84A-4CAF-AE6F-0B8C0DE3054F}"/>
              </a:ext>
            </a:extLst>
          </p:cNvPr>
          <p:cNvSpPr txBox="1"/>
          <p:nvPr/>
        </p:nvSpPr>
        <p:spPr>
          <a:xfrm>
            <a:off x="198652" y="0"/>
            <a:ext cx="11993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TrackNETv2 </a:t>
            </a:r>
            <a:r>
              <a:rPr lang="ru-RU" sz="3600" b="1" dirty="0">
                <a:solidFill>
                  <a:srgbClr val="0000FF"/>
                </a:solidFill>
              </a:rPr>
              <a:t>в 34 раза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ru-RU" sz="3600" b="1" dirty="0">
                <a:solidFill>
                  <a:srgbClr val="0000FF"/>
                </a:solidFill>
              </a:rPr>
              <a:t>быстрее на </a:t>
            </a:r>
            <a:r>
              <a:rPr lang="en-US" sz="3600" b="1" dirty="0">
                <a:solidFill>
                  <a:srgbClr val="0000FF"/>
                </a:solidFill>
              </a:rPr>
              <a:t>GPU</a:t>
            </a:r>
            <a:endParaRPr lang="ru-RU" sz="3600" b="1" dirty="0">
              <a:solidFill>
                <a:srgbClr val="0000FF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521A778-A862-4F04-B52F-B1086B19B9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742643"/>
              </p:ext>
            </p:extLst>
          </p:nvPr>
        </p:nvGraphicFramePr>
        <p:xfrm>
          <a:off x="1282700" y="646331"/>
          <a:ext cx="9596848" cy="5813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84524AD-B0A3-42FC-83EA-F55C617022DB}"/>
              </a:ext>
            </a:extLst>
          </p:cNvPr>
          <p:cNvSpPr txBox="1"/>
          <p:nvPr/>
        </p:nvSpPr>
        <p:spPr>
          <a:xfrm>
            <a:off x="198652" y="1016950"/>
            <a:ext cx="368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TrackNETv2</a:t>
            </a:r>
            <a:r>
              <a:rPr lang="ru-RU" b="1" dirty="0">
                <a:solidFill>
                  <a:srgbClr val="C00000"/>
                </a:solidFill>
              </a:rPr>
              <a:t> распознает треки</a:t>
            </a:r>
          </a:p>
        </p:txBody>
      </p:sp>
    </p:spTree>
    <p:extLst>
      <p:ext uri="{BB962C8B-B14F-4D97-AF65-F5344CB8AC3E}">
        <p14:creationId xmlns:p14="http://schemas.microsoft.com/office/powerpoint/2010/main" val="1345286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87019776-48E3-4DA2-83BE-E6E976B70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773" y="2576086"/>
            <a:ext cx="6432834" cy="222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D26341-0337-490B-9558-BAD7F91A5B3F}"/>
              </a:ext>
            </a:extLst>
          </p:cNvPr>
          <p:cNvSpPr txBox="1"/>
          <p:nvPr/>
        </p:nvSpPr>
        <p:spPr>
          <a:xfrm>
            <a:off x="119612" y="637239"/>
            <a:ext cx="11721996" cy="2027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Глобальное распознавание треков среди шумов выполняется сразу по всей картине события. </a:t>
            </a:r>
            <a:r>
              <a:rPr lang="ru-RU" sz="18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Программа </a:t>
            </a:r>
            <a:r>
              <a:rPr lang="en-US" sz="1800" dirty="0" err="1">
                <a:solidFill>
                  <a:srgbClr val="00000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GraphNet</a:t>
            </a:r>
            <a:r>
              <a:rPr lang="en-US" sz="18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ru-RU" sz="18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основана на применении </a:t>
            </a:r>
            <a:r>
              <a:rPr lang="ru-RU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для трекинга </a:t>
            </a:r>
            <a:r>
              <a:rPr lang="ru-RU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графовых</a:t>
            </a:r>
            <a:r>
              <a:rPr lang="ru-RU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нейронных сетей. Событие представляется в виде графа с </a:t>
            </a:r>
            <a:r>
              <a:rPr lang="ru-RU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отсчетами</a:t>
            </a:r>
            <a:r>
              <a:rPr lang="ru-RU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в качестве узлов, а затем данный граф инвертируется в линейный </a:t>
            </a:r>
            <a:r>
              <a:rPr lang="ru-RU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оргграф</a:t>
            </a:r>
            <a:r>
              <a:rPr lang="ru-RU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, когда ребра представляются узлами а узлы исходного графа – ребрами. При этом информация о кривизне сегментов треков оказывается заложенной в ребрах графа, что упрощает распознавание треков в море фейков и шумов. </a:t>
            </a:r>
          </a:p>
          <a:p>
            <a:pPr lvl="0">
              <a:lnSpc>
                <a:spcPct val="85000"/>
              </a:lnSpc>
              <a:spcAft>
                <a:spcPts val="600"/>
              </a:spcAft>
            </a:pPr>
            <a:r>
              <a:rPr lang="ru-R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				</a:t>
            </a:r>
            <a:r>
              <a:rPr lang="en-US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P.Goncharov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E.Shchavelev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G.Ososkov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D.Baranov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ru-RU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		</a:t>
            </a:r>
            <a:r>
              <a:rPr lang="en-US" b="1" dirty="0">
                <a:solidFill>
                  <a:srgbClr val="6432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http://ceur-ws.org/Vol-2507/280-284-paper-50.pdf</a:t>
            </a:r>
            <a:endParaRPr lang="ru-RU" b="1" dirty="0">
              <a:solidFill>
                <a:srgbClr val="6432F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1D2613-FC75-4785-A4D2-044AD808114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92" y="2265398"/>
            <a:ext cx="3639670" cy="33104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31E929-F8D7-47F2-BD02-827988DDFB93}"/>
              </a:ext>
            </a:extLst>
          </p:cNvPr>
          <p:cNvSpPr txBox="1"/>
          <p:nvPr/>
        </p:nvSpPr>
        <p:spPr>
          <a:xfrm flipH="1">
            <a:off x="540831" y="5476151"/>
            <a:ext cx="3680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Графическое представление С+С 4 ГэВ события эксперимента  BM@N. Черные узлы и ребра соответствуют фейкам , зеленые узлы и желтые ребра - найденным трекам. </a:t>
            </a: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C28D39A2-F476-4421-BD84-942312A49B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831" y="6411260"/>
            <a:ext cx="2844800" cy="476250"/>
          </a:xfrm>
        </p:spPr>
        <p:txBody>
          <a:bodyPr/>
          <a:lstStyle/>
          <a:p>
            <a:pPr>
              <a:defRPr/>
            </a:pPr>
            <a:fld id="{89E7418C-969D-4590-BCA8-8FFF3D29C889}" type="datetime1">
              <a:rPr lang="ru-RU" smtClean="0"/>
              <a:t>22.09.2021</a:t>
            </a:fld>
            <a:endParaRPr lang="en-GB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2EE5B1E-332E-49E7-BF0B-175008CCF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400799"/>
            <a:ext cx="4572002" cy="320675"/>
          </a:xfrm>
        </p:spPr>
        <p:txBody>
          <a:bodyPr/>
          <a:lstStyle/>
          <a:p>
            <a:pPr>
              <a:defRPr/>
            </a:pPr>
            <a:r>
              <a:rPr lang="ru-RU" dirty="0" err="1"/>
              <a:t>Ососков</a:t>
            </a:r>
            <a:r>
              <a:rPr lang="ru-RU" dirty="0"/>
              <a:t> </a:t>
            </a:r>
            <a:r>
              <a:rPr lang="ru-RU" dirty="0" err="1"/>
              <a:t>Нейросетевой</a:t>
            </a:r>
            <a:r>
              <a:rPr lang="ru-RU" dirty="0"/>
              <a:t> подход для задач ФВЭ</a:t>
            </a:r>
            <a:endParaRPr lang="en-GB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BC35621-5FBF-4B9E-BB6F-54597240E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4811" y="6323012"/>
            <a:ext cx="421593" cy="320675"/>
          </a:xfrm>
        </p:spPr>
        <p:txBody>
          <a:bodyPr/>
          <a:lstStyle/>
          <a:p>
            <a:pPr>
              <a:defRPr/>
            </a:pPr>
            <a:fld id="{67617C97-EB89-4561-BC34-95EE9A12D28C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0CE064-50F6-4D12-BFB7-D24C8F68F2A2}"/>
              </a:ext>
            </a:extLst>
          </p:cNvPr>
          <p:cNvSpPr txBox="1"/>
          <p:nvPr/>
        </p:nvSpPr>
        <p:spPr>
          <a:xfrm>
            <a:off x="1367328" y="69242"/>
            <a:ext cx="9981487" cy="620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85000"/>
              </a:lnSpc>
              <a:spcAft>
                <a:spcPts val="600"/>
              </a:spcAft>
            </a:pPr>
            <a:r>
              <a:rPr lang="ru-RU" sz="40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Глобальный подход к трекингу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933468-6FC2-4332-9655-01701757C941}"/>
              </a:ext>
            </a:extLst>
          </p:cNvPr>
          <p:cNvSpPr txBox="1"/>
          <p:nvPr/>
        </p:nvSpPr>
        <p:spPr>
          <a:xfrm>
            <a:off x="4180501" y="4691321"/>
            <a:ext cx="76760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обучении сеть получает на вход реверсный орграф с метками истинных рёбер – сегментов подлинных треков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Уже обученная нейросеть (</a:t>
            </a:r>
            <a:r>
              <a:rPr lang="ru-R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Reversed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Directed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Graph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Neural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Network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RDGraphNet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в результате, на выходе ставит в соответствие каждому ребру значение x ϵ [0,1].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Истинным ребром трека считаются те ребра, для которых x больше некоторого заданного порога (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 0.5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99800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C44DE5-DB54-42FC-A07D-C216FE6DA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A9015-85D5-4225-9157-DA0E6340B7D0}" type="datetime1">
              <a:rPr lang="ru-RU" altLang="ru-RU" smtClean="0">
                <a:solidFill>
                  <a:srgbClr val="000000"/>
                </a:solidFill>
              </a:rPr>
              <a:t>22.09.2021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BC67C8E-EF67-4425-A22B-D35756524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88386" y="6459794"/>
            <a:ext cx="4319639" cy="282800"/>
          </a:xfrm>
        </p:spPr>
        <p:txBody>
          <a:bodyPr/>
          <a:lstStyle/>
          <a:p>
            <a:r>
              <a:rPr lang="ru-RU" altLang="ru-RU" dirty="0" err="1">
                <a:solidFill>
                  <a:srgbClr val="000000"/>
                </a:solidFill>
              </a:rPr>
              <a:t>Ососков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  <a:r>
              <a:rPr lang="ru-RU" altLang="ru-RU" dirty="0" err="1">
                <a:solidFill>
                  <a:srgbClr val="000000"/>
                </a:solidFill>
              </a:rPr>
              <a:t>Нейросетевой</a:t>
            </a:r>
            <a:r>
              <a:rPr lang="ru-RU" altLang="ru-RU" dirty="0">
                <a:solidFill>
                  <a:srgbClr val="000000"/>
                </a:solidFill>
              </a:rPr>
              <a:t> подход для задач ФВЭ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477E7B-7F05-4C80-AAAA-CC48685A1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442F-AA51-453E-A45D-AEAE194BB88B}" type="slidenum">
              <a:rPr lang="ru-RU" altLang="ru-RU" smtClean="0">
                <a:solidFill>
                  <a:srgbClr val="000000"/>
                </a:solidFill>
              </a:rPr>
              <a:pPr/>
              <a:t>15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39DB32-B84A-4CAF-AE6F-0B8C0DE3054F}"/>
              </a:ext>
            </a:extLst>
          </p:cNvPr>
          <p:cNvSpPr txBox="1"/>
          <p:nvPr/>
        </p:nvSpPr>
        <p:spPr>
          <a:xfrm>
            <a:off x="198652" y="0"/>
            <a:ext cx="11993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</a:rPr>
              <a:t>GraphNet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ru-RU" sz="3600" b="1" dirty="0">
                <a:solidFill>
                  <a:srgbClr val="0000FF"/>
                </a:solidFill>
              </a:rPr>
              <a:t>в 3</a:t>
            </a:r>
            <a:r>
              <a:rPr lang="en-US" sz="3600" b="1" dirty="0">
                <a:solidFill>
                  <a:srgbClr val="0000FF"/>
                </a:solidFill>
              </a:rPr>
              <a:t>0</a:t>
            </a:r>
            <a:r>
              <a:rPr lang="ru-RU" sz="3600" b="1" dirty="0">
                <a:solidFill>
                  <a:srgbClr val="0000FF"/>
                </a:solidFill>
              </a:rPr>
              <a:t> раз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ru-RU" sz="3600" b="1" dirty="0">
                <a:solidFill>
                  <a:srgbClr val="0000FF"/>
                </a:solidFill>
              </a:rPr>
              <a:t>быстрее на </a:t>
            </a:r>
            <a:r>
              <a:rPr lang="en-US" sz="3600" b="1" dirty="0">
                <a:solidFill>
                  <a:srgbClr val="0000FF"/>
                </a:solidFill>
              </a:rPr>
              <a:t>GPU</a:t>
            </a:r>
            <a:endParaRPr lang="ru-RU" sz="3600" b="1" dirty="0">
              <a:solidFill>
                <a:srgbClr val="0000FF"/>
              </a:solidFill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3D3344C0-660A-458B-B0B1-316A4CCB76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7595868"/>
              </p:ext>
            </p:extLst>
          </p:nvPr>
        </p:nvGraphicFramePr>
        <p:xfrm>
          <a:off x="1155700" y="646331"/>
          <a:ext cx="9906000" cy="5792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9991337F-E04B-4E4A-859F-D1F89709A692}"/>
              </a:ext>
            </a:extLst>
          </p:cNvPr>
          <p:cNvSpPr txBox="1"/>
          <p:nvPr/>
        </p:nvSpPr>
        <p:spPr>
          <a:xfrm>
            <a:off x="6096000" y="3337948"/>
            <a:ext cx="4635175" cy="893304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~980</a:t>
            </a:r>
            <a:r>
              <a:rPr lang="ru-RU" sz="1600" dirty="0"/>
              <a:t> событий</a:t>
            </a:r>
            <a:r>
              <a:rPr lang="en-US" sz="1600" dirty="0"/>
              <a:t>/</a:t>
            </a:r>
            <a:r>
              <a:rPr lang="ru-RU" sz="1600" dirty="0"/>
              <a:t>сек на </a:t>
            </a:r>
            <a:r>
              <a:rPr lang="en-US" sz="1600" dirty="0"/>
              <a:t>Tesla V100</a:t>
            </a:r>
            <a:r>
              <a:rPr lang="ru-RU" sz="1600" dirty="0"/>
              <a:t> </a:t>
            </a:r>
            <a:br>
              <a:rPr lang="ru-RU" sz="1600" dirty="0"/>
            </a:br>
            <a:r>
              <a:rPr lang="en-US" sz="1600" dirty="0"/>
              <a:t>vs </a:t>
            </a:r>
            <a:br>
              <a:rPr lang="en-US" sz="1600" dirty="0"/>
            </a:br>
            <a:r>
              <a:rPr lang="en-US" sz="1600" dirty="0"/>
              <a:t>~</a:t>
            </a:r>
            <a:r>
              <a:rPr lang="ru-RU" sz="1600" dirty="0"/>
              <a:t>3</a:t>
            </a:r>
            <a:r>
              <a:rPr lang="en-US" sz="1600" dirty="0"/>
              <a:t>1 </a:t>
            </a:r>
            <a:r>
              <a:rPr lang="ru-RU" sz="1600" dirty="0"/>
              <a:t>событий</a:t>
            </a:r>
            <a:r>
              <a:rPr lang="en-US" sz="1600" dirty="0"/>
              <a:t>/</a:t>
            </a:r>
            <a:r>
              <a:rPr lang="ru-RU" sz="1600" dirty="0"/>
              <a:t>сек на </a:t>
            </a:r>
            <a:r>
              <a:rPr lang="en-US" sz="1600" dirty="0"/>
              <a:t>CPU</a:t>
            </a:r>
            <a:endParaRPr lang="ru-RU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9EE0AB-C138-40D4-848C-9ECCD1960DA2}"/>
              </a:ext>
            </a:extLst>
          </p:cNvPr>
          <p:cNvSpPr txBox="1"/>
          <p:nvPr/>
        </p:nvSpPr>
        <p:spPr>
          <a:xfrm>
            <a:off x="376015" y="1068224"/>
            <a:ext cx="3819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C00000"/>
                </a:solidFill>
              </a:rPr>
              <a:t>GraphNet</a:t>
            </a:r>
            <a:r>
              <a:rPr lang="ru-RU" b="1" dirty="0">
                <a:solidFill>
                  <a:srgbClr val="C00000"/>
                </a:solidFill>
              </a:rPr>
              <a:t> распознает события</a:t>
            </a:r>
          </a:p>
        </p:txBody>
      </p:sp>
    </p:spTree>
    <p:extLst>
      <p:ext uri="{BB962C8B-B14F-4D97-AF65-F5344CB8AC3E}">
        <p14:creationId xmlns:p14="http://schemas.microsoft.com/office/powerpoint/2010/main" val="1396182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C44DE5-DB54-42FC-A07D-C216FE6DA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A9015-85D5-4225-9157-DA0E6340B7D0}" type="datetime1">
              <a:rPr lang="ru-RU" altLang="ru-RU" smtClean="0">
                <a:solidFill>
                  <a:srgbClr val="000000"/>
                </a:solidFill>
              </a:rPr>
              <a:t>22.09.2021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BC67C8E-EF67-4425-A22B-D35756524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88386" y="6459794"/>
            <a:ext cx="4319639" cy="282800"/>
          </a:xfrm>
        </p:spPr>
        <p:txBody>
          <a:bodyPr/>
          <a:lstStyle/>
          <a:p>
            <a:r>
              <a:rPr lang="ru-RU" altLang="ru-RU" dirty="0" err="1">
                <a:solidFill>
                  <a:srgbClr val="000000"/>
                </a:solidFill>
              </a:rPr>
              <a:t>Ососков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  <a:r>
              <a:rPr lang="ru-RU" altLang="ru-RU" dirty="0" err="1">
                <a:solidFill>
                  <a:srgbClr val="000000"/>
                </a:solidFill>
              </a:rPr>
              <a:t>Нейросетевой</a:t>
            </a:r>
            <a:r>
              <a:rPr lang="ru-RU" altLang="ru-RU" dirty="0">
                <a:solidFill>
                  <a:srgbClr val="000000"/>
                </a:solidFill>
              </a:rPr>
              <a:t> подход для задач ФВЭ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477E7B-7F05-4C80-AAAA-CC48685A1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442F-AA51-453E-A45D-AEAE194BB88B}" type="slidenum">
              <a:rPr lang="ru-RU" altLang="ru-RU" smtClean="0">
                <a:solidFill>
                  <a:srgbClr val="000000"/>
                </a:solidFill>
              </a:rPr>
              <a:pPr/>
              <a:t>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39DB32-B84A-4CAF-AE6F-0B8C0DE3054F}"/>
              </a:ext>
            </a:extLst>
          </p:cNvPr>
          <p:cNvSpPr txBox="1"/>
          <p:nvPr/>
        </p:nvSpPr>
        <p:spPr>
          <a:xfrm>
            <a:off x="198652" y="0"/>
            <a:ext cx="11895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00FF"/>
                </a:solidFill>
              </a:rPr>
              <a:t>Машинное обучение требует суперкомпьютер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B8AEF9-BB6C-47EE-9963-D79A7743835F}"/>
              </a:ext>
            </a:extLst>
          </p:cNvPr>
          <p:cNvSpPr txBox="1"/>
          <p:nvPr/>
        </p:nvSpPr>
        <p:spPr>
          <a:xfrm>
            <a:off x="1515847" y="5456799"/>
            <a:ext cx="102489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Самый важный резерв по скорости обработки обученной нейросетью – переход с интерпретируемого языка программирования </a:t>
            </a:r>
            <a:r>
              <a:rPr lang="en-US" b="1" dirty="0">
                <a:solidFill>
                  <a:srgbClr val="0000FF"/>
                </a:solidFill>
              </a:rPr>
              <a:t>Python </a:t>
            </a:r>
            <a:r>
              <a:rPr lang="ru-RU" b="1" dirty="0">
                <a:solidFill>
                  <a:srgbClr val="0000FF"/>
                </a:solidFill>
              </a:rPr>
              <a:t>на принятый в физике язык С++.</a:t>
            </a:r>
          </a:p>
          <a:p>
            <a:pPr algn="ctr"/>
            <a:r>
              <a:rPr lang="ru-RU" b="1" u="sng" dirty="0">
                <a:solidFill>
                  <a:srgbClr val="0000FF"/>
                </a:solidFill>
              </a:rPr>
              <a:t>Это может ускорить работу программ трекинга на два порядка!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9C255E-C61F-406A-912F-1B5FC0F0A07A}"/>
              </a:ext>
            </a:extLst>
          </p:cNvPr>
          <p:cNvSpPr txBox="1"/>
          <p:nvPr/>
        </p:nvSpPr>
        <p:spPr>
          <a:xfrm>
            <a:off x="198652" y="901336"/>
            <a:ext cx="117520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Тестовые запуски программ глубокого трекинга на суперкомпьютере GOVORUN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кластере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HybriLIT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позволяют оценить выигрыш в вычислительной мощности специальной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GPU </a:t>
            </a: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тензор ядрами по сравнению с обычным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CPU</a:t>
            </a: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оптимизировать совместное использование ресурсов между обучающей и </a:t>
            </a:r>
            <a:r>
              <a:rPr lang="ru-RU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валидационными</a:t>
            </a: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частями программы трекинга. Обучающая часть работы любой глубокой нейронной сети занимает значительно больше времени, чем ее тестирование.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TrackNETv2 </a:t>
            </a:r>
          </a:p>
          <a:p>
            <a:r>
              <a:rPr 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~2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,5 млн. трек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кандидатов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сек на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Tesla V100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vs ~71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тыс. трек-кандидатов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сек на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Ускорение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34 раза</a:t>
            </a:r>
          </a:p>
          <a:p>
            <a:endParaRPr lang="en-US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GraphNet</a:t>
            </a:r>
            <a:b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~980 событий/сек на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Tesla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V100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~31 событий/сек на CPU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Ускорение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30 раз</a:t>
            </a:r>
          </a:p>
          <a:p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Запуск сети на тензор ядрах в режиме половинной точности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FP16 </a:t>
            </a: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позволяет кардинально увеличить производительность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(1.5x – 3.5x)</a:t>
            </a: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723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20700" y="5159912"/>
            <a:ext cx="115545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Реконструкция треков частиц в плотных средах, таких как детекторы Большого адронного коллайдера высокой яркости (HL-LHC) и NICA, представляет собой сложную проблему распознавания образов для решения которой необходимо развитие новых алгоритмов глубокого трекинга и их распараллеливание на суперкомпьютерах.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85136" y="4866969"/>
            <a:ext cx="7203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Пример смоделированного события одного из детекторов HL-LHC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394" y="759067"/>
            <a:ext cx="5430881" cy="4107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ECE760-E740-4264-8F1A-16836E7D4732}"/>
              </a:ext>
            </a:extLst>
          </p:cNvPr>
          <p:cNvSpPr txBox="1"/>
          <p:nvPr/>
        </p:nvSpPr>
        <p:spPr>
          <a:xfrm>
            <a:off x="632389" y="88468"/>
            <a:ext cx="11143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00FF"/>
                </a:solidFill>
              </a:rPr>
              <a:t>Кризис трекинга. Что дальше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3ECFD-34D0-46E2-9BF2-6E8CE4D19B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31973"/>
            <a:ext cx="2844800" cy="389502"/>
          </a:xfrm>
        </p:spPr>
        <p:txBody>
          <a:bodyPr/>
          <a:lstStyle/>
          <a:p>
            <a:fld id="{8960B739-A833-43E9-82DF-EF580FD439D3}" type="datetime1">
              <a:rPr lang="ru-RU" altLang="ru-RU" smtClean="0">
                <a:solidFill>
                  <a:srgbClr val="000000"/>
                </a:solidFill>
              </a:rPr>
              <a:t>22.09.2021</a:t>
            </a:fld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A7D4E5-1FF7-4C4A-B256-97223CED5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599" y="6331973"/>
            <a:ext cx="4467123" cy="389501"/>
          </a:xfrm>
        </p:spPr>
        <p:txBody>
          <a:bodyPr/>
          <a:lstStyle/>
          <a:p>
            <a:r>
              <a:rPr lang="ru-RU" altLang="ru-RU" dirty="0" err="1">
                <a:solidFill>
                  <a:srgbClr val="000000"/>
                </a:solidFill>
              </a:rPr>
              <a:t>Ососков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  <a:r>
              <a:rPr lang="ru-RU" altLang="ru-RU" dirty="0" err="1">
                <a:solidFill>
                  <a:srgbClr val="000000"/>
                </a:solidFill>
              </a:rPr>
              <a:t>Нейросетевой</a:t>
            </a:r>
            <a:r>
              <a:rPr lang="ru-RU" altLang="ru-RU" dirty="0">
                <a:solidFill>
                  <a:srgbClr val="000000"/>
                </a:solidFill>
              </a:rPr>
              <a:t> подход для задач ФВЭ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C57D88-E14D-4B97-97CA-7D7157547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5047" y="6331974"/>
            <a:ext cx="462116" cy="389501"/>
          </a:xfrm>
        </p:spPr>
        <p:txBody>
          <a:bodyPr/>
          <a:lstStyle/>
          <a:p>
            <a:fld id="{8D60AFD3-ADF8-4CB5-861F-836CE80AE41C}" type="slidenum">
              <a:rPr lang="ru-RU" altLang="ru-RU" smtClean="0">
                <a:solidFill>
                  <a:srgbClr val="000000"/>
                </a:solidFill>
              </a:rPr>
              <a:pPr/>
              <a:t>17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602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4760" y="217170"/>
            <a:ext cx="9144000" cy="919261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dirty="0">
                <a:solidFill>
                  <a:srgbClr val="1A0A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Текущие проекты ЛИТ,</a:t>
            </a:r>
            <a:br>
              <a:rPr lang="ru-RU" sz="4000" b="1" dirty="0">
                <a:solidFill>
                  <a:srgbClr val="1A0AE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solidFill>
                  <a:srgbClr val="1A0A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использующие глубокое обучение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9511"/>
            <a:ext cx="11732181" cy="5422544"/>
          </a:xfrm>
        </p:spPr>
        <p:txBody>
          <a:bodyPr>
            <a:noAutofit/>
          </a:bodyPr>
          <a:lstStyle/>
          <a:p>
            <a:pPr marL="354013" lvl="0" indent="-354013">
              <a:buFont typeface="+mj-lt"/>
              <a:buAutoNum type="arabicPeriod"/>
            </a:pPr>
            <a:r>
              <a:rPr lang="ru-RU" sz="20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Разработка программных средств для реконструкции треков элементарных частиц на основе методов глубокого обучения при обработке экспериментальной информации с современных трековых детекторов физики высоких энергий</a:t>
            </a:r>
          </a:p>
          <a:p>
            <a:pPr marL="354013" indent="-354013">
              <a:buFont typeface="+mj-lt"/>
              <a:buAutoNum type="arabicPeriod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облачной платформы для выявления и профилактики заболеваний сельскохозяйственных растений с использованием методов глубокого обучения (грант РФФИ)</a:t>
            </a:r>
          </a:p>
          <a:p>
            <a:pPr marL="354013" indent="-354013">
              <a:buFont typeface="+mj-lt"/>
              <a:buAutoNum type="arabicPeriod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Машинное обучение для прогнозирования загрязнения атмосферы тяжелыми металлами с использованием космических снимков      (совместно с ЛНФ)</a:t>
            </a:r>
          </a:p>
          <a:p>
            <a:pPr marL="354013" indent="-354013">
              <a:buFont typeface="+mj-lt"/>
              <a:buAutoNum type="arabicPeriod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математических методов для выявления тонкой структуры в распределениях продуктов ядерных реакций по массе и энергии (совместно с ЛЯР)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13" indent="-354013">
              <a:buFont typeface="+mj-lt"/>
              <a:buAutoNum type="arabicPeriod"/>
            </a:pPr>
            <a:r>
              <a:rPr lang="ru-RU" altLang="ru-RU" sz="2000" b="1" dirty="0">
                <a:solidFill>
                  <a:srgbClr val="C00000"/>
                </a:solidFill>
              </a:rPr>
              <a:t>Моделирование компьютерных систем</a:t>
            </a:r>
            <a:r>
              <a:rPr lang="en-US" alt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выбора оптимальной  их структуры с учетом стоимости и предполагаемых ресурсов и загрузки</a:t>
            </a:r>
          </a:p>
          <a:p>
            <a:pPr marL="354013" indent="-354013">
              <a:buFont typeface="+mj-lt"/>
              <a:buAutoNum type="arabicPeriod"/>
            </a:pP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EA55-CFA2-4346-BD79-A741C1A38DC7}" type="datetime1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599" y="6341805"/>
            <a:ext cx="4162323" cy="379669"/>
          </a:xfrm>
        </p:spPr>
        <p:txBody>
          <a:bodyPr/>
          <a:lstStyle/>
          <a:p>
            <a:r>
              <a:rPr lang="ru-RU" dirty="0" err="1"/>
              <a:t>Ососков</a:t>
            </a:r>
            <a:r>
              <a:rPr lang="ru-RU" dirty="0"/>
              <a:t> </a:t>
            </a:r>
            <a:r>
              <a:rPr lang="ru-RU" dirty="0" err="1"/>
              <a:t>Нейросетевой</a:t>
            </a:r>
            <a:r>
              <a:rPr lang="ru-RU" dirty="0"/>
              <a:t> подход для задач ФВЭ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5408-F686-4A7E-994C-6122F40E26F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019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 txBox="1">
            <a:spLocks noGrp="1"/>
          </p:cNvSpPr>
          <p:nvPr/>
        </p:nvSpPr>
        <p:spPr bwMode="auto">
          <a:xfrm>
            <a:off x="11144025" y="6400803"/>
            <a:ext cx="66672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5035" tIns="52519" rIns="105035" bIns="52519" anchor="b"/>
          <a:lstStyle/>
          <a:p>
            <a:pPr algn="r">
              <a:defRPr/>
            </a:pPr>
            <a:endParaRPr lang="en-US" altLang="en-US" sz="1635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16355" y="3958362"/>
            <a:ext cx="10286542" cy="1440161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None/>
            </a:pPr>
            <a:endParaRPr lang="en-US" altLang="ru-RU" dirty="0"/>
          </a:p>
          <a:p>
            <a:pPr>
              <a:buFontTx/>
              <a:buNone/>
            </a:pPr>
            <a:endParaRPr lang="en-US" altLang="ru-RU" dirty="0"/>
          </a:p>
          <a:p>
            <a:pPr algn="ctr">
              <a:buFontTx/>
              <a:buNone/>
            </a:pPr>
            <a:r>
              <a:rPr lang="ru-RU" altLang="ru-RU" sz="5481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 за внимание</a:t>
            </a:r>
            <a:r>
              <a:rPr lang="en-US" altLang="ru-RU" sz="5481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10236277" y="6400829"/>
            <a:ext cx="1449645" cy="365125"/>
          </a:xfrm>
        </p:spPr>
        <p:txBody>
          <a:bodyPr/>
          <a:lstStyle/>
          <a:p>
            <a:fld id="{88250E39-18FE-45A2-A9F7-DB9C62EA7E6B}" type="slidenum">
              <a:rPr lang="ru-RU" smtClean="0">
                <a:solidFill>
                  <a:srgbClr val="000000"/>
                </a:solidFill>
              </a:rPr>
              <a:pPr/>
              <a:t>19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8" name="Picture 2" descr="http://kairiai.siauliai.lm.lt/mokykla/downnew.php?id=1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95" y="764713"/>
            <a:ext cx="3927462" cy="411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599" y="6356349"/>
            <a:ext cx="4260645" cy="365125"/>
          </a:xfrm>
        </p:spPr>
        <p:txBody>
          <a:bodyPr/>
          <a:lstStyle/>
          <a:p>
            <a:pPr>
              <a:defRPr/>
            </a:pPr>
            <a:r>
              <a:rPr lang="ru-RU" altLang="ru-RU" dirty="0" err="1"/>
              <a:t>Ососков</a:t>
            </a:r>
            <a:r>
              <a:rPr lang="ru-RU" altLang="ru-RU" dirty="0"/>
              <a:t> </a:t>
            </a:r>
            <a:r>
              <a:rPr lang="ru-RU" altLang="ru-RU" dirty="0" err="1"/>
              <a:t>Нейросетевой</a:t>
            </a:r>
            <a:r>
              <a:rPr lang="ru-RU" altLang="ru-RU" dirty="0"/>
              <a:t> подход для задач ФВЭ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719E46-E242-435B-80C0-5DFDDE6D98BD}" type="datetime1">
              <a:rPr lang="ru-RU" altLang="ru-RU" smtClean="0"/>
              <a:t>22.09.2021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32967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05556E-6 -7.51445E-7 L -0.00399 -0.05965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2983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9" y="1690150"/>
            <a:ext cx="4232298" cy="100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4625"/>
            <a:ext cx="12192000" cy="127721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371CDA"/>
                </a:solidFill>
              </a:rPr>
              <a:t>Роль Машинного Обучения в обработки данных с детекторов экспериментальной физики высоких энергий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5832" y="4509120"/>
            <a:ext cx="9144000" cy="2016224"/>
          </a:xfrm>
        </p:spPr>
        <p:txBody>
          <a:bodyPr>
            <a:noAutofit/>
          </a:bodyPr>
          <a:lstStyle/>
          <a:p>
            <a:pPr algn="l"/>
            <a:r>
              <a:rPr lang="ru-RU" sz="1600" b="1" dirty="0">
                <a:solidFill>
                  <a:srgbClr val="FF0000"/>
                </a:solidFill>
              </a:rPr>
              <a:t>Система интеллектуальных триггеров и фильтров </a:t>
            </a:r>
            <a:r>
              <a:rPr lang="ru-RU" sz="1600" b="1" dirty="0">
                <a:solidFill>
                  <a:srgbClr val="1A0AEC"/>
                </a:solidFill>
              </a:rPr>
              <a:t>сжимает эти данные в миллионы раз, оставляя на долгое хранение лишь полезную информацию. В итоге, </a:t>
            </a:r>
            <a:r>
              <a:rPr lang="ru-RU" sz="1600" b="1" dirty="0">
                <a:solidFill>
                  <a:srgbClr val="C00000"/>
                </a:solidFill>
              </a:rPr>
              <a:t>БАК выдает для хранения 50 терабайт в секунду</a:t>
            </a:r>
            <a:r>
              <a:rPr lang="ru-RU" sz="1600" b="1" dirty="0">
                <a:solidFill>
                  <a:srgbClr val="1A0AEC"/>
                </a:solidFill>
              </a:rPr>
              <a:t> – столько данных за </a:t>
            </a:r>
            <a:r>
              <a:rPr lang="en-US" sz="1600" b="1" dirty="0">
                <a:solidFill>
                  <a:srgbClr val="1A0AEC"/>
                </a:solidFill>
              </a:rPr>
              <a:t>4</a:t>
            </a:r>
            <a:r>
              <a:rPr lang="ru-RU" sz="1600" b="1" dirty="0">
                <a:solidFill>
                  <a:srgbClr val="1A0AEC"/>
                </a:solidFill>
              </a:rPr>
              <a:t> часа, сколько вся сеть </a:t>
            </a:r>
            <a:r>
              <a:rPr lang="ru-RU" sz="1600" b="1" dirty="0" err="1">
                <a:solidFill>
                  <a:srgbClr val="1A0AEC"/>
                </a:solidFill>
              </a:rPr>
              <a:t>Facebook</a:t>
            </a:r>
            <a:r>
              <a:rPr lang="ru-RU" sz="1600" b="1" dirty="0">
                <a:solidFill>
                  <a:srgbClr val="1A0AEC"/>
                </a:solidFill>
              </a:rPr>
              <a:t> собирает за сутки.</a:t>
            </a:r>
          </a:p>
          <a:p>
            <a:pPr algn="l"/>
            <a:r>
              <a:rPr lang="ru-RU" sz="1600" b="1" dirty="0"/>
              <a:t>Обработать такой объём данных в </a:t>
            </a:r>
            <a:r>
              <a:rPr lang="ru-RU" sz="1600" b="1" dirty="0" err="1"/>
              <a:t>ЦЕРНе</a:t>
            </a:r>
            <a:r>
              <a:rPr lang="ru-RU" sz="1600" b="1" dirty="0"/>
              <a:t> невозможно, поэтому</a:t>
            </a:r>
          </a:p>
          <a:p>
            <a:pPr algn="l"/>
            <a:r>
              <a:rPr lang="ru-RU" sz="1600" b="1" dirty="0"/>
              <a:t> </a:t>
            </a:r>
            <a:r>
              <a:rPr lang="ru-RU" sz="1200" b="1" dirty="0"/>
              <a:t>1. Создана всемирная интернет-сеть распределенных вычислений (</a:t>
            </a:r>
            <a:r>
              <a:rPr lang="ru-RU" sz="1200" b="1" dirty="0" err="1">
                <a:solidFill>
                  <a:srgbClr val="FF0000"/>
                </a:solidFill>
              </a:rPr>
              <a:t>Worldwide</a:t>
            </a:r>
            <a:r>
              <a:rPr lang="ru-RU" sz="1200" b="1" dirty="0">
                <a:solidFill>
                  <a:srgbClr val="FF0000"/>
                </a:solidFill>
              </a:rPr>
              <a:t> LHC </a:t>
            </a:r>
            <a:r>
              <a:rPr lang="ru-RU" sz="1200" b="1" dirty="0" err="1">
                <a:solidFill>
                  <a:srgbClr val="FF0000"/>
                </a:solidFill>
              </a:rPr>
              <a:t>Computing</a:t>
            </a:r>
            <a:r>
              <a:rPr lang="ru-RU" sz="1200" b="1" dirty="0">
                <a:solidFill>
                  <a:srgbClr val="FF0000"/>
                </a:solidFill>
              </a:rPr>
              <a:t> </a:t>
            </a:r>
            <a:r>
              <a:rPr lang="ru-RU" sz="1200" b="1" dirty="0" err="1">
                <a:solidFill>
                  <a:srgbClr val="FF0000"/>
                </a:solidFill>
              </a:rPr>
              <a:t>Grid</a:t>
            </a:r>
            <a:r>
              <a:rPr lang="ru-RU" sz="1200" b="1" dirty="0">
                <a:solidFill>
                  <a:srgbClr val="FF0000"/>
                </a:solidFill>
              </a:rPr>
              <a:t> -WLCG</a:t>
            </a:r>
            <a:r>
              <a:rPr lang="ru-RU" sz="1200" b="1" dirty="0"/>
              <a:t>)</a:t>
            </a:r>
          </a:p>
          <a:p>
            <a:pPr marL="228574" indent="-228574" algn="l">
              <a:buAutoNum type="arabicPeriod" startAt="2"/>
            </a:pPr>
            <a:r>
              <a:rPr lang="ru-RU" sz="1200" b="1" dirty="0"/>
              <a:t>Для моделирования и анализа данных разработаны многочисленные  пакеты программ, использующих </a:t>
            </a:r>
          </a:p>
          <a:p>
            <a:pPr algn="l"/>
            <a:r>
              <a:rPr lang="ru-RU" sz="1200" b="1" dirty="0"/>
              <a:t>     </a:t>
            </a:r>
            <a:r>
              <a:rPr lang="ru-RU" sz="1600" b="1" dirty="0">
                <a:solidFill>
                  <a:srgbClr val="FF0000"/>
                </a:solidFill>
              </a:rPr>
              <a:t>методы машинного обучения</a:t>
            </a:r>
          </a:p>
        </p:txBody>
      </p:sp>
      <p:pic>
        <p:nvPicPr>
          <p:cNvPr id="4" name="Picture 9" descr="F:\Work\Conferences\2014\MPAMPCS'2014\1011255_01-A4-at-144-dpi_ATLAS_LHC_FirstCollisionsHeavyIonsStableBeamsNov8_ATLAS-ExperimentCERN2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503" y="1690149"/>
            <a:ext cx="3819386" cy="233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 bwMode="auto">
          <a:xfrm>
            <a:off x="8650855" y="2997859"/>
            <a:ext cx="1927905" cy="472219"/>
          </a:xfrm>
          <a:prstGeom prst="roundRect">
            <a:avLst/>
          </a:prstGeom>
          <a:solidFill>
            <a:srgbClr val="FFC000">
              <a:alpha val="44000"/>
            </a:srgb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00"/>
                </a:solidFill>
                <a:latin typeface="Arial"/>
              </a:rPr>
              <a:t>1 петабайт=10</a:t>
            </a:r>
            <a:r>
              <a:rPr lang="ru-RU" sz="1200" b="1" baseline="30000" dirty="0">
                <a:solidFill>
                  <a:srgbClr val="000000"/>
                </a:solidFill>
                <a:latin typeface="Arial"/>
              </a:rPr>
              <a:t>15 </a:t>
            </a:r>
            <a:r>
              <a:rPr lang="ru-RU" sz="1200" b="1" dirty="0">
                <a:solidFill>
                  <a:srgbClr val="000000"/>
                </a:solidFill>
                <a:latin typeface="Arial"/>
              </a:rPr>
              <a:t>байт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00"/>
                </a:solidFill>
                <a:latin typeface="Arial"/>
              </a:rPr>
              <a:t>1 экзабайт=10</a:t>
            </a:r>
            <a:r>
              <a:rPr lang="ru-RU" sz="1200" b="1" baseline="30000" dirty="0">
                <a:solidFill>
                  <a:srgbClr val="000000"/>
                </a:solidFill>
                <a:latin typeface="Arial"/>
              </a:rPr>
              <a:t>18 </a:t>
            </a:r>
            <a:r>
              <a:rPr lang="ru-RU" sz="1200" b="1" dirty="0">
                <a:solidFill>
                  <a:srgbClr val="000000"/>
                </a:solidFill>
                <a:latin typeface="Arial"/>
              </a:rPr>
              <a:t>байт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62891" y="2410563"/>
            <a:ext cx="1021927" cy="1169541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RUN 1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0000FF"/>
                </a:solidFill>
                <a:latin typeface="Arial"/>
              </a:rPr>
              <a:t>2012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0000FF"/>
                </a:solidFill>
                <a:latin typeface="Arial"/>
              </a:rPr>
              <a:t>Получен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0000FF"/>
                </a:solidFill>
                <a:latin typeface="Arial"/>
              </a:rPr>
              <a:t>бозон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err="1">
                <a:solidFill>
                  <a:srgbClr val="0000FF"/>
                </a:solidFill>
                <a:latin typeface="Arial"/>
              </a:rPr>
              <a:t>Хиггса</a:t>
            </a:r>
            <a:r>
              <a:rPr lang="ru-RU" sz="1400" b="1" dirty="0">
                <a:solidFill>
                  <a:srgbClr val="0000FF"/>
                </a:solidFill>
                <a:latin typeface="Arial"/>
              </a:rPr>
              <a:t>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5494" y="1321836"/>
            <a:ext cx="8210559" cy="369322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1A0AEC"/>
                </a:solidFill>
                <a:latin typeface="Arial"/>
              </a:rPr>
              <a:t>Большой </a:t>
            </a:r>
            <a:r>
              <a:rPr lang="ru-RU" b="1" dirty="0" err="1">
                <a:solidFill>
                  <a:srgbClr val="1A0AEC"/>
                </a:solidFill>
                <a:latin typeface="Arial"/>
              </a:rPr>
              <a:t>Адронный</a:t>
            </a:r>
            <a:r>
              <a:rPr lang="ru-RU" b="1" dirty="0">
                <a:solidFill>
                  <a:srgbClr val="1A0AEC"/>
                </a:solidFill>
                <a:latin typeface="Arial"/>
              </a:rPr>
              <a:t> </a:t>
            </a:r>
            <a:r>
              <a:rPr lang="ru-RU" b="1" dirty="0" err="1">
                <a:solidFill>
                  <a:srgbClr val="1A0AEC"/>
                </a:solidFill>
                <a:latin typeface="Arial"/>
              </a:rPr>
              <a:t>Коллайдер</a:t>
            </a:r>
            <a:r>
              <a:rPr lang="ru-RU" b="1" dirty="0">
                <a:solidFill>
                  <a:srgbClr val="1A0AEC"/>
                </a:solidFill>
                <a:latin typeface="Arial"/>
              </a:rPr>
              <a:t> (</a:t>
            </a:r>
            <a:r>
              <a:rPr lang="en-US" b="1" dirty="0">
                <a:solidFill>
                  <a:srgbClr val="1A0AEC"/>
                </a:solidFill>
                <a:latin typeface="Arial"/>
              </a:rPr>
              <a:t>Large Hadron Collider - LHC) </a:t>
            </a:r>
            <a:r>
              <a:rPr lang="ru-RU" b="1" dirty="0">
                <a:solidFill>
                  <a:srgbClr val="1A0AEC"/>
                </a:solidFill>
                <a:latin typeface="Arial"/>
              </a:rPr>
              <a:t>в </a:t>
            </a:r>
            <a:r>
              <a:rPr lang="ru-RU" b="1" dirty="0" err="1">
                <a:solidFill>
                  <a:srgbClr val="1A0AEC"/>
                </a:solidFill>
                <a:latin typeface="Arial"/>
              </a:rPr>
              <a:t>ЦЕРНе</a:t>
            </a:r>
            <a:endParaRPr lang="ru-RU" b="1" dirty="0">
              <a:solidFill>
                <a:srgbClr val="1A0AEC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0721" y="3463556"/>
            <a:ext cx="5038015" cy="1077208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/>
              </a:rPr>
              <a:t>RUN 2</a:t>
            </a:r>
            <a:r>
              <a:rPr lang="en-US" sz="16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dirty="0">
                <a:solidFill>
                  <a:srgbClr val="1A0AEC"/>
                </a:solidFill>
                <a:latin typeface="Arial"/>
              </a:rPr>
              <a:t>2015-2017 </a:t>
            </a:r>
            <a:r>
              <a:rPr lang="ru-RU" sz="1600" b="1" dirty="0" err="1">
                <a:solidFill>
                  <a:srgbClr val="1A0AEC"/>
                </a:solidFill>
                <a:latin typeface="Arial"/>
              </a:rPr>
              <a:t>гг</a:t>
            </a:r>
            <a:r>
              <a:rPr lang="ru-RU" sz="1600" b="1" dirty="0">
                <a:solidFill>
                  <a:srgbClr val="1A0AEC"/>
                </a:solidFill>
                <a:latin typeface="Arial"/>
              </a:rPr>
              <a:t> – уже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1A0AEC"/>
                </a:solidFill>
                <a:latin typeface="Arial"/>
              </a:rPr>
              <a:t>экзабайты данных в год!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1A0AEC"/>
                </a:solidFill>
                <a:latin typeface="Arial"/>
              </a:rPr>
              <a:t>Детекторы LHC-экспериментов выдают данные со скоростью около 1 петабайт/ сек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47530" y="4119848"/>
            <a:ext cx="3776589" cy="307766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  <a:latin typeface="Arial"/>
              </a:rPr>
              <a:t>Один из 4-х 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LHC </a:t>
            </a:r>
            <a:r>
              <a:rPr lang="ru-RU" sz="1400" b="1" dirty="0">
                <a:solidFill>
                  <a:srgbClr val="000000"/>
                </a:solidFill>
                <a:latin typeface="Arial"/>
              </a:rPr>
              <a:t>экспериментов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-</a:t>
            </a:r>
            <a:r>
              <a:rPr lang="ru-RU" sz="1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ATLAS</a:t>
            </a:r>
            <a:endParaRPr lang="ru-RU" sz="1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33961" y="2770684"/>
            <a:ext cx="4244799" cy="52321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  <a:latin typeface="Arial"/>
              </a:rPr>
              <a:t>Схема процесса обработки данных эксперимента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71166" y="2407877"/>
            <a:ext cx="1607592" cy="292378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>
                <a:solidFill>
                  <a:srgbClr val="FF0000"/>
                </a:solidFill>
                <a:latin typeface="Arial"/>
              </a:rPr>
              <a:t>петабайты за год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70296" y="1752298"/>
            <a:ext cx="1928311" cy="1018386"/>
          </a:xfrm>
          <a:prstGeom prst="roundRect">
            <a:avLst/>
          </a:prstGeom>
          <a:noFill/>
          <a:ln>
            <a:solidFill>
              <a:srgbClr val="FF0000">
                <a:alpha val="6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5159897" y="2741071"/>
            <a:ext cx="1955615" cy="1861259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Дата 12">
            <a:extLst>
              <a:ext uri="{FF2B5EF4-FFF2-40B4-BE49-F238E27FC236}">
                <a16:creationId xmlns:a16="http://schemas.microsoft.com/office/drawing/2014/main" id="{12EE7452-B2E1-4876-88FA-1164E26EF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206D4-6C7B-4C82-959A-A70DAAD23C53}" type="datetime1">
              <a:rPr lang="ru-RU" altLang="ru-RU" smtClean="0">
                <a:solidFill>
                  <a:srgbClr val="000000"/>
                </a:solidFill>
              </a:rPr>
              <a:t>22.09.2021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5" name="Нижний колонтитул 14">
            <a:extLst>
              <a:ext uri="{FF2B5EF4-FFF2-40B4-BE49-F238E27FC236}">
                <a16:creationId xmlns:a16="http://schemas.microsoft.com/office/drawing/2014/main" id="{10583C60-8020-4434-B1C0-E7B8CDFA1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60773" y="6424152"/>
            <a:ext cx="4210814" cy="323409"/>
          </a:xfrm>
        </p:spPr>
        <p:txBody>
          <a:bodyPr/>
          <a:lstStyle/>
          <a:p>
            <a:r>
              <a:rPr lang="ru-RU" altLang="ru-RU" dirty="0" err="1">
                <a:solidFill>
                  <a:srgbClr val="000000"/>
                </a:solidFill>
              </a:rPr>
              <a:t>Ососков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  <a:r>
              <a:rPr lang="ru-RU" altLang="ru-RU" dirty="0" err="1">
                <a:solidFill>
                  <a:srgbClr val="000000"/>
                </a:solidFill>
              </a:rPr>
              <a:t>Нейросетевой</a:t>
            </a:r>
            <a:r>
              <a:rPr lang="ru-RU" altLang="ru-RU" dirty="0">
                <a:solidFill>
                  <a:srgbClr val="000000"/>
                </a:solidFill>
              </a:rPr>
              <a:t> подход для задач ФВЭ</a:t>
            </a:r>
          </a:p>
        </p:txBody>
      </p:sp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96FE32F8-51BA-4BE0-8BF0-1C4BF20F0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AFD3-ADF8-4CB5-861F-836CE80AE41C}" type="slidenum">
              <a:rPr lang="ru-RU" altLang="ru-RU" smtClean="0">
                <a:solidFill>
                  <a:srgbClr val="000000"/>
                </a:solidFill>
              </a:rPr>
              <a:pPr/>
              <a:t>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193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257" y="3581398"/>
            <a:ext cx="48768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657" y="2450459"/>
            <a:ext cx="1945578" cy="126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1A0AEC"/>
                </a:solidFill>
              </a:rPr>
              <a:t>Хранение и обработка данных - ключевая проблема и для других физических центров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5757" y="989056"/>
            <a:ext cx="4716016" cy="129614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000" b="1" u="sng" dirty="0">
                <a:solidFill>
                  <a:srgbClr val="C00000"/>
                </a:solidFill>
              </a:rPr>
              <a:t>SKA- Square Kilometer Array</a:t>
            </a:r>
            <a:r>
              <a:rPr lang="ru-RU" sz="2000" b="1" dirty="0"/>
              <a:t> –  Квадратный километр, занятый</a:t>
            </a:r>
            <a:r>
              <a:rPr lang="en-US" sz="2000" b="1" dirty="0"/>
              <a:t> </a:t>
            </a:r>
            <a:r>
              <a:rPr lang="ru-RU" sz="2000" b="1" dirty="0"/>
              <a:t>радиотелескопами в Южной Африке, будет выдавать</a:t>
            </a:r>
            <a:r>
              <a:rPr lang="en-US" sz="2000" b="1" dirty="0"/>
              <a:t> ~ </a:t>
            </a:r>
            <a:r>
              <a:rPr lang="en-US" sz="2000" b="1" dirty="0">
                <a:solidFill>
                  <a:srgbClr val="FF0000"/>
                </a:solidFill>
              </a:rPr>
              <a:t>20 </a:t>
            </a:r>
            <a:r>
              <a:rPr lang="ru-RU" sz="2000" b="1" dirty="0">
                <a:solidFill>
                  <a:srgbClr val="FF0000"/>
                </a:solidFill>
              </a:rPr>
              <a:t>экзабайт в год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7" y="1199262"/>
            <a:ext cx="4341475" cy="195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60107" y="2276873"/>
            <a:ext cx="3239750" cy="492432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A0AEC"/>
                </a:solidFill>
                <a:latin typeface="Arial"/>
              </a:rPr>
              <a:t> </a:t>
            </a:r>
            <a:r>
              <a:rPr lang="ru-RU" sz="2600" b="1" u="sng" dirty="0" err="1">
                <a:solidFill>
                  <a:srgbClr val="1A0AEC"/>
                </a:solidFill>
                <a:latin typeface="Arial"/>
              </a:rPr>
              <a:t>Мегапроект</a:t>
            </a:r>
            <a:r>
              <a:rPr lang="ru-RU" sz="2600" b="1" u="sng" dirty="0">
                <a:solidFill>
                  <a:srgbClr val="1A0AEC"/>
                </a:solidFill>
                <a:latin typeface="Arial"/>
              </a:rPr>
              <a:t> </a:t>
            </a:r>
            <a:r>
              <a:rPr lang="en-US" sz="2600" b="1" u="sng" dirty="0">
                <a:solidFill>
                  <a:srgbClr val="1A0AEC"/>
                </a:solidFill>
                <a:latin typeface="Arial"/>
              </a:rPr>
              <a:t>NICA</a:t>
            </a:r>
            <a:endParaRPr lang="ru-RU" sz="2600" b="1" u="sng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99973" y="6131388"/>
            <a:ext cx="4968552" cy="523210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  <a:latin typeface="Arial"/>
              </a:rPr>
              <a:t>Схема комплекса  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NICA  </a:t>
            </a:r>
            <a:r>
              <a:rPr lang="ru-RU" sz="1400" b="1" dirty="0">
                <a:solidFill>
                  <a:srgbClr val="000000"/>
                </a:solidFill>
                <a:latin typeface="Arial"/>
              </a:rPr>
              <a:t>с экспериментами 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MPD, SPD, BM@N</a:t>
            </a:r>
            <a:endParaRPr lang="ru-RU" sz="1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10980" y="2781947"/>
            <a:ext cx="2525093" cy="738654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C00000"/>
                </a:solidFill>
                <a:latin typeface="Arial"/>
              </a:rPr>
              <a:t>Эксперимент </a:t>
            </a:r>
            <a:r>
              <a:rPr lang="en-US" sz="1400" b="1" dirty="0">
                <a:solidFill>
                  <a:srgbClr val="C00000"/>
                </a:solidFill>
                <a:latin typeface="Arial"/>
              </a:rPr>
              <a:t>BM@N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err="1">
                <a:solidFill>
                  <a:srgbClr val="C00000"/>
                </a:solidFill>
                <a:latin typeface="Arial"/>
              </a:rPr>
              <a:t>Стриповый</a:t>
            </a:r>
            <a:r>
              <a:rPr lang="ru-RU" sz="1400" b="1" dirty="0">
                <a:solidFill>
                  <a:srgbClr val="C00000"/>
                </a:solidFill>
                <a:latin typeface="Arial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Arial"/>
              </a:rPr>
              <a:t>GEM</a:t>
            </a:r>
            <a:r>
              <a:rPr lang="ru-RU" sz="1400" b="1" dirty="0">
                <a:solidFill>
                  <a:srgbClr val="C00000"/>
                </a:solidFill>
                <a:latin typeface="Arial"/>
              </a:rPr>
              <a:t>-детектор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C00000"/>
                </a:solidFill>
                <a:latin typeface="Arial"/>
              </a:rPr>
              <a:t>внутри магнита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6359498" y="3167494"/>
            <a:ext cx="4210127" cy="123110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91429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212121"/>
                </a:solidFill>
                <a:latin typeface="Arial"/>
                <a:cs typeface="Arial" panose="020B0604020202020204" pitchFamily="34" charset="0"/>
              </a:rPr>
              <a:t>Прогноз производительности NICA </a:t>
            </a:r>
          </a:p>
          <a:p>
            <a:pPr defTabSz="91429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212121"/>
                </a:solidFill>
                <a:latin typeface="Arial"/>
                <a:cs typeface="Arial" panose="020B0604020202020204" pitchFamily="34" charset="0"/>
              </a:rPr>
              <a:t>Скорость передачи данных 4,7 ГБ / сек  </a:t>
            </a:r>
          </a:p>
          <a:p>
            <a:pPr defTabSz="91429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212121"/>
                </a:solidFill>
                <a:latin typeface="Arial"/>
                <a:cs typeface="Arial" panose="020B0604020202020204" pitchFamily="34" charset="0"/>
              </a:rPr>
              <a:t>19 миллиардов событий в год, что после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212121"/>
                </a:solidFill>
                <a:latin typeface="Arial"/>
                <a:cs typeface="Arial" panose="020B0604020202020204" pitchFamily="34" charset="0"/>
              </a:rPr>
              <a:t>после обработки и анализа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212121"/>
                </a:solidFill>
                <a:latin typeface="Arial"/>
                <a:cs typeface="Arial" panose="020B0604020202020204" pitchFamily="34" charset="0"/>
              </a:rPr>
              <a:t>даёт для хранения - </a:t>
            </a:r>
            <a:r>
              <a:rPr lang="ru-RU" altLang="ru-RU" sz="1600" b="1" dirty="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8.4  PB в год</a:t>
            </a:r>
          </a:p>
        </p:txBody>
      </p:sp>
      <p:sp>
        <p:nvSpPr>
          <p:cNvPr id="9" name="Flowchart: Data 12">
            <a:extLst>
              <a:ext uri="{FF2B5EF4-FFF2-40B4-BE49-F238E27FC236}">
                <a16:creationId xmlns:a16="http://schemas.microsoft.com/office/drawing/2014/main" id="{8D8E34A4-8163-4150-AD62-35BBF27C2DD0}"/>
              </a:ext>
            </a:extLst>
          </p:cNvPr>
          <p:cNvSpPr/>
          <p:nvPr/>
        </p:nvSpPr>
        <p:spPr>
          <a:xfrm rot="4511855">
            <a:off x="1619137" y="3673582"/>
            <a:ext cx="1491236" cy="1279466"/>
          </a:xfrm>
          <a:prstGeom prst="flowChartInputOutpu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4" name="Рисунок 13" descr="F:\Work\Conferences\2015\MMCP-2015\доклад с Мерцем\MPD general view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042" y="5013178"/>
            <a:ext cx="1208457" cy="11632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5034171" y="4988025"/>
            <a:ext cx="1325326" cy="1188367"/>
          </a:xfrm>
          <a:prstGeom prst="round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Flowchart: Data 12">
            <a:extLst>
              <a:ext uri="{FF2B5EF4-FFF2-40B4-BE49-F238E27FC236}">
                <a16:creationId xmlns:a16="http://schemas.microsoft.com/office/drawing/2014/main" id="{8D8E34A4-8163-4150-AD62-35BBF27C2DD0}"/>
              </a:ext>
            </a:extLst>
          </p:cNvPr>
          <p:cNvSpPr/>
          <p:nvPr/>
        </p:nvSpPr>
        <p:spPr>
          <a:xfrm rot="4511855">
            <a:off x="5072786" y="4334882"/>
            <a:ext cx="729513" cy="641653"/>
          </a:xfrm>
          <a:prstGeom prst="flowChartInputOutpu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971" y="4398601"/>
            <a:ext cx="2649594" cy="189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68525" y="4508628"/>
            <a:ext cx="1640474" cy="2176992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C00000"/>
                </a:solidFill>
                <a:latin typeface="Arial"/>
              </a:rPr>
              <a:t>Трековый детектор  </a:t>
            </a:r>
            <a:r>
              <a:rPr lang="en-US" sz="1200" b="1" dirty="0">
                <a:solidFill>
                  <a:srgbClr val="C00000"/>
                </a:solidFill>
                <a:latin typeface="Arial"/>
              </a:rPr>
              <a:t>TPC </a:t>
            </a:r>
            <a:r>
              <a:rPr lang="ru-RU" sz="1200" b="1" dirty="0">
                <a:solidFill>
                  <a:srgbClr val="C00000"/>
                </a:solidFill>
                <a:latin typeface="Arial"/>
              </a:rPr>
              <a:t>внутри магнита </a:t>
            </a:r>
            <a:r>
              <a:rPr lang="en-US" sz="1200" b="1" dirty="0">
                <a:solidFill>
                  <a:srgbClr val="C00000"/>
                </a:solidFill>
                <a:latin typeface="Arial"/>
              </a:rPr>
              <a:t>MPD</a:t>
            </a:r>
            <a:r>
              <a:rPr lang="ru-RU" sz="1200" b="1" dirty="0">
                <a:solidFill>
                  <a:srgbClr val="C00000"/>
                </a:solidFill>
                <a:latin typeface="Arial"/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C00000"/>
                </a:solidFill>
                <a:latin typeface="Arial"/>
              </a:rPr>
              <a:t>Показано смоделированное событие от взаимодействия ионов золота, порождающее тысячи треков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7021563" y="5098288"/>
            <a:ext cx="978408" cy="15389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904892" y="6574836"/>
            <a:ext cx="2133600" cy="280119"/>
          </a:xfrm>
        </p:spPr>
        <p:txBody>
          <a:bodyPr/>
          <a:lstStyle/>
          <a:p>
            <a:fld id="{5F9E351B-19D2-4B24-AA6C-AE3FF86E63A7}" type="datetime1">
              <a:rPr lang="ru-RU" smtClean="0">
                <a:solidFill>
                  <a:srgbClr val="000000"/>
                </a:solidFill>
                <a:latin typeface="Arial"/>
              </a:rPr>
              <a:t>22.09.2021</a:t>
            </a:fld>
            <a:endParaRPr lang="ru-RU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3745449" y="6564204"/>
            <a:ext cx="4254521" cy="280119"/>
          </a:xfrm>
        </p:spPr>
        <p:txBody>
          <a:bodyPr/>
          <a:lstStyle/>
          <a:p>
            <a:r>
              <a:rPr lang="ru-RU" dirty="0" err="1">
                <a:solidFill>
                  <a:srgbClr val="000000"/>
                </a:solidFill>
                <a:latin typeface="Arial"/>
              </a:rPr>
              <a:t>Ососков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Нейросетевой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подход для задач ФВЭ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395130" y="6447622"/>
            <a:ext cx="2133600" cy="280119"/>
          </a:xfrm>
        </p:spPr>
        <p:txBody>
          <a:bodyPr/>
          <a:lstStyle/>
          <a:p>
            <a:fld id="{24A25408-F686-4A7E-994C-6122F40E26F6}" type="slidenum">
              <a:rPr lang="ru-RU">
                <a:solidFill>
                  <a:srgbClr val="000000"/>
                </a:solidFill>
                <a:latin typeface="Arial"/>
              </a:rPr>
              <a:pPr/>
              <a:t>3</a:t>
            </a:fld>
            <a:endParaRPr lang="ru-RU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6861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54BC1-6DB3-49B2-8422-BFFBBA88F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0800F-B77A-46E3-9D3B-D451FA15CC8D}" type="datetime1">
              <a:rPr lang="ru-RU" smtClean="0"/>
              <a:t>22.09.2021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FBE27-15A8-4CCC-996E-D43B3F930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417247"/>
            <a:ext cx="4572000" cy="304227"/>
          </a:xfrm>
        </p:spPr>
        <p:txBody>
          <a:bodyPr/>
          <a:lstStyle/>
          <a:p>
            <a:r>
              <a:rPr lang="ru-RU" dirty="0" err="1"/>
              <a:t>Ососков</a:t>
            </a:r>
            <a:r>
              <a:rPr lang="ru-RU" dirty="0"/>
              <a:t> </a:t>
            </a:r>
            <a:r>
              <a:rPr lang="ru-RU" dirty="0" err="1"/>
              <a:t>Нейросетевой</a:t>
            </a:r>
            <a:r>
              <a:rPr lang="ru-RU" dirty="0"/>
              <a:t> подход для задач ФВЭ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F260F2-B88C-45A5-8D65-0E7451B2D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72A3-13CF-431B-894F-0BC34875084D}" type="slidenum">
              <a:rPr lang="ru-RU" smtClean="0"/>
              <a:t>4</a:t>
            </a:fld>
            <a:endParaRPr lang="ru-RU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2C40FEBC-E07B-453E-A39A-43F852577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36521"/>
            <a:ext cx="7886700" cy="64203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NICA-MPD-SPD-BM@N</a:t>
            </a:r>
            <a:endParaRPr lang="ru-RU" dirty="0"/>
          </a:p>
        </p:txBody>
      </p:sp>
      <p:pic>
        <p:nvPicPr>
          <p:cNvPr id="18" name="Picture 2" descr="http://nica.jinr.ru/images/content/complex.png">
            <a:extLst>
              <a:ext uri="{FF2B5EF4-FFF2-40B4-BE49-F238E27FC236}">
                <a16:creationId xmlns:a16="http://schemas.microsoft.com/office/drawing/2014/main" id="{37FB6EC4-9DEF-4464-B686-0A31754C42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" r="1060" b="3762"/>
          <a:stretch/>
        </p:blipFill>
        <p:spPr bwMode="auto">
          <a:xfrm>
            <a:off x="2445850" y="778571"/>
            <a:ext cx="7300304" cy="486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бъект 2">
            <a:extLst>
              <a:ext uri="{FF2B5EF4-FFF2-40B4-BE49-F238E27FC236}">
                <a16:creationId xmlns:a16="http://schemas.microsoft.com/office/drawing/2014/main" id="{3A3F111E-F3B9-47BB-8B9B-71DF98C17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528" y="5805277"/>
            <a:ext cx="8568952" cy="27637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dirty="0"/>
              <a:t>Общая схема ускорительного комплекса </a:t>
            </a:r>
            <a:r>
              <a:rPr lang="en-US" sz="1600" b="1" dirty="0"/>
              <a:t>NICA </a:t>
            </a:r>
            <a:r>
              <a:rPr lang="ru-RU" sz="1600" b="1" dirty="0"/>
              <a:t> с экспериментами </a:t>
            </a:r>
            <a:r>
              <a:rPr lang="en-US" sz="1600" b="1" dirty="0"/>
              <a:t>MPD, SPD, BM@N</a:t>
            </a:r>
            <a:endParaRPr lang="ru-RU" sz="16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3C3B54-AB37-4BCC-9082-F33A31AFA396}"/>
              </a:ext>
            </a:extLst>
          </p:cNvPr>
          <p:cNvSpPr/>
          <p:nvPr/>
        </p:nvSpPr>
        <p:spPr>
          <a:xfrm rot="16200000">
            <a:off x="2895995" y="1552474"/>
            <a:ext cx="2092544" cy="2088356"/>
          </a:xfrm>
          <a:custGeom>
            <a:avLst/>
            <a:gdLst>
              <a:gd name="connsiteX0" fmla="*/ 0 w 2013029"/>
              <a:gd name="connsiteY0" fmla="*/ 0 h 2307395"/>
              <a:gd name="connsiteX1" fmla="*/ 2013029 w 2013029"/>
              <a:gd name="connsiteY1" fmla="*/ 0 h 2307395"/>
              <a:gd name="connsiteX2" fmla="*/ 2013029 w 2013029"/>
              <a:gd name="connsiteY2" fmla="*/ 2307395 h 2307395"/>
              <a:gd name="connsiteX3" fmla="*/ 0 w 2013029"/>
              <a:gd name="connsiteY3" fmla="*/ 2307395 h 2307395"/>
              <a:gd name="connsiteX4" fmla="*/ 0 w 2013029"/>
              <a:gd name="connsiteY4" fmla="*/ 0 h 2307395"/>
              <a:gd name="connsiteX0" fmla="*/ 0 w 2052785"/>
              <a:gd name="connsiteY0" fmla="*/ 0 h 2307395"/>
              <a:gd name="connsiteX1" fmla="*/ 2013029 w 2052785"/>
              <a:gd name="connsiteY1" fmla="*/ 0 h 2307395"/>
              <a:gd name="connsiteX2" fmla="*/ 2052785 w 2052785"/>
              <a:gd name="connsiteY2" fmla="*/ 1644786 h 2307395"/>
              <a:gd name="connsiteX3" fmla="*/ 0 w 2052785"/>
              <a:gd name="connsiteY3" fmla="*/ 2307395 h 2307395"/>
              <a:gd name="connsiteX4" fmla="*/ 0 w 2052785"/>
              <a:gd name="connsiteY4" fmla="*/ 0 h 2307395"/>
              <a:gd name="connsiteX0" fmla="*/ 0 w 2052785"/>
              <a:gd name="connsiteY0" fmla="*/ 0 h 2784473"/>
              <a:gd name="connsiteX1" fmla="*/ 2013029 w 2052785"/>
              <a:gd name="connsiteY1" fmla="*/ 0 h 2784473"/>
              <a:gd name="connsiteX2" fmla="*/ 2052785 w 2052785"/>
              <a:gd name="connsiteY2" fmla="*/ 1644786 h 2784473"/>
              <a:gd name="connsiteX3" fmla="*/ 675861 w 2052785"/>
              <a:gd name="connsiteY3" fmla="*/ 2784473 h 2784473"/>
              <a:gd name="connsiteX4" fmla="*/ 0 w 2052785"/>
              <a:gd name="connsiteY4" fmla="*/ 0 h 2784473"/>
              <a:gd name="connsiteX0" fmla="*/ 0 w 2052785"/>
              <a:gd name="connsiteY0" fmla="*/ 92766 h 2877239"/>
              <a:gd name="connsiteX1" fmla="*/ 1522698 w 2052785"/>
              <a:gd name="connsiteY1" fmla="*/ 0 h 2877239"/>
              <a:gd name="connsiteX2" fmla="*/ 2052785 w 2052785"/>
              <a:gd name="connsiteY2" fmla="*/ 1737552 h 2877239"/>
              <a:gd name="connsiteX3" fmla="*/ 675861 w 2052785"/>
              <a:gd name="connsiteY3" fmla="*/ 2877239 h 2877239"/>
              <a:gd name="connsiteX4" fmla="*/ 0 w 2052785"/>
              <a:gd name="connsiteY4" fmla="*/ 92766 h 2877239"/>
              <a:gd name="connsiteX0" fmla="*/ 0 w 2026281"/>
              <a:gd name="connsiteY0" fmla="*/ 940905 h 2877239"/>
              <a:gd name="connsiteX1" fmla="*/ 1496194 w 2026281"/>
              <a:gd name="connsiteY1" fmla="*/ 0 h 2877239"/>
              <a:gd name="connsiteX2" fmla="*/ 2026281 w 2026281"/>
              <a:gd name="connsiteY2" fmla="*/ 1737552 h 2877239"/>
              <a:gd name="connsiteX3" fmla="*/ 649357 w 2026281"/>
              <a:gd name="connsiteY3" fmla="*/ 2877239 h 2877239"/>
              <a:gd name="connsiteX4" fmla="*/ 0 w 2026281"/>
              <a:gd name="connsiteY4" fmla="*/ 940905 h 2877239"/>
              <a:gd name="connsiteX0" fmla="*/ 0 w 2026281"/>
              <a:gd name="connsiteY0" fmla="*/ 940905 h 2704961"/>
              <a:gd name="connsiteX1" fmla="*/ 1496194 w 2026281"/>
              <a:gd name="connsiteY1" fmla="*/ 0 h 2704961"/>
              <a:gd name="connsiteX2" fmla="*/ 2026281 w 2026281"/>
              <a:gd name="connsiteY2" fmla="*/ 1737552 h 2704961"/>
              <a:gd name="connsiteX3" fmla="*/ 689113 w 2026281"/>
              <a:gd name="connsiteY3" fmla="*/ 2704961 h 2704961"/>
              <a:gd name="connsiteX4" fmla="*/ 0 w 2026281"/>
              <a:gd name="connsiteY4" fmla="*/ 940905 h 2704961"/>
              <a:gd name="connsiteX0" fmla="*/ 0 w 2026281"/>
              <a:gd name="connsiteY0" fmla="*/ 1020418 h 2784474"/>
              <a:gd name="connsiteX1" fmla="*/ 1416681 w 2026281"/>
              <a:gd name="connsiteY1" fmla="*/ 0 h 2784474"/>
              <a:gd name="connsiteX2" fmla="*/ 2026281 w 2026281"/>
              <a:gd name="connsiteY2" fmla="*/ 1817065 h 2784474"/>
              <a:gd name="connsiteX3" fmla="*/ 689113 w 2026281"/>
              <a:gd name="connsiteY3" fmla="*/ 2784474 h 2784474"/>
              <a:gd name="connsiteX4" fmla="*/ 0 w 2026281"/>
              <a:gd name="connsiteY4" fmla="*/ 1020418 h 2784474"/>
              <a:gd name="connsiteX0" fmla="*/ 0 w 2092544"/>
              <a:gd name="connsiteY0" fmla="*/ 1020418 h 2784474"/>
              <a:gd name="connsiteX1" fmla="*/ 1416681 w 2092544"/>
              <a:gd name="connsiteY1" fmla="*/ 0 h 2784474"/>
              <a:gd name="connsiteX2" fmla="*/ 2092544 w 2092544"/>
              <a:gd name="connsiteY2" fmla="*/ 1724303 h 2784474"/>
              <a:gd name="connsiteX3" fmla="*/ 689113 w 2092544"/>
              <a:gd name="connsiteY3" fmla="*/ 2784474 h 2784474"/>
              <a:gd name="connsiteX4" fmla="*/ 0 w 2092544"/>
              <a:gd name="connsiteY4" fmla="*/ 1020418 h 2784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2544" h="2784474">
                <a:moveTo>
                  <a:pt x="0" y="1020418"/>
                </a:moveTo>
                <a:lnTo>
                  <a:pt x="1416681" y="0"/>
                </a:lnTo>
                <a:lnTo>
                  <a:pt x="2092544" y="1724303"/>
                </a:lnTo>
                <a:lnTo>
                  <a:pt x="689113" y="2784474"/>
                </a:lnTo>
                <a:lnTo>
                  <a:pt x="0" y="1020418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D507D624-F1B5-4B25-A4B2-C0BE53B697C6}"/>
              </a:ext>
            </a:extLst>
          </p:cNvPr>
          <p:cNvSpPr/>
          <p:nvPr/>
        </p:nvSpPr>
        <p:spPr>
          <a:xfrm>
            <a:off x="1971261" y="2822531"/>
            <a:ext cx="1100403" cy="664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8E00F2-3C98-4C1A-9FBC-5494DC45C80E}"/>
              </a:ext>
            </a:extLst>
          </p:cNvPr>
          <p:cNvSpPr txBox="1"/>
          <p:nvPr/>
        </p:nvSpPr>
        <p:spPr>
          <a:xfrm>
            <a:off x="1279677" y="2402959"/>
            <a:ext cx="1745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We are here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368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54BC1-6DB3-49B2-8422-BFFBBA88F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85EE-14F3-42F3-85B3-1DD016327FAE}" type="datetime1">
              <a:rPr lang="ru-RU" smtClean="0"/>
              <a:t>22.09.2021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FBE27-15A8-4CCC-996E-D43B3F930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599" y="6245225"/>
            <a:ext cx="4357041" cy="476250"/>
          </a:xfrm>
        </p:spPr>
        <p:txBody>
          <a:bodyPr/>
          <a:lstStyle/>
          <a:p>
            <a:r>
              <a:rPr lang="ru-RU" dirty="0" err="1"/>
              <a:t>Ососков</a:t>
            </a:r>
            <a:r>
              <a:rPr lang="ru-RU" dirty="0"/>
              <a:t> </a:t>
            </a:r>
            <a:r>
              <a:rPr lang="ru-RU" dirty="0" err="1"/>
              <a:t>Нейросетевой</a:t>
            </a:r>
            <a:r>
              <a:rPr lang="ru-RU" dirty="0"/>
              <a:t> подход для задач ФВЭ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F260F2-B88C-45A5-8D65-0E7451B2D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72A3-13CF-431B-894F-0BC34875084D}" type="slidenum">
              <a:rPr lang="ru-RU" smtClean="0"/>
              <a:t>5</a:t>
            </a:fld>
            <a:endParaRPr lang="ru-RU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2C40FEBC-E07B-453E-A39A-43F852577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0"/>
            <a:ext cx="7886700" cy="6420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B</a:t>
            </a:r>
            <a:r>
              <a:rPr lang="en-US" sz="3600" b="1" dirty="0">
                <a:solidFill>
                  <a:srgbClr val="0000FF"/>
                </a:solidFill>
              </a:rPr>
              <a:t>aryonic </a:t>
            </a:r>
            <a:r>
              <a:rPr lang="en-US" sz="3600" b="1" dirty="0">
                <a:solidFill>
                  <a:srgbClr val="FF0000"/>
                </a:solidFill>
              </a:rPr>
              <a:t>M</a:t>
            </a:r>
            <a:r>
              <a:rPr lang="en-US" sz="3600" b="1" dirty="0">
                <a:solidFill>
                  <a:srgbClr val="0000FF"/>
                </a:solidFill>
              </a:rPr>
              <a:t>atter at </a:t>
            </a:r>
            <a:r>
              <a:rPr lang="en-US" sz="3600" b="1" dirty="0" err="1">
                <a:solidFill>
                  <a:srgbClr val="FF0000"/>
                </a:solidFill>
              </a:rPr>
              <a:t>N</a:t>
            </a:r>
            <a:r>
              <a:rPr lang="en-US" sz="3600" b="1" dirty="0" err="1">
                <a:solidFill>
                  <a:srgbClr val="0000FF"/>
                </a:solidFill>
              </a:rPr>
              <a:t>uclotron</a:t>
            </a:r>
            <a:r>
              <a:rPr lang="en-US" sz="3600" b="1" dirty="0">
                <a:solidFill>
                  <a:srgbClr val="0000FF"/>
                </a:solidFill>
              </a:rPr>
              <a:t> (BM@N)</a:t>
            </a:r>
            <a:endParaRPr lang="ru-RU" sz="3600" dirty="0"/>
          </a:p>
        </p:txBody>
      </p:sp>
      <p:sp>
        <p:nvSpPr>
          <p:cNvPr id="11" name="Прямоугольник 7">
            <a:extLst>
              <a:ext uri="{FF2B5EF4-FFF2-40B4-BE49-F238E27FC236}">
                <a16:creationId xmlns:a16="http://schemas.microsoft.com/office/drawing/2014/main" id="{EC3BBA37-83C3-437F-A171-3817B00414F5}"/>
              </a:ext>
            </a:extLst>
          </p:cNvPr>
          <p:cNvSpPr/>
          <p:nvPr/>
        </p:nvSpPr>
        <p:spPr>
          <a:xfrm>
            <a:off x="0" y="506627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Рассмотрим эксперимент с фиксированной мишенью </a:t>
            </a:r>
            <a:r>
              <a:rPr lang="en-US" dirty="0"/>
              <a:t>BM@N</a:t>
            </a:r>
            <a:r>
              <a:rPr lang="ru-RU" dirty="0"/>
              <a:t>, в</a:t>
            </a:r>
            <a:r>
              <a:rPr lang="en-US" dirty="0"/>
              <a:t> </a:t>
            </a:r>
            <a:r>
              <a:rPr lang="ru-RU" dirty="0"/>
              <a:t>котором одно событие (</a:t>
            </a:r>
            <a:r>
              <a:rPr lang="en-US" dirty="0" err="1"/>
              <a:t>Au+Au</a:t>
            </a:r>
            <a:r>
              <a:rPr lang="en-US" dirty="0"/>
              <a:t>) </a:t>
            </a:r>
            <a:r>
              <a:rPr lang="ru-RU" dirty="0"/>
              <a:t>порождает</a:t>
            </a:r>
            <a:r>
              <a:rPr lang="en-US" dirty="0"/>
              <a:t> </a:t>
            </a:r>
            <a:r>
              <a:rPr lang="ru-RU" dirty="0"/>
              <a:t>тысячи треков, регистрируемых </a:t>
            </a:r>
            <a:r>
              <a:rPr lang="ru-RU" dirty="0" err="1"/>
              <a:t>стриповыми</a:t>
            </a:r>
            <a:r>
              <a:rPr lang="ru-RU" dirty="0"/>
              <a:t> детекторами. Пролетающая частица активирует близкие </a:t>
            </a:r>
            <a:r>
              <a:rPr lang="ru-RU" dirty="0" err="1"/>
              <a:t>стрипы</a:t>
            </a:r>
            <a:r>
              <a:rPr lang="ru-RU" dirty="0"/>
              <a:t>, определяя одну координату, для получения второй нужна вторая </a:t>
            </a:r>
            <a:r>
              <a:rPr lang="ru-RU" dirty="0" err="1"/>
              <a:t>стриповая</a:t>
            </a:r>
            <a:r>
              <a:rPr lang="ru-RU" dirty="0"/>
              <a:t> плоскость соответствующей камеры </a:t>
            </a:r>
            <a:r>
              <a:rPr lang="en-US" dirty="0"/>
              <a:t>GEM</a:t>
            </a:r>
            <a:r>
              <a:rPr lang="ru-RU" dirty="0"/>
              <a:t> детектора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64" y="1787974"/>
            <a:ext cx="4357041" cy="248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4349337"/>
            <a:ext cx="30480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274" y="3390224"/>
            <a:ext cx="3455499" cy="223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2700" y="564098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/>
              <a:t>Двумерная схема панели </a:t>
            </a:r>
            <a:r>
              <a:rPr lang="en-US" sz="1400" b="1" dirty="0"/>
              <a:t>GEM</a:t>
            </a:r>
            <a:r>
              <a:rPr lang="ru-RU" sz="1400" b="1" dirty="0"/>
              <a:t> детектора. Видно, что стрипы пересекаются под малым углом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142099" y="5733015"/>
            <a:ext cx="40358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prstClr val="black"/>
                </a:solidFill>
                <a:latin typeface="Arial" charset="0"/>
              </a:rPr>
              <a:t>лавины электронов и </a:t>
            </a:r>
            <a:r>
              <a:rPr lang="ru-RU" sz="1200" b="1" dirty="0" err="1">
                <a:solidFill>
                  <a:prstClr val="black"/>
                </a:solidFill>
                <a:latin typeface="Arial" charset="0"/>
              </a:rPr>
              <a:t>стриповые</a:t>
            </a:r>
            <a:r>
              <a:rPr lang="ru-RU" sz="1200" b="1" dirty="0">
                <a:solidFill>
                  <a:prstClr val="black"/>
                </a:solidFill>
                <a:latin typeface="Arial" charset="0"/>
              </a:rPr>
              <a:t> кластеры </a:t>
            </a:r>
          </a:p>
        </p:txBody>
      </p:sp>
      <p:grpSp>
        <p:nvGrpSpPr>
          <p:cNvPr id="13" name="Group 10">
            <a:extLst>
              <a:ext uri="{FF2B5EF4-FFF2-40B4-BE49-F238E27FC236}">
                <a16:creationId xmlns:a16="http://schemas.microsoft.com/office/drawing/2014/main" id="{C6B66A1B-DE1F-CF4C-85BE-630CFE974273}"/>
              </a:ext>
            </a:extLst>
          </p:cNvPr>
          <p:cNvGrpSpPr/>
          <p:nvPr/>
        </p:nvGrpSpPr>
        <p:grpSpPr>
          <a:xfrm>
            <a:off x="5462855" y="1475608"/>
            <a:ext cx="3512763" cy="1953391"/>
            <a:chOff x="10114958" y="3968202"/>
            <a:chExt cx="4814027" cy="3157665"/>
          </a:xfrm>
        </p:grpSpPr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655B75C5-9D2B-3241-BEC9-043E80218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14958" y="3968202"/>
              <a:ext cx="4814027" cy="286421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2C809E5-2ECB-B743-879C-F7573DD3D144}"/>
                </a:ext>
              </a:extLst>
            </p:cNvPr>
            <p:cNvSpPr txBox="1"/>
            <p:nvPr/>
          </p:nvSpPr>
          <p:spPr>
            <a:xfrm>
              <a:off x="10308471" y="6702973"/>
              <a:ext cx="4110685" cy="4228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100" b="1" dirty="0">
                  <a:solidFill>
                    <a:srgbClr val="000000"/>
                  </a:solidFill>
                </a:rPr>
                <a:t>Вид модельного </a:t>
              </a:r>
              <a:r>
                <a:rPr lang="en-US" sz="1100" b="1" dirty="0" err="1">
                  <a:solidFill>
                    <a:srgbClr val="000000"/>
                  </a:solidFill>
                </a:rPr>
                <a:t>Au+Au</a:t>
              </a:r>
              <a:r>
                <a:rPr lang="en-US" sz="1100" b="1" dirty="0">
                  <a:solidFill>
                    <a:srgbClr val="000000"/>
                  </a:solidFill>
                </a:rPr>
                <a:t> </a:t>
              </a:r>
              <a:r>
                <a:rPr lang="ru-RU" sz="1100" b="1" dirty="0">
                  <a:solidFill>
                    <a:srgbClr val="000000"/>
                  </a:solidFill>
                </a:rPr>
                <a:t>события </a:t>
              </a:r>
              <a:r>
                <a:rPr lang="en-US" sz="1100" b="1" dirty="0">
                  <a:solidFill>
                    <a:srgbClr val="000000"/>
                  </a:solidFill>
                </a:rPr>
                <a:t>BM@N</a:t>
              </a:r>
              <a:endParaRPr lang="ru-RU" sz="1100" b="1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1035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1" y="0"/>
            <a:ext cx="9056018" cy="548680"/>
          </a:xfrm>
        </p:spPr>
        <p:txBody>
          <a:bodyPr/>
          <a:lstStyle/>
          <a:p>
            <a:r>
              <a:rPr lang="ru-RU" sz="2800" b="1" dirty="0">
                <a:solidFill>
                  <a:srgbClr val="1A0AEC"/>
                </a:solidFill>
              </a:rPr>
              <a:t>Проблемы трекинга для </a:t>
            </a:r>
            <a:r>
              <a:rPr lang="en-US" sz="2800" b="1" dirty="0">
                <a:solidFill>
                  <a:srgbClr val="1A0AEC"/>
                </a:solidFill>
              </a:rPr>
              <a:t>GEM </a:t>
            </a:r>
            <a:r>
              <a:rPr lang="ru-RU" sz="2800" b="1" dirty="0">
                <a:solidFill>
                  <a:srgbClr val="1A0AEC"/>
                </a:solidFill>
              </a:rPr>
              <a:t>детектора </a:t>
            </a:r>
            <a:r>
              <a:rPr lang="en-US" sz="2800" b="1" dirty="0">
                <a:solidFill>
                  <a:srgbClr val="1A0AEC"/>
                </a:solidFill>
              </a:rPr>
              <a:t>BM@N</a:t>
            </a:r>
            <a:endParaRPr lang="ru-RU" sz="2800" b="1" dirty="0">
              <a:solidFill>
                <a:srgbClr val="1A0AEC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981200" y="6525356"/>
            <a:ext cx="2133600" cy="196131"/>
          </a:xfrm>
        </p:spPr>
        <p:txBody>
          <a:bodyPr/>
          <a:lstStyle/>
          <a:p>
            <a:fld id="{D3121184-BE14-4597-8E37-072C4AD4CAD4}" type="datetime1">
              <a:rPr lang="ru-RU" altLang="ru-RU" smtClean="0">
                <a:solidFill>
                  <a:srgbClr val="000000"/>
                </a:solidFill>
              </a:rPr>
              <a:t>22.09.2021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648200" y="6453348"/>
            <a:ext cx="3536032" cy="268139"/>
          </a:xfrm>
        </p:spPr>
        <p:txBody>
          <a:bodyPr/>
          <a:lstStyle/>
          <a:p>
            <a:r>
              <a:rPr lang="ru-RU" altLang="ru-RU">
                <a:solidFill>
                  <a:srgbClr val="000000"/>
                </a:solidFill>
              </a:rPr>
              <a:t>Ососков Нейросетевой подход для задач ФВЭ</a:t>
            </a: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52384" y="6453348"/>
            <a:ext cx="658416" cy="268139"/>
          </a:xfrm>
        </p:spPr>
        <p:txBody>
          <a:bodyPr/>
          <a:lstStyle/>
          <a:p>
            <a:fld id="{6D13492E-593C-44B2-A8F0-51CE709223F9}" type="slidenum">
              <a:rPr lang="ru-RU" altLang="ru-RU" smtClean="0">
                <a:solidFill>
                  <a:srgbClr val="000000"/>
                </a:solidFill>
              </a:rPr>
              <a:pPr/>
              <a:t>6</a:t>
            </a:fld>
            <a:endParaRPr lang="ru-RU" altLang="ru-RU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24001" y="655225"/>
                <a:ext cx="905040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dirty="0">
                    <a:solidFill>
                      <a:srgbClr val="000000"/>
                    </a:solidFill>
                  </a:rPr>
                  <a:t>Главная трудность, вызванная спецификой </a:t>
                </a:r>
                <a:r>
                  <a:rPr lang="en-US" dirty="0">
                    <a:solidFill>
                      <a:prstClr val="black"/>
                    </a:solidFill>
                  </a:rPr>
                  <a:t>GEM </a:t>
                </a:r>
                <a:r>
                  <a:rPr lang="ru-RU" dirty="0">
                    <a:solidFill>
                      <a:prstClr val="black"/>
                    </a:solidFill>
                  </a:rPr>
                  <a:t>детектора – появление ложных отсчетов из-за лишних пересечений </a:t>
                </a:r>
                <a:r>
                  <a:rPr lang="ru-RU" dirty="0" err="1">
                    <a:solidFill>
                      <a:prstClr val="black"/>
                    </a:solidFill>
                  </a:rPr>
                  <a:t>стрипов</a:t>
                </a:r>
                <a:r>
                  <a:rPr lang="ru-RU" dirty="0">
                    <a:solidFill>
                      <a:prstClr val="black"/>
                    </a:solidFill>
                  </a:rPr>
                  <a:t>. </a:t>
                </a:r>
                <a:r>
                  <a:rPr lang="ru-RU" dirty="0">
                    <a:solidFill>
                      <a:srgbClr val="000000"/>
                    </a:solidFill>
                  </a:rPr>
                  <a:t>Для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n</a:t>
                </a:r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:r>
                  <a:rPr lang="ru-RU" dirty="0">
                    <a:solidFill>
                      <a:srgbClr val="000000"/>
                    </a:solidFill>
                  </a:rPr>
                  <a:t>истинных хитов имеем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</a:rPr>
                          <m:t>n</m:t>
                        </m:r>
                      </m:e>
                      <m:sup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- n</a:t>
                </a:r>
                <a:r>
                  <a:rPr lang="ru-RU" b="1" dirty="0">
                    <a:solidFill>
                      <a:srgbClr val="C00000"/>
                    </a:solidFill>
                  </a:rPr>
                  <a:t> </a:t>
                </a:r>
                <a:r>
                  <a:rPr lang="ru-RU" dirty="0" err="1">
                    <a:solidFill>
                      <a:srgbClr val="000000"/>
                    </a:solidFill>
                  </a:rPr>
                  <a:t>фейков</a:t>
                </a:r>
                <a:r>
                  <a:rPr lang="ru-RU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655225"/>
                <a:ext cx="9050402" cy="954107"/>
              </a:xfrm>
              <a:prstGeom prst="rect">
                <a:avLst/>
              </a:prstGeom>
              <a:blipFill>
                <a:blip r:embed="rId2"/>
                <a:stretch>
                  <a:fillRect l="-539" t="-3185" b="-89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 descr="E:\Reports\pics\pics_w\strip_angle_moving\cut\s_90.png"/>
          <p:cNvPicPr>
            <a:picLocks noChangeAspect="1" noChangeArrowheads="1"/>
          </p:cNvPicPr>
          <p:nvPr/>
        </p:nvPicPr>
        <p:blipFill>
          <a:blip r:embed="rId3"/>
          <a:srcRect l="23267" t="28196" r="24726" b="29511"/>
          <a:stretch>
            <a:fillRect/>
          </a:stretch>
        </p:blipFill>
        <p:spPr bwMode="auto">
          <a:xfrm>
            <a:off x="1538779" y="1660491"/>
            <a:ext cx="1800599" cy="1895367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620806" y="1823868"/>
            <a:ext cx="71438" cy="7143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631991" y="2195432"/>
            <a:ext cx="71438" cy="71438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29931" y="1700811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00"/>
                </a:solidFill>
              </a:rPr>
              <a:t>- истинный хит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29931" y="2081743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00"/>
                </a:solidFill>
              </a:rPr>
              <a:t>- ложное пересечение</a:t>
            </a:r>
          </a:p>
        </p:txBody>
      </p:sp>
      <p:pic>
        <p:nvPicPr>
          <p:cNvPr id="18" name="Picture 3" descr="E:\Reports\pics\pics_w\strip_angle_moving\cut\s_15.png"/>
          <p:cNvPicPr>
            <a:picLocks noChangeAspect="1" noChangeArrowheads="1"/>
          </p:cNvPicPr>
          <p:nvPr/>
        </p:nvPicPr>
        <p:blipFill>
          <a:blip r:embed="rId4"/>
          <a:srcRect l="24635" t="26692" r="24726" b="14098"/>
          <a:stretch>
            <a:fillRect/>
          </a:stretch>
        </p:blipFill>
        <p:spPr bwMode="auto">
          <a:xfrm>
            <a:off x="5763042" y="1452450"/>
            <a:ext cx="1930372" cy="2144858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3302394" y="2489465"/>
            <a:ext cx="27501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00"/>
                </a:solidFill>
              </a:rPr>
              <a:t>Можно уменьшить количество </a:t>
            </a:r>
            <a:r>
              <a:rPr lang="ru-RU" sz="1200" b="1" dirty="0" err="1">
                <a:solidFill>
                  <a:srgbClr val="000000"/>
                </a:solidFill>
              </a:rPr>
              <a:t>фейков</a:t>
            </a:r>
            <a:r>
              <a:rPr lang="ru-RU" sz="1200" b="1" dirty="0">
                <a:solidFill>
                  <a:srgbClr val="000000"/>
                </a:solidFill>
              </a:rPr>
              <a:t> – повернуть слой </a:t>
            </a:r>
            <a:r>
              <a:rPr lang="ru-RU" sz="1200" b="1" dirty="0" err="1">
                <a:solidFill>
                  <a:srgbClr val="000000"/>
                </a:solidFill>
              </a:rPr>
              <a:t>стрипов</a:t>
            </a:r>
            <a:r>
              <a:rPr lang="ru-RU" sz="1200" b="1" dirty="0">
                <a:solidFill>
                  <a:srgbClr val="000000"/>
                </a:solidFill>
              </a:rPr>
              <a:t> на маленький угол (5-15 градусов) по отношению к другому слою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45501" y="4365105"/>
            <a:ext cx="2803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>
                    <a:lumMod val="95000"/>
                    <a:lumOff val="5000"/>
                  </a:srgbClr>
                </a:solidFill>
                <a:latin typeface="Calibri"/>
              </a:rPr>
              <a:t>Наклон </a:t>
            </a:r>
            <a:r>
              <a:rPr lang="ru-RU" b="1" dirty="0">
                <a:solidFill>
                  <a:srgbClr val="000000"/>
                </a:solidFill>
              </a:rPr>
              <a:t>15</a:t>
            </a:r>
            <a:r>
              <a:rPr lang="ru-RU" b="1" baseline="30000" dirty="0">
                <a:solidFill>
                  <a:srgbClr val="000000"/>
                </a:solidFill>
              </a:rPr>
              <a:t>о </a:t>
            </a:r>
            <a:r>
              <a:rPr lang="ru-RU" b="1" dirty="0">
                <a:solidFill>
                  <a:srgbClr val="000000">
                    <a:lumMod val="95000"/>
                    <a:lumOff val="5000"/>
                  </a:srgbClr>
                </a:solidFill>
                <a:latin typeface="Calibri"/>
              </a:rPr>
              <a:t>избавляет нас от трети </a:t>
            </a:r>
            <a:r>
              <a:rPr lang="ru-RU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Calibri"/>
              </a:rPr>
              <a:t>фейков</a:t>
            </a:r>
            <a:r>
              <a:rPr lang="ru-RU" b="1" dirty="0">
                <a:solidFill>
                  <a:srgbClr val="000000">
                    <a:lumMod val="95000"/>
                    <a:lumOff val="5000"/>
                  </a:srgbClr>
                </a:solidFill>
                <a:latin typeface="Calibri"/>
              </a:rPr>
              <a:t>, но большая их часть остаётся</a:t>
            </a:r>
            <a:endParaRPr lang="ru-RU" b="1" dirty="0">
              <a:solidFill>
                <a:srgbClr val="000000"/>
              </a:solidFill>
            </a:endParaRPr>
          </a:p>
        </p:txBody>
      </p:sp>
      <p:pic>
        <p:nvPicPr>
          <p:cNvPr id="24" name="Рисунок 5">
            <a:extLst>
              <a:ext uri="{FF2B5EF4-FFF2-40B4-BE49-F238E27FC236}">
                <a16:creationId xmlns:a16="http://schemas.microsoft.com/office/drawing/2014/main" id="{A8CD0060-0382-CF4A-9332-3F0610875D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7384" y="1382135"/>
            <a:ext cx="2677025" cy="2122980"/>
          </a:xfrm>
          <a:prstGeom prst="rect">
            <a:avLst/>
          </a:prstGeom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3741003"/>
            <a:ext cx="3131840" cy="259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Стрелка вправо 21"/>
          <p:cNvSpPr/>
          <p:nvPr/>
        </p:nvSpPr>
        <p:spPr>
          <a:xfrm>
            <a:off x="5418092" y="5213744"/>
            <a:ext cx="2102587" cy="14940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23" name="Picture 4" descr="E:\HitsFakesFinderAlgorithm\Pictures\AuAu_90deg_0station.png"/>
          <p:cNvPicPr>
            <a:picLocks noChangeAspect="1" noChangeArrowheads="1"/>
          </p:cNvPicPr>
          <p:nvPr/>
        </p:nvPicPr>
        <p:blipFill>
          <a:blip r:embed="rId7"/>
          <a:srcRect l="11066" t="9344" r="6556" b="9344"/>
          <a:stretch>
            <a:fillRect/>
          </a:stretch>
        </p:blipFill>
        <p:spPr bwMode="auto">
          <a:xfrm>
            <a:off x="1586175" y="3717045"/>
            <a:ext cx="2959326" cy="26186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0661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9024" y="0"/>
            <a:ext cx="5939184" cy="76470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1A0AEC"/>
                </a:solidFill>
              </a:rPr>
              <a:t>Что такое трекинг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551" y="620688"/>
            <a:ext cx="7934742" cy="288032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b="1" dirty="0"/>
              <a:t>Трекинг или распознавание треков </a:t>
            </a:r>
            <a:r>
              <a:rPr lang="ru-RU" sz="1600" dirty="0"/>
              <a:t>- это процесс </a:t>
            </a:r>
            <a:r>
              <a:rPr lang="ru-RU" sz="1600" b="1" dirty="0"/>
              <a:t>восстановления траекторий частиц в детекторе </a:t>
            </a:r>
            <a:r>
              <a:rPr lang="ru-RU" sz="1600" dirty="0"/>
              <a:t>ФВЭ путем прослеживания и соединения точек-хитов</a:t>
            </a:r>
            <a:r>
              <a:rPr lang="en-US" sz="1600" dirty="0"/>
              <a:t> </a:t>
            </a:r>
            <a:r>
              <a:rPr lang="ru-RU" sz="1600" dirty="0"/>
              <a:t>(</a:t>
            </a:r>
            <a:r>
              <a:rPr lang="ru-RU" sz="1600" i="1" dirty="0"/>
              <a:t>хит</a:t>
            </a:r>
            <a:r>
              <a:rPr lang="ru-RU" sz="1600" dirty="0"/>
              <a:t> – это реконструированный отклик детектора), которые каждая частица оставляет, проходя через плоскости детектора.</a:t>
            </a:r>
            <a:br>
              <a:rPr lang="ru-RU" sz="1600" dirty="0"/>
            </a:br>
            <a:r>
              <a:rPr lang="ru-RU" sz="1600" b="1" dirty="0"/>
              <a:t>Процедура трекинга включает в себя фазы: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/>
              <a:t>(1) </a:t>
            </a:r>
            <a:r>
              <a:rPr lang="ru-RU" sz="1600" dirty="0"/>
              <a:t>получения хитов (</a:t>
            </a:r>
            <a:r>
              <a:rPr lang="en-US" sz="1600" dirty="0"/>
              <a:t>hit clustering)</a:t>
            </a:r>
            <a:r>
              <a:rPr lang="ru-RU" sz="1600" dirty="0"/>
              <a:t>,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/>
              <a:t>(2)</a:t>
            </a:r>
            <a:r>
              <a:rPr lang="ru-RU" sz="1600" dirty="0"/>
              <a:t> построения треков-кандидатов - наборов хитов с вычисленными параметрами называется </a:t>
            </a:r>
            <a:r>
              <a:rPr lang="ru-RU" sz="1600" b="1" dirty="0" err="1"/>
              <a:t>сидинг</a:t>
            </a:r>
            <a:r>
              <a:rPr lang="ru-RU" sz="1600" dirty="0"/>
              <a:t> от </a:t>
            </a:r>
            <a:r>
              <a:rPr lang="ru-RU" sz="1600" i="1" dirty="0"/>
              <a:t>англ. </a:t>
            </a:r>
            <a:r>
              <a:rPr lang="ru-RU" sz="1600" i="1" dirty="0" err="1"/>
              <a:t>seeds</a:t>
            </a:r>
            <a:r>
              <a:rPr lang="ru-RU" sz="1600" dirty="0"/>
              <a:t>,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/>
              <a:t>(3)</a:t>
            </a:r>
            <a:r>
              <a:rPr lang="ru-RU" sz="1600" dirty="0"/>
              <a:t> прослеживания треков – самое трудное, объединить в группы хиты, принадлежащие только данному треку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/>
              <a:t>(4) </a:t>
            </a:r>
            <a:r>
              <a:rPr lang="ru-RU" sz="1600" dirty="0"/>
              <a:t>их подгонка уравнением движения частицы в магнитном поле. Подгонка нужна  для определения импульса, заряда и пространственных углов вылета частицы из точки взаимодействия  необходимых для идентификации частицы, породившей данный трек 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063" y="4063751"/>
            <a:ext cx="2065658" cy="204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3855784"/>
            <a:ext cx="383023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594D-FCA4-4E84-B07F-09C39BC047FD}" type="datetime1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599" y="6400799"/>
            <a:ext cx="4398297" cy="320675"/>
          </a:xfrm>
        </p:spPr>
        <p:txBody>
          <a:bodyPr/>
          <a:lstStyle/>
          <a:p>
            <a:r>
              <a:rPr lang="ru-RU" dirty="0" err="1"/>
              <a:t>Ососков</a:t>
            </a:r>
            <a:r>
              <a:rPr lang="ru-RU" dirty="0"/>
              <a:t> </a:t>
            </a:r>
            <a:r>
              <a:rPr lang="ru-RU" dirty="0" err="1"/>
              <a:t>Нейросетевой</a:t>
            </a:r>
            <a:r>
              <a:rPr lang="ru-RU" dirty="0"/>
              <a:t> подход для задач ФВЭ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5408-F686-4A7E-994C-6122F40E26F6}" type="slidenum">
              <a:rPr lang="ru-RU" smtClean="0"/>
              <a:t>7</a:t>
            </a:fld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046" y="0"/>
            <a:ext cx="2228850" cy="245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24193" y="2462339"/>
            <a:ext cx="3878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Задача соединения точек в рисунок – крайне сложна алгоритмически, однако задача трекинга – много сложнее, т.к. </a:t>
            </a:r>
            <a:r>
              <a:rPr lang="ru-RU" sz="1600" b="1" u="sng" dirty="0">
                <a:solidFill>
                  <a:srgbClr val="C00000"/>
                </a:solidFill>
              </a:rPr>
              <a:t>должна выполняться в пространстве </a:t>
            </a:r>
            <a:r>
              <a:rPr lang="ru-RU" sz="1600" b="1" dirty="0">
                <a:solidFill>
                  <a:srgbClr val="C00000"/>
                </a:solidFill>
              </a:rPr>
              <a:t>и при наличии множества шумовых точек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24193" y="3928805"/>
            <a:ext cx="3951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Более того, задача реконструкции треков подразумевает определение заранее неизвестного числа траекторий с заранее неизвестной длиной трека (частица может вылететь за пределы детектора под воздействием магнитного поля).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12920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89748-1B0A-4842-9CA6-B8EE571ED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673" y="98539"/>
            <a:ext cx="10972800" cy="485938"/>
          </a:xfrm>
        </p:spPr>
        <p:txBody>
          <a:bodyPr/>
          <a:lstStyle/>
          <a:p>
            <a:r>
              <a:rPr lang="ru-RU" sz="4000" b="1" dirty="0">
                <a:solidFill>
                  <a:srgbClr val="0000FF"/>
                </a:solidFill>
              </a:rPr>
              <a:t>Эволюция методов трекинга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CD94A4-28F1-41E1-A4A2-815AA3321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92" y="592887"/>
            <a:ext cx="11789234" cy="4528102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Началось еще в эпоху </a:t>
            </a:r>
            <a:r>
              <a:rPr lang="ru-RU" sz="1800" b="1" dirty="0">
                <a:solidFill>
                  <a:srgbClr val="0000FF"/>
                </a:solidFill>
              </a:rPr>
              <a:t>пузырьковых камер</a:t>
            </a:r>
            <a:r>
              <a:rPr lang="ru-RU" sz="1800" dirty="0"/>
              <a:t>, когда события регистрировались на стереофотографиях и вводились в компьютер вручную,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BD77BE-68EE-4548-92C6-E9EB1DB95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26D6-66A6-459D-A110-E49633505B6E}" type="datetime1">
              <a:rPr lang="ru-RU" altLang="ru-RU" smtClean="0">
                <a:solidFill>
                  <a:srgbClr val="000000"/>
                </a:solidFill>
              </a:rPr>
              <a:t>22.09.2021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AB0CA9-DA87-4934-86D9-135CF6CEB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>
                <a:solidFill>
                  <a:srgbClr val="000000"/>
                </a:solidFill>
              </a:rPr>
              <a:t>Ососков Нейросетевой подход для задач ФВЭ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B85693-C05C-49C8-BBFF-C52686E35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3678" y="6380893"/>
            <a:ext cx="327589" cy="326491"/>
          </a:xfrm>
        </p:spPr>
        <p:txBody>
          <a:bodyPr/>
          <a:lstStyle/>
          <a:p>
            <a:fld id="{6D13492E-593C-44B2-A8F0-51CE709223F9}" type="slidenum">
              <a:rPr lang="ru-RU" altLang="ru-RU" smtClean="0">
                <a:solidFill>
                  <a:srgbClr val="000000"/>
                </a:solidFill>
              </a:rPr>
              <a:pPr/>
              <a:t>8</a:t>
            </a:fld>
            <a:endParaRPr lang="ru-RU" altLang="ru-RU" dirty="0">
              <a:solidFill>
                <a:srgbClr val="0000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E3C0AB-575B-495C-B67A-84830EBDF9E3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619169" y="1163366"/>
            <a:ext cx="2316457" cy="15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E6E41E-5239-465C-B81A-B8A5482080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9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5897" y="1044901"/>
            <a:ext cx="2182975" cy="163219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6151D8B-28D8-4F5C-B214-2219AE187E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8000" contrast="8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75793" y="1284160"/>
            <a:ext cx="2316455" cy="13929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A328B61-30B6-4EA0-B7BC-8EE1B4416AE0}"/>
              </a:ext>
            </a:extLst>
          </p:cNvPr>
          <p:cNvSpPr txBox="1"/>
          <p:nvPr/>
        </p:nvSpPr>
        <p:spPr>
          <a:xfrm>
            <a:off x="146392" y="4417193"/>
            <a:ext cx="65361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FF"/>
                </a:solidFill>
                <a:effectLst/>
              </a:rPr>
              <a:t>Фильтр Калмана (ФК) </a:t>
            </a:r>
            <a:r>
              <a:rPr lang="ru-RU" sz="1600" dirty="0">
                <a:effectLst/>
              </a:rPr>
              <a:t>– это эффективный рекурсивный фильтр, оценивающий состояние </a:t>
            </a:r>
            <a:r>
              <a:rPr lang="ru-RU" sz="1600" b="1" dirty="0">
                <a:solidFill>
                  <a:srgbClr val="0000FF"/>
                </a:solidFill>
              </a:rPr>
              <a:t>линейной динамической системы</a:t>
            </a:r>
            <a:r>
              <a:rPr lang="ru-RU" sz="1600" dirty="0">
                <a:effectLst/>
              </a:rPr>
              <a:t>, используя ряд неточных измерений</a:t>
            </a:r>
            <a:endParaRPr lang="ru-RU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9B7137-1ECA-46BB-8448-4BED29E2F951}"/>
              </a:ext>
            </a:extLst>
          </p:cNvPr>
          <p:cNvSpPr txBox="1"/>
          <p:nvPr/>
        </p:nvSpPr>
        <p:spPr>
          <a:xfrm>
            <a:off x="210321" y="5261623"/>
            <a:ext cx="59939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1400" dirty="0">
                <a:effectLst/>
              </a:rPr>
              <a:t>Вектор состояния                                                                    итеративно оценивается для предсказания позиции трека на след. координатной плоскости с учетом изменения ковариационной матрицы и коридоров ошибок. </a:t>
            </a:r>
          </a:p>
          <a:p>
            <a:endParaRPr lang="ru-RU" sz="1400" b="1" dirty="0"/>
          </a:p>
        </p:txBody>
      </p:sp>
      <p:graphicFrame>
        <p:nvGraphicFramePr>
          <p:cNvPr id="17" name="Object 134">
            <a:extLst>
              <a:ext uri="{FF2B5EF4-FFF2-40B4-BE49-F238E27FC236}">
                <a16:creationId xmlns:a16="http://schemas.microsoft.com/office/drawing/2014/main" id="{6750C353-925F-4963-A4EF-A9C333D9B5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007011"/>
              </p:ext>
            </p:extLst>
          </p:nvPr>
        </p:nvGraphicFramePr>
        <p:xfrm>
          <a:off x="1955088" y="5197479"/>
          <a:ext cx="3236528" cy="403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07532" imgH="304668" progId="Equation.DSMT4">
                  <p:embed/>
                </p:oleObj>
              </mc:Choice>
              <mc:Fallback>
                <p:oleObj name="Equation" r:id="rId8" imgW="1307532" imgH="304668" progId="Equation.DSMT4">
                  <p:embed/>
                  <p:pic>
                    <p:nvPicPr>
                      <p:cNvPr id="143" name="Object 134">
                        <a:extLst>
                          <a:ext uri="{FF2B5EF4-FFF2-40B4-BE49-F238E27FC236}">
                            <a16:creationId xmlns:a16="http://schemas.microsoft.com/office/drawing/2014/main" id="{0A347D9C-8307-40F6-B695-722CBD166E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088" y="5197479"/>
                        <a:ext cx="3236528" cy="4032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A60CDA74-835F-40E5-B995-F49DA99D5F38}"/>
              </a:ext>
            </a:extLst>
          </p:cNvPr>
          <p:cNvSpPr txBox="1"/>
          <p:nvPr/>
        </p:nvSpPr>
        <p:spPr>
          <a:xfrm>
            <a:off x="4569878" y="2735778"/>
            <a:ext cx="73318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effectLst/>
              </a:rPr>
              <a:t>Снимок события.                     Его оцифровка в полярных </a:t>
            </a:r>
            <a:r>
              <a:rPr lang="ru-RU" sz="1200" b="1" dirty="0" err="1">
                <a:effectLst/>
              </a:rPr>
              <a:t>коорд</a:t>
            </a:r>
            <a:r>
              <a:rPr lang="ru-RU" sz="1200" b="1" dirty="0">
                <a:effectLst/>
              </a:rPr>
              <a:t>.      Поворотные гистограммы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5F1B53D-E1A2-476E-A1FA-8680E8E4FA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6817" y="4281443"/>
            <a:ext cx="3653183" cy="18231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D0A5A9-4E2C-4E29-B97C-396CFE61AADE}"/>
              </a:ext>
            </a:extLst>
          </p:cNvPr>
          <p:cNvSpPr txBox="1"/>
          <p:nvPr/>
        </p:nvSpPr>
        <p:spPr>
          <a:xfrm>
            <a:off x="146392" y="1148892"/>
            <a:ext cx="45253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полуавтоматами или с помощью сканирующих устройств типа </a:t>
            </a:r>
          </a:p>
          <a:p>
            <a:r>
              <a:rPr lang="ru-RU" dirty="0"/>
              <a:t>«Спиральный измеритель», в котором оператор ставил точку в вершину события, откуда шло сканирование снимка по спирали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01BF5F-1C1F-4C0F-A205-A62062F34A9E}"/>
              </a:ext>
            </a:extLst>
          </p:cNvPr>
          <p:cNvSpPr txBox="1"/>
          <p:nvPr/>
        </p:nvSpPr>
        <p:spPr>
          <a:xfrm>
            <a:off x="53156" y="3021539"/>
            <a:ext cx="121388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Когда пришла </a:t>
            </a:r>
            <a:r>
              <a:rPr lang="ru-RU" b="1" dirty="0">
                <a:solidFill>
                  <a:srgbClr val="0000FF"/>
                </a:solidFill>
              </a:rPr>
              <a:t>эра электронных экспериментов</a:t>
            </a:r>
            <a:r>
              <a:rPr lang="ru-RU" dirty="0"/>
              <a:t>, данные измерений стали оцифровываться и сразу поступать прямо в компьютер. После многоэтапной фильтрации и процедур </a:t>
            </a:r>
            <a:r>
              <a:rPr lang="ru-RU" dirty="0" err="1"/>
              <a:t>алайнмента</a:t>
            </a:r>
            <a:r>
              <a:rPr lang="ru-RU" dirty="0"/>
              <a:t>, наступало время трекинга.</a:t>
            </a:r>
          </a:p>
          <a:p>
            <a:r>
              <a:rPr lang="ru-RU" dirty="0"/>
              <a:t>Среди многих методов трекинга, самым эффективным оказался метод, использующий </a:t>
            </a:r>
            <a:r>
              <a:rPr lang="ru-RU" b="1" dirty="0">
                <a:solidFill>
                  <a:srgbClr val="0000FF"/>
                </a:solidFill>
              </a:rPr>
              <a:t>фильтр Калмана</a:t>
            </a:r>
            <a:r>
              <a:rPr lang="ru-RU" b="1" dirty="0"/>
              <a:t>,</a:t>
            </a:r>
          </a:p>
          <a:p>
            <a:r>
              <a:rPr lang="ru-RU" dirty="0"/>
              <a:t>поскольку он </a:t>
            </a:r>
            <a:r>
              <a:rPr lang="ru-RU" sz="1800" dirty="0">
                <a:effectLst/>
              </a:rPr>
              <a:t>позволяет легко учитывать неоднородность магнитного поля, многократное рассеяние и потери энергии 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B27348-0F76-4E79-8CDC-2FECA8985159}"/>
                  </a:ext>
                </a:extLst>
              </p:cNvPr>
              <p:cNvSpPr txBox="1"/>
              <p:nvPr/>
            </p:nvSpPr>
            <p:spPr>
              <a:xfrm>
                <a:off x="10160001" y="4281443"/>
                <a:ext cx="2032000" cy="1845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>
                    <a:solidFill>
                      <a:srgbClr val="C00000"/>
                    </a:solidFill>
                  </a:rPr>
                  <a:t>Главный недостаток ФК – необходимость знать начальное значение  вектора состояния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𝑿</m:t>
                        </m:r>
                      </m:e>
                    </m:acc>
                  </m:oMath>
                </a14:m>
                <a:endParaRPr lang="ru-RU" sz="1600" b="1" dirty="0">
                  <a:solidFill>
                    <a:srgbClr val="C00000"/>
                  </a:solidFill>
                </a:endParaRPr>
              </a:p>
              <a:p>
                <a:r>
                  <a:rPr lang="ru-RU" sz="1600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B27348-0F76-4E79-8CDC-2FECA8985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01" y="4281443"/>
                <a:ext cx="2032000" cy="1845826"/>
              </a:xfrm>
              <a:prstGeom prst="rect">
                <a:avLst/>
              </a:prstGeom>
              <a:blipFill>
                <a:blip r:embed="rId12"/>
                <a:stretch>
                  <a:fillRect l="-1802" t="-990" r="-36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9416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87804-8CD2-4FD8-AC85-26103E8D9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86213"/>
          </a:xfrm>
        </p:spPr>
        <p:txBody>
          <a:bodyPr/>
          <a:lstStyle/>
          <a:p>
            <a:r>
              <a:rPr lang="ru-RU" sz="4000" b="1" dirty="0">
                <a:solidFill>
                  <a:srgbClr val="0000FF"/>
                </a:solidFill>
              </a:rPr>
              <a:t>Проблема </a:t>
            </a:r>
            <a:r>
              <a:rPr lang="ru-RU" sz="4000" b="1" dirty="0" err="1">
                <a:solidFill>
                  <a:srgbClr val="0000FF"/>
                </a:solidFill>
              </a:rPr>
              <a:t>сидинга</a:t>
            </a:r>
            <a:r>
              <a:rPr lang="ru-RU" sz="4000" b="1" dirty="0">
                <a:solidFill>
                  <a:srgbClr val="0000FF"/>
                </a:solidFill>
              </a:rPr>
              <a:t> и ее решения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D0C6A6-9FEC-41F8-8D86-682E447DD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86213"/>
            <a:ext cx="12126482" cy="2427006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1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</a:t>
            </a:r>
            <a:r>
              <a:rPr lang="en-US" altLang="ru-RU" sz="1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STS </a:t>
            </a:r>
            <a:r>
              <a:rPr lang="ru-RU" altLang="ru-RU" sz="1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СВМ в</a:t>
            </a:r>
            <a:r>
              <a:rPr lang="en-US" altLang="ru-RU" sz="1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1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Германии группой </a:t>
            </a:r>
            <a:r>
              <a:rPr lang="ru-RU" altLang="ru-RU" sz="1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И.В.Киселя</a:t>
            </a:r>
            <a:r>
              <a:rPr lang="ru-RU" altLang="ru-RU" sz="1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была разработана программа трекинга </a:t>
            </a:r>
            <a:r>
              <a:rPr lang="en-US" altLang="ru-RU" sz="1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L1</a:t>
            </a:r>
            <a:r>
              <a:rPr lang="ru-RU" altLang="ru-RU" sz="1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на основе подхода с </a:t>
            </a:r>
            <a:r>
              <a:rPr lang="ru-RU" altLang="ru-RU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использованием клеточных автоматов для поиска трек-кандидатов </a:t>
            </a:r>
            <a:r>
              <a:rPr lang="ru-RU" altLang="ru-RU" sz="1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фильтра Калмана для их объединения в треки. </a:t>
            </a:r>
            <a:r>
              <a:rPr lang="ru-RU" altLang="ru-RU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Однако эта программа не документирована, что весьма затрудняет ее адаптацию</a:t>
            </a:r>
            <a:r>
              <a:rPr lang="ru-RU" altLang="ru-RU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то же время, там же, в </a:t>
            </a:r>
            <a:r>
              <a:rPr lang="en-US" alt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GSI</a:t>
            </a:r>
            <a:r>
              <a:rPr lang="ru-RU" alt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А.Лебедев</a:t>
            </a: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и </a:t>
            </a:r>
            <a:r>
              <a:rPr lang="ru-RU" sz="1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Г.Ососков</a:t>
            </a: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разработали программу </a:t>
            </a:r>
            <a:r>
              <a:rPr lang="en-US" sz="1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LitTrack</a:t>
            </a:r>
            <a:r>
              <a:rPr lang="en-US" sz="1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трекинга в </a:t>
            </a:r>
            <a:r>
              <a:rPr lang="en-US" sz="1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TRD CBM </a:t>
            </a: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основе фильтра Калмана с инициализацией по данным </a:t>
            </a:r>
            <a:r>
              <a:rPr lang="en-US" sz="1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STS</a:t>
            </a: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C00000"/>
                </a:solidFill>
              </a:rPr>
              <a:t>Эта программа была выбрана для адаптации к</a:t>
            </a:r>
            <a:r>
              <a:rPr lang="en-US" sz="2000" b="1" dirty="0">
                <a:solidFill>
                  <a:srgbClr val="C00000"/>
                </a:solidFill>
              </a:rPr>
              <a:t> BM@N</a:t>
            </a:r>
            <a:r>
              <a:rPr lang="ru-RU" sz="2000" dirty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Так возникла проблема поиска трек-кандидатов для </a:t>
            </a: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BM@N</a:t>
            </a:r>
            <a:r>
              <a:rPr lang="ru-RU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ru-RU" sz="18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1800" dirty="0"/>
              <a:t>С. </a:t>
            </a:r>
            <a:r>
              <a:rPr lang="ru-RU" sz="1800" dirty="0" err="1"/>
              <a:t>Мерц</a:t>
            </a:r>
            <a:r>
              <a:rPr lang="ru-RU" sz="1800" dirty="0"/>
              <a:t> в ЛФВЭ предложил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BC63C9-2957-41E0-8E8C-E65115BB3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B3F2-4A4B-4FF3-9F90-DB8832EAECFE}" type="datetime1">
              <a:rPr lang="ru-RU" altLang="ru-RU" smtClean="0">
                <a:solidFill>
                  <a:srgbClr val="000000"/>
                </a:solidFill>
              </a:rPr>
              <a:t>22.09.2021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34FF51-48A7-4128-9A6A-0BF4BE765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493527"/>
            <a:ext cx="4290142" cy="227947"/>
          </a:xfrm>
        </p:spPr>
        <p:txBody>
          <a:bodyPr/>
          <a:lstStyle/>
          <a:p>
            <a:r>
              <a:rPr lang="ru-RU" altLang="ru-RU" dirty="0" err="1">
                <a:solidFill>
                  <a:srgbClr val="000000"/>
                </a:solidFill>
              </a:rPr>
              <a:t>Ососков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  <a:r>
              <a:rPr lang="ru-RU" altLang="ru-RU" dirty="0" err="1">
                <a:solidFill>
                  <a:srgbClr val="000000"/>
                </a:solidFill>
              </a:rPr>
              <a:t>Нейросетевой</a:t>
            </a:r>
            <a:r>
              <a:rPr lang="ru-RU" altLang="ru-RU" dirty="0">
                <a:solidFill>
                  <a:srgbClr val="000000"/>
                </a:solidFill>
              </a:rPr>
              <a:t> подход для задач ФВЭ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3F98C5-E802-40D0-B796-7F5801F7B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0" y="6473172"/>
            <a:ext cx="324465" cy="248302"/>
          </a:xfrm>
        </p:spPr>
        <p:txBody>
          <a:bodyPr/>
          <a:lstStyle/>
          <a:p>
            <a:fld id="{6D13492E-593C-44B2-A8F0-51CE709223F9}" type="slidenum">
              <a:rPr lang="ru-RU" altLang="ru-RU" smtClean="0">
                <a:solidFill>
                  <a:srgbClr val="000000"/>
                </a:solidFill>
              </a:rPr>
              <a:pPr/>
              <a:t>9</a:t>
            </a:fld>
            <a:endParaRPr lang="ru-RU" altLang="ru-RU" dirty="0">
              <a:solidFill>
                <a:srgbClr val="000000"/>
              </a:solidFill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E640BFC5-84AF-4C5B-BB10-627724A42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134" y="3032481"/>
            <a:ext cx="2844800" cy="122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D421B376-7768-4EDC-A14A-9859E4E7F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4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501" y="2013299"/>
            <a:ext cx="2423340" cy="224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02DF9B04-BD2D-46AA-8825-E1CB554E3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033" y="2013299"/>
            <a:ext cx="2423340" cy="2233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6C545D-61F6-4D55-9168-157534B1611D}"/>
              </a:ext>
            </a:extLst>
          </p:cNvPr>
          <p:cNvSpPr txBox="1"/>
          <p:nvPr/>
        </p:nvSpPr>
        <p:spPr>
          <a:xfrm>
            <a:off x="110713" y="3279587"/>
            <a:ext cx="381472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rgbClr val="0000FF"/>
                </a:solidFill>
              </a:rPr>
              <a:t>Свойства</a:t>
            </a:r>
            <a:r>
              <a:rPr lang="en-US" sz="1600" b="1" u="sng" dirty="0">
                <a:solidFill>
                  <a:srgbClr val="0000FF"/>
                </a:solidFill>
              </a:rPr>
              <a:t> </a:t>
            </a:r>
            <a:r>
              <a:rPr lang="ru-RU" sz="1600" b="1" u="sng" dirty="0">
                <a:solidFill>
                  <a:srgbClr val="0000FF"/>
                </a:solidFill>
              </a:rPr>
              <a:t>преобразованных хитов</a:t>
            </a:r>
          </a:p>
          <a:p>
            <a:r>
              <a:rPr lang="ru-RU" sz="1400" b="1" dirty="0">
                <a:solidFill>
                  <a:srgbClr val="0000FF"/>
                </a:solidFill>
              </a:rPr>
              <a:t>Треки преобразуются в компактные горизонтальные кластеры хитов.</a:t>
            </a:r>
          </a:p>
          <a:p>
            <a:r>
              <a:rPr lang="ru-RU" sz="1400" b="1" dirty="0">
                <a:solidFill>
                  <a:srgbClr val="0000FF"/>
                </a:solidFill>
              </a:rPr>
              <a:t>Нумерация станций позволяет легко</a:t>
            </a:r>
          </a:p>
          <a:p>
            <a:r>
              <a:rPr lang="ru-RU" sz="1400" b="1" dirty="0">
                <a:solidFill>
                  <a:srgbClr val="0000FF"/>
                </a:solidFill>
              </a:rPr>
              <a:t> определять принадлежность хитов к    трекам, что позволило распознать треки </a:t>
            </a:r>
            <a:r>
              <a:rPr lang="ru-RU" sz="1400" b="1" dirty="0" err="1">
                <a:solidFill>
                  <a:srgbClr val="0000FF"/>
                </a:solidFill>
              </a:rPr>
              <a:t>гистограммированием</a:t>
            </a:r>
            <a:r>
              <a:rPr lang="ru-RU" sz="1400" b="1" dirty="0">
                <a:solidFill>
                  <a:srgbClr val="0000FF"/>
                </a:solidFill>
              </a:rPr>
              <a:t> с </a:t>
            </a:r>
            <a:r>
              <a:rPr lang="ru-RU" sz="1400" b="1" dirty="0" err="1">
                <a:solidFill>
                  <a:srgbClr val="0000FF"/>
                </a:solidFill>
              </a:rPr>
              <a:t>эфф-тью</a:t>
            </a:r>
            <a:r>
              <a:rPr lang="ru-RU" sz="1400" b="1" dirty="0">
                <a:solidFill>
                  <a:srgbClr val="0000FF"/>
                </a:solidFill>
              </a:rPr>
              <a:t> 99%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Однако, внесение фейков в модель события 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снизило эффективность распознавания до недопустимо низкого уровня.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B7DC7B09-A451-4A26-B342-B1893EAAD7A3}"/>
              </a:ext>
            </a:extLst>
          </p:cNvPr>
          <p:cNvCxnSpPr>
            <a:cxnSpLocks/>
          </p:cNvCxnSpPr>
          <p:nvPr/>
        </p:nvCxnSpPr>
        <p:spPr bwMode="auto">
          <a:xfrm>
            <a:off x="303626" y="3287490"/>
            <a:ext cx="3428900" cy="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BD69EC0-2604-439C-B717-18748D6617CC}"/>
              </a:ext>
            </a:extLst>
          </p:cNvPr>
          <p:cNvSpPr txBox="1"/>
          <p:nvPr/>
        </p:nvSpPr>
        <p:spPr>
          <a:xfrm>
            <a:off x="7168746" y="4247260"/>
            <a:ext cx="4957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X-Y </a:t>
            </a:r>
            <a:r>
              <a:rPr lang="ru-RU" sz="1400" b="1" dirty="0"/>
              <a:t>проекция события до и после преобразования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780EEC7-558D-481E-BD69-ACD11FC4E8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7133" y="4257082"/>
            <a:ext cx="2674267" cy="2236445"/>
          </a:xfrm>
          <a:prstGeom prst="rect">
            <a:avLst/>
          </a:prstGeom>
        </p:spPr>
      </p:pic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id="{C58B26D7-3613-4256-9400-A8745317D9A6}"/>
              </a:ext>
            </a:extLst>
          </p:cNvPr>
          <p:cNvSpPr/>
          <p:nvPr/>
        </p:nvSpPr>
        <p:spPr bwMode="auto">
          <a:xfrm>
            <a:off x="1467900" y="5164448"/>
            <a:ext cx="2264626" cy="21379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5C4754-72BF-4385-9D30-AFAA24969DA8}"/>
              </a:ext>
            </a:extLst>
          </p:cNvPr>
          <p:cNvSpPr txBox="1"/>
          <p:nvPr/>
        </p:nvSpPr>
        <p:spPr>
          <a:xfrm>
            <a:off x="6768611" y="4518797"/>
            <a:ext cx="54233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  <a:latin typeface="+mj-lt"/>
              </a:rPr>
              <a:t>Таким образом, проблема сидинга и, главное то, что </a:t>
            </a:r>
            <a:r>
              <a:rPr lang="ru-RU" sz="1800" b="1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традиционные алгоритмы трекинга такие, как ФК, плохо масштабируются при росте загрузки детектора, неизбежной в будущих экспериментах HL-LHC или NICA, привело к необходимости поиска новых подходов</a:t>
            </a:r>
            <a:endParaRPr lang="ru-RU" b="1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5605692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1880</TotalTime>
  <Words>2358</Words>
  <Application>Microsoft Office PowerPoint</Application>
  <PresentationFormat>Широкоэкранный</PresentationFormat>
  <Paragraphs>215</Paragraphs>
  <Slides>19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 Math</vt:lpstr>
      <vt:lpstr>Roboto</vt:lpstr>
      <vt:lpstr>Оформление по умолчанию</vt:lpstr>
      <vt:lpstr>Тема Office</vt:lpstr>
      <vt:lpstr>Equation</vt:lpstr>
      <vt:lpstr>Презентация PowerPoint</vt:lpstr>
      <vt:lpstr>Роль Машинного Обучения в обработки данных с детекторов экспериментальной физики высоких энергий</vt:lpstr>
      <vt:lpstr>Хранение и обработка данных - ключевая проблема и для других физических центров</vt:lpstr>
      <vt:lpstr>NICA-MPD-SPD-BM@N</vt:lpstr>
      <vt:lpstr>Baryonic Matter at Nuclotron (BM@N)</vt:lpstr>
      <vt:lpstr>Проблемы трекинга для GEM детектора BM@N</vt:lpstr>
      <vt:lpstr>Что такое трекинг</vt:lpstr>
      <vt:lpstr>Эволюция методов трекинга</vt:lpstr>
      <vt:lpstr>Проблема сидинга и ее решения</vt:lpstr>
      <vt:lpstr>Презентация PowerPoint</vt:lpstr>
      <vt:lpstr>Пример результатов поиска треков-кандидатов</vt:lpstr>
      <vt:lpstr>Локальный трекинг для эксперимента BM@N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Текущие проекты ЛИТ,  использующие глубокое обучение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Track reconstruction based on deep learning methods</dc:title>
  <dc:creator>admin</dc:creator>
  <cp:lastModifiedBy>Gennady Ososkov</cp:lastModifiedBy>
  <cp:revision>127</cp:revision>
  <dcterms:created xsi:type="dcterms:W3CDTF">2020-09-07T12:03:42Z</dcterms:created>
  <dcterms:modified xsi:type="dcterms:W3CDTF">2021-09-22T19:14:50Z</dcterms:modified>
</cp:coreProperties>
</file>